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58" r:id="rId3"/>
    <p:sldId id="265" r:id="rId4"/>
    <p:sldId id="257" r:id="rId5"/>
    <p:sldId id="259" r:id="rId6"/>
  </p:sldIdLst>
  <p:sldSz cx="12192000" cy="6858000"/>
  <p:notesSz cx="12192000" cy="6858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9"/>
    <p:restoredTop sz="90483" autoAdjust="0"/>
  </p:normalViewPr>
  <p:slideViewPr>
    <p:cSldViewPr>
      <p:cViewPr>
        <p:scale>
          <a:sx n="60" d="100"/>
          <a:sy n="60" d="100"/>
        </p:scale>
        <p:origin x="28" y="-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ka Javanainen" userId="22eea4b468e3d182" providerId="LiveId" clId="{6A6F3E15-56C5-4F72-A15C-5759AD514E55}"/>
    <pc:docChg chg="custSel addSld delSld modSld">
      <pc:chgData name="Marika Javanainen" userId="22eea4b468e3d182" providerId="LiveId" clId="{6A6F3E15-56C5-4F72-A15C-5759AD514E55}" dt="2018-02-15T08:03:16.121" v="37" actId="207"/>
      <pc:docMkLst>
        <pc:docMk/>
      </pc:docMkLst>
      <pc:sldChg chg="modSp">
        <pc:chgData name="Marika Javanainen" userId="22eea4b468e3d182" providerId="LiveId" clId="{6A6F3E15-56C5-4F72-A15C-5759AD514E55}" dt="2018-02-15T08:02:51.681" v="34" actId="6549"/>
        <pc:sldMkLst>
          <pc:docMk/>
          <pc:sldMk cId="0" sldId="257"/>
        </pc:sldMkLst>
        <pc:spChg chg="mod">
          <ac:chgData name="Marika Javanainen" userId="22eea4b468e3d182" providerId="LiveId" clId="{6A6F3E15-56C5-4F72-A15C-5759AD514E55}" dt="2018-02-15T08:02:51.681" v="34" actId="6549"/>
          <ac:spMkLst>
            <pc:docMk/>
            <pc:sldMk cId="0" sldId="257"/>
            <ac:spMk id="264" creationId="{00000000-0000-0000-0000-000000000000}"/>
          </ac:spMkLst>
        </pc:spChg>
      </pc:sldChg>
      <pc:sldChg chg="modSp">
        <pc:chgData name="Marika Javanainen" userId="22eea4b468e3d182" providerId="LiveId" clId="{6A6F3E15-56C5-4F72-A15C-5759AD514E55}" dt="2018-02-15T08:03:16.121" v="37" actId="207"/>
        <pc:sldMkLst>
          <pc:docMk/>
          <pc:sldMk cId="0" sldId="259"/>
        </pc:sldMkLst>
        <pc:graphicFrameChg chg="modGraphic">
          <ac:chgData name="Marika Javanainen" userId="22eea4b468e3d182" providerId="LiveId" clId="{6A6F3E15-56C5-4F72-A15C-5759AD514E55}" dt="2018-02-15T08:03:16.121" v="37" actId="207"/>
          <ac:graphicFrameMkLst>
            <pc:docMk/>
            <pc:sldMk cId="0" sldId="259"/>
            <ac:graphicFrameMk id="9" creationId="{00000000-0000-0000-0000-000000000000}"/>
          </ac:graphicFrameMkLst>
        </pc:graphicFrameChg>
      </pc:sldChg>
      <pc:sldChg chg="del">
        <pc:chgData name="Marika Javanainen" userId="22eea4b468e3d182" providerId="LiveId" clId="{6A6F3E15-56C5-4F72-A15C-5759AD514E55}" dt="2018-02-15T08:02:20.930" v="11" actId="2696"/>
        <pc:sldMkLst>
          <pc:docMk/>
          <pc:sldMk cId="4069623288" sldId="261"/>
        </pc:sldMkLst>
      </pc:sldChg>
      <pc:sldChg chg="modSp">
        <pc:chgData name="Marika Javanainen" userId="22eea4b468e3d182" providerId="LiveId" clId="{6A6F3E15-56C5-4F72-A15C-5759AD514E55}" dt="2018-02-15T08:02:46.854" v="33" actId="6549"/>
        <pc:sldMkLst>
          <pc:docMk/>
          <pc:sldMk cId="771470441" sldId="265"/>
        </pc:sldMkLst>
        <pc:spChg chg="mod">
          <ac:chgData name="Marika Javanainen" userId="22eea4b468e3d182" providerId="LiveId" clId="{6A6F3E15-56C5-4F72-A15C-5759AD514E55}" dt="2018-02-15T08:02:46.854" v="33" actId="6549"/>
          <ac:spMkLst>
            <pc:docMk/>
            <pc:sldMk cId="771470441" sldId="265"/>
            <ac:spMk id="42" creationId="{25F84067-9931-1B41-A11F-4C830460D276}"/>
          </ac:spMkLst>
        </pc:spChg>
      </pc:sldChg>
      <pc:sldChg chg="modSp add">
        <pc:chgData name="Marika Javanainen" userId="22eea4b468e3d182" providerId="LiveId" clId="{6A6F3E15-56C5-4F72-A15C-5759AD514E55}" dt="2018-02-15T08:02:17.651" v="10" actId="14100"/>
        <pc:sldMkLst>
          <pc:docMk/>
          <pc:sldMk cId="2944964780" sldId="266"/>
        </pc:sldMkLst>
        <pc:spChg chg="mod">
          <ac:chgData name="Marika Javanainen" userId="22eea4b468e3d182" providerId="LiveId" clId="{6A6F3E15-56C5-4F72-A15C-5759AD514E55}" dt="2018-02-15T08:02:17.651" v="10" actId="14100"/>
          <ac:spMkLst>
            <pc:docMk/>
            <pc:sldMk cId="2944964780" sldId="266"/>
            <ac:spMk id="6" creationId="{B2E737A4-FEA3-4524-B85A-337AFBB8BF79}"/>
          </ac:spMkLst>
        </pc:spChg>
      </pc:sldChg>
    </pc:docChg>
  </pc:docChgLst>
  <pc:docChgLst>
    <pc:chgData name="Marika Javanainen" userId="22eea4b468e3d182" providerId="LiveId" clId="{3C7B5AFB-78C9-45A6-BC04-0BE895CB6CC7}"/>
    <pc:docChg chg="modSld">
      <pc:chgData name="Marika Javanainen" userId="22eea4b468e3d182" providerId="LiveId" clId="{3C7B5AFB-78C9-45A6-BC04-0BE895CB6CC7}" dt="2018-02-09T09:34:13.693" v="104" actId="6549"/>
      <pc:docMkLst>
        <pc:docMk/>
      </pc:docMkLst>
      <pc:sldChg chg="modSp">
        <pc:chgData name="Marika Javanainen" userId="22eea4b468e3d182" providerId="LiveId" clId="{3C7B5AFB-78C9-45A6-BC04-0BE895CB6CC7}" dt="2018-02-09T09:32:00.547" v="81" actId="20577"/>
        <pc:sldMkLst>
          <pc:docMk/>
          <pc:sldMk cId="0" sldId="258"/>
        </pc:sldMkLst>
        <pc:spChg chg="mod">
          <ac:chgData name="Marika Javanainen" userId="22eea4b468e3d182" providerId="LiveId" clId="{3C7B5AFB-78C9-45A6-BC04-0BE895CB6CC7}" dt="2018-02-09T09:30:30.157" v="19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Marika Javanainen" userId="22eea4b468e3d182" providerId="LiveId" clId="{3C7B5AFB-78C9-45A6-BC04-0BE895CB6CC7}" dt="2018-02-09T09:30:40.324" v="30" actId="14100"/>
          <ac:spMkLst>
            <pc:docMk/>
            <pc:sldMk cId="0" sldId="258"/>
            <ac:spMk id="11" creationId="{00000000-0000-0000-0000-000000000000}"/>
          </ac:spMkLst>
        </pc:spChg>
        <pc:spChg chg="mod">
          <ac:chgData name="Marika Javanainen" userId="22eea4b468e3d182" providerId="LiveId" clId="{3C7B5AFB-78C9-45A6-BC04-0BE895CB6CC7}" dt="2018-02-09T09:31:34.942" v="73" actId="6549"/>
          <ac:spMkLst>
            <pc:docMk/>
            <pc:sldMk cId="0" sldId="258"/>
            <ac:spMk id="13" creationId="{00000000-0000-0000-0000-000000000000}"/>
          </ac:spMkLst>
        </pc:spChg>
        <pc:spChg chg="mod">
          <ac:chgData name="Marika Javanainen" userId="22eea4b468e3d182" providerId="LiveId" clId="{3C7B5AFB-78C9-45A6-BC04-0BE895CB6CC7}" dt="2018-02-09T09:32:00.547" v="81" actId="20577"/>
          <ac:spMkLst>
            <pc:docMk/>
            <pc:sldMk cId="0" sldId="258"/>
            <ac:spMk id="14" creationId="{00000000-0000-0000-0000-000000000000}"/>
          </ac:spMkLst>
        </pc:spChg>
        <pc:spChg chg="mod">
          <ac:chgData name="Marika Javanainen" userId="22eea4b468e3d182" providerId="LiveId" clId="{3C7B5AFB-78C9-45A6-BC04-0BE895CB6CC7}" dt="2018-02-09T09:31:04.197" v="61" actId="14100"/>
          <ac:spMkLst>
            <pc:docMk/>
            <pc:sldMk cId="0" sldId="258"/>
            <ac:spMk id="15" creationId="{00000000-0000-0000-0000-000000000000}"/>
          </ac:spMkLst>
        </pc:spChg>
        <pc:spChg chg="mod">
          <ac:chgData name="Marika Javanainen" userId="22eea4b468e3d182" providerId="LiveId" clId="{3C7B5AFB-78C9-45A6-BC04-0BE895CB6CC7}" dt="2018-02-09T09:30:50.804" v="41" actId="14100"/>
          <ac:spMkLst>
            <pc:docMk/>
            <pc:sldMk cId="0" sldId="258"/>
            <ac:spMk id="16" creationId="{00000000-0000-0000-0000-000000000000}"/>
          </ac:spMkLst>
        </pc:spChg>
        <pc:spChg chg="mod">
          <ac:chgData name="Marika Javanainen" userId="22eea4b468e3d182" providerId="LiveId" clId="{3C7B5AFB-78C9-45A6-BC04-0BE895CB6CC7}" dt="2018-02-09T09:31:50.525" v="79" actId="20577"/>
          <ac:spMkLst>
            <pc:docMk/>
            <pc:sldMk cId="0" sldId="258"/>
            <ac:spMk id="20" creationId="{00000000-0000-0000-0000-000000000000}"/>
          </ac:spMkLst>
        </pc:spChg>
      </pc:sldChg>
      <pc:sldChg chg="modSp">
        <pc:chgData name="Marika Javanainen" userId="22eea4b468e3d182" providerId="LiveId" clId="{3C7B5AFB-78C9-45A6-BC04-0BE895CB6CC7}" dt="2018-02-09T09:30:25.261" v="10" actId="14100"/>
        <pc:sldMkLst>
          <pc:docMk/>
          <pc:sldMk cId="4069623288" sldId="261"/>
        </pc:sldMkLst>
        <pc:spChg chg="mod">
          <ac:chgData name="Marika Javanainen" userId="22eea4b468e3d182" providerId="LiveId" clId="{3C7B5AFB-78C9-45A6-BC04-0BE895CB6CC7}" dt="2018-02-09T09:30:25.261" v="10" actId="14100"/>
          <ac:spMkLst>
            <pc:docMk/>
            <pc:sldMk cId="4069623288" sldId="261"/>
            <ac:spMk id="6" creationId="{B2E737A4-FEA3-4524-B85A-337AFBB8BF79}"/>
          </ac:spMkLst>
        </pc:spChg>
      </pc:sldChg>
      <pc:sldChg chg="modSp">
        <pc:chgData name="Marika Javanainen" userId="22eea4b468e3d182" providerId="LiveId" clId="{3C7B5AFB-78C9-45A6-BC04-0BE895CB6CC7}" dt="2018-02-09T09:34:13.693" v="104" actId="6549"/>
        <pc:sldMkLst>
          <pc:docMk/>
          <pc:sldMk cId="771470441" sldId="265"/>
        </pc:sldMkLst>
        <pc:spChg chg="mod">
          <ac:chgData name="Marika Javanainen" userId="22eea4b468e3d182" providerId="LiveId" clId="{3C7B5AFB-78C9-45A6-BC04-0BE895CB6CC7}" dt="2018-02-09T09:33:43.701" v="85" actId="20577"/>
          <ac:spMkLst>
            <pc:docMk/>
            <pc:sldMk cId="771470441" sldId="265"/>
            <ac:spMk id="9" creationId="{81B79EA2-0511-AC4C-A4B6-A643497066AF}"/>
          </ac:spMkLst>
        </pc:spChg>
        <pc:spChg chg="mod">
          <ac:chgData name="Marika Javanainen" userId="22eea4b468e3d182" providerId="LiveId" clId="{3C7B5AFB-78C9-45A6-BC04-0BE895CB6CC7}" dt="2018-02-09T09:31:14.029" v="71" actId="14100"/>
          <ac:spMkLst>
            <pc:docMk/>
            <pc:sldMk cId="771470441" sldId="265"/>
            <ac:spMk id="24" creationId="{86DFA809-BDFF-2F43-98BF-46BCC09FC5EE}"/>
          </ac:spMkLst>
        </pc:spChg>
        <pc:spChg chg="mod">
          <ac:chgData name="Marika Javanainen" userId="22eea4b468e3d182" providerId="LiveId" clId="{3C7B5AFB-78C9-45A6-BC04-0BE895CB6CC7}" dt="2018-02-09T09:33:47.994" v="88" actId="20577"/>
          <ac:spMkLst>
            <pc:docMk/>
            <pc:sldMk cId="771470441" sldId="265"/>
            <ac:spMk id="41" creationId="{26E23A93-B539-4940-8AA7-D99DA1181B55}"/>
          </ac:spMkLst>
        </pc:spChg>
        <pc:spChg chg="mod">
          <ac:chgData name="Marika Javanainen" userId="22eea4b468e3d182" providerId="LiveId" clId="{3C7B5AFB-78C9-45A6-BC04-0BE895CB6CC7}" dt="2018-02-09T09:33:53.092" v="92" actId="20577"/>
          <ac:spMkLst>
            <pc:docMk/>
            <pc:sldMk cId="771470441" sldId="265"/>
            <ac:spMk id="43" creationId="{316276C0-B86B-9242-8188-292A119C2432}"/>
          </ac:spMkLst>
        </pc:spChg>
        <pc:spChg chg="mod">
          <ac:chgData name="Marika Javanainen" userId="22eea4b468e3d182" providerId="LiveId" clId="{3C7B5AFB-78C9-45A6-BC04-0BE895CB6CC7}" dt="2018-02-09T09:33:58.228" v="94" actId="6549"/>
          <ac:spMkLst>
            <pc:docMk/>
            <pc:sldMk cId="771470441" sldId="265"/>
            <ac:spMk id="45" creationId="{F85B893F-C435-6C4E-8ABF-29FA944F1D86}"/>
          </ac:spMkLst>
        </pc:spChg>
        <pc:spChg chg="mod">
          <ac:chgData name="Marika Javanainen" userId="22eea4b468e3d182" providerId="LiveId" clId="{3C7B5AFB-78C9-45A6-BC04-0BE895CB6CC7}" dt="2018-02-09T09:34:03.044" v="96" actId="6549"/>
          <ac:spMkLst>
            <pc:docMk/>
            <pc:sldMk cId="771470441" sldId="265"/>
            <ac:spMk id="47" creationId="{34AF1521-6067-074E-BC99-C961F49889CC}"/>
          </ac:spMkLst>
        </pc:spChg>
        <pc:spChg chg="mod">
          <ac:chgData name="Marika Javanainen" userId="22eea4b468e3d182" providerId="LiveId" clId="{3C7B5AFB-78C9-45A6-BC04-0BE895CB6CC7}" dt="2018-02-09T09:34:06.963" v="100" actId="20577"/>
          <ac:spMkLst>
            <pc:docMk/>
            <pc:sldMk cId="771470441" sldId="265"/>
            <ac:spMk id="49" creationId="{AA1EBAA4-621F-A247-BA28-02909DF8CCA0}"/>
          </ac:spMkLst>
        </pc:spChg>
        <pc:spChg chg="mod">
          <ac:chgData name="Marika Javanainen" userId="22eea4b468e3d182" providerId="LiveId" clId="{3C7B5AFB-78C9-45A6-BC04-0BE895CB6CC7}" dt="2018-02-09T09:34:13.693" v="104" actId="6549"/>
          <ac:spMkLst>
            <pc:docMk/>
            <pc:sldMk cId="771470441" sldId="265"/>
            <ac:spMk id="51" creationId="{AAF8888B-91EF-6F43-818E-D47249B3E2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80687-20F1-464B-ABBD-3E6B0C0AD2EC}" type="datetimeFigureOut">
              <a:rPr lang="fi-FI" smtClean="0"/>
              <a:t>15.2.2018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335CA-BF94-3244-9814-5741459D0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92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13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3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06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226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615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>
            <a:extLst>
              <a:ext uri="{FF2B5EF4-FFF2-40B4-BE49-F238E27FC236}">
                <a16:creationId xmlns:a16="http://schemas.microsoft.com/office/drawing/2014/main" id="{56EDBEA2-47BF-C64F-9582-E9D239707E63}"/>
              </a:ext>
            </a:extLst>
          </p:cNvPr>
          <p:cNvSpPr/>
          <p:nvPr userDrawn="1"/>
        </p:nvSpPr>
        <p:spPr>
          <a:xfrm>
            <a:off x="264604" y="260997"/>
            <a:ext cx="11664315" cy="6336030"/>
          </a:xfrm>
          <a:custGeom>
            <a:avLst/>
            <a:gdLst/>
            <a:ahLst/>
            <a:cxnLst/>
            <a:rect l="l" t="t" r="r" b="b"/>
            <a:pathLst>
              <a:path w="11664315" h="6336030">
                <a:moveTo>
                  <a:pt x="0" y="6336004"/>
                </a:moveTo>
                <a:lnTo>
                  <a:pt x="11663997" y="6336004"/>
                </a:lnTo>
                <a:lnTo>
                  <a:pt x="11663997" y="0"/>
                </a:lnTo>
                <a:lnTo>
                  <a:pt x="0" y="0"/>
                </a:lnTo>
                <a:lnTo>
                  <a:pt x="0" y="6336004"/>
                </a:lnTo>
                <a:close/>
              </a:path>
            </a:pathLst>
          </a:custGeom>
          <a:solidFill>
            <a:srgbClr val="E2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91600" y="6302822"/>
            <a:ext cx="28056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0">
            <a:extLst>
              <a:ext uri="{FF2B5EF4-FFF2-40B4-BE49-F238E27FC236}">
                <a16:creationId xmlns:a16="http://schemas.microsoft.com/office/drawing/2014/main" id="{E14C4BD8-0451-1046-8E4B-C70DDCDDB51E}"/>
              </a:ext>
            </a:extLst>
          </p:cNvPr>
          <p:cNvSpPr txBox="1">
            <a:spLocks/>
          </p:cNvSpPr>
          <p:nvPr/>
        </p:nvSpPr>
        <p:spPr>
          <a:xfrm>
            <a:off x="582181" y="6096000"/>
            <a:ext cx="33040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i-FI" b="1" kern="0" dirty="0">
                <a:solidFill>
                  <a:schemeClr val="bg1"/>
                </a:solidFill>
                <a:cs typeface="Arial" panose="020B0604020202020204" pitchFamily="34" charset="0"/>
              </a:rPr>
              <a:t>LOGO?</a:t>
            </a:r>
          </a:p>
        </p:txBody>
      </p:sp>
      <p:pic>
        <p:nvPicPr>
          <p:cNvPr id="4" name="Kuva 3" descr="Kuva, joka sisältää kohteen taivas, ulko, rakennus&#10;&#10;Kuvaus luotu, erittäin korkea luotettavuus">
            <a:extLst>
              <a:ext uri="{FF2B5EF4-FFF2-40B4-BE49-F238E27FC236}">
                <a16:creationId xmlns:a16="http://schemas.microsoft.com/office/drawing/2014/main" id="{9AD91822-AC26-4563-8455-139D7D1F3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5"/>
          <a:stretch/>
        </p:blipFill>
        <p:spPr>
          <a:xfrm>
            <a:off x="228600" y="228600"/>
            <a:ext cx="11658600" cy="53340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B2E737A4-FEA3-4524-B85A-337AFBB8BF79}"/>
              </a:ext>
            </a:extLst>
          </p:cNvPr>
          <p:cNvSpPr txBox="1"/>
          <p:nvPr/>
        </p:nvSpPr>
        <p:spPr>
          <a:xfrm>
            <a:off x="685800" y="398037"/>
            <a:ext cx="10820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Pelastusturvallisuuden </a:t>
            </a:r>
            <a:r>
              <a:rPr sz="40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vuositilasto</a:t>
            </a:r>
            <a:r>
              <a:rPr sz="4000" b="1" spc="-7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 </a:t>
            </a:r>
            <a:r>
              <a:rPr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2017</a:t>
            </a:r>
            <a:r>
              <a:rPr lang="fi-FI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, Jyväskylä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ource Sans Pro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FC2F410-62DB-4A2F-95AB-CB7108C60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75768"/>
            <a:ext cx="3244427" cy="9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6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8600" y="899999"/>
            <a:ext cx="1932305" cy="1932305"/>
          </a:xfrm>
          <a:custGeom>
            <a:avLst/>
            <a:gdLst/>
            <a:ahLst/>
            <a:cxnLst/>
            <a:rect l="l" t="t" r="r" b="b"/>
            <a:pathLst>
              <a:path w="1932304" h="1932305">
                <a:moveTo>
                  <a:pt x="966000" y="0"/>
                </a:moveTo>
                <a:lnTo>
                  <a:pt x="917787" y="1182"/>
                </a:lnTo>
                <a:lnTo>
                  <a:pt x="870186" y="4692"/>
                </a:lnTo>
                <a:lnTo>
                  <a:pt x="823252" y="10474"/>
                </a:lnTo>
                <a:lnTo>
                  <a:pt x="777041" y="18472"/>
                </a:lnTo>
                <a:lnTo>
                  <a:pt x="731608" y="28633"/>
                </a:lnTo>
                <a:lnTo>
                  <a:pt x="687008" y="40899"/>
                </a:lnTo>
                <a:lnTo>
                  <a:pt x="643297" y="55217"/>
                </a:lnTo>
                <a:lnTo>
                  <a:pt x="600529" y="71530"/>
                </a:lnTo>
                <a:lnTo>
                  <a:pt x="558761" y="89783"/>
                </a:lnTo>
                <a:lnTo>
                  <a:pt x="518047" y="109921"/>
                </a:lnTo>
                <a:lnTo>
                  <a:pt x="478443" y="131888"/>
                </a:lnTo>
                <a:lnTo>
                  <a:pt x="440005" y="155629"/>
                </a:lnTo>
                <a:lnTo>
                  <a:pt x="402787" y="181090"/>
                </a:lnTo>
                <a:lnTo>
                  <a:pt x="366845" y="208213"/>
                </a:lnTo>
                <a:lnTo>
                  <a:pt x="332235" y="236945"/>
                </a:lnTo>
                <a:lnTo>
                  <a:pt x="299011" y="267229"/>
                </a:lnTo>
                <a:lnTo>
                  <a:pt x="267229" y="299011"/>
                </a:lnTo>
                <a:lnTo>
                  <a:pt x="236945" y="332235"/>
                </a:lnTo>
                <a:lnTo>
                  <a:pt x="208213" y="366845"/>
                </a:lnTo>
                <a:lnTo>
                  <a:pt x="181090" y="402787"/>
                </a:lnTo>
                <a:lnTo>
                  <a:pt x="155629" y="440005"/>
                </a:lnTo>
                <a:lnTo>
                  <a:pt x="131888" y="478443"/>
                </a:lnTo>
                <a:lnTo>
                  <a:pt x="109921" y="518047"/>
                </a:lnTo>
                <a:lnTo>
                  <a:pt x="89783" y="558761"/>
                </a:lnTo>
                <a:lnTo>
                  <a:pt x="71530" y="600529"/>
                </a:lnTo>
                <a:lnTo>
                  <a:pt x="55217" y="643297"/>
                </a:lnTo>
                <a:lnTo>
                  <a:pt x="40899" y="687008"/>
                </a:lnTo>
                <a:lnTo>
                  <a:pt x="28633" y="731608"/>
                </a:lnTo>
                <a:lnTo>
                  <a:pt x="18472" y="777041"/>
                </a:lnTo>
                <a:lnTo>
                  <a:pt x="10474" y="823252"/>
                </a:lnTo>
                <a:lnTo>
                  <a:pt x="4692" y="870186"/>
                </a:lnTo>
                <a:lnTo>
                  <a:pt x="1182" y="917787"/>
                </a:lnTo>
                <a:lnTo>
                  <a:pt x="0" y="966000"/>
                </a:lnTo>
                <a:lnTo>
                  <a:pt x="1182" y="1014213"/>
                </a:lnTo>
                <a:lnTo>
                  <a:pt x="4692" y="1061815"/>
                </a:lnTo>
                <a:lnTo>
                  <a:pt x="10474" y="1108750"/>
                </a:lnTo>
                <a:lnTo>
                  <a:pt x="18472" y="1154961"/>
                </a:lnTo>
                <a:lnTo>
                  <a:pt x="28633" y="1200395"/>
                </a:lnTo>
                <a:lnTo>
                  <a:pt x="40899" y="1244996"/>
                </a:lnTo>
                <a:lnTo>
                  <a:pt x="55217" y="1288708"/>
                </a:lnTo>
                <a:lnTo>
                  <a:pt x="71530" y="1331475"/>
                </a:lnTo>
                <a:lnTo>
                  <a:pt x="89783" y="1373244"/>
                </a:lnTo>
                <a:lnTo>
                  <a:pt x="109921" y="1413958"/>
                </a:lnTo>
                <a:lnTo>
                  <a:pt x="131888" y="1453562"/>
                </a:lnTo>
                <a:lnTo>
                  <a:pt x="155629" y="1492000"/>
                </a:lnTo>
                <a:lnTo>
                  <a:pt x="181090" y="1529218"/>
                </a:lnTo>
                <a:lnTo>
                  <a:pt x="208213" y="1565159"/>
                </a:lnTo>
                <a:lnTo>
                  <a:pt x="236945" y="1599770"/>
                </a:lnTo>
                <a:lnTo>
                  <a:pt x="267229" y="1632993"/>
                </a:lnTo>
                <a:lnTo>
                  <a:pt x="299011" y="1664775"/>
                </a:lnTo>
                <a:lnTo>
                  <a:pt x="332235" y="1695059"/>
                </a:lnTo>
                <a:lnTo>
                  <a:pt x="366845" y="1723790"/>
                </a:lnTo>
                <a:lnTo>
                  <a:pt x="402787" y="1750913"/>
                </a:lnTo>
                <a:lnTo>
                  <a:pt x="440005" y="1776373"/>
                </a:lnTo>
                <a:lnTo>
                  <a:pt x="478443" y="1800114"/>
                </a:lnTo>
                <a:lnTo>
                  <a:pt x="518047" y="1822081"/>
                </a:lnTo>
                <a:lnTo>
                  <a:pt x="558761" y="1842218"/>
                </a:lnTo>
                <a:lnTo>
                  <a:pt x="600529" y="1860471"/>
                </a:lnTo>
                <a:lnTo>
                  <a:pt x="643297" y="1876784"/>
                </a:lnTo>
                <a:lnTo>
                  <a:pt x="687008" y="1891101"/>
                </a:lnTo>
                <a:lnTo>
                  <a:pt x="731608" y="1903367"/>
                </a:lnTo>
                <a:lnTo>
                  <a:pt x="777041" y="1913527"/>
                </a:lnTo>
                <a:lnTo>
                  <a:pt x="823252" y="1921526"/>
                </a:lnTo>
                <a:lnTo>
                  <a:pt x="870186" y="1927308"/>
                </a:lnTo>
                <a:lnTo>
                  <a:pt x="917787" y="1930818"/>
                </a:lnTo>
                <a:lnTo>
                  <a:pt x="966000" y="1932000"/>
                </a:lnTo>
                <a:lnTo>
                  <a:pt x="1014212" y="1930818"/>
                </a:lnTo>
                <a:lnTo>
                  <a:pt x="1061813" y="1927308"/>
                </a:lnTo>
                <a:lnTo>
                  <a:pt x="1108747" y="1921526"/>
                </a:lnTo>
                <a:lnTo>
                  <a:pt x="1154958" y="1913527"/>
                </a:lnTo>
                <a:lnTo>
                  <a:pt x="1200391" y="1903367"/>
                </a:lnTo>
                <a:lnTo>
                  <a:pt x="1244991" y="1891101"/>
                </a:lnTo>
                <a:lnTo>
                  <a:pt x="1288703" y="1876784"/>
                </a:lnTo>
                <a:lnTo>
                  <a:pt x="1331470" y="1860471"/>
                </a:lnTo>
                <a:lnTo>
                  <a:pt x="1373238" y="1842218"/>
                </a:lnTo>
                <a:lnTo>
                  <a:pt x="1413952" y="1822081"/>
                </a:lnTo>
                <a:lnTo>
                  <a:pt x="1453556" y="1800114"/>
                </a:lnTo>
                <a:lnTo>
                  <a:pt x="1491994" y="1776373"/>
                </a:lnTo>
                <a:lnTo>
                  <a:pt x="1529212" y="1750913"/>
                </a:lnTo>
                <a:lnTo>
                  <a:pt x="1565154" y="1723790"/>
                </a:lnTo>
                <a:lnTo>
                  <a:pt x="1599764" y="1695059"/>
                </a:lnTo>
                <a:lnTo>
                  <a:pt x="1632988" y="1664775"/>
                </a:lnTo>
                <a:lnTo>
                  <a:pt x="1664770" y="1632993"/>
                </a:lnTo>
                <a:lnTo>
                  <a:pt x="1695054" y="1599770"/>
                </a:lnTo>
                <a:lnTo>
                  <a:pt x="1723786" y="1565159"/>
                </a:lnTo>
                <a:lnTo>
                  <a:pt x="1750910" y="1529218"/>
                </a:lnTo>
                <a:lnTo>
                  <a:pt x="1776370" y="1492000"/>
                </a:lnTo>
                <a:lnTo>
                  <a:pt x="1800111" y="1453562"/>
                </a:lnTo>
                <a:lnTo>
                  <a:pt x="1822078" y="1413958"/>
                </a:lnTo>
                <a:lnTo>
                  <a:pt x="1842216" y="1373244"/>
                </a:lnTo>
                <a:lnTo>
                  <a:pt x="1860469" y="1331475"/>
                </a:lnTo>
                <a:lnTo>
                  <a:pt x="1876782" y="1288708"/>
                </a:lnTo>
                <a:lnTo>
                  <a:pt x="1891100" y="1244996"/>
                </a:lnTo>
                <a:lnTo>
                  <a:pt x="1903366" y="1200395"/>
                </a:lnTo>
                <a:lnTo>
                  <a:pt x="1913527" y="1154961"/>
                </a:lnTo>
                <a:lnTo>
                  <a:pt x="1921526" y="1108750"/>
                </a:lnTo>
                <a:lnTo>
                  <a:pt x="1927308" y="1061815"/>
                </a:lnTo>
                <a:lnTo>
                  <a:pt x="1930817" y="1014213"/>
                </a:lnTo>
                <a:lnTo>
                  <a:pt x="1932000" y="966000"/>
                </a:lnTo>
                <a:lnTo>
                  <a:pt x="1930817" y="917787"/>
                </a:lnTo>
                <a:lnTo>
                  <a:pt x="1927308" y="870186"/>
                </a:lnTo>
                <a:lnTo>
                  <a:pt x="1921526" y="823252"/>
                </a:lnTo>
                <a:lnTo>
                  <a:pt x="1913527" y="777041"/>
                </a:lnTo>
                <a:lnTo>
                  <a:pt x="1903366" y="731608"/>
                </a:lnTo>
                <a:lnTo>
                  <a:pt x="1891100" y="687008"/>
                </a:lnTo>
                <a:lnTo>
                  <a:pt x="1876782" y="643297"/>
                </a:lnTo>
                <a:lnTo>
                  <a:pt x="1860469" y="600529"/>
                </a:lnTo>
                <a:lnTo>
                  <a:pt x="1842216" y="558761"/>
                </a:lnTo>
                <a:lnTo>
                  <a:pt x="1822078" y="518047"/>
                </a:lnTo>
                <a:lnTo>
                  <a:pt x="1800111" y="478443"/>
                </a:lnTo>
                <a:lnTo>
                  <a:pt x="1776370" y="440005"/>
                </a:lnTo>
                <a:lnTo>
                  <a:pt x="1750910" y="402787"/>
                </a:lnTo>
                <a:lnTo>
                  <a:pt x="1723786" y="366845"/>
                </a:lnTo>
                <a:lnTo>
                  <a:pt x="1695054" y="332235"/>
                </a:lnTo>
                <a:lnTo>
                  <a:pt x="1664770" y="299011"/>
                </a:lnTo>
                <a:lnTo>
                  <a:pt x="1632988" y="267229"/>
                </a:lnTo>
                <a:lnTo>
                  <a:pt x="1599764" y="236945"/>
                </a:lnTo>
                <a:lnTo>
                  <a:pt x="1565154" y="208213"/>
                </a:lnTo>
                <a:lnTo>
                  <a:pt x="1529212" y="181090"/>
                </a:lnTo>
                <a:lnTo>
                  <a:pt x="1491994" y="155629"/>
                </a:lnTo>
                <a:lnTo>
                  <a:pt x="1453556" y="131888"/>
                </a:lnTo>
                <a:lnTo>
                  <a:pt x="1413952" y="109921"/>
                </a:lnTo>
                <a:lnTo>
                  <a:pt x="1373238" y="89783"/>
                </a:lnTo>
                <a:lnTo>
                  <a:pt x="1331470" y="71530"/>
                </a:lnTo>
                <a:lnTo>
                  <a:pt x="1288703" y="55217"/>
                </a:lnTo>
                <a:lnTo>
                  <a:pt x="1244991" y="40899"/>
                </a:lnTo>
                <a:lnTo>
                  <a:pt x="1200391" y="28633"/>
                </a:lnTo>
                <a:lnTo>
                  <a:pt x="1154958" y="18472"/>
                </a:lnTo>
                <a:lnTo>
                  <a:pt x="1108747" y="10474"/>
                </a:lnTo>
                <a:lnTo>
                  <a:pt x="1061813" y="4692"/>
                </a:lnTo>
                <a:lnTo>
                  <a:pt x="1014212" y="1182"/>
                </a:lnTo>
                <a:lnTo>
                  <a:pt x="966000" y="0"/>
                </a:lnTo>
                <a:close/>
              </a:path>
            </a:pathLst>
          </a:custGeom>
          <a:solidFill>
            <a:srgbClr val="40B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9900" y="1176573"/>
            <a:ext cx="8364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Pelastusturvallisuuden </a:t>
            </a:r>
            <a:r>
              <a:rPr sz="28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vuositilasto</a:t>
            </a:r>
            <a:r>
              <a:rPr sz="2800" b="1" spc="-7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 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2017</a:t>
            </a:r>
            <a:r>
              <a:rPr lang="fi-FI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, Jyväskylä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1585" y="6048006"/>
            <a:ext cx="634936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Lisätiedot</a:t>
            </a:r>
            <a:r>
              <a:rPr lang="fi-FI" sz="1400" b="1" spc="-5" dirty="0">
                <a:solidFill>
                  <a:srgbClr val="151616"/>
                </a:solidFill>
                <a:cs typeface="Arial" panose="020B0604020202020204" pitchFamily="34" charset="0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toimitusjohtaja</a:t>
            </a:r>
            <a:r>
              <a:rPr sz="14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400" b="1" spc="-15" dirty="0">
                <a:solidFill>
                  <a:srgbClr val="151616"/>
                </a:solidFill>
                <a:cs typeface="Arial" panose="020B0604020202020204" pitchFamily="34" charset="0"/>
              </a:rPr>
              <a:t>Tuomas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Jurvelin, </a:t>
            </a:r>
            <a:r>
              <a:rPr sz="14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Safetum</a:t>
            </a:r>
            <a:r>
              <a:rPr sz="14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lang="fi-FI" sz="1400" b="1" spc="-10" dirty="0">
                <a:solidFill>
                  <a:srgbClr val="151616"/>
                </a:solidFill>
                <a:cs typeface="Arial" panose="020B0604020202020204" pitchFamily="34" charset="0"/>
              </a:rPr>
              <a:t>Oy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041 4675</a:t>
            </a:r>
            <a:r>
              <a:rPr sz="1400" b="1" spc="2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401</a:t>
            </a:r>
            <a:endParaRPr sz="1400" b="1" dirty="0"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2596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3234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3871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4521" y="4449000"/>
            <a:ext cx="1180465" cy="1383030"/>
          </a:xfrm>
          <a:custGeom>
            <a:avLst/>
            <a:gdLst/>
            <a:ahLst/>
            <a:cxnLst/>
            <a:rect l="l" t="t" r="r" b="b"/>
            <a:pathLst>
              <a:path w="1180464" h="1383029">
                <a:moveTo>
                  <a:pt x="0" y="1383004"/>
                </a:moveTo>
                <a:lnTo>
                  <a:pt x="1180084" y="1383004"/>
                </a:lnTo>
                <a:lnTo>
                  <a:pt x="1180084" y="0"/>
                </a:lnTo>
                <a:lnTo>
                  <a:pt x="0" y="0"/>
                </a:lnTo>
                <a:lnTo>
                  <a:pt x="0" y="1383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9900" y="2305737"/>
            <a:ext cx="2593939" cy="555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lang="fi-FI" sz="1600" b="1" spc="-2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Koko Suomessa t</a:t>
            </a:r>
            <a:r>
              <a:rPr sz="1600" b="1" spc="-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arkastettuja</a:t>
            </a:r>
            <a:r>
              <a:rPr sz="1600" b="1" spc="-2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asuin</a:t>
            </a: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­</a:t>
            </a:r>
            <a:r>
              <a:rPr lang="fi-F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ja</a:t>
            </a:r>
            <a:r>
              <a:rPr sz="1600" b="1" spc="-2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1600" b="1" spc="-1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toimistokiinteistöjä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3839" y="2242237"/>
            <a:ext cx="2086642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dirty="0">
                <a:solidFill>
                  <a:srgbClr val="40B314"/>
                </a:solidFill>
                <a:cs typeface="Arial" panose="020B0604020202020204" pitchFamily="34" charset="0"/>
              </a:rPr>
              <a:t>3</a:t>
            </a:r>
            <a:r>
              <a:rPr sz="3900" b="1" spc="-380" dirty="0">
                <a:solidFill>
                  <a:srgbClr val="40B314"/>
                </a:solidFill>
                <a:cs typeface="Arial" panose="020B0604020202020204" pitchFamily="34" charset="0"/>
              </a:rPr>
              <a:t> </a:t>
            </a:r>
            <a:r>
              <a:rPr sz="3900" b="1" dirty="0">
                <a:solidFill>
                  <a:srgbClr val="40B314"/>
                </a:solidFill>
                <a:cs typeface="Arial" panose="020B0604020202020204" pitchFamily="34" charset="0"/>
              </a:rPr>
              <a:t>524</a:t>
            </a:r>
            <a:endParaRPr sz="3900" dirty="0"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88600" y="1121931"/>
            <a:ext cx="1831800" cy="134395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480"/>
              </a:spcBef>
            </a:pP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Kiin</a:t>
            </a:r>
            <a:r>
              <a:rPr sz="1600" b="1" spc="-35" dirty="0" err="1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ei</a:t>
            </a:r>
            <a:r>
              <a:rPr sz="1600" b="1" spc="-40" dirty="0" err="1">
                <a:solidFill>
                  <a:srgbClr val="FFFFFF"/>
                </a:solidFill>
                <a:cs typeface="Arial" panose="020B0604020202020204" pitchFamily="34" charset="0"/>
              </a:rPr>
              <a:t>s</a:t>
            </a:r>
            <a:r>
              <a:rPr sz="1600" b="1" spc="-35" dirty="0" err="1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öjen</a:t>
            </a:r>
            <a:r>
              <a:rPr sz="1600" b="1" dirty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tu</a:t>
            </a:r>
            <a:r>
              <a:rPr sz="1600" b="1" spc="25" dirty="0" err="1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r>
              <a:rPr sz="1600" b="1" spc="-40" dirty="0" err="1">
                <a:solidFill>
                  <a:srgbClr val="FFFFFF"/>
                </a:solidFill>
                <a:cs typeface="Arial" panose="020B0604020202020204" pitchFamily="34" charset="0"/>
              </a:rPr>
              <a:t>v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allisuu</a:t>
            </a:r>
            <a:r>
              <a:rPr sz="1600" b="1" spc="10" dirty="0" err="1">
                <a:solidFill>
                  <a:srgbClr val="FFFFFF"/>
                </a:solidFill>
                <a:cs typeface="Arial" panose="020B0604020202020204" pitchFamily="34" charset="0"/>
              </a:rPr>
              <a:t>s</a:t>
            </a:r>
            <a:r>
              <a:rPr lang="fi-FI" sz="1600" b="1" spc="10" dirty="0">
                <a:solidFill>
                  <a:srgbClr val="FFFFFF"/>
                </a:solidFill>
                <a:cs typeface="Arial" panose="020B0604020202020204" pitchFamily="34" charset="0"/>
              </a:rPr>
              <a:t>-</a:t>
            </a:r>
            <a:r>
              <a:rPr sz="1600" b="1" dirty="0">
                <a:solidFill>
                  <a:srgbClr val="FFFFFF"/>
                </a:solidFill>
                <a:cs typeface="Arial" panose="020B0604020202020204" pitchFamily="34" charset="0"/>
              </a:rPr>
              <a:t>­  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indeksin</a:t>
            </a:r>
            <a:br>
              <a:rPr lang="fi-FI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fi-FI" sz="1600" b="1" spc="-45" dirty="0">
                <a:solidFill>
                  <a:srgbClr val="FFFFFF"/>
                </a:solidFill>
                <a:cs typeface="Arial" panose="020B0604020202020204" pitchFamily="34" charset="0"/>
              </a:rPr>
              <a:t>k</a:t>
            </a:r>
            <a:r>
              <a:rPr lang="fi-FI" sz="1600" b="1" dirty="0">
                <a:solidFill>
                  <a:srgbClr val="FFFFFF"/>
                </a:solidFill>
                <a:cs typeface="Arial" panose="020B0604020202020204" pitchFamily="34" charset="0"/>
              </a:rPr>
              <a:t>eskia</a:t>
            </a:r>
            <a:r>
              <a:rPr lang="fi-FI" sz="1600" b="1" spc="25" dirty="0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r>
              <a:rPr lang="fi-FI" sz="1600" b="1" spc="-15" dirty="0">
                <a:solidFill>
                  <a:srgbClr val="FFFFFF"/>
                </a:solidFill>
                <a:cs typeface="Arial" panose="020B0604020202020204" pitchFamily="34" charset="0"/>
              </a:rPr>
              <a:t>v</a:t>
            </a:r>
            <a:r>
              <a:rPr lang="fi-FI" sz="1600" b="1" dirty="0">
                <a:solidFill>
                  <a:srgbClr val="FFFFFF"/>
                </a:solidFill>
                <a:cs typeface="Arial" panose="020B0604020202020204" pitchFamily="34" charset="0"/>
              </a:rPr>
              <a:t>o, Jyväskylä</a:t>
            </a:r>
            <a:endParaRPr lang="fi-FI" sz="1600" dirty="0">
              <a:cs typeface="Arial" panose="020B0604020202020204" pitchFamily="34" charset="0"/>
            </a:endParaRPr>
          </a:p>
          <a:p>
            <a:pPr marL="12700" marR="5080" algn="ctr">
              <a:lnSpc>
                <a:spcPts val="1900"/>
              </a:lnSpc>
              <a:spcBef>
                <a:spcPts val="480"/>
              </a:spcBef>
            </a:pPr>
            <a:endParaRPr dirty="0"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17221" y="2119999"/>
            <a:ext cx="107506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i-FI" sz="3600" b="1" dirty="0">
                <a:solidFill>
                  <a:srgbClr val="FFFFFF"/>
                </a:solidFill>
                <a:cs typeface="Arial" panose="020B0604020202020204" pitchFamily="34" charset="0"/>
              </a:rPr>
              <a:t>62</a:t>
            </a:r>
            <a:endParaRPr sz="3600" dirty="0"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73348" y="4845987"/>
            <a:ext cx="119115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4400" b="1" spc="-380" dirty="0">
                <a:solidFill>
                  <a:srgbClr val="40B314"/>
                </a:solidFill>
                <a:cs typeface="Arial" panose="020B0604020202020204" pitchFamily="34" charset="0"/>
              </a:rPr>
              <a:t>6</a:t>
            </a:r>
            <a:r>
              <a:rPr sz="4400" b="1" spc="-380" dirty="0">
                <a:solidFill>
                  <a:srgbClr val="40B314"/>
                </a:solidFill>
                <a:cs typeface="Arial" panose="020B0604020202020204" pitchFamily="34" charset="0"/>
              </a:rPr>
              <a:t> </a:t>
            </a:r>
            <a:r>
              <a:rPr sz="4400" b="1" dirty="0">
                <a:solidFill>
                  <a:srgbClr val="40B314"/>
                </a:solidFill>
                <a:cs typeface="Arial" panose="020B0604020202020204" pitchFamily="34" charset="0"/>
              </a:rPr>
              <a:t>%</a:t>
            </a:r>
            <a:endParaRPr sz="4400" dirty="0"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64499" y="4709139"/>
            <a:ext cx="2671031" cy="103618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Hyvin </a:t>
            </a:r>
            <a:r>
              <a:rPr sz="2400" b="1" spc="-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</a:t>
            </a:r>
            <a: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-</a:t>
            </a:r>
            <a:r>
              <a:rPr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­  </a:t>
            </a: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turvallisuudesta</a:t>
            </a:r>
            <a:r>
              <a:rPr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huolehtine</a:t>
            </a:r>
            <a:r>
              <a:rPr lang="fi-FI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et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kiinteistö</a:t>
            </a:r>
            <a:r>
              <a:rPr lang="fi-FI"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t, Jyväskylä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64499" y="3327455"/>
            <a:ext cx="2671032" cy="7925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Riskiryhmään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spc="-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kuuluv</a:t>
            </a:r>
            <a: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at</a:t>
            </a:r>
            <a:b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kiinteistö</a:t>
            </a:r>
            <a:r>
              <a:rPr lang="fi-FI"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t, Jyväskylä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71627" y="3970629"/>
            <a:ext cx="1338580" cy="1623060"/>
          </a:xfrm>
          <a:custGeom>
            <a:avLst/>
            <a:gdLst/>
            <a:ahLst/>
            <a:cxnLst/>
            <a:rect l="l" t="t" r="r" b="b"/>
            <a:pathLst>
              <a:path w="1338579" h="1623060">
                <a:moveTo>
                  <a:pt x="0" y="0"/>
                </a:moveTo>
                <a:lnTo>
                  <a:pt x="1338249" y="0"/>
                </a:lnTo>
                <a:lnTo>
                  <a:pt x="1338249" y="1623059"/>
                </a:lnTo>
                <a:lnTo>
                  <a:pt x="0" y="1623059"/>
                </a:lnTo>
                <a:lnTo>
                  <a:pt x="0" y="0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1627" y="3249002"/>
            <a:ext cx="1338580" cy="721360"/>
          </a:xfrm>
          <a:custGeom>
            <a:avLst/>
            <a:gdLst/>
            <a:ahLst/>
            <a:cxnLst/>
            <a:rect l="l" t="t" r="r" b="b"/>
            <a:pathLst>
              <a:path w="1338579" h="721360">
                <a:moveTo>
                  <a:pt x="0" y="0"/>
                </a:moveTo>
                <a:lnTo>
                  <a:pt x="1338249" y="0"/>
                </a:lnTo>
                <a:lnTo>
                  <a:pt x="1338249" y="721017"/>
                </a:lnTo>
                <a:lnTo>
                  <a:pt x="0" y="721017"/>
                </a:lnTo>
                <a:lnTo>
                  <a:pt x="0" y="0"/>
                </a:lnTo>
                <a:close/>
              </a:path>
            </a:pathLst>
          </a:custGeom>
          <a:solidFill>
            <a:srgbClr val="CB2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1627" y="5590501"/>
            <a:ext cx="1338580" cy="231775"/>
          </a:xfrm>
          <a:custGeom>
            <a:avLst/>
            <a:gdLst/>
            <a:ahLst/>
            <a:cxnLst/>
            <a:rect l="l" t="t" r="r" b="b"/>
            <a:pathLst>
              <a:path w="1338579" h="231775">
                <a:moveTo>
                  <a:pt x="0" y="0"/>
                </a:moveTo>
                <a:lnTo>
                  <a:pt x="1338249" y="0"/>
                </a:lnTo>
                <a:lnTo>
                  <a:pt x="1338249" y="231343"/>
                </a:lnTo>
                <a:lnTo>
                  <a:pt x="0" y="231343"/>
                </a:lnTo>
                <a:lnTo>
                  <a:pt x="0" y="0"/>
                </a:lnTo>
                <a:close/>
              </a:path>
            </a:pathLst>
          </a:custGeom>
          <a:solidFill>
            <a:srgbClr val="40B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25964" y="3421433"/>
            <a:ext cx="158153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4400" b="1" spc="-380" dirty="0">
                <a:solidFill>
                  <a:srgbClr val="C00000"/>
                </a:solidFill>
                <a:cs typeface="Arial" panose="020B0604020202020204" pitchFamily="34" charset="0"/>
              </a:rPr>
              <a:t>22</a:t>
            </a:r>
            <a:r>
              <a:rPr sz="4400" b="1" spc="-38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sz="4400" b="1" dirty="0">
                <a:solidFill>
                  <a:srgbClr val="C00000"/>
                </a:solidFill>
                <a:cs typeface="Arial" panose="020B0604020202020204" pitchFamily="34" charset="0"/>
              </a:rPr>
              <a:t>%</a:t>
            </a:r>
            <a:endParaRPr sz="4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93395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5803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96455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08849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99502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11897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93395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05803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6455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08849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9502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11897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93395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5803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96455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08849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99502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11897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93395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05803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96455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08849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99502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11897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60603" y="3008998"/>
            <a:ext cx="179705" cy="240029"/>
          </a:xfrm>
          <a:custGeom>
            <a:avLst/>
            <a:gdLst/>
            <a:ahLst/>
            <a:cxnLst/>
            <a:rect l="l" t="t" r="r" b="b"/>
            <a:pathLst>
              <a:path w="179704" h="240030">
                <a:moveTo>
                  <a:pt x="0" y="240004"/>
                </a:moveTo>
                <a:lnTo>
                  <a:pt x="179400" y="240004"/>
                </a:lnTo>
                <a:lnTo>
                  <a:pt x="179400" y="0"/>
                </a:lnTo>
                <a:lnTo>
                  <a:pt x="0" y="0"/>
                </a:lnTo>
                <a:lnTo>
                  <a:pt x="0" y="240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60995" y="3008998"/>
            <a:ext cx="179705" cy="240029"/>
          </a:xfrm>
          <a:custGeom>
            <a:avLst/>
            <a:gdLst/>
            <a:ahLst/>
            <a:cxnLst/>
            <a:rect l="l" t="t" r="r" b="b"/>
            <a:pathLst>
              <a:path w="179704" h="240030">
                <a:moveTo>
                  <a:pt x="0" y="240004"/>
                </a:moveTo>
                <a:lnTo>
                  <a:pt x="179400" y="240004"/>
                </a:lnTo>
                <a:lnTo>
                  <a:pt x="179400" y="0"/>
                </a:lnTo>
                <a:lnTo>
                  <a:pt x="0" y="0"/>
                </a:lnTo>
                <a:lnTo>
                  <a:pt x="0" y="240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65949" y="3473996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65949" y="3770998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29917" y="4950002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29917" y="5267998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29917" y="5550001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65949" y="4353750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66469" y="4068000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30451" y="3473996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30451" y="4631994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28832" y="3770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92814" y="495000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92814" y="5267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92814" y="5550001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28832" y="435375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05986" y="406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69954" y="3473996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69954" y="4631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30997" y="3770998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30997" y="4068000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30997" y="4350003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65949" y="4631994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5949" y="4950002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25598" y="4950002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25598" y="440811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25598" y="390411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25598" y="3367494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25598" y="506624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5598" y="452437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5598" y="402037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25598" y="348374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25598" y="5182501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25598" y="4640630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25598" y="4136631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25598" y="360000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65949" y="5267998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65949" y="5550001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44402" y="3473996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09451" y="3770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09451" y="406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09451" y="4350003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44402" y="4631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44402" y="495000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44402" y="5267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44402" y="5550001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65949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78852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91742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22400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35291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48194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25598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5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41866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5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53063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4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190620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90620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90620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74377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074377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74377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58122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58122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58122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74745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74745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74745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74745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74745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74745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74745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74745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574745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574745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74745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74745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74745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74745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74745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75532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75532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75532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75532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75532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75532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75532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875532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875532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875532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875532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875532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875532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875532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875532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176331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176331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176331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176331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176331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176331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176331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176331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176331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176331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176331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176331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176331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176331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176331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725138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725138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725138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725138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725138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725138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25138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25138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725138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725138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725138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25138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725138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725138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725138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025937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025937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025937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025937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025937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025937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025937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025937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025937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025937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025937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025937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025937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025937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025937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326725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326725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326725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326725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326725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326725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326725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326725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326725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326725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326725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326725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326725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326725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26725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477118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77118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77118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77118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77118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77118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477118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477118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77118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77118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477118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77118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77118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477118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477118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895786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895786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895786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895786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895786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895786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571375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895786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895786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571375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233580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33580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33580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233580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33580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33580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571375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571375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571375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571375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571375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571375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046179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46179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46179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46179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46179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46179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721768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46179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46179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721768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383974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383974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383974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383974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383974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383974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721768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721768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721768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721768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721768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721768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12600" y="295834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991999" y="4196010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991999" y="5821170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12600" y="224699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991999" y="328016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991999" y="464379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4C8B774A-9ED0-BE4C-9AED-D4DB6171A659}"/>
              </a:ext>
            </a:extLst>
          </p:cNvPr>
          <p:cNvSpPr txBox="1"/>
          <p:nvPr/>
        </p:nvSpPr>
        <p:spPr>
          <a:xfrm>
            <a:off x="9286732" y="6221423"/>
            <a:ext cx="29816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  <a:p>
            <a:endParaRPr lang="fi-FI" sz="1100" dirty="0"/>
          </a:p>
        </p:txBody>
      </p:sp>
      <p:pic>
        <p:nvPicPr>
          <p:cNvPr id="264" name="Kuva 263">
            <a:extLst>
              <a:ext uri="{FF2B5EF4-FFF2-40B4-BE49-F238E27FC236}">
                <a16:creationId xmlns:a16="http://schemas.microsoft.com/office/drawing/2014/main" id="{944293DF-6161-432C-AD69-145BA97E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2" y="6221423"/>
            <a:ext cx="1478245" cy="4238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>
            <a:extLst>
              <a:ext uri="{FF2B5EF4-FFF2-40B4-BE49-F238E27FC236}">
                <a16:creationId xmlns:a16="http://schemas.microsoft.com/office/drawing/2014/main" id="{81B79EA2-0511-AC4C-A4B6-A643497066AF}"/>
              </a:ext>
            </a:extLst>
          </p:cNvPr>
          <p:cNvSpPr txBox="1"/>
          <p:nvPr/>
        </p:nvSpPr>
        <p:spPr>
          <a:xfrm>
            <a:off x="617228" y="2753317"/>
            <a:ext cx="2241144" cy="132536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19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lang="fi-FI"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32 %) </a:t>
            </a:r>
            <a:r>
              <a:rPr lang="fi-FI" sz="4400" b="1" dirty="0"/>
              <a:t>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24" name="object 30">
            <a:extLst>
              <a:ext uri="{FF2B5EF4-FFF2-40B4-BE49-F238E27FC236}">
                <a16:creationId xmlns:a16="http://schemas.microsoft.com/office/drawing/2014/main" id="{86DFA809-BDFF-2F43-98BF-46BCC09FC5EE}"/>
              </a:ext>
            </a:extLst>
          </p:cNvPr>
          <p:cNvSpPr txBox="1">
            <a:spLocks/>
          </p:cNvSpPr>
          <p:nvPr/>
        </p:nvSpPr>
        <p:spPr>
          <a:xfrm>
            <a:off x="582180" y="567428"/>
            <a:ext cx="772361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i-FI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Pelastusturvallisuuden vuositilasto 2017, Jyväskylä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7ECF17-AB2D-0443-8F8E-948A33AA83E2}"/>
              </a:ext>
            </a:extLst>
          </p:cNvPr>
          <p:cNvSpPr txBox="1"/>
          <p:nvPr/>
        </p:nvSpPr>
        <p:spPr>
          <a:xfrm>
            <a:off x="582178" y="2339213"/>
            <a:ext cx="22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Käsisammuttimien toiminta tarkastamatta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D779A90-B6CD-9E4E-9ED9-48D8BEEB58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509" y="1001599"/>
            <a:ext cx="7597591" cy="5336958"/>
          </a:xfrm>
          <a:prstGeom prst="rect">
            <a:avLst/>
          </a:prstGeom>
        </p:spPr>
      </p:pic>
      <p:sp>
        <p:nvSpPr>
          <p:cNvPr id="41" name="object 10">
            <a:extLst>
              <a:ext uri="{FF2B5EF4-FFF2-40B4-BE49-F238E27FC236}">
                <a16:creationId xmlns:a16="http://schemas.microsoft.com/office/drawing/2014/main" id="{26E23A93-B539-4940-8AA7-D99DA1181B55}"/>
              </a:ext>
            </a:extLst>
          </p:cNvPr>
          <p:cNvSpPr txBox="1"/>
          <p:nvPr/>
        </p:nvSpPr>
        <p:spPr>
          <a:xfrm>
            <a:off x="668969" y="4185661"/>
            <a:ext cx="2137663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12 %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8 %)</a:t>
            </a:r>
            <a:r>
              <a:rPr lang="fi-FI" sz="4400" b="1" dirty="0"/>
              <a:t>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F84067-9931-1B41-A11F-4C830460D276}"/>
              </a:ext>
            </a:extLst>
          </p:cNvPr>
          <p:cNvSpPr txBox="1"/>
          <p:nvPr/>
        </p:nvSpPr>
        <p:spPr>
          <a:xfrm>
            <a:off x="582179" y="3817070"/>
            <a:ext cx="22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Kiinteistöstä puuttuu pelastussuunnitelma </a:t>
            </a:r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id="{316276C0-B86B-9242-8188-292A119C2432}"/>
              </a:ext>
            </a:extLst>
          </p:cNvPr>
          <p:cNvSpPr txBox="1"/>
          <p:nvPr/>
        </p:nvSpPr>
        <p:spPr>
          <a:xfrm>
            <a:off x="625574" y="5612989"/>
            <a:ext cx="2137663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62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lang="fi-FI"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38 %) </a:t>
            </a:r>
            <a:r>
              <a:rPr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1400" dirty="0"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A7753A-A8F6-EF47-BAA3-D0AF7B781851}"/>
              </a:ext>
            </a:extLst>
          </p:cNvPr>
          <p:cNvSpPr txBox="1"/>
          <p:nvPr/>
        </p:nvSpPr>
        <p:spPr>
          <a:xfrm>
            <a:off x="582179" y="5017403"/>
            <a:ext cx="2224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Ei selkeää käytäntöä turvallisuuspuutteiden ilmoittamisesta </a:t>
            </a:r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F85B893F-C435-6C4E-8ABF-29FA944F1D86}"/>
              </a:ext>
            </a:extLst>
          </p:cNvPr>
          <p:cNvSpPr txBox="1"/>
          <p:nvPr/>
        </p:nvSpPr>
        <p:spPr>
          <a:xfrm>
            <a:off x="8934305" y="1404920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40 %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51 %)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F94F0C-F084-4444-9766-EE837D18919D}"/>
              </a:ext>
            </a:extLst>
          </p:cNvPr>
          <p:cNvSpPr txBox="1"/>
          <p:nvPr/>
        </p:nvSpPr>
        <p:spPr>
          <a:xfrm>
            <a:off x="8847515" y="1031491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Savunpoistojärjestelmän vuosihuolto tekemättä </a:t>
            </a:r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34AF1521-6067-074E-BC99-C961F49889CC}"/>
              </a:ext>
            </a:extLst>
          </p:cNvPr>
          <p:cNvSpPr txBox="1"/>
          <p:nvPr/>
        </p:nvSpPr>
        <p:spPr>
          <a:xfrm>
            <a:off x="9500145" y="2840537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49 %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45 %)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12D9B8-3DDE-264D-A921-5A9E504B5F81}"/>
              </a:ext>
            </a:extLst>
          </p:cNvPr>
          <p:cNvSpPr txBox="1"/>
          <p:nvPr/>
        </p:nvSpPr>
        <p:spPr>
          <a:xfrm>
            <a:off x="9421381" y="2467108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Sähköpääkeskuksessa palokatkopuutteita </a:t>
            </a:r>
          </a:p>
        </p:txBody>
      </p:sp>
      <p:sp>
        <p:nvSpPr>
          <p:cNvPr id="49" name="object 10">
            <a:extLst>
              <a:ext uri="{FF2B5EF4-FFF2-40B4-BE49-F238E27FC236}">
                <a16:creationId xmlns:a16="http://schemas.microsoft.com/office/drawing/2014/main" id="{AA1EBAA4-621F-A247-BA28-02909DF8CCA0}"/>
              </a:ext>
            </a:extLst>
          </p:cNvPr>
          <p:cNvSpPr txBox="1"/>
          <p:nvPr/>
        </p:nvSpPr>
        <p:spPr>
          <a:xfrm>
            <a:off x="9500145" y="4062517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45 %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32 %)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C36404-CBDC-824B-AC47-02AC50690025}"/>
              </a:ext>
            </a:extLst>
          </p:cNvPr>
          <p:cNvSpPr txBox="1"/>
          <p:nvPr/>
        </p:nvSpPr>
        <p:spPr>
          <a:xfrm>
            <a:off x="9421381" y="3689088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Lämmönjakokeskuksessa palokatkopuutteita </a:t>
            </a:r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id="{AAF8888B-91EF-6F43-818E-D47249B3E242}"/>
              </a:ext>
            </a:extLst>
          </p:cNvPr>
          <p:cNvSpPr txBox="1"/>
          <p:nvPr/>
        </p:nvSpPr>
        <p:spPr>
          <a:xfrm>
            <a:off x="10054337" y="5500246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15 </a:t>
            </a: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23 %)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EEC28D-F79C-1247-8368-1FF190A9BBD8}"/>
              </a:ext>
            </a:extLst>
          </p:cNvPr>
          <p:cNvSpPr txBox="1"/>
          <p:nvPr/>
        </p:nvSpPr>
        <p:spPr>
          <a:xfrm>
            <a:off x="9998288" y="4900103"/>
            <a:ext cx="1827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Porraskäytävissä ja poistumisreiteillä tavaraa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303CCC-3AFF-604E-B3AC-BB2804908B8B}"/>
              </a:ext>
            </a:extLst>
          </p:cNvPr>
          <p:cNvSpPr txBox="1"/>
          <p:nvPr/>
        </p:nvSpPr>
        <p:spPr>
          <a:xfrm>
            <a:off x="9443302" y="6202421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  <a:p>
            <a:endParaRPr lang="fi-FI" sz="1100" dirty="0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FCD64C42-8C74-4F59-A3FD-93B30CEEFF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3" y="6290572"/>
            <a:ext cx="1478245" cy="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7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70" y="844484"/>
            <a:ext cx="2771130" cy="93936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71780">
              <a:lnSpc>
                <a:spcPts val="1400"/>
              </a:lnSpc>
              <a:spcBef>
                <a:spcPts val="180"/>
              </a:spcBef>
            </a:pPr>
            <a:r>
              <a:rPr sz="1300" b="1" u="sng" spc="-1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PALOVAROITIN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toimi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vain  </a:t>
            </a:r>
            <a:b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</a:b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38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prosentissa</a:t>
            </a:r>
            <a:r>
              <a:rPr sz="1300" b="1" spc="-5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asuinrakennusten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tulipaloja</a:t>
            </a:r>
            <a:r>
              <a:rPr lang="fi-FI" sz="1300" spc="-5" dirty="0"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vuonna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2016.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Joka</a:t>
            </a:r>
            <a:r>
              <a:rPr sz="1300" b="1" spc="-7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kolmannessa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ei ollut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palovaroitinta.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560669" y="2259377"/>
            <a:ext cx="2542530" cy="110030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Vain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joka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kolmannessa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rakennus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-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­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käytettiin</a:t>
            </a:r>
            <a:r>
              <a:rPr lang="fi-FI" sz="1300" b="1" spc="-5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alkusammutusta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, 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kuten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KÄSISAMMUTTIMIA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. </a:t>
            </a:r>
            <a:b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</a:b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Alku­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sammutuksen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avulla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useampi</a:t>
            </a:r>
            <a:endParaRPr sz="1300" dirty="0">
              <a:cs typeface="Arial" panose="020B0604020202020204" pitchFamily="34" charset="0"/>
            </a:endParaRPr>
          </a:p>
          <a:p>
            <a:pPr marL="12700" marR="274955">
              <a:lnSpc>
                <a:spcPts val="1400"/>
              </a:lnSpc>
            </a:pP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kuin joka toinen tulipalo</a:t>
            </a:r>
            <a:r>
              <a:rPr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saatiin 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sammumaan.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597712" y="3810000"/>
            <a:ext cx="2178050" cy="7437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Pelastuslaki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379/2011</a:t>
            </a:r>
            <a:r>
              <a:rPr sz="1300" b="1" spc="-9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edellyttää, </a:t>
            </a:r>
            <a:r>
              <a:rPr sz="1300" b="1" spc="-20" dirty="0" err="1">
                <a:solidFill>
                  <a:srgbClr val="151616"/>
                </a:solidFill>
                <a:cs typeface="Arial" panose="020B0604020202020204" pitchFamily="34" charset="0"/>
              </a:rPr>
              <a:t>että</a:t>
            </a:r>
            <a:r>
              <a:rPr sz="1300" b="1" spc="-2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kaikissa kiinteistöissä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on 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PELASTUSSUUNNITELMA.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560669" y="4935510"/>
            <a:ext cx="3019061" cy="120379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20"/>
              </a:spcBef>
            </a:pP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VAKUUTUSYHTIÖ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voi vähentää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korvauksia,  mikäli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kiinteistössä sattuu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onnettomuus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asukkaat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eivät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ole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toteuttaneet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sen 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ehkäisemiseksi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tarvittavia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toimenpiteitä.  Pelastusturvallisuuden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laiminlyönnistä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voi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tulla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asukkaille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iso lasku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7773370" y="789133"/>
            <a:ext cx="4162536" cy="814967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/>
            <a:r>
              <a:rPr sz="1300" b="1" u="sng" spc="-1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SAVUNPOISTOJÄRJESTELMÄ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on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tärkeä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osa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kiinteistön  paloturvallisuutta. Tulipalon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sattuessa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se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turvaa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ihmisten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poistumista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rakennuksesta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sekä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poistaa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palokaasut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kuuman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ilman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rakennuksesta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8915400" y="1836337"/>
            <a:ext cx="3020506" cy="9207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u="sng" spc="-3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PALOKATKO</a:t>
            </a:r>
            <a:r>
              <a:rPr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estää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liekkien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,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kuumuuden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savu­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kaasujen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leviämisen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läpivientien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kautta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 Palo­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-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osastoinneissa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olevat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pienetkin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aukot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voivat aiheuttaa 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suuret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vahingot.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9378397" y="3102686"/>
            <a:ext cx="2557509" cy="16389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37515">
              <a:lnSpc>
                <a:spcPts val="1400"/>
              </a:lnSpc>
              <a:spcBef>
                <a:spcPts val="180"/>
              </a:spcBef>
            </a:pP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Kulkureiteillä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,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porrashuoneessa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tai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varaston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käytävillä</a:t>
            </a:r>
            <a:r>
              <a:rPr sz="1300" b="1" spc="-6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ei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saa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säilyttää</a:t>
            </a:r>
            <a:r>
              <a:rPr lang="fi-FI"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tavaroita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YLIMÄÄRÄINEN</a:t>
            </a:r>
            <a:r>
              <a:rPr sz="1300" b="1" u="sng" spc="-1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 </a:t>
            </a:r>
            <a:r>
              <a:rPr sz="1300" b="1" u="sng" spc="-2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TAVARA</a:t>
            </a:r>
            <a:r>
              <a:rPr sz="1300" b="1" u="sng" spc="1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voi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aiheuttaa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tulipalon,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kiihdyttää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palon</a:t>
            </a:r>
            <a:r>
              <a:rPr sz="1300" b="1" spc="-3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leviämistä,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estää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kiinteistöstä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poistumisen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tai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vaikeuttaa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sammuttamista.</a:t>
            </a:r>
            <a:endParaRPr sz="1300" dirty="0">
              <a:cs typeface="Arial" panose="020B0604020202020204" pitchFamily="34" charset="0"/>
            </a:endParaRPr>
          </a:p>
        </p:txBody>
      </p:sp>
      <p:pic>
        <p:nvPicPr>
          <p:cNvPr id="439" name="Picture 438">
            <a:extLst>
              <a:ext uri="{FF2B5EF4-FFF2-40B4-BE49-F238E27FC236}">
                <a16:creationId xmlns:a16="http://schemas.microsoft.com/office/drawing/2014/main" id="{B18C2EC7-1D95-804B-8850-86820F9F57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376" y="799195"/>
            <a:ext cx="7677489" cy="5393082"/>
          </a:xfrm>
          <a:prstGeom prst="rect">
            <a:avLst/>
          </a:prstGeom>
        </p:spPr>
      </p:pic>
      <p:sp>
        <p:nvSpPr>
          <p:cNvPr id="440" name="TextBox 439">
            <a:extLst>
              <a:ext uri="{FF2B5EF4-FFF2-40B4-BE49-F238E27FC236}">
                <a16:creationId xmlns:a16="http://schemas.microsoft.com/office/drawing/2014/main" id="{E4C631D0-E5AC-404F-A479-172DFEA87323}"/>
              </a:ext>
            </a:extLst>
          </p:cNvPr>
          <p:cNvSpPr txBox="1"/>
          <p:nvPr/>
        </p:nvSpPr>
        <p:spPr>
          <a:xfrm>
            <a:off x="9296400" y="6185333"/>
            <a:ext cx="2639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BFE017D-0031-4D90-BEC9-8B163D09A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2" y="6221423"/>
            <a:ext cx="1478245" cy="4238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15014" y="990604"/>
            <a:ext cx="709612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Pelastusturvallisuuden vuositilasto</a:t>
            </a:r>
            <a:r>
              <a:rPr sz="2800" b="1" spc="-7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71461" y="1770174"/>
            <a:ext cx="12768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Suomi</a:t>
            </a:r>
            <a:r>
              <a:rPr lang="fi-FI"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 </a:t>
            </a:r>
            <a:r>
              <a:rPr sz="1400" b="1" spc="7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Helsinki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0483" y="1770174"/>
            <a:ext cx="128175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Espoo</a:t>
            </a:r>
            <a:r>
              <a:rPr sz="1400" b="1" spc="2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lang="fi-FI" sz="1400" b="1" spc="2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sz="1400" b="1" spc="-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Vantaa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72242" y="1770174"/>
            <a:ext cx="13201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Turku</a:t>
            </a:r>
            <a:r>
              <a:rPr lang="fi-FI" sz="1400" b="1" spc="-2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  </a:t>
            </a:r>
            <a:r>
              <a:rPr sz="1400" b="1" spc="18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Jyväskylä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45671" y="1770174"/>
            <a:ext cx="6972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T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ampe</a:t>
            </a:r>
            <a:r>
              <a:rPr sz="1400" b="1" spc="-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r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e</a:t>
            </a:r>
            <a:endParaRPr sz="1400">
              <a:latin typeface="SourceSansPro-Semibold"/>
              <a:cs typeface="SourceSansPro-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85065" y="1770174"/>
            <a:ext cx="391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Oulu</a:t>
            </a:r>
            <a:endParaRPr sz="1400">
              <a:latin typeface="SourceSansPro-Semibold"/>
              <a:cs typeface="SourceSansPro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95808" y="1770174"/>
            <a:ext cx="4540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Lappi</a:t>
            </a:r>
            <a:endParaRPr sz="1400">
              <a:latin typeface="SourceSansPro-Semibold"/>
              <a:cs typeface="SourceSansPro-Semibold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748847"/>
              </p:ext>
            </p:extLst>
          </p:nvPr>
        </p:nvGraphicFramePr>
        <p:xfrm>
          <a:off x="468604" y="2064004"/>
          <a:ext cx="11184890" cy="4059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7810">
                <a:tc>
                  <a:txBody>
                    <a:bodyPr/>
                    <a:lstStyle/>
                    <a:p>
                      <a:pPr marL="71120">
                        <a:lnSpc>
                          <a:spcPts val="1664"/>
                        </a:lnSpc>
                      </a:pP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Turvallisuusindeksi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pisteluku 0–100</a:t>
                      </a: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65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0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59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Hyvin 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turvallisuudesta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huolehtivien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osuus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Riskiryhmään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kuuluvien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osuus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Kiinteistöstä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puuttuu</a:t>
                      </a:r>
                      <a:r>
                        <a:rPr sz="1400" b="1" spc="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pelastussuunnitelma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Pelastussuunnitelmasta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 ole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tiedotettu</a:t>
                      </a:r>
                      <a:r>
                        <a:rPr sz="1400" b="1" spc="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asianmukaisesti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Selkeä käytäntö 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turvallisuuspuutteiden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ilmoittamisesta</a:t>
                      </a:r>
                      <a:r>
                        <a:rPr sz="1400" b="1" spc="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puuttuu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37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54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Savunpoistojärjestelmän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vuosihuolto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tekemättä</a:t>
                      </a:r>
                      <a:r>
                        <a:rPr lang="fi-FI" sz="1400" b="1" spc="-2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51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r>
                        <a:rPr lang="fi-FI"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70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Käsisammuttimien </a:t>
                      </a: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toimintaa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 ole</a:t>
                      </a:r>
                      <a:r>
                        <a:rPr sz="1400" b="1" spc="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tarkastettu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fi-FI"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Sähköpääkeskuksessa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54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Lämmönjakokeskuksessa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Porraskäytävässä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Porraskäytävissä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ja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poistumisreiteillä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tavaraa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71120" marR="1430020">
                        <a:lnSpc>
                          <a:spcPts val="16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Kiinteistössä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toimivien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yrityksien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työntekijöille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ole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järjestett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y 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turvallisuuskoulutusta,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492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565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57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438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184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12725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327025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81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32639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1676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3749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0955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Taloyhtiön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palovaroittimet</a:t>
                      </a: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huoltamatta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61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9A2DDBFD-1A96-1D47-8B06-F88B09977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812517" y="0"/>
            <a:ext cx="5346700" cy="21008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D9E933-B1C5-314C-A046-F5BE6546B25E}"/>
              </a:ext>
            </a:extLst>
          </p:cNvPr>
          <p:cNvSpPr txBox="1"/>
          <p:nvPr/>
        </p:nvSpPr>
        <p:spPr>
          <a:xfrm>
            <a:off x="9315207" y="620966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359D385-E6F6-4EDD-A5A6-9525A291F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2" y="6221423"/>
            <a:ext cx="1478245" cy="4238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510</Words>
  <Application>Microsoft Office PowerPoint</Application>
  <PresentationFormat>Laajakuva</PresentationFormat>
  <Paragraphs>193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Source Sans Pro</vt:lpstr>
      <vt:lpstr>SourceSansPro-Semibold</vt:lpstr>
      <vt:lpstr>Office Theme</vt:lpstr>
      <vt:lpstr>PowerPoint-esitys</vt:lpstr>
      <vt:lpstr>PowerPoint-esitys</vt:lpstr>
      <vt:lpstr>PowerPoint-esitys</vt:lpstr>
      <vt:lpstr>PowerPoint-esitys</vt:lpstr>
      <vt:lpstr>Pelastusturvallisuuden vuositilasto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</dc:title>
  <cp:lastModifiedBy>Marika Javanainen</cp:lastModifiedBy>
  <cp:revision>17</cp:revision>
  <dcterms:created xsi:type="dcterms:W3CDTF">2018-02-06T20:29:50Z</dcterms:created>
  <dcterms:modified xsi:type="dcterms:W3CDTF">2018-02-15T08:03:24Z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2018-02-06T00:00:00Z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2018-02-06T00:00:00Z</vt:filetime>
  </property>
</Properties>
</file>