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0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1" r:id="rId1"/>
  </p:sldMasterIdLst>
  <p:notesMasterIdLst>
    <p:notesMasterId r:id="rId33"/>
  </p:notesMasterIdLst>
  <p:sldIdLst>
    <p:sldId id="4159" r:id="rId2"/>
    <p:sldId id="4010" r:id="rId3"/>
    <p:sldId id="4160" r:id="rId4"/>
    <p:sldId id="4181" r:id="rId5"/>
    <p:sldId id="4161" r:id="rId6"/>
    <p:sldId id="4182" r:id="rId7"/>
    <p:sldId id="4201" r:id="rId8"/>
    <p:sldId id="4200" r:id="rId9"/>
    <p:sldId id="4202" r:id="rId10"/>
    <p:sldId id="4195" r:id="rId11"/>
    <p:sldId id="4164" r:id="rId12"/>
    <p:sldId id="4179" r:id="rId13"/>
    <p:sldId id="4203" r:id="rId14"/>
    <p:sldId id="4183" r:id="rId15"/>
    <p:sldId id="4205" r:id="rId16"/>
    <p:sldId id="4206" r:id="rId17"/>
    <p:sldId id="4165" r:id="rId18"/>
    <p:sldId id="4207" r:id="rId19"/>
    <p:sldId id="4186" r:id="rId20"/>
    <p:sldId id="4208" r:id="rId21"/>
    <p:sldId id="4167" r:id="rId22"/>
    <p:sldId id="4187" r:id="rId23"/>
    <p:sldId id="4213" r:id="rId24"/>
    <p:sldId id="4190" r:id="rId25"/>
    <p:sldId id="4209" r:id="rId26"/>
    <p:sldId id="4192" r:id="rId27"/>
    <p:sldId id="4166" r:id="rId28"/>
    <p:sldId id="4194" r:id="rId29"/>
    <p:sldId id="4193" r:id="rId30"/>
    <p:sldId id="4210" r:id="rId31"/>
    <p:sldId id="4212" r:id="rId32"/>
  </p:sldIdLst>
  <p:sldSz cx="24377650" cy="13716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3" orient="horz" pos="480" userDrawn="1">
          <p15:clr>
            <a:srgbClr val="A4A3A4"/>
          </p15:clr>
        </p15:guide>
        <p15:guide id="55" pos="958" userDrawn="1">
          <p15:clr>
            <a:srgbClr val="A4A3A4"/>
          </p15:clr>
        </p15:guide>
        <p15:guide id="57" pos="14398" userDrawn="1">
          <p15:clr>
            <a:srgbClr val="A4A3A4"/>
          </p15:clr>
        </p15:guide>
        <p15:guide id="58" orient="horz" pos="8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4AF"/>
    <a:srgbClr val="FA7B87"/>
    <a:srgbClr val="2CB3EB"/>
    <a:srgbClr val="CCF6FF"/>
    <a:srgbClr val="5178B3"/>
    <a:srgbClr val="FC0D1B"/>
    <a:srgbClr val="FB4756"/>
    <a:srgbClr val="CA252D"/>
    <a:srgbClr val="FA4069"/>
    <a:srgbClr val="F63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3655" autoAdjust="0"/>
  </p:normalViewPr>
  <p:slideViewPr>
    <p:cSldViewPr snapToGrid="0" snapToObjects="1">
      <p:cViewPr varScale="1">
        <p:scale>
          <a:sx n="54" d="100"/>
          <a:sy n="54" d="100"/>
        </p:scale>
        <p:origin x="468" y="96"/>
      </p:cViewPr>
      <p:guideLst>
        <p:guide orient="horz" pos="480"/>
        <p:guide pos="958"/>
        <p:guide pos="14398"/>
        <p:guide orient="horz" pos="816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Ikäluokka (n=3969)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F7-4C6B-9AAC-9F1BAC74DFB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F7-4C6B-9AAC-9F1BAC74DFB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F7-4C6B-9AAC-9F1BAC74DFB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F7-4C6B-9AAC-9F1BAC74DFB6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CF7-4C6B-9AAC-9F1BAC74DFB6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CF7-4C6B-9AAC-9F1BAC74DFB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alle 25 v</c:v>
                </c:pt>
                <c:pt idx="1">
                  <c:v> 25-29 v</c:v>
                </c:pt>
                <c:pt idx="2">
                  <c:v> 30-39 v</c:v>
                </c:pt>
                <c:pt idx="3">
                  <c:v> 40-49 v</c:v>
                </c:pt>
                <c:pt idx="4">
                  <c:v> 50-59 v</c:v>
                </c:pt>
                <c:pt idx="5">
                  <c:v> 60 v -&gt;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1.7636684303350971E-3</c:v>
                </c:pt>
                <c:pt idx="1">
                  <c:v>1.0078105316200554E-2</c:v>
                </c:pt>
                <c:pt idx="2">
                  <c:v>8.1128747795414471E-2</c:v>
                </c:pt>
                <c:pt idx="3">
                  <c:v>0.22474174855127238</c:v>
                </c:pt>
                <c:pt idx="4">
                  <c:v>0.50844041320231803</c:v>
                </c:pt>
                <c:pt idx="5">
                  <c:v>0.17384731670445958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F7-4C6B-9AAC-9F1BAC74D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9728368"/>
        <c:axId val="1419729616"/>
      </c:barChart>
      <c:catAx>
        <c:axId val="141972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9729616"/>
        <c:crosses val="autoZero"/>
        <c:auto val="1"/>
        <c:lblAlgn val="ctr"/>
        <c:lblOffset val="100"/>
        <c:noMultiLvlLbl val="0"/>
      </c:catAx>
      <c:valAx>
        <c:axId val="1419729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972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Onko koronavirus aiheuttanut yrityksellesi ongelmia?  (N = 3971)</c:v>
                </c:pt>
              </c:strCache>
            </c:strRef>
          </c:tx>
          <c:spPr>
            <a:solidFill>
              <a:srgbClr val="335B7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464-41DC-AA62-6D3AB6F8D2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464-41DC-AA62-6D3AB6F8D23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464-41DC-AA62-6D3AB6F8D2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464-41DC-AA62-6D3AB6F8D23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464-41DC-AA62-6D3AB6F8D23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1=Ei lainkaan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5=Erittäin paljon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0.10929236968018131</c:v>
                </c:pt>
                <c:pt idx="1">
                  <c:v>0.18358096197431378</c:v>
                </c:pt>
                <c:pt idx="2">
                  <c:v>0.1996978091160917</c:v>
                </c:pt>
                <c:pt idx="3">
                  <c:v>0.2273986401410224</c:v>
                </c:pt>
                <c:pt idx="4">
                  <c:v>0.28003021908839087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64-41DC-AA62-6D3AB6F8D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2020 (n=3953)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64-41DC-AA62-6D3AB6F8D2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64-41DC-AA62-6D3AB6F8D2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64-41DC-AA62-6D3AB6F8D2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64-41DC-AA62-6D3AB6F8D23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64-41DC-AA62-6D3AB6F8D23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1=Ei lainkaan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5=Erittäin paljon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7.6609824382794608E-2</c:v>
                </c:pt>
                <c:pt idx="1">
                  <c:v>0.14125731738355815</c:v>
                </c:pt>
                <c:pt idx="2">
                  <c:v>0.15881903792313565</c:v>
                </c:pt>
                <c:pt idx="3">
                  <c:v>0.22244846016798167</c:v>
                </c:pt>
                <c:pt idx="4">
                  <c:v>0.40086536014252988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64-41DC-AA62-6D3AB6F8D2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Syksy 2020 (n=4158)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E53-4B86-A47F-12E0072B23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E53-4B86-A47F-12E0072B2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E53-4B86-A47F-12E0072B23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E53-4B86-A47F-12E0072B23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E53-4B86-A47F-12E0072B23A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1=Ei lainkaan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5=Erittäin paljon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0.113</c:v>
                </c:pt>
                <c:pt idx="1">
                  <c:v>0.17499999999999999</c:v>
                </c:pt>
                <c:pt idx="2">
                  <c:v>0.20899999999999999</c:v>
                </c:pt>
                <c:pt idx="3">
                  <c:v>0.252</c:v>
                </c:pt>
                <c:pt idx="4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53-4B86-A47F-12E0072B23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2021 (n=3971)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1=Ei lainkaan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5=Erittäin paljon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0.10929236968018131</c:v>
                </c:pt>
                <c:pt idx="1">
                  <c:v>0.18358096197431378</c:v>
                </c:pt>
                <c:pt idx="2">
                  <c:v>0.1996978091160917</c:v>
                </c:pt>
                <c:pt idx="3">
                  <c:v>0.2273986401410224</c:v>
                </c:pt>
                <c:pt idx="4">
                  <c:v>0.28003021908839087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D50-476D-BCFE-60D27DDAF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2020 (n=3953)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C-466C-9487-9A9BFE7120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C-466C-9487-9A9BFE7120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AC-466C-9487-9A9BFE71209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AC-466C-9487-9A9BFE71209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AC-466C-9487-9A9BFE71209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AC-466C-9487-9A9BFE71209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AC-466C-9487-9A9BFE7120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Yhteensä 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3.7297022143038943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BAC-466C-9487-9A9BFE7120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Syksy 2020 (n=4158)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Yhteensä 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BAC-466C-9487-9A9BFE7120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2021 (n=3971)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Yhteensä 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BAC-466C-9487-9A9BFE712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2000"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/>
              <a:t>IKÄLUOKKA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D-4693-8747-264D4C382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3D-4693-8747-264D4C382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3D-4693-8747-264D4C382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3D-4693-8747-264D4C3827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3-44BF-93BD-25A37B0373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F3-44BF-93BD-25A37B0373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F3-44BF-93BD-25A37B0373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 Alle 25 v (n=7)</c:v>
                </c:pt>
                <c:pt idx="1">
                  <c:v> 25-29 v (n=40)</c:v>
                </c:pt>
                <c:pt idx="2">
                  <c:v> 30-39 v (n=322)</c:v>
                </c:pt>
                <c:pt idx="3">
                  <c:v> 40-49 v (n=890)</c:v>
                </c:pt>
                <c:pt idx="4">
                  <c:v> 50-59 v (n=2013)</c:v>
                </c:pt>
                <c:pt idx="5">
                  <c:v> 60 v tai enemmän (n=682)</c:v>
                </c:pt>
                <c:pt idx="6">
                  <c:v>Yhteensä (n=3971)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3.75</c:v>
                </c:pt>
                <c:pt idx="1">
                  <c:v>3.6065573770491803</c:v>
                </c:pt>
                <c:pt idx="2">
                  <c:v>3.6075650118203311</c:v>
                </c:pt>
                <c:pt idx="3">
                  <c:v>3.6721311475409837</c:v>
                </c:pt>
                <c:pt idx="4">
                  <c:v>3.7972831765935213</c:v>
                </c:pt>
                <c:pt idx="5">
                  <c:v>3.7021739130434783</c:v>
                </c:pt>
                <c:pt idx="6">
                  <c:v>3.7297022143038943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3D-4693-8747-264D4C382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Syksy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 Alle 25 v (n=7)</c:v>
                </c:pt>
                <c:pt idx="1">
                  <c:v> 25-29 v (n=40)</c:v>
                </c:pt>
                <c:pt idx="2">
                  <c:v> 30-39 v (n=322)</c:v>
                </c:pt>
                <c:pt idx="3">
                  <c:v> 40-49 v (n=890)</c:v>
                </c:pt>
                <c:pt idx="4">
                  <c:v> 50-59 v (n=2013)</c:v>
                </c:pt>
                <c:pt idx="5">
                  <c:v> 60 v tai enemmän (n=682)</c:v>
                </c:pt>
                <c:pt idx="6">
                  <c:v>Yhteensä (n=3971)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3.13</c:v>
                </c:pt>
                <c:pt idx="1">
                  <c:v>3.41</c:v>
                </c:pt>
                <c:pt idx="2">
                  <c:v>3.28</c:v>
                </c:pt>
                <c:pt idx="3">
                  <c:v>3.23</c:v>
                </c:pt>
                <c:pt idx="4">
                  <c:v>3.41</c:v>
                </c:pt>
                <c:pt idx="5">
                  <c:v>3.41</c:v>
                </c:pt>
                <c:pt idx="6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1-46C8-AADC-62DDBFCB1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 Alle 25 v (n=7)</c:v>
                </c:pt>
                <c:pt idx="1">
                  <c:v> 25-29 v (n=40)</c:v>
                </c:pt>
                <c:pt idx="2">
                  <c:v> 30-39 v (n=322)</c:v>
                </c:pt>
                <c:pt idx="3">
                  <c:v> 40-49 v (n=890)</c:v>
                </c:pt>
                <c:pt idx="4">
                  <c:v> 50-59 v (n=2013)</c:v>
                </c:pt>
                <c:pt idx="5">
                  <c:v> 60 v tai enemmän (n=682)</c:v>
                </c:pt>
                <c:pt idx="6">
                  <c:v>Yhteensä (n=3971)</c:v>
                </c:pt>
              </c:strCache>
            </c:strRef>
          </c:cat>
          <c:val>
            <c:numRef>
              <c:f>Sheet1!$D$2:$D$8</c:f>
              <c:numCache>
                <c:formatCode>0.00</c:formatCode>
                <c:ptCount val="7"/>
                <c:pt idx="0">
                  <c:v>3.1428571428571428</c:v>
                </c:pt>
                <c:pt idx="1">
                  <c:v>3.2250000000000001</c:v>
                </c:pt>
                <c:pt idx="2">
                  <c:v>3.298136645962733</c:v>
                </c:pt>
                <c:pt idx="3">
                  <c:v>3.3292134831460674</c:v>
                </c:pt>
                <c:pt idx="4">
                  <c:v>3.3934426229508197</c:v>
                </c:pt>
                <c:pt idx="5">
                  <c:v>3.4882697947214076</c:v>
                </c:pt>
                <c:pt idx="6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1-46C8-AADC-62DDBFCB1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2000"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YRITTÄJYYDEN KESTO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D-4693-8747-264D4C382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3D-4693-8747-264D4C382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3D-4693-8747-264D4C382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3D-4693-8747-264D4C3827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3-44BF-93BD-25A37B0373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F3-44BF-93BD-25A37B0373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F3-44BF-93BD-25A37B0373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Alle 1 vuosi (n=91)</c:v>
                </c:pt>
                <c:pt idx="1">
                  <c:v>1-5 vuotta (n=799)</c:v>
                </c:pt>
                <c:pt idx="2">
                  <c:v>6-10 vuotta (n=789)</c:v>
                </c:pt>
                <c:pt idx="3">
                  <c:v>11-15 vuotta (n=745)</c:v>
                </c:pt>
                <c:pt idx="4">
                  <c:v>16-20 vuotta (n=443)</c:v>
                </c:pt>
                <c:pt idx="5">
                  <c:v>Yli 20 vuotta (n=1068)</c:v>
                </c:pt>
                <c:pt idx="6">
                  <c:v>Yhteensä (n=3971)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3.7847222222222223</c:v>
                </c:pt>
                <c:pt idx="1">
                  <c:v>3.6529680365296802</c:v>
                </c:pt>
                <c:pt idx="2">
                  <c:v>3.6293302540415704</c:v>
                </c:pt>
                <c:pt idx="3">
                  <c:v>3.8352601156069364</c:v>
                </c:pt>
                <c:pt idx="4">
                  <c:v>3.6256281407035176</c:v>
                </c:pt>
                <c:pt idx="5">
                  <c:v>3.865497076023392</c:v>
                </c:pt>
                <c:pt idx="6">
                  <c:v>3.7297022143038943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3D-4693-8747-264D4C382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Syksy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Alle 1 vuosi (n=91)</c:v>
                </c:pt>
                <c:pt idx="1">
                  <c:v>1-5 vuotta (n=799)</c:v>
                </c:pt>
                <c:pt idx="2">
                  <c:v>6-10 vuotta (n=789)</c:v>
                </c:pt>
                <c:pt idx="3">
                  <c:v>11-15 vuotta (n=745)</c:v>
                </c:pt>
                <c:pt idx="4">
                  <c:v>16-20 vuotta (n=443)</c:v>
                </c:pt>
                <c:pt idx="5">
                  <c:v>Yli 20 vuotta (n=1068)</c:v>
                </c:pt>
                <c:pt idx="6">
                  <c:v>Yhteensä (n=3971)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3.0404040404040402</c:v>
                </c:pt>
                <c:pt idx="1">
                  <c:v>3.2581699346405228</c:v>
                </c:pt>
                <c:pt idx="2">
                  <c:v>3.3392434988179671</c:v>
                </c:pt>
                <c:pt idx="3">
                  <c:v>3.3254281949934126</c:v>
                </c:pt>
                <c:pt idx="4">
                  <c:v>3.4510250569476084</c:v>
                </c:pt>
                <c:pt idx="5">
                  <c:v>3.4373795761079</c:v>
                </c:pt>
                <c:pt idx="6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1-46C8-AADC-62DDBFCB1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Alle 1 vuosi (n=91)</c:v>
                </c:pt>
                <c:pt idx="1">
                  <c:v>1-5 vuotta (n=799)</c:v>
                </c:pt>
                <c:pt idx="2">
                  <c:v>6-10 vuotta (n=789)</c:v>
                </c:pt>
                <c:pt idx="3">
                  <c:v>11-15 vuotta (n=745)</c:v>
                </c:pt>
                <c:pt idx="4">
                  <c:v>16-20 vuotta (n=443)</c:v>
                </c:pt>
                <c:pt idx="5">
                  <c:v>Yli 20 vuotta (n=1068)</c:v>
                </c:pt>
                <c:pt idx="6">
                  <c:v>Yhteensä (n=3971)</c:v>
                </c:pt>
              </c:strCache>
            </c:strRef>
          </c:cat>
          <c:val>
            <c:numRef>
              <c:f>Sheet1!$D$2:$D$8</c:f>
              <c:numCache>
                <c:formatCode>0.00</c:formatCode>
                <c:ptCount val="7"/>
                <c:pt idx="0">
                  <c:v>2.6703296703296702</c:v>
                </c:pt>
                <c:pt idx="1">
                  <c:v>3.3341677096370463</c:v>
                </c:pt>
                <c:pt idx="2">
                  <c:v>3.3612167300380227</c:v>
                </c:pt>
                <c:pt idx="3">
                  <c:v>3.3758389261744965</c:v>
                </c:pt>
                <c:pt idx="4">
                  <c:v>3.4853273137697518</c:v>
                </c:pt>
                <c:pt idx="5">
                  <c:v>3.4672284644194757</c:v>
                </c:pt>
                <c:pt idx="6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1-46C8-AADC-62DDBFCB1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2000"/>
      </a:pPr>
      <a:endParaRPr lang="fi-F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YRITYSMUOTO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D-4693-8747-264D4C382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3D-4693-8747-264D4C382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3D-4693-8747-264D4C382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3D-4693-8747-264D4C3827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3-44BF-93BD-25A37B0373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F3-44BF-93BD-25A37B0373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F3-44BF-93BD-25A37B0373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Ammatin- tai liikkeenharjoittaja (n=151)</c:v>
                </c:pt>
                <c:pt idx="1">
                  <c:v>Avoin yhtiö (n=65)</c:v>
                </c:pt>
                <c:pt idx="2">
                  <c:v>Kommandiittiyhtiö (n=232)</c:v>
                </c:pt>
                <c:pt idx="3">
                  <c:v>Osakeyhtiö (n=1733)</c:v>
                </c:pt>
                <c:pt idx="4">
                  <c:v>Toiminimi (n=1711)</c:v>
                </c:pt>
                <c:pt idx="5">
                  <c:v>Yhteensä (n=3971)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3.639344262295082</c:v>
                </c:pt>
                <c:pt idx="1">
                  <c:v>3.6538461538461537</c:v>
                </c:pt>
                <c:pt idx="2">
                  <c:v>3.7761194029850746</c:v>
                </c:pt>
                <c:pt idx="3">
                  <c:v>3.7001187648456058</c:v>
                </c:pt>
                <c:pt idx="4">
                  <c:v>3.7764976958525347</c:v>
                </c:pt>
                <c:pt idx="5">
                  <c:v>3.7297022143038943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3D-4693-8747-264D4C382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Syksy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Ammatin- tai liikkeenharjoittaja (n=151)</c:v>
                </c:pt>
                <c:pt idx="1">
                  <c:v>Avoin yhtiö (n=65)</c:v>
                </c:pt>
                <c:pt idx="2">
                  <c:v>Kommandiittiyhtiö (n=232)</c:v>
                </c:pt>
                <c:pt idx="3">
                  <c:v>Osakeyhtiö (n=1733)</c:v>
                </c:pt>
                <c:pt idx="4">
                  <c:v>Toiminimi (n=1711)</c:v>
                </c:pt>
                <c:pt idx="5">
                  <c:v>Yhteensä (n=3971)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3.22</c:v>
                </c:pt>
                <c:pt idx="1">
                  <c:v>3.23</c:v>
                </c:pt>
                <c:pt idx="2">
                  <c:v>3.4</c:v>
                </c:pt>
                <c:pt idx="3">
                  <c:v>3.38</c:v>
                </c:pt>
                <c:pt idx="4">
                  <c:v>3.35</c:v>
                </c:pt>
                <c:pt idx="5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1-46C8-AADC-62DDBFCB1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Ammatin- tai liikkeenharjoittaja (n=151)</c:v>
                </c:pt>
                <c:pt idx="1">
                  <c:v>Avoin yhtiö (n=65)</c:v>
                </c:pt>
                <c:pt idx="2">
                  <c:v>Kommandiittiyhtiö (n=232)</c:v>
                </c:pt>
                <c:pt idx="3">
                  <c:v>Osakeyhtiö (n=1733)</c:v>
                </c:pt>
                <c:pt idx="4">
                  <c:v>Toiminimi (n=1711)</c:v>
                </c:pt>
                <c:pt idx="5">
                  <c:v>Yhteensä (n=3971)</c:v>
                </c:pt>
              </c:strCache>
            </c:strRef>
          </c:cat>
          <c:val>
            <c:numRef>
              <c:f>Sheet1!$D$2:$D$7</c:f>
              <c:numCache>
                <c:formatCode>0.00</c:formatCode>
                <c:ptCount val="6"/>
                <c:pt idx="0">
                  <c:v>3.052980132450331</c:v>
                </c:pt>
                <c:pt idx="1">
                  <c:v>3.5846153846153848</c:v>
                </c:pt>
                <c:pt idx="2">
                  <c:v>3.3318965517241379</c:v>
                </c:pt>
                <c:pt idx="3">
                  <c:v>3.4333525678015002</c:v>
                </c:pt>
                <c:pt idx="4">
                  <c:v>3.3664523670368207</c:v>
                </c:pt>
                <c:pt idx="5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1-46C8-AADC-62DDBFCB1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2000"/>
      </a:pPr>
      <a:endParaRPr lang="fi-FI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ROOLI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D-4693-8747-264D4C382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3D-4693-8747-264D4C382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3D-4693-8747-264D4C382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3D-4693-8747-264D4C3827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3-44BF-93BD-25A37B0373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F3-44BF-93BD-25A37B0373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F3-44BF-93BD-25A37B0373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Osakas (n=187)</c:v>
                </c:pt>
                <c:pt idx="1">
                  <c:v>Perheenjäsen (n=12)</c:v>
                </c:pt>
                <c:pt idx="2">
                  <c:v>Yrittäjä (n=3714)</c:v>
                </c:pt>
                <c:pt idx="3">
                  <c:v>Yhteensä (n=3971)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3.527173913043478</c:v>
                </c:pt>
                <c:pt idx="1">
                  <c:v>3.6111111111111112</c:v>
                </c:pt>
                <c:pt idx="2">
                  <c:v>3.7389283761618373</c:v>
                </c:pt>
                <c:pt idx="3">
                  <c:v>3.7297022143038943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3D-4693-8747-264D4C382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Syksy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Osakas (n=187)</c:v>
                </c:pt>
                <c:pt idx="1">
                  <c:v>Perheenjäsen (n=12)</c:v>
                </c:pt>
                <c:pt idx="2">
                  <c:v>Yrittäjä (n=3714)</c:v>
                </c:pt>
                <c:pt idx="3">
                  <c:v>Yhteensä (n=3971)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3.2422907488986783</c:v>
                </c:pt>
                <c:pt idx="1">
                  <c:v>3.1666666666666665</c:v>
                </c:pt>
                <c:pt idx="2">
                  <c:v>3.352328909705959</c:v>
                </c:pt>
                <c:pt idx="3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1-46C8-AADC-62DDBFCB1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Osakas (n=187)</c:v>
                </c:pt>
                <c:pt idx="1">
                  <c:v>Perheenjäsen (n=12)</c:v>
                </c:pt>
                <c:pt idx="2">
                  <c:v>Yrittäjä (n=3714)</c:v>
                </c:pt>
                <c:pt idx="3">
                  <c:v>Yhteensä (n=3971)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3.3048128342245988</c:v>
                </c:pt>
                <c:pt idx="1">
                  <c:v>2.4166666666666665</c:v>
                </c:pt>
                <c:pt idx="2">
                  <c:v>3.3909531502423262</c:v>
                </c:pt>
                <c:pt idx="3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1-46C8-AADC-62DDBFCB1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2000"/>
      </a:pPr>
      <a:endParaRPr lang="fi-F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TEHTÄVÄ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D-4693-8747-264D4C382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3D-4693-8747-264D4C382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3D-4693-8747-264D4C382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3D-4693-8747-264D4C3827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3-44BF-93BD-25A37B0373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F3-44BF-93BD-25A37B0373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F3-44BF-93BD-25A37B0373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Hallituksen puheenjohtaja tai jäsen (n=453)</c:v>
                </c:pt>
                <c:pt idx="1">
                  <c:v>Toimitusjohtaja (n=2096)</c:v>
                </c:pt>
                <c:pt idx="2">
                  <c:v>Muu, mikä? (n=1173)</c:v>
                </c:pt>
                <c:pt idx="3">
                  <c:v>Yhteensä (n=3971)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3.5922551252847379</c:v>
                </c:pt>
                <c:pt idx="1">
                  <c:v>3.7566241413150148</c:v>
                </c:pt>
                <c:pt idx="2">
                  <c:v>3.7334710743801653</c:v>
                </c:pt>
                <c:pt idx="3">
                  <c:v>3.7297022143038943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3D-4693-8747-264D4C382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Syksy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Hallituksen puheenjohtaja tai jäsen (n=453)</c:v>
                </c:pt>
                <c:pt idx="1">
                  <c:v>Toimitusjohtaja (n=2096)</c:v>
                </c:pt>
                <c:pt idx="2">
                  <c:v>Muu, mikä? (n=1173)</c:v>
                </c:pt>
                <c:pt idx="3">
                  <c:v>Yhteensä (n=3971)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3.2031558185404339</c:v>
                </c:pt>
                <c:pt idx="1">
                  <c:v>3.4131455399061035</c:v>
                </c:pt>
                <c:pt idx="2">
                  <c:v>3.3370607028753994</c:v>
                </c:pt>
                <c:pt idx="3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1-46C8-AADC-62DDBFCB1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Hallituksen puheenjohtaja tai jäsen (n=453)</c:v>
                </c:pt>
                <c:pt idx="1">
                  <c:v>Toimitusjohtaja (n=2096)</c:v>
                </c:pt>
                <c:pt idx="2">
                  <c:v>Muu, mikä? (n=1173)</c:v>
                </c:pt>
                <c:pt idx="3">
                  <c:v>Yhteensä (n=3971)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3.4812362030905075</c:v>
                </c:pt>
                <c:pt idx="1">
                  <c:v>3.3888358778625953</c:v>
                </c:pt>
                <c:pt idx="2">
                  <c:v>3.3273657289002556</c:v>
                </c:pt>
                <c:pt idx="3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1-46C8-AADC-62DDBFCB1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2000"/>
      </a:pPr>
      <a:endParaRPr lang="fi-FI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SAANUT TYÖTTÖMYYSETUUTTA VIIM. 12 KK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D-4693-8747-264D4C382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3D-4693-8747-264D4C382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3D-4693-8747-264D4C382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3D-4693-8747-264D4C3827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3-44BF-93BD-25A37B0373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F3-44BF-93BD-25A37B0373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F3-44BF-93BD-25A37B0373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 (n=2883)</c:v>
                </c:pt>
                <c:pt idx="1">
                  <c:v>Kyllä (n=1040)</c:v>
                </c:pt>
                <c:pt idx="2">
                  <c:v>Yhteensä (n=3971)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3.7398352378421471</c:v>
                </c:pt>
                <c:pt idx="1">
                  <c:v>3.2300884955752212</c:v>
                </c:pt>
                <c:pt idx="2">
                  <c:v>3.7297022143038943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3D-4693-8747-264D4C382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Syksy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 (n=2883)</c:v>
                </c:pt>
                <c:pt idx="1">
                  <c:v>Kyllä (n=1040)</c:v>
                </c:pt>
                <c:pt idx="2">
                  <c:v>Yhteensä (n=3971)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3.13</c:v>
                </c:pt>
                <c:pt idx="1">
                  <c:v>4.0999999999999996</c:v>
                </c:pt>
                <c:pt idx="2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1-46C8-AADC-62DDBFCB1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 (n=2883)</c:v>
                </c:pt>
                <c:pt idx="1">
                  <c:v>Kyllä (n=1040)</c:v>
                </c:pt>
                <c:pt idx="2">
                  <c:v>Yhteensä (n=3971)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3.120013874436351</c:v>
                </c:pt>
                <c:pt idx="1">
                  <c:v>4.1048076923076922</c:v>
                </c:pt>
                <c:pt idx="2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1-46C8-AADC-62DDBFCB1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2000"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YRITTÄJÄKASSAN JÄSENENÄ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7667892628071172"/>
          <c:y val="0.13106071549566931"/>
          <c:w val="0.69910532680230253"/>
          <c:h val="0.7893479540933355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D-4693-8747-264D4C382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3D-4693-8747-264D4C382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3D-4693-8747-264D4C382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3D-4693-8747-264D4C3827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3-44BF-93BD-25A37B0373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F3-44BF-93BD-25A37B0373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F3-44BF-93BD-25A37B0373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Alle 1 vuosi (n=540)</c:v>
                </c:pt>
                <c:pt idx="1">
                  <c:v>1-5 vuotta (n=1604)</c:v>
                </c:pt>
                <c:pt idx="2">
                  <c:v>5-10 vuotta (n=940)</c:v>
                </c:pt>
                <c:pt idx="3">
                  <c:v>10-15 vuotta (n=526)</c:v>
                </c:pt>
                <c:pt idx="4">
                  <c:v>16-20 vuotta (n=159)</c:v>
                </c:pt>
                <c:pt idx="5">
                  <c:v>Yli 20 vuotta (n=135)</c:v>
                </c:pt>
                <c:pt idx="6">
                  <c:v>Yhteensä (n=3971)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8-223D-4693-8747-264D4C382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Syksy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Alle 1 vuosi (n=540)</c:v>
                </c:pt>
                <c:pt idx="1">
                  <c:v>1-5 vuotta (n=1604)</c:v>
                </c:pt>
                <c:pt idx="2">
                  <c:v>5-10 vuotta (n=940)</c:v>
                </c:pt>
                <c:pt idx="3">
                  <c:v>10-15 vuotta (n=526)</c:v>
                </c:pt>
                <c:pt idx="4">
                  <c:v>16-20 vuotta (n=159)</c:v>
                </c:pt>
                <c:pt idx="5">
                  <c:v>Yli 20 vuotta (n=135)</c:v>
                </c:pt>
                <c:pt idx="6">
                  <c:v>Yhteensä (n=3971)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3.3169491525423731</c:v>
                </c:pt>
                <c:pt idx="1">
                  <c:v>3.3410991636798086</c:v>
                </c:pt>
                <c:pt idx="2">
                  <c:v>3.3336623889437313</c:v>
                </c:pt>
                <c:pt idx="3">
                  <c:v>3.388030888030888</c:v>
                </c:pt>
                <c:pt idx="4">
                  <c:v>3.3710691823899372</c:v>
                </c:pt>
                <c:pt idx="5">
                  <c:v>3.5853658536585367</c:v>
                </c:pt>
                <c:pt idx="6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1-46C8-AADC-62DDBFCB1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Alle 1 vuosi (n=540)</c:v>
                </c:pt>
                <c:pt idx="1">
                  <c:v>1-5 vuotta (n=1604)</c:v>
                </c:pt>
                <c:pt idx="2">
                  <c:v>5-10 vuotta (n=940)</c:v>
                </c:pt>
                <c:pt idx="3">
                  <c:v>10-15 vuotta (n=526)</c:v>
                </c:pt>
                <c:pt idx="4">
                  <c:v>16-20 vuotta (n=159)</c:v>
                </c:pt>
                <c:pt idx="5">
                  <c:v>Yli 20 vuotta (n=135)</c:v>
                </c:pt>
                <c:pt idx="6">
                  <c:v>Yhteensä (n=3971)</c:v>
                </c:pt>
              </c:strCache>
            </c:strRef>
          </c:cat>
          <c:val>
            <c:numRef>
              <c:f>Sheet1!$D$2:$D$8</c:f>
              <c:numCache>
                <c:formatCode>0.00</c:formatCode>
                <c:ptCount val="7"/>
                <c:pt idx="0">
                  <c:v>3.2796296296296297</c:v>
                </c:pt>
                <c:pt idx="1">
                  <c:v>3.3697007481296759</c:v>
                </c:pt>
                <c:pt idx="2">
                  <c:v>3.3968085106382979</c:v>
                </c:pt>
                <c:pt idx="3">
                  <c:v>3.4391634980988592</c:v>
                </c:pt>
                <c:pt idx="4">
                  <c:v>3.4528301886792452</c:v>
                </c:pt>
                <c:pt idx="5">
                  <c:v>3.5037037037037035</c:v>
                </c:pt>
                <c:pt idx="6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1-46C8-AADC-62DDBFCB1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37746699741507"/>
          <c:y val="0.45743667123959941"/>
          <c:w val="0.20121227124913035"/>
          <c:h val="0.10800192519341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653592572791776"/>
          <c:w val="0.4891292300669719"/>
          <c:h val="0.694228934040401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Yritysmuoto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78-4A4B-A620-1CE46838599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78-4A4B-A620-1CE4683859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22-4BC7-98F6-2E614AA852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22-4BC7-98F6-2E614AA852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422-4BC7-98F6-2E614AA852F4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378-4A4B-A620-1CE46838599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Osakeyhtiö</c:v>
                </c:pt>
                <c:pt idx="1">
                  <c:v>Toiminimi</c:v>
                </c:pt>
                <c:pt idx="2">
                  <c:v>Kommandiittiyhtiö</c:v>
                </c:pt>
                <c:pt idx="3">
                  <c:v>Avoin yhtiö</c:v>
                </c:pt>
                <c:pt idx="4">
                  <c:v>Ammatin- tai liikkeenharjoittaja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0.44532650448143407</c:v>
                </c:pt>
                <c:pt idx="1">
                  <c:v>0.43994878361075546</c:v>
                </c:pt>
                <c:pt idx="2">
                  <c:v>5.9411011523687579E-2</c:v>
                </c:pt>
                <c:pt idx="3">
                  <c:v>1.6645326504481434E-2</c:v>
                </c:pt>
                <c:pt idx="4">
                  <c:v>3.8668373879641484E-2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78-4A4B-A620-1CE468385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545800939640133"/>
          <c:y val="1.4217049784244829E-3"/>
          <c:w val="0.44194366337872876"/>
          <c:h val="0.9863960851994976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/>
              <a:t>PÄÄTOIMIALA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D-4693-8747-264D4C382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3D-4693-8747-264D4C382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3D-4693-8747-264D4C382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3D-4693-8747-264D4C3827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AC-4374-9028-74BA052762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AC-4374-9028-74BA0527620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5AC-4374-9028-74BA0527620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5AC-4374-9028-74BA0527620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5AC-4374-9028-74BA0527620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5AC-4374-9028-74BA0527620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5AC-4374-9028-74BA0527620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5AC-4374-9028-74BA0527620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5AC-4374-9028-74BA0527620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5AC-4374-9028-74BA0527620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5AC-4374-9028-74BA0527620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5AC-4374-9028-74BA0527620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5AC-4374-9028-74BA052762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Kiinteistöalan toiminta  (n=95)</c:v>
                </c:pt>
                <c:pt idx="1">
                  <c:v>Maatalous  (n=31)</c:v>
                </c:pt>
                <c:pt idx="2">
                  <c:v>ICT-ala  (n=138)</c:v>
                </c:pt>
                <c:pt idx="3">
                  <c:v>Rakentaminen  (n=319)</c:v>
                </c:pt>
                <c:pt idx="4">
                  <c:v>Muut palvelut liike-elämälle  (n=350)</c:v>
                </c:pt>
                <c:pt idx="5">
                  <c:v>Viestintä, markkinointi, media-ala  (n=218)</c:v>
                </c:pt>
                <c:pt idx="6">
                  <c:v>Terveys- ja sosiaalipalvelut  (n=357)</c:v>
                </c:pt>
                <c:pt idx="7">
                  <c:v>Teollisuus (n=182)</c:v>
                </c:pt>
                <c:pt idx="8">
                  <c:v>Muut palvelut (n=329)</c:v>
                </c:pt>
                <c:pt idx="9">
                  <c:v>Muu (n=476)</c:v>
                </c:pt>
                <c:pt idx="10">
                  <c:v>Kauppa (n=186)</c:v>
                </c:pt>
                <c:pt idx="11">
                  <c:v>Erikoiskauppa  (n=207)</c:v>
                </c:pt>
                <c:pt idx="12">
                  <c:v>Kauneus- ja hyvinvointiala (n=372)</c:v>
                </c:pt>
                <c:pt idx="13">
                  <c:v>Kuljetus ja varastointi  (n=281)</c:v>
                </c:pt>
                <c:pt idx="14">
                  <c:v>Kulttuuri- ja taideala  (n=97)</c:v>
                </c:pt>
                <c:pt idx="15">
                  <c:v>Majoitus- ja ravitsemistoiminta  (n=281)</c:v>
                </c:pt>
                <c:pt idx="16">
                  <c:v>Yhteensä (n=3971)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17"/>
                <c:pt idx="0">
                  <c:v>2.7684210526315791</c:v>
                </c:pt>
                <c:pt idx="1">
                  <c:v>2.774193548387097</c:v>
                </c:pt>
                <c:pt idx="2">
                  <c:v>2.8985507246376812</c:v>
                </c:pt>
                <c:pt idx="3">
                  <c:v>2.9373040752351098</c:v>
                </c:pt>
                <c:pt idx="4">
                  <c:v>2.9971428571428573</c:v>
                </c:pt>
                <c:pt idx="5">
                  <c:v>3.0825688073394497</c:v>
                </c:pt>
                <c:pt idx="6">
                  <c:v>3.1120448179271709</c:v>
                </c:pt>
                <c:pt idx="7">
                  <c:v>3.2032967032967035</c:v>
                </c:pt>
                <c:pt idx="8">
                  <c:v>3.2066869300911853</c:v>
                </c:pt>
                <c:pt idx="9">
                  <c:v>3.5073684210526315</c:v>
                </c:pt>
                <c:pt idx="10">
                  <c:v>3.5483870967741935</c:v>
                </c:pt>
                <c:pt idx="11">
                  <c:v>3.5942028985507246</c:v>
                </c:pt>
                <c:pt idx="12">
                  <c:v>3.610215053763441</c:v>
                </c:pt>
                <c:pt idx="13">
                  <c:v>3.8220640569395017</c:v>
                </c:pt>
                <c:pt idx="14">
                  <c:v>3.9896907216494846</c:v>
                </c:pt>
                <c:pt idx="15">
                  <c:v>4.3594306049822062</c:v>
                </c:pt>
                <c:pt idx="16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3D-4693-8747-264D4C382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/>
              <a:t>MAAKUNTA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6475148393451264"/>
          <c:y val="7.9663692215209428E-2"/>
          <c:w val="0.71413544747863311"/>
          <c:h val="0.8617473521311949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D-4693-8747-264D4C382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3D-4693-8747-264D4C382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3D-4693-8747-264D4C382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3D-4693-8747-264D4C3827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AC-4374-9028-74BA052762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AC-4374-9028-74BA0527620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5AC-4374-9028-74BA0527620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5AC-4374-9028-74BA0527620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5AC-4374-9028-74BA0527620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5AC-4374-9028-74BA0527620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5AC-4374-9028-74BA0527620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5AC-4374-9028-74BA0527620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5AC-4374-9028-74BA0527620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5AC-4374-9028-74BA0527620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5AC-4374-9028-74BA0527620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5AC-4374-9028-74BA0527620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5AC-4374-9028-74BA0527620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EFE-4539-8E79-D092C68B4F1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EFE-4539-8E79-D092C68B4F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Kainuu (n=49)</c:v>
                </c:pt>
                <c:pt idx="1">
                  <c:v>Pohjois-Karjala (n=112)</c:v>
                </c:pt>
                <c:pt idx="2">
                  <c:v>Keski-Pohjanmaa (n=41)</c:v>
                </c:pt>
                <c:pt idx="3">
                  <c:v>Etelä-Pohjanmaa (n=131)</c:v>
                </c:pt>
                <c:pt idx="4">
                  <c:v>Keski-Suomi (n=169)</c:v>
                </c:pt>
                <c:pt idx="5">
                  <c:v>Pohjois-Pohjanmaa (n=229)</c:v>
                </c:pt>
                <c:pt idx="6">
                  <c:v>Etelä-Savo (n=107)</c:v>
                </c:pt>
                <c:pt idx="7">
                  <c:v>Pohjois-Savo (n=181)</c:v>
                </c:pt>
                <c:pt idx="8">
                  <c:v>Varsinais-Suomi (n=372)</c:v>
                </c:pt>
                <c:pt idx="9">
                  <c:v>Pirkanmaa (n=451)</c:v>
                </c:pt>
                <c:pt idx="10">
                  <c:v>Päijät-Häme (n=190)</c:v>
                </c:pt>
                <c:pt idx="11">
                  <c:v>Kymenlaakso (n=94)</c:v>
                </c:pt>
                <c:pt idx="12">
                  <c:v>Etelä-Karjala (n=89)</c:v>
                </c:pt>
                <c:pt idx="13">
                  <c:v>Uusimaa (n=1168)</c:v>
                </c:pt>
                <c:pt idx="14">
                  <c:v>Kanta-Häme (n=121)</c:v>
                </c:pt>
                <c:pt idx="15">
                  <c:v>Lappi (n=145)</c:v>
                </c:pt>
                <c:pt idx="16">
                  <c:v>Satakunta (n=163)</c:v>
                </c:pt>
                <c:pt idx="17">
                  <c:v>Pohjanmaa (n=62)</c:v>
                </c:pt>
                <c:pt idx="18">
                  <c:v>Yhteensä (n=3971)</c:v>
                </c:pt>
              </c:strCache>
            </c:strRef>
          </c:cat>
          <c:val>
            <c:numRef>
              <c:f>Sheet1!$B$2:$B$20</c:f>
              <c:numCache>
                <c:formatCode>0.00</c:formatCode>
                <c:ptCount val="19"/>
                <c:pt idx="0">
                  <c:v>3.1020408163265305</c:v>
                </c:pt>
                <c:pt idx="1">
                  <c:v>3.1071428571428572</c:v>
                </c:pt>
                <c:pt idx="2">
                  <c:v>3.2195121951219514</c:v>
                </c:pt>
                <c:pt idx="3">
                  <c:v>3.2307692307692308</c:v>
                </c:pt>
                <c:pt idx="4">
                  <c:v>3.2440476190476191</c:v>
                </c:pt>
                <c:pt idx="5">
                  <c:v>3.2599118942731278</c:v>
                </c:pt>
                <c:pt idx="6">
                  <c:v>3.2897196261682242</c:v>
                </c:pt>
                <c:pt idx="7">
                  <c:v>3.3425414364640882</c:v>
                </c:pt>
                <c:pt idx="8">
                  <c:v>3.3495934959349594</c:v>
                </c:pt>
                <c:pt idx="9">
                  <c:v>3.3688888888888888</c:v>
                </c:pt>
                <c:pt idx="10">
                  <c:v>3.3894736842105262</c:v>
                </c:pt>
                <c:pt idx="11">
                  <c:v>3.4086021505376345</c:v>
                </c:pt>
                <c:pt idx="12">
                  <c:v>3.4494382022471912</c:v>
                </c:pt>
                <c:pt idx="13">
                  <c:v>3.4587628865979383</c:v>
                </c:pt>
                <c:pt idx="14">
                  <c:v>3.55</c:v>
                </c:pt>
                <c:pt idx="15">
                  <c:v>3.5586206896551724</c:v>
                </c:pt>
                <c:pt idx="16">
                  <c:v>3.5644171779141103</c:v>
                </c:pt>
                <c:pt idx="17">
                  <c:v>3.5806451612903225</c:v>
                </c:pt>
                <c:pt idx="18">
                  <c:v>3.3852933769831277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3D-4693-8747-264D4C382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2000"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Haitko yrityksellesi julkista tukea?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64-41DC-AA62-6D3AB6F8D2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64-41DC-AA62-6D3AB6F8D2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64-41DC-AA62-6D3AB6F8D2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64-41DC-AA62-6D3AB6F8D23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64-41DC-AA62-6D3AB6F8D23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En</c:v>
                </c:pt>
                <c:pt idx="2">
                  <c:v>En osannut hakea tukea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0.57714573370249189</c:v>
                </c:pt>
                <c:pt idx="1">
                  <c:v>0.38484772212433926</c:v>
                </c:pt>
                <c:pt idx="2">
                  <c:v>3.8006544173168892E-2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64-41DC-AA62-6D3AB6F8D23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SYKSY 2020</c:v>
                </c:pt>
              </c:strCache>
            </c:strRef>
          </c:tx>
          <c:spPr>
            <a:solidFill>
              <a:srgbClr val="27CED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64-41DC-AA62-6D3AB6F8D230}"/>
              </c:ext>
            </c:extLst>
          </c:dPt>
          <c:dPt>
            <c:idx val="1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64-41DC-AA62-6D3AB6F8D230}"/>
              </c:ext>
            </c:extLst>
          </c:dPt>
          <c:dPt>
            <c:idx val="2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64-41DC-AA62-6D3AB6F8D230}"/>
              </c:ext>
            </c:extLst>
          </c:dPt>
          <c:dPt>
            <c:idx val="3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64-41DC-AA62-6D3AB6F8D230}"/>
              </c:ext>
            </c:extLst>
          </c:dPt>
          <c:dPt>
            <c:idx val="4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64-41DC-AA62-6D3AB6F8D23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En</c:v>
                </c:pt>
                <c:pt idx="2">
                  <c:v>En osannut hakea tukea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0.59904306220095693</c:v>
                </c:pt>
                <c:pt idx="1">
                  <c:v>0.37129186602870812</c:v>
                </c:pt>
                <c:pt idx="2">
                  <c:v>2.9665071770334929E-2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64-41DC-AA62-6D3AB6F8D2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rgbClr val="2683C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E53-4B86-A47F-12E0072B23A8}"/>
              </c:ext>
            </c:extLst>
          </c:dPt>
          <c:dPt>
            <c:idx val="1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E53-4B86-A47F-12E0072B23A8}"/>
              </c:ext>
            </c:extLst>
          </c:dPt>
          <c:dPt>
            <c:idx val="2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E53-4B86-A47F-12E0072B23A8}"/>
              </c:ext>
            </c:extLst>
          </c:dPt>
          <c:dPt>
            <c:idx val="3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E53-4B86-A47F-12E0072B23A8}"/>
              </c:ext>
            </c:extLst>
          </c:dPt>
          <c:dPt>
            <c:idx val="4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E53-4B86-A47F-12E0072B23A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En</c:v>
                </c:pt>
                <c:pt idx="2">
                  <c:v>En osannut hakea tukea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0.57714573370249189</c:v>
                </c:pt>
                <c:pt idx="1">
                  <c:v>0.38484772212433926</c:v>
                </c:pt>
                <c:pt idx="2">
                  <c:v>3.8006544173168892E-2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53-4B86-A47F-12E0072B2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Oletko saanut tarpeeksi tietoa erilaisista tukimuodoista?  (N = 3910)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64-41DC-AA62-6D3AB6F8D230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64-41DC-AA62-6D3AB6F8D230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64-41DC-AA62-6D3AB6F8D230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64-41DC-AA62-6D3AB6F8D230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64-41DC-AA62-6D3AB6F8D230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464-41DC-AA62-6D3AB6F8D2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0.43946639818776745</c:v>
                </c:pt>
                <c:pt idx="1">
                  <c:v>0.34054870375031465</c:v>
                </c:pt>
                <c:pt idx="2">
                  <c:v>0.21998489806191796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64-41DC-AA62-6D3AB6F8D23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SYKSY 2020 (n=4071)</c:v>
                </c:pt>
              </c:strCache>
            </c:strRef>
          </c:tx>
          <c:spPr>
            <a:solidFill>
              <a:srgbClr val="27CED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64-41DC-AA62-6D3AB6F8D230}"/>
              </c:ext>
            </c:extLst>
          </c:dPt>
          <c:dPt>
            <c:idx val="1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64-41DC-AA62-6D3AB6F8D230}"/>
              </c:ext>
            </c:extLst>
          </c:dPt>
          <c:dPt>
            <c:idx val="2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64-41DC-AA62-6D3AB6F8D230}"/>
              </c:ext>
            </c:extLst>
          </c:dPt>
          <c:dPt>
            <c:idx val="3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64-41DC-AA62-6D3AB6F8D230}"/>
              </c:ext>
            </c:extLst>
          </c:dPt>
          <c:dPt>
            <c:idx val="4"/>
            <c:invertIfNegative val="0"/>
            <c:bubble3D val="0"/>
            <c:spPr>
              <a:solidFill>
                <a:srgbClr val="27CED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64-41DC-AA62-6D3AB6F8D23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0.33431589290100711</c:v>
                </c:pt>
                <c:pt idx="1">
                  <c:v>0.33014001473839349</c:v>
                </c:pt>
                <c:pt idx="2">
                  <c:v>0.33554409236059934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64-41DC-AA62-6D3AB6F8D2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KEVÄT 2021 (n=3973)</c:v>
                </c:pt>
              </c:strCache>
            </c:strRef>
          </c:tx>
          <c:spPr>
            <a:solidFill>
              <a:srgbClr val="2683C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E53-4B86-A47F-12E0072B23A8}"/>
              </c:ext>
            </c:extLst>
          </c:dPt>
          <c:dPt>
            <c:idx val="1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E53-4B86-A47F-12E0072B23A8}"/>
              </c:ext>
            </c:extLst>
          </c:dPt>
          <c:dPt>
            <c:idx val="2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E53-4B86-A47F-12E0072B23A8}"/>
              </c:ext>
            </c:extLst>
          </c:dPt>
          <c:dPt>
            <c:idx val="3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E53-4B86-A47F-12E0072B23A8}"/>
              </c:ext>
            </c:extLst>
          </c:dPt>
          <c:dPt>
            <c:idx val="4"/>
            <c:invertIfNegative val="0"/>
            <c:bubble3D val="0"/>
            <c:spPr>
              <a:solidFill>
                <a:srgbClr val="2683C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E53-4B86-A47F-12E0072B23A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0.43946639818776745</c:v>
                </c:pt>
                <c:pt idx="1">
                  <c:v>0.34054870375031465</c:v>
                </c:pt>
                <c:pt idx="2">
                  <c:v>0.21998489806191796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53-4B86-A47F-12E0072B2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3600" b="0" i="0" u="none" strike="noStrike" baseline="0" dirty="0">
                <a:effectLst/>
              </a:rPr>
              <a:t>Oletko hakenut väliaikaista työmarkkinatukea Kelasta? </a:t>
            </a:r>
            <a:r>
              <a:rPr lang="en-US" sz="3600" b="0" i="0" u="none" strike="noStrike" baseline="0" dirty="0">
                <a:solidFill>
                  <a:schemeClr val="bg1">
                    <a:lumMod val="50000"/>
                  </a:schemeClr>
                </a:solidFill>
                <a:effectLst/>
              </a:rPr>
              <a:t>**</a:t>
            </a:r>
          </a:p>
          <a:p>
            <a:pPr>
              <a:defRPr sz="3600">
                <a:solidFill>
                  <a:schemeClr val="tx2"/>
                </a:solidFill>
              </a:defRPr>
            </a:pPr>
            <a:r>
              <a:rPr lang="fi-FI" sz="3600" dirty="0">
                <a:solidFill>
                  <a:schemeClr val="tx2"/>
                </a:solidFill>
              </a:rPr>
              <a:t>VASTAUSJAKAUMA – KOKONAISUUS (N = 3967)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2"/>
              </a:solidFill>
              <a:effectLst/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2021 (n=3967)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09-4788-BD1C-ADF081B7FF5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09-4788-BD1C-ADF081B7FF5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09-4788-BD1C-ADF081B7FF5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409-4788-BD1C-ADF081B7FF59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409-4788-BD1C-ADF081B7FF59}"/>
              </c:ext>
            </c:extLst>
          </c:dPt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409-4788-BD1C-ADF081B7FF59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409-4788-BD1C-ADF081B7FF5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Kyllä</c:v>
                </c:pt>
                <c:pt idx="1">
                  <c:v>En</c:v>
                </c:pt>
                <c:pt idx="2">
                  <c:v>Hain, mutta en saanut tukea</c:v>
                </c:pt>
                <c:pt idx="3">
                  <c:v>En tiennyt, että voin hakea työmarkkinatukea Kelasta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0.34635744895386944</c:v>
                </c:pt>
                <c:pt idx="1">
                  <c:v>0.59137887572472903</c:v>
                </c:pt>
                <c:pt idx="2">
                  <c:v>1.688933703050164E-2</c:v>
                </c:pt>
                <c:pt idx="3">
                  <c:v>6.226367532140157E-2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09-4788-BD1C-ADF081B7FF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SYKSY 2020 (n=4164)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</a:schemeClr>
                </a:gs>
                <a:gs pos="100000">
                  <a:schemeClr val="accent1">
                    <a:tint val="65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tint val="65000"/>
                    </a:schemeClr>
                  </a:gs>
                  <a:gs pos="100000">
                    <a:schemeClr val="accent1">
                      <a:tint val="65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64-41DC-AA62-6D3AB6F8D230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tint val="65000"/>
                    </a:schemeClr>
                  </a:gs>
                  <a:gs pos="100000">
                    <a:schemeClr val="accent1">
                      <a:tint val="65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64-41DC-AA62-6D3AB6F8D230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tint val="65000"/>
                    </a:schemeClr>
                  </a:gs>
                  <a:gs pos="100000">
                    <a:schemeClr val="accent1">
                      <a:tint val="65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64-41DC-AA62-6D3AB6F8D230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>
                      <a:tint val="65000"/>
                    </a:schemeClr>
                  </a:gs>
                  <a:gs pos="100000">
                    <a:schemeClr val="accent1">
                      <a:tint val="65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64-41DC-AA62-6D3AB6F8D230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1">
                      <a:tint val="65000"/>
                    </a:schemeClr>
                  </a:gs>
                  <a:gs pos="100000">
                    <a:schemeClr val="accent1">
                      <a:tint val="65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64-41DC-AA62-6D3AB6F8D23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Kyllä</c:v>
                </c:pt>
                <c:pt idx="1">
                  <c:v>En</c:v>
                </c:pt>
                <c:pt idx="2">
                  <c:v>Hain, mutta en saanut tukea</c:v>
                </c:pt>
                <c:pt idx="3">
                  <c:v>En tiennyt, että voin hakea työmarkkinatukea Kelasta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0.33909702209414028</c:v>
                </c:pt>
                <c:pt idx="1">
                  <c:v>0.59798270893371763</c:v>
                </c:pt>
                <c:pt idx="2">
                  <c:v>1.6810758885686842E-2</c:v>
                </c:pt>
                <c:pt idx="3">
                  <c:v>7.2046109510086456E-2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64-41DC-AA62-6D3AB6F8D2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KEVÄT 2021 (n=3967)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E53-4B86-A47F-12E0072B23A8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E53-4B86-A47F-12E0072B23A8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E53-4B86-A47F-12E0072B23A8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E53-4B86-A47F-12E0072B23A8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E53-4B86-A47F-12E0072B23A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Kyllä</c:v>
                </c:pt>
                <c:pt idx="1">
                  <c:v>En</c:v>
                </c:pt>
                <c:pt idx="2">
                  <c:v>Hain, mutta en saanut tukea</c:v>
                </c:pt>
                <c:pt idx="3">
                  <c:v>En tiennyt, että voin hakea työmarkkinatukea Kelasta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0.34599999999999997</c:v>
                </c:pt>
                <c:pt idx="1">
                  <c:v>0.59099999999999997</c:v>
                </c:pt>
                <c:pt idx="2">
                  <c:v>1.7000000000000001E-2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53-4B86-A47F-12E0072B2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Prosentti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A9-4595-A0E7-B60A1EC439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A9-4595-A0E7-B60A1EC439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A9-4595-A0E7-B60A1EC439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A9-4595-A0E7-B60A1EC439E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A9-4595-A0E7-B60A1EC439E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A9-4595-A0E7-B60A1EC439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3-47C6-BEC3-2EFD50813333}"/>
              </c:ext>
            </c:extLst>
          </c:dPt>
          <c:dLbls>
            <c:dLbl>
              <c:idx val="1"/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A9-4595-A0E7-B60A1EC439E9}"/>
                </c:ext>
              </c:extLst>
            </c:dLbl>
            <c:dLbl>
              <c:idx val="4"/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A9-4595-A0E7-B60A1EC439E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Jatkan yritystoimintaa</c:v>
                </c:pt>
                <c:pt idx="1">
                  <c:v>Jään eläkkeelle</c:v>
                </c:pt>
                <c:pt idx="2">
                  <c:v>Siirryn palkkatöihin</c:v>
                </c:pt>
                <c:pt idx="3">
                  <c:v>Lopetan yritystoiminnan ja jään työttömäksi</c:v>
                </c:pt>
                <c:pt idx="4">
                  <c:v>Myyn yritykseni</c:v>
                </c:pt>
                <c:pt idx="5">
                  <c:v>Olen jo jäänyt työttömäksi</c:v>
                </c:pt>
                <c:pt idx="6">
                  <c:v>En osaa sanoa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0.81045419944176611</c:v>
                </c:pt>
                <c:pt idx="1">
                  <c:v>3.552397868561279E-3</c:v>
                </c:pt>
                <c:pt idx="2">
                  <c:v>1.3955848769347882E-2</c:v>
                </c:pt>
                <c:pt idx="3">
                  <c:v>3.247906622684598E-2</c:v>
                </c:pt>
                <c:pt idx="4">
                  <c:v>7.6122811469170265E-3</c:v>
                </c:pt>
                <c:pt idx="5">
                  <c:v>4.516620147170769E-2</c:v>
                </c:pt>
                <c:pt idx="6">
                  <c:v>8.6780005074854102E-2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A9-4595-A0E7-B60A1EC43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7451136"/>
        <c:axId val="66437120"/>
      </c:barChart>
      <c:valAx>
        <c:axId val="664371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catAx>
        <c:axId val="6745113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1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PITKÄ AIKAVÄLI (SEURAAVAT 1 VUOTTA)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F3-49E3-92EB-1D7DD97363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F3-49E3-92EB-1D7DD97363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F3-49E3-92EB-1D7DD97363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F3-49E3-92EB-1D7DD97363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F3-49E3-92EB-1D7DD97363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F3-49E3-92EB-1D7DD97363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86E-42DB-BA5E-A0A7ADC3488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Jatkan yritystoimintaa</c:v>
                </c:pt>
                <c:pt idx="1">
                  <c:v>Jään eläkkeelle</c:v>
                </c:pt>
                <c:pt idx="2">
                  <c:v>Siirryn palkkatöihin</c:v>
                </c:pt>
                <c:pt idx="3">
                  <c:v>Lopetan yritystoiminnan ja jään työttömäksi</c:v>
                </c:pt>
                <c:pt idx="4">
                  <c:v>Myyn yritykseni</c:v>
                </c:pt>
                <c:pt idx="5">
                  <c:v>Olen jo jäänyt työttömäksi</c:v>
                </c:pt>
                <c:pt idx="6">
                  <c:v>En osaa sanoa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0.61714576443653013</c:v>
                </c:pt>
                <c:pt idx="1">
                  <c:v>1.9587891121851948E-2</c:v>
                </c:pt>
                <c:pt idx="2">
                  <c:v>2.7728313406257952E-2</c:v>
                </c:pt>
                <c:pt idx="3">
                  <c:v>5.3675909437802087E-2</c:v>
                </c:pt>
                <c:pt idx="4">
                  <c:v>2.4166878656830326E-2</c:v>
                </c:pt>
                <c:pt idx="5">
                  <c:v>1.9587891121851948E-2</c:v>
                </c:pt>
                <c:pt idx="6">
                  <c:v>0.23810735181887563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F3-49E3-92EB-1D7DD9736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7451136"/>
        <c:axId val="66437120"/>
      </c:barChart>
      <c:valAx>
        <c:axId val="664371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catAx>
        <c:axId val="6745113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1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53198618202829E-3"/>
          <c:y val="5.6303922905971755E-2"/>
          <c:w val="0.5909087747066627"/>
          <c:h val="0.815657338033940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Rooli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21-48D0-944A-25F0E9AB76A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21-48D0-944A-25F0E9AB76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21-48D0-944A-25F0E9AB76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21-48D0-944A-25F0E9AB76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21-48D0-944A-25F0E9AB76AB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21-48D0-944A-25F0E9AB76AB}"/>
                </c:ext>
              </c:extLst>
            </c:dLbl>
            <c:dLbl>
              <c:idx val="1"/>
              <c:layout>
                <c:manualLayout>
                  <c:x val="3.9697195483054962E-2"/>
                  <c:y val="0.104575601373594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21-48D0-944A-25F0E9AB76AB}"/>
                </c:ext>
              </c:extLst>
            </c:dLbl>
            <c:dLbl>
              <c:idx val="2"/>
              <c:layout>
                <c:manualLayout>
                  <c:x val="6.627085780298167E-2"/>
                  <c:y val="1.4269756781513373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21-48D0-944A-25F0E9AB76A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Yrittäjä</c:v>
                </c:pt>
                <c:pt idx="1">
                  <c:v>Osakas</c:v>
                </c:pt>
                <c:pt idx="2">
                  <c:v>Perheenjäsen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0.94850879429008417</c:v>
                </c:pt>
                <c:pt idx="1">
                  <c:v>4.8432322202396128E-2</c:v>
                </c:pt>
                <c:pt idx="2">
                  <c:v>3.0588835075197555E-3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21-48D0-944A-25F0E9AB7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68069387758441"/>
          <c:y val="1.4217049784244829E-3"/>
          <c:w val="0.35972086616847548"/>
          <c:h val="0.9863960851994976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Prosentti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09-4788-BD1C-ADF081B7FF5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09-4788-BD1C-ADF081B7FF5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09-4788-BD1C-ADF081B7FF5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409-4788-BD1C-ADF081B7FF59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409-4788-BD1C-ADF081B7FF59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1B-4175-B324-E24B9EC06085}"/>
              </c:ext>
            </c:extLst>
          </c:dPt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409-4788-BD1C-ADF081B7FF59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409-4788-BD1C-ADF081B7FF59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1B-4175-B324-E24B9EC0608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1=Erittäin huono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5=Erittäin hyvä</c:v>
                </c:pt>
                <c:pt idx="5">
                  <c:v>En osaa sanoa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7.0055639858371266E-2</c:v>
                </c:pt>
                <c:pt idx="1">
                  <c:v>0.1985331310065756</c:v>
                </c:pt>
                <c:pt idx="2">
                  <c:v>0.3426909458775923</c:v>
                </c:pt>
                <c:pt idx="3">
                  <c:v>0.2766818411734952</c:v>
                </c:pt>
                <c:pt idx="4">
                  <c:v>9.6611026808295405E-2</c:v>
                </c:pt>
                <c:pt idx="5">
                  <c:v>1.5427415275670207E-2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09-4788-BD1C-ADF081B7FF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/>
              <a:t>IKÄLUOKKA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D3-4BBD-9531-AD53934B4FA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D3-4BBD-9531-AD53934B4FA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D3-4BBD-9531-AD53934B4FA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D3-4BBD-9531-AD53934B4FA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D3-4BBD-9531-AD53934B4F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D3-4BBD-9531-AD53934B4F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1D3-4BBD-9531-AD53934B4FA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52-47B6-BD13-0089CFE3C80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52-47B6-BD13-0089CFE3C80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52-47B6-BD13-0089CFE3C80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52-47B6-BD13-0089CFE3C80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52-47B6-BD13-0089CFE3C80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52-47B6-BD13-0089CFE3C8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52-47B6-BD13-0089CFE3C80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E52-47B6-BD13-0089CFE3C80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E52-47B6-BD13-0089CFE3C80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E52-47B6-BD13-0089CFE3C8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ICT-ala (n=139)</c:v>
                </c:pt>
                <c:pt idx="1">
                  <c:v>Kiinteistöalan toiminta (n=95)</c:v>
                </c:pt>
                <c:pt idx="2">
                  <c:v>Muut palvelut liike-elämälle (n=350)</c:v>
                </c:pt>
                <c:pt idx="3">
                  <c:v>Terveys- ja sosiaalipalvelut (n=352)</c:v>
                </c:pt>
                <c:pt idx="4">
                  <c:v>Muut palvelut (n=329)</c:v>
                </c:pt>
                <c:pt idx="5">
                  <c:v>Viestintä, markkinointi, media-ala (n=217)</c:v>
                </c:pt>
                <c:pt idx="6">
                  <c:v>Teollisuus (n=182)</c:v>
                </c:pt>
                <c:pt idx="7">
                  <c:v>Maatalous (n=31)</c:v>
                </c:pt>
                <c:pt idx="8">
                  <c:v>Rakentaminen (n=315)</c:v>
                </c:pt>
                <c:pt idx="9">
                  <c:v>Muu, mikä? (n=474)</c:v>
                </c:pt>
                <c:pt idx="10">
                  <c:v>Kauppa (n=186)</c:v>
                </c:pt>
                <c:pt idx="11">
                  <c:v>Kauneus- ja hyvinvointiala (n=369)</c:v>
                </c:pt>
                <c:pt idx="12">
                  <c:v>Erikoiskauppa (n=205)</c:v>
                </c:pt>
                <c:pt idx="13">
                  <c:v>Kulttuuri- ja taideala (n=97)</c:v>
                </c:pt>
                <c:pt idx="14">
                  <c:v>Kuljetus ja varastointi (n=280)</c:v>
                </c:pt>
                <c:pt idx="15">
                  <c:v>Majoitus- ja ravitsemistoiminta (n=280)</c:v>
                </c:pt>
                <c:pt idx="16">
                  <c:v>Yhteensä (n=3954)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17"/>
                <c:pt idx="0">
                  <c:v>3.5434782608695654</c:v>
                </c:pt>
                <c:pt idx="1">
                  <c:v>3.4421052631578948</c:v>
                </c:pt>
                <c:pt idx="2">
                  <c:v>3.3942028985507249</c:v>
                </c:pt>
                <c:pt idx="3">
                  <c:v>3.3810888252149001</c:v>
                </c:pt>
                <c:pt idx="4">
                  <c:v>3.3052959501557631</c:v>
                </c:pt>
                <c:pt idx="5">
                  <c:v>3.253456221198157</c:v>
                </c:pt>
                <c:pt idx="6">
                  <c:v>3.2203389830508478</c:v>
                </c:pt>
                <c:pt idx="7">
                  <c:v>3.1935483870967745</c:v>
                </c:pt>
                <c:pt idx="8">
                  <c:v>3.1901639344262298</c:v>
                </c:pt>
                <c:pt idx="9">
                  <c:v>3.0953389830508478</c:v>
                </c:pt>
                <c:pt idx="10">
                  <c:v>3.054347826086957</c:v>
                </c:pt>
                <c:pt idx="11">
                  <c:v>3.0191780821917811</c:v>
                </c:pt>
                <c:pt idx="12">
                  <c:v>2.9313725490196076</c:v>
                </c:pt>
                <c:pt idx="13">
                  <c:v>2.9148936170212765</c:v>
                </c:pt>
                <c:pt idx="14">
                  <c:v>2.8419117647058827</c:v>
                </c:pt>
                <c:pt idx="15">
                  <c:v>2.5766423357664232</c:v>
                </c:pt>
                <c:pt idx="16">
                  <c:v>3.1333162085795019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1D3-4BBD-9531-AD53934B4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560352"/>
        <c:axId val="768661936"/>
      </c:barChart>
      <c:catAx>
        <c:axId val="7805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20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53198618202829E-3"/>
          <c:y val="5.6303922905971755E-2"/>
          <c:w val="0.5909087747066627"/>
          <c:h val="0.815657338033940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Rooli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2-4AFF-80DA-018259AFD47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2-4AFF-80DA-018259AFD4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52-4AFF-80DA-018259AFD4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52-4AFF-80DA-018259AFD4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52-4AFF-80DA-018259AFD476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52-4AFF-80DA-018259AFD476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C52-4AFF-80DA-018259AFD47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Hallituksen puheenjohtaja tai jäsen</c:v>
                </c:pt>
                <c:pt idx="1">
                  <c:v>Toimitusjohtaja</c:v>
                </c:pt>
                <c:pt idx="2">
                  <c:v>Muu, mikä?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0.12161800160728638</c:v>
                </c:pt>
                <c:pt idx="1">
                  <c:v>0.56308598982051972</c:v>
                </c:pt>
                <c:pt idx="2">
                  <c:v>0.31529600857219398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52-4AFF-80DA-018259AFD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68069387758441"/>
          <c:y val="1.4217049784244829E-3"/>
          <c:w val="0.35972086616847548"/>
          <c:h val="0.9863960851994976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Yrittäjyyden kesto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F7-4C6B-9AAC-9F1BAC74DFB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F7-4C6B-9AAC-9F1BAC74DFB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F7-4C6B-9AAC-9F1BAC74DFB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F7-4C6B-9AAC-9F1BAC74DFB6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CF7-4C6B-9AAC-9F1BAC74DFB6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CF7-4C6B-9AAC-9F1BAC74DFB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alle 1 vuosi</c:v>
                </c:pt>
                <c:pt idx="1">
                  <c:v>1-5 vuotta</c:v>
                </c:pt>
                <c:pt idx="2">
                  <c:v>6-10 vuotta</c:v>
                </c:pt>
                <c:pt idx="3">
                  <c:v>11-15 vuotta</c:v>
                </c:pt>
                <c:pt idx="4">
                  <c:v>16-20 vuotta</c:v>
                </c:pt>
                <c:pt idx="5">
                  <c:v>yli 20 vuotta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2.3049645390070924E-2</c:v>
                </c:pt>
                <c:pt idx="1">
                  <c:v>0.20263424518743667</c:v>
                </c:pt>
                <c:pt idx="2">
                  <c:v>0.20060790273556234</c:v>
                </c:pt>
                <c:pt idx="3">
                  <c:v>0.1894630192502533</c:v>
                </c:pt>
                <c:pt idx="4">
                  <c:v>0.11271529888551166</c:v>
                </c:pt>
                <c:pt idx="5">
                  <c:v>0.27152988855116517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F7-4C6B-9AAC-9F1BAC74D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9728368"/>
        <c:axId val="1419729616"/>
      </c:barChart>
      <c:catAx>
        <c:axId val="141972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9729616"/>
        <c:crosses val="autoZero"/>
        <c:auto val="1"/>
        <c:lblAlgn val="ctr"/>
        <c:lblOffset val="100"/>
        <c:noMultiLvlLbl val="0"/>
      </c:catAx>
      <c:valAx>
        <c:axId val="1419729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972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Prosentti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52-4DDC-BAA4-E65675E8239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52-4DDC-BAA4-E65675E823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52-4DDC-BAA4-E65675E823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52-4DDC-BAA4-E65675E823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52-4DDC-BAA4-E65675E8239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Kyllä</c:v>
                </c:pt>
                <c:pt idx="1">
                  <c:v>En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0.26656511805026656</c:v>
                </c:pt>
                <c:pt idx="1">
                  <c:v>0.73343488194973339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52-4DDC-BAA4-E65675E82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Prosentti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F7-4C6B-9AAC-9F1BAC74DFB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F7-4C6B-9AAC-9F1BAC74DFB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F7-4C6B-9AAC-9F1BAC74DFB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F7-4C6B-9AAC-9F1BAC74DFB6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CF7-4C6B-9AAC-9F1BAC74DFB6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CF7-4C6B-9AAC-9F1BAC74DFB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Alle 1 vuosi</c:v>
                </c:pt>
                <c:pt idx="1">
                  <c:v>1-5 vuotta</c:v>
                </c:pt>
                <c:pt idx="2">
                  <c:v>5-10 vuotta</c:v>
                </c:pt>
                <c:pt idx="3">
                  <c:v>10-15 vuotta</c:v>
                </c:pt>
                <c:pt idx="4">
                  <c:v>16-20 vuotta</c:v>
                </c:pt>
                <c:pt idx="5">
                  <c:v>Yli 20 vuotta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0.1385204081632653</c:v>
                </c:pt>
                <c:pt idx="1">
                  <c:v>0.41020408163265309</c:v>
                </c:pt>
                <c:pt idx="2">
                  <c:v>0.24183673469387756</c:v>
                </c:pt>
                <c:pt idx="3">
                  <c:v>0.13418367346938775</c:v>
                </c:pt>
                <c:pt idx="4">
                  <c:v>4.0816326530612249E-2</c:v>
                </c:pt>
                <c:pt idx="5">
                  <c:v>3.4438775510204085E-2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F7-4C6B-9AAC-9F1BAC74D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9728368"/>
        <c:axId val="1419729616"/>
      </c:barChart>
      <c:catAx>
        <c:axId val="141972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9729616"/>
        <c:crosses val="autoZero"/>
        <c:auto val="1"/>
        <c:lblAlgn val="ctr"/>
        <c:lblOffset val="100"/>
        <c:noMultiLvlLbl val="0"/>
      </c:catAx>
      <c:valAx>
        <c:axId val="1419729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972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1130360729135"/>
          <c:y val="2.3682055711068278E-2"/>
          <c:w val="0.67698466759325648"/>
          <c:h val="0.85046034349994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Prosentti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Maatalous</c:v>
                </c:pt>
                <c:pt idx="1">
                  <c:v>Kiinteistöalan toiminta</c:v>
                </c:pt>
                <c:pt idx="2">
                  <c:v>Kulttuuri- ja taideala</c:v>
                </c:pt>
                <c:pt idx="3">
                  <c:v>ICT-ala</c:v>
                </c:pt>
                <c:pt idx="4">
                  <c:v>Teollisuus</c:v>
                </c:pt>
                <c:pt idx="5">
                  <c:v>Kauppa</c:v>
                </c:pt>
                <c:pt idx="6">
                  <c:v>Erikoiskauppa</c:v>
                </c:pt>
                <c:pt idx="7">
                  <c:v>Viestintä, markkinointi, media-ala</c:v>
                </c:pt>
                <c:pt idx="8">
                  <c:v>Majoitus- ja ravitsemistoiminta</c:v>
                </c:pt>
                <c:pt idx="9">
                  <c:v>Kuljetus ja varastointi</c:v>
                </c:pt>
                <c:pt idx="10">
                  <c:v>Rakentaminen</c:v>
                </c:pt>
                <c:pt idx="11">
                  <c:v>Muut palvelut</c:v>
                </c:pt>
                <c:pt idx="12">
                  <c:v>Muut palvelut liike-elämälle</c:v>
                </c:pt>
                <c:pt idx="13">
                  <c:v>Terveys- ja sosiaalipalvelut</c:v>
                </c:pt>
                <c:pt idx="14">
                  <c:v>Kauneus- ja hyvinvointiala</c:v>
                </c:pt>
                <c:pt idx="15">
                  <c:v>Muu, mikä?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7.8860340880183167E-3</c:v>
                </c:pt>
                <c:pt idx="1">
                  <c:v>2.4166878656830326E-2</c:v>
                </c:pt>
                <c:pt idx="2">
                  <c:v>2.4675655049605699E-2</c:v>
                </c:pt>
                <c:pt idx="3">
                  <c:v>3.5359959297888585E-2</c:v>
                </c:pt>
                <c:pt idx="4">
                  <c:v>4.6553039938946834E-2</c:v>
                </c:pt>
                <c:pt idx="5">
                  <c:v>4.7570592724497582E-2</c:v>
                </c:pt>
                <c:pt idx="6">
                  <c:v>5.2658356652251333E-2</c:v>
                </c:pt>
                <c:pt idx="7">
                  <c:v>5.5456626812515904E-2</c:v>
                </c:pt>
                <c:pt idx="8">
                  <c:v>7.1483083184940219E-2</c:v>
                </c:pt>
                <c:pt idx="9">
                  <c:v>7.2246247774103295E-2</c:v>
                </c:pt>
                <c:pt idx="10">
                  <c:v>8.114983464767235E-2</c:v>
                </c:pt>
                <c:pt idx="11">
                  <c:v>8.3693716611549229E-2</c:v>
                </c:pt>
                <c:pt idx="12">
                  <c:v>8.9035868735690665E-2</c:v>
                </c:pt>
                <c:pt idx="13">
                  <c:v>9.0816586110404482E-2</c:v>
                </c:pt>
                <c:pt idx="14">
                  <c:v>9.4886797252607485E-2</c:v>
                </c:pt>
                <c:pt idx="15">
                  <c:v>0.12236072246247776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3-2743-89A6-3DDF21413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503088"/>
        <c:axId val="769504768"/>
      </c:barChart>
      <c:catAx>
        <c:axId val="76950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fi-FI"/>
          </a:p>
        </c:txPr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fi-FI"/>
          </a:p>
        </c:txPr>
        <c:crossAx val="769503088"/>
        <c:crosses val="autoZero"/>
        <c:crossBetween val="between"/>
        <c:majorUnit val="2.5000000000000005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1687346562731"/>
          <c:y val="2.3682055711068278E-2"/>
          <c:w val="0.7656808586934164"/>
          <c:h val="0.85046034349994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Prosentti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Ahvenanmaa</c:v>
                </c:pt>
                <c:pt idx="1">
                  <c:v>Keski-Pohjanmaa</c:v>
                </c:pt>
                <c:pt idx="2">
                  <c:v>Kainuu</c:v>
                </c:pt>
                <c:pt idx="3">
                  <c:v>Pohjanmaa</c:v>
                </c:pt>
                <c:pt idx="4">
                  <c:v>Etelä-Karjala</c:v>
                </c:pt>
                <c:pt idx="5">
                  <c:v>Kymenlaakso</c:v>
                </c:pt>
                <c:pt idx="6">
                  <c:v>Etelä-Savo</c:v>
                </c:pt>
                <c:pt idx="7">
                  <c:v>Pohjois-Karjala</c:v>
                </c:pt>
                <c:pt idx="8">
                  <c:v>Kanta-Häme</c:v>
                </c:pt>
                <c:pt idx="9">
                  <c:v>Etelä-Pohjanmaa</c:v>
                </c:pt>
                <c:pt idx="10">
                  <c:v>Lappi</c:v>
                </c:pt>
                <c:pt idx="11">
                  <c:v>Satakunta</c:v>
                </c:pt>
                <c:pt idx="12">
                  <c:v>Keski-Suomi</c:v>
                </c:pt>
                <c:pt idx="13">
                  <c:v>Pohjois-Savo</c:v>
                </c:pt>
                <c:pt idx="14">
                  <c:v>Päijät-Häme</c:v>
                </c:pt>
                <c:pt idx="15">
                  <c:v>Pohjois-Pohjanmaa</c:v>
                </c:pt>
                <c:pt idx="16">
                  <c:v>Varsinais-Suomi</c:v>
                </c:pt>
                <c:pt idx="17">
                  <c:v>Pirkanmaa</c:v>
                </c:pt>
                <c:pt idx="18">
                  <c:v>Uusimaa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</c:v>
                </c:pt>
                <c:pt idx="1">
                  <c:v>1.0583376355188434E-2</c:v>
                </c:pt>
                <c:pt idx="2">
                  <c:v>1.2648425400103252E-2</c:v>
                </c:pt>
                <c:pt idx="3">
                  <c:v>1.600413009808983E-2</c:v>
                </c:pt>
                <c:pt idx="4">
                  <c:v>2.2973670624677339E-2</c:v>
                </c:pt>
                <c:pt idx="5">
                  <c:v>2.4264326277749097E-2</c:v>
                </c:pt>
                <c:pt idx="6">
                  <c:v>2.7620030975735673E-2</c:v>
                </c:pt>
                <c:pt idx="7">
                  <c:v>2.8910686628807435E-2</c:v>
                </c:pt>
                <c:pt idx="8">
                  <c:v>3.1233866804336603E-2</c:v>
                </c:pt>
                <c:pt idx="9">
                  <c:v>3.3815178110480119E-2</c:v>
                </c:pt>
                <c:pt idx="10">
                  <c:v>3.7429013939081053E-2</c:v>
                </c:pt>
                <c:pt idx="11">
                  <c:v>4.207537429013939E-2</c:v>
                </c:pt>
                <c:pt idx="12">
                  <c:v>4.3624161073825503E-2</c:v>
                </c:pt>
                <c:pt idx="13">
                  <c:v>4.6721734641197728E-2</c:v>
                </c:pt>
                <c:pt idx="14">
                  <c:v>4.9044914816726903E-2</c:v>
                </c:pt>
                <c:pt idx="15">
                  <c:v>5.9112028910686634E-2</c:v>
                </c:pt>
                <c:pt idx="16">
                  <c:v>9.6024780588538985E-2</c:v>
                </c:pt>
                <c:pt idx="17">
                  <c:v>0.11641713990707281</c:v>
                </c:pt>
                <c:pt idx="18">
                  <c:v>0.30149716055756326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3-2743-89A6-3DDF21413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503088"/>
        <c:axId val="769504768"/>
      </c:barChart>
      <c:catAx>
        <c:axId val="76950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fi-FI"/>
          </a:p>
        </c:txPr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fi-FI"/>
          </a:p>
        </c:txPr>
        <c:crossAx val="769503088"/>
        <c:crosses val="autoZero"/>
        <c:crossBetween val="between"/>
        <c:majorUnit val="2.5000000000000005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5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Saanut etuutta oli syksyllä 23/77%, muuten vastaajien profiili kuten syksyllä.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0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3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7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1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LYHYT AIKAVÄLI: Syksyllä 85% aikoi jatkaa yritystoimintaa. </a:t>
            </a:r>
          </a:p>
          <a:p>
            <a:r>
              <a:rPr lang="fi-FI" dirty="0"/>
              <a:t>Olen jo jäänyt työttömäksi: oli syksyllä 3%. EOS 7%.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0428" y="1066801"/>
            <a:ext cx="10058400" cy="5029202"/>
          </a:xfrm>
        </p:spPr>
        <p:txBody>
          <a:bodyPr rtlCol="0">
            <a:normAutofit/>
          </a:bodyPr>
          <a:lstStyle>
            <a:lvl1pPr>
              <a:defRPr sz="10800"/>
            </a:lvl1pPr>
          </a:lstStyle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30425" y="6807200"/>
            <a:ext cx="10058402" cy="27940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41910-14EE-4386-A4FD-2290EC5BF960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42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F95115-A6AC-4DB1-B445-C36209922A67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3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17522825" y="1066800"/>
            <a:ext cx="4724402" cy="10972800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130427" y="1066800"/>
            <a:ext cx="14935198" cy="10972800"/>
          </a:xfrm>
        </p:spPr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F463AE-27C5-4941-8F90-44C700406D1A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62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9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B6930-A484-42DA-8ED9-6D199AA772ED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3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0428" y="1066800"/>
            <a:ext cx="17373600" cy="4572000"/>
          </a:xfrm>
        </p:spPr>
        <p:txBody>
          <a:bodyPr rtlCol="0" anchor="b">
            <a:normAutofit/>
          </a:bodyPr>
          <a:lstStyle>
            <a:lvl1pPr algn="l">
              <a:defRPr sz="10800" b="1" cap="none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130428" y="6248400"/>
            <a:ext cx="17373600" cy="27432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1200"/>
              </a:spcBef>
              <a:buNone/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3718FC-6F3F-470C-BB77-C42FB544A95C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4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130424" y="3657600"/>
            <a:ext cx="8503920" cy="8382000"/>
          </a:xfrm>
        </p:spPr>
        <p:txBody>
          <a:bodyPr rtlCol="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29196" y="3657600"/>
            <a:ext cx="8503920" cy="8382000"/>
          </a:xfrm>
        </p:spPr>
        <p:txBody>
          <a:bodyPr rtlCol="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CF2B10-B51B-44A1-A249-8DA0C0E950CF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06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130426" y="3657599"/>
            <a:ext cx="8503920" cy="1371602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40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130426" y="5181600"/>
            <a:ext cx="8503920" cy="6858000"/>
          </a:xfrm>
        </p:spPr>
        <p:txBody>
          <a:bodyPr rtlCol="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11000106" y="3657599"/>
            <a:ext cx="8503920" cy="1371602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40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11000106" y="5181600"/>
            <a:ext cx="8503920" cy="6858000"/>
          </a:xfrm>
        </p:spPr>
        <p:txBody>
          <a:bodyPr rtlCol="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4C0607-871A-4848-B74A-4B95E9745F2A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14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73E81-C6E3-4DA8-94CD-CAFB3E56CC71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36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93D639-BFE9-4F74-8722-2E669F2D1CF8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84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0426" y="1066800"/>
            <a:ext cx="8229600" cy="3048000"/>
          </a:xfrm>
        </p:spPr>
        <p:txBody>
          <a:bodyPr rtlCol="0" anchor="b">
            <a:normAutofit/>
          </a:bodyPr>
          <a:lstStyle>
            <a:lvl1pPr algn="l">
              <a:defRPr sz="7200" b="1"/>
            </a:lvl1pPr>
          </a:lstStyle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731626" y="1066800"/>
            <a:ext cx="11734800" cy="10972800"/>
          </a:xfrm>
        </p:spPr>
        <p:txBody>
          <a:bodyPr rtlCol="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130426" y="4419600"/>
            <a:ext cx="8229600" cy="762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2155B-2ED0-4D5F-BA18-BA3577E06276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90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0426" y="1066800"/>
            <a:ext cx="8229600" cy="3048000"/>
          </a:xfrm>
        </p:spPr>
        <p:txBody>
          <a:bodyPr rtlCol="0" anchor="b">
            <a:noAutofit/>
          </a:bodyPr>
          <a:lstStyle>
            <a:lvl1pPr algn="l">
              <a:defRPr sz="7200" b="1"/>
            </a:lvl1pPr>
          </a:lstStyle>
          <a:p>
            <a:pPr rt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11731625" y="1066800"/>
            <a:ext cx="11560346" cy="115824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48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130426" y="4419600"/>
            <a:ext cx="8229600" cy="762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670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130425" y="1066800"/>
            <a:ext cx="17373602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130425" y="3657600"/>
            <a:ext cx="17373602" cy="83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130427" y="12310535"/>
            <a:ext cx="11306174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3865224" y="12310535"/>
            <a:ext cx="2743200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03EB89A-509F-4B6C-9FF0-C025F7E34622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065625" y="12310535"/>
            <a:ext cx="2438402" cy="546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C330F78-5857-4788-AA12-2DBC94A7DA0A}"/>
              </a:ext>
            </a:extLst>
          </p:cNvPr>
          <p:cNvSpPr/>
          <p:nvPr/>
        </p:nvSpPr>
        <p:spPr>
          <a:xfrm>
            <a:off x="136809" y="12898427"/>
            <a:ext cx="2290507" cy="6331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720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D5EF41DF-217A-4921-9030-3E172CFBD476}"/>
              </a:ext>
            </a:extLst>
          </p:cNvPr>
          <p:cNvGrpSpPr/>
          <p:nvPr userDrawn="1"/>
        </p:nvGrpSpPr>
        <p:grpSpPr>
          <a:xfrm>
            <a:off x="1012473" y="451695"/>
            <a:ext cx="4302848" cy="1755301"/>
            <a:chOff x="680484" y="428270"/>
            <a:chExt cx="4300458" cy="175432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EBFF215F-D9AA-4845-BF95-C90F9431D25B}"/>
                </a:ext>
              </a:extLst>
            </p:cNvPr>
            <p:cNvSpPr/>
            <p:nvPr/>
          </p:nvSpPr>
          <p:spPr>
            <a:xfrm>
              <a:off x="680484" y="428270"/>
              <a:ext cx="4300458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 descr="Kuva, joka sisältää kohteen kello, kevyt&#10;&#10;Kuvaus luotu automaattisesti">
              <a:extLst>
                <a:ext uri="{FF2B5EF4-FFF2-40B4-BE49-F238E27FC236}">
                  <a16:creationId xmlns:a16="http://schemas.microsoft.com/office/drawing/2014/main" id="{15C60987-1E84-4407-9DA1-4262BDF7B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88" y="733933"/>
              <a:ext cx="344805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0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80000"/>
        </a:lnSpc>
        <a:spcBef>
          <a:spcPct val="0"/>
        </a:spcBef>
        <a:buNone/>
        <a:defRPr sz="7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548640" indent="-457200" algn="l" defTabSz="1828800" rtl="0" eaLnBrk="1" latinLnBrk="0" hangingPunct="1">
        <a:lnSpc>
          <a:spcPct val="90000"/>
        </a:lnSpc>
        <a:spcBef>
          <a:spcPts val="3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188720" indent="-457200" algn="l" defTabSz="1828800" rtl="0" eaLnBrk="1" latinLnBrk="0" hangingPunct="1">
        <a:lnSpc>
          <a:spcPct val="90000"/>
        </a:lnSpc>
        <a:spcBef>
          <a:spcPts val="2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54480" indent="-365760" algn="l" defTabSz="18288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920240" indent="-365760" algn="l" defTabSz="18288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194560" indent="-274320" algn="l" defTabSz="18288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468880" indent="-274320" algn="l" defTabSz="1828800" rtl="0" eaLnBrk="1" latinLnBrk="0" hangingPunct="1">
        <a:spcBef>
          <a:spcPts val="1200"/>
        </a:spcBef>
        <a:buSzPct val="80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743200" indent="-274320" algn="l" defTabSz="1828800" rtl="0" eaLnBrk="1" latinLnBrk="0" hangingPunct="1">
        <a:spcBef>
          <a:spcPts val="1200"/>
        </a:spcBef>
        <a:buSzPct val="80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17520" indent="-274320" algn="l" defTabSz="1828800" rtl="0" eaLnBrk="1" latinLnBrk="0" hangingPunct="1">
        <a:spcBef>
          <a:spcPts val="1200"/>
        </a:spcBef>
        <a:buSzPct val="80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291840" indent="-274320" algn="l" defTabSz="1828800" rtl="0" eaLnBrk="1" latinLnBrk="0" hangingPunct="1">
        <a:spcBef>
          <a:spcPts val="1200"/>
        </a:spcBef>
        <a:buSzPct val="80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2.png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1">
            <a:extLst>
              <a:ext uri="{FF2B5EF4-FFF2-40B4-BE49-F238E27FC236}">
                <a16:creationId xmlns:a16="http://schemas.microsoft.com/office/drawing/2014/main" id="{E6031923-CF0D-40F3-A827-425AAA8156C1}"/>
              </a:ext>
            </a:extLst>
          </p:cNvPr>
          <p:cNvSpPr/>
          <p:nvPr/>
        </p:nvSpPr>
        <p:spPr>
          <a:xfrm>
            <a:off x="1" y="1785"/>
            <a:ext cx="12188835" cy="13712430"/>
          </a:xfrm>
          <a:custGeom>
            <a:avLst/>
            <a:gdLst>
              <a:gd name="connsiteX0" fmla="*/ 1197256 w 6096005"/>
              <a:gd name="connsiteY0" fmla="*/ 0 h 6858001"/>
              <a:gd name="connsiteX1" fmla="*/ 3311250 w 6096005"/>
              <a:gd name="connsiteY1" fmla="*/ 0 h 6858001"/>
              <a:gd name="connsiteX2" fmla="*/ 6096005 w 6096005"/>
              <a:gd name="connsiteY2" fmla="*/ 4823338 h 6858001"/>
              <a:gd name="connsiteX3" fmla="*/ 2571866 w 6096005"/>
              <a:gd name="connsiteY3" fmla="*/ 6858001 h 6858001"/>
              <a:gd name="connsiteX4" fmla="*/ 0 w 6096005"/>
              <a:gd name="connsiteY4" fmla="*/ 6858001 h 6858001"/>
              <a:gd name="connsiteX5" fmla="*/ 0 w 6096005"/>
              <a:gd name="connsiteY5" fmla="*/ 691236 h 6858001"/>
              <a:gd name="connsiteX6" fmla="*/ 1197256 w 6096005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5" h="6858001">
                <a:moveTo>
                  <a:pt x="1197256" y="0"/>
                </a:moveTo>
                <a:lnTo>
                  <a:pt x="3311250" y="0"/>
                </a:lnTo>
                <a:lnTo>
                  <a:pt x="6096005" y="4823338"/>
                </a:lnTo>
                <a:lnTo>
                  <a:pt x="2571866" y="6858001"/>
                </a:lnTo>
                <a:lnTo>
                  <a:pt x="0" y="6858001"/>
                </a:lnTo>
                <a:lnTo>
                  <a:pt x="0" y="691236"/>
                </a:lnTo>
                <a:lnTo>
                  <a:pt x="11972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198" dirty="0">
              <a:latin typeface="Lato Light" panose="020F0502020204030203" pitchFamily="34" charset="0"/>
            </a:endParaRPr>
          </a:p>
        </p:txBody>
      </p:sp>
      <p:sp>
        <p:nvSpPr>
          <p:cNvPr id="79" name="Freeform 2">
            <a:extLst>
              <a:ext uri="{FF2B5EF4-FFF2-40B4-BE49-F238E27FC236}">
                <a16:creationId xmlns:a16="http://schemas.microsoft.com/office/drawing/2014/main" id="{513858F5-2DD8-4CFC-B8E7-7F3C8A78FC5A}"/>
              </a:ext>
            </a:extLst>
          </p:cNvPr>
          <p:cNvSpPr/>
          <p:nvPr/>
        </p:nvSpPr>
        <p:spPr>
          <a:xfrm>
            <a:off x="-2" y="1785"/>
            <a:ext cx="9801707" cy="13712430"/>
          </a:xfrm>
          <a:custGeom>
            <a:avLst/>
            <a:gdLst>
              <a:gd name="connsiteX0" fmla="*/ 0 w 4902130"/>
              <a:gd name="connsiteY0" fmla="*/ 0 h 6858001"/>
              <a:gd name="connsiteX1" fmla="*/ 2280245 w 4902130"/>
              <a:gd name="connsiteY1" fmla="*/ 0 h 6858001"/>
              <a:gd name="connsiteX2" fmla="*/ 4902130 w 4902130"/>
              <a:gd name="connsiteY2" fmla="*/ 4541238 h 6858001"/>
              <a:gd name="connsiteX3" fmla="*/ 889379 w 4902130"/>
              <a:gd name="connsiteY3" fmla="*/ 6858001 h 6858001"/>
              <a:gd name="connsiteX4" fmla="*/ 0 w 4902130"/>
              <a:gd name="connsiteY4" fmla="*/ 6858001 h 6858001"/>
              <a:gd name="connsiteX5" fmla="*/ 0 w 4902130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2130" h="6858001">
                <a:moveTo>
                  <a:pt x="0" y="0"/>
                </a:moveTo>
                <a:lnTo>
                  <a:pt x="2280245" y="0"/>
                </a:lnTo>
                <a:lnTo>
                  <a:pt x="4902130" y="4541238"/>
                </a:lnTo>
                <a:lnTo>
                  <a:pt x="88937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198" dirty="0">
              <a:latin typeface="Lato Light" panose="020F0502020204030203" pitchFamily="34" charset="0"/>
            </a:endParaRPr>
          </a:p>
        </p:txBody>
      </p:sp>
      <p:sp>
        <p:nvSpPr>
          <p:cNvPr id="80" name="Freeform 3">
            <a:extLst>
              <a:ext uri="{FF2B5EF4-FFF2-40B4-BE49-F238E27FC236}">
                <a16:creationId xmlns:a16="http://schemas.microsoft.com/office/drawing/2014/main" id="{89CEDBC5-D78B-439F-A3CA-F7A41AFB7DD4}"/>
              </a:ext>
            </a:extLst>
          </p:cNvPr>
          <p:cNvSpPr/>
          <p:nvPr/>
        </p:nvSpPr>
        <p:spPr>
          <a:xfrm>
            <a:off x="-2" y="1786"/>
            <a:ext cx="7051083" cy="12561112"/>
          </a:xfrm>
          <a:custGeom>
            <a:avLst/>
            <a:gdLst>
              <a:gd name="connsiteX0" fmla="*/ 0 w 3526460"/>
              <a:gd name="connsiteY0" fmla="*/ 0 h 6282192"/>
              <a:gd name="connsiteX1" fmla="*/ 1074922 w 3526460"/>
              <a:gd name="connsiteY1" fmla="*/ 0 h 6282192"/>
              <a:gd name="connsiteX2" fmla="*/ 3526460 w 3526460"/>
              <a:gd name="connsiteY2" fmla="*/ 4246189 h 6282192"/>
              <a:gd name="connsiteX3" fmla="*/ 0 w 3526460"/>
              <a:gd name="connsiteY3" fmla="*/ 6282192 h 6282192"/>
              <a:gd name="connsiteX4" fmla="*/ 0 w 3526460"/>
              <a:gd name="connsiteY4" fmla="*/ 0 h 628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6460" h="6282192">
                <a:moveTo>
                  <a:pt x="0" y="0"/>
                </a:moveTo>
                <a:lnTo>
                  <a:pt x="1074922" y="0"/>
                </a:lnTo>
                <a:lnTo>
                  <a:pt x="3526460" y="4246189"/>
                </a:lnTo>
                <a:lnTo>
                  <a:pt x="0" y="6282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198" dirty="0">
              <a:latin typeface="Lato Light" panose="020F0502020204030203" pitchFamily="34" charset="0"/>
            </a:endParaRPr>
          </a:p>
        </p:txBody>
      </p:sp>
      <p:sp>
        <p:nvSpPr>
          <p:cNvPr id="81" name="Freeform 4">
            <a:extLst>
              <a:ext uri="{FF2B5EF4-FFF2-40B4-BE49-F238E27FC236}">
                <a16:creationId xmlns:a16="http://schemas.microsoft.com/office/drawing/2014/main" id="{A345106A-74D8-413C-B53C-16378EEFEAAE}"/>
              </a:ext>
            </a:extLst>
          </p:cNvPr>
          <p:cNvSpPr/>
          <p:nvPr/>
        </p:nvSpPr>
        <p:spPr>
          <a:xfrm>
            <a:off x="1" y="453401"/>
            <a:ext cx="4300458" cy="9931483"/>
          </a:xfrm>
          <a:custGeom>
            <a:avLst/>
            <a:gdLst>
              <a:gd name="connsiteX0" fmla="*/ 0 w 2150789"/>
              <a:gd name="connsiteY0" fmla="*/ 0 h 4967035"/>
              <a:gd name="connsiteX1" fmla="*/ 2150789 w 2150789"/>
              <a:gd name="connsiteY1" fmla="*/ 3725276 h 4967035"/>
              <a:gd name="connsiteX2" fmla="*/ 0 w 2150789"/>
              <a:gd name="connsiteY2" fmla="*/ 4967035 h 4967035"/>
              <a:gd name="connsiteX3" fmla="*/ 0 w 2150789"/>
              <a:gd name="connsiteY3" fmla="*/ 0 h 496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789" h="4967035">
                <a:moveTo>
                  <a:pt x="0" y="0"/>
                </a:moveTo>
                <a:lnTo>
                  <a:pt x="2150789" y="3725276"/>
                </a:lnTo>
                <a:lnTo>
                  <a:pt x="0" y="4967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198" dirty="0">
              <a:latin typeface="Lato Light" panose="020F0502020204030203" pitchFamily="34" charset="0"/>
            </a:endParaRPr>
          </a:p>
        </p:txBody>
      </p:sp>
      <p:sp>
        <p:nvSpPr>
          <p:cNvPr id="139" name="TextBox 41">
            <a:extLst>
              <a:ext uri="{FF2B5EF4-FFF2-40B4-BE49-F238E27FC236}">
                <a16:creationId xmlns:a16="http://schemas.microsoft.com/office/drawing/2014/main" id="{3B0C8784-58BB-4C34-AD5E-A7887BFDCD2B}"/>
              </a:ext>
            </a:extLst>
          </p:cNvPr>
          <p:cNvSpPr txBox="1"/>
          <p:nvPr/>
        </p:nvSpPr>
        <p:spPr>
          <a:xfrm>
            <a:off x="5245669" y="452671"/>
            <a:ext cx="166369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latin typeface="Poppins" pitchFamily="2" charset="77"/>
                <a:cs typeface="Poppins" pitchFamily="2" charset="77"/>
              </a:rPr>
              <a:t>Kysely koronakriisin vaikutuksista Yrittäjäkassan jäseniin</a:t>
            </a:r>
          </a:p>
          <a:p>
            <a:pPr algn="ctr"/>
            <a:r>
              <a:rPr lang="fi-FI" sz="5400" b="1" dirty="0">
                <a:latin typeface="Poppins" pitchFamily="2" charset="77"/>
                <a:cs typeface="Poppins" pitchFamily="2" charset="77"/>
              </a:rPr>
              <a:t>KEVÄT 2021 - YHTEENVETORAPORTTI 1.4.2021</a:t>
            </a:r>
            <a:endParaRPr lang="en-US" sz="5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Box 41">
            <a:extLst>
              <a:ext uri="{FF2B5EF4-FFF2-40B4-BE49-F238E27FC236}">
                <a16:creationId xmlns:a16="http://schemas.microsoft.com/office/drawing/2014/main" id="{1C2037B2-F269-4A59-900F-BA6A26DC2E58}"/>
              </a:ext>
            </a:extLst>
          </p:cNvPr>
          <p:cNvSpPr txBox="1"/>
          <p:nvPr/>
        </p:nvSpPr>
        <p:spPr>
          <a:xfrm>
            <a:off x="14652802" y="2864888"/>
            <a:ext cx="6631367" cy="1015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99" b="1" dirty="0">
                <a:latin typeface="Poppins" pitchFamily="2" charset="77"/>
                <a:cs typeface="Poppins" pitchFamily="2" charset="77"/>
              </a:rPr>
              <a:t>TUTKIMUSPROSESSI</a:t>
            </a:r>
          </a:p>
        </p:txBody>
      </p:sp>
      <p:pic>
        <p:nvPicPr>
          <p:cNvPr id="67" name="Kuva 6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3CF1AE0-8B0C-4B53-AD95-44A2CC2192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4" y="13038151"/>
            <a:ext cx="1897499" cy="457770"/>
          </a:xfrm>
          <a:prstGeom prst="rect">
            <a:avLst/>
          </a:prstGeom>
        </p:spPr>
      </p:pic>
      <p:sp>
        <p:nvSpPr>
          <p:cNvPr id="61" name="Rectangle 3">
            <a:extLst>
              <a:ext uri="{FF2B5EF4-FFF2-40B4-BE49-F238E27FC236}">
                <a16:creationId xmlns:a16="http://schemas.microsoft.com/office/drawing/2014/main" id="{66AD6952-2419-4FEC-BB90-46AD3146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541" y="7065758"/>
            <a:ext cx="3326887" cy="82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2800" spc="600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Web-/mobiilialusta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1E9D9499-526C-4294-BF43-447CBB8FE5D4}"/>
              </a:ext>
            </a:extLst>
          </p:cNvPr>
          <p:cNvGrpSpPr/>
          <p:nvPr/>
        </p:nvGrpSpPr>
        <p:grpSpPr>
          <a:xfrm>
            <a:off x="13286020" y="4065021"/>
            <a:ext cx="10215733" cy="8327912"/>
            <a:chOff x="3527752" y="4051665"/>
            <a:chExt cx="10215733" cy="8327912"/>
          </a:xfrm>
        </p:grpSpPr>
        <p:grpSp>
          <p:nvGrpSpPr>
            <p:cNvPr id="5" name="Ryhmä 4">
              <a:extLst>
                <a:ext uri="{FF2B5EF4-FFF2-40B4-BE49-F238E27FC236}">
                  <a16:creationId xmlns:a16="http://schemas.microsoft.com/office/drawing/2014/main" id="{7FF61BA0-C0A8-4076-8AA9-678B8E097EA5}"/>
                </a:ext>
              </a:extLst>
            </p:cNvPr>
            <p:cNvGrpSpPr/>
            <p:nvPr/>
          </p:nvGrpSpPr>
          <p:grpSpPr>
            <a:xfrm>
              <a:off x="3527752" y="4051665"/>
              <a:ext cx="9828532" cy="8327912"/>
              <a:chOff x="7274558" y="4051665"/>
              <a:chExt cx="9828532" cy="8327912"/>
            </a:xfrm>
          </p:grpSpPr>
          <p:grpSp>
            <p:nvGrpSpPr>
              <p:cNvPr id="11" name="Ryhmä 10">
                <a:extLst>
                  <a:ext uri="{FF2B5EF4-FFF2-40B4-BE49-F238E27FC236}">
                    <a16:creationId xmlns:a16="http://schemas.microsoft.com/office/drawing/2014/main" id="{18A1509A-250F-43B5-AA15-AF042D9CA5D0}"/>
                  </a:ext>
                </a:extLst>
              </p:cNvPr>
              <p:cNvGrpSpPr/>
              <p:nvPr/>
            </p:nvGrpSpPr>
            <p:grpSpPr>
              <a:xfrm>
                <a:off x="7274558" y="4051665"/>
                <a:ext cx="9828532" cy="8327912"/>
                <a:chOff x="3817220" y="4421323"/>
                <a:chExt cx="9828532" cy="8327912"/>
              </a:xfrm>
            </p:grpSpPr>
            <p:grpSp>
              <p:nvGrpSpPr>
                <p:cNvPr id="97" name="Group 88">
                  <a:extLst>
                    <a:ext uri="{FF2B5EF4-FFF2-40B4-BE49-F238E27FC236}">
                      <a16:creationId xmlns:a16="http://schemas.microsoft.com/office/drawing/2014/main" id="{427864BC-8B9E-4B89-A78D-D8ADAE448F96}"/>
                    </a:ext>
                  </a:extLst>
                </p:cNvPr>
                <p:cNvGrpSpPr/>
                <p:nvPr/>
              </p:nvGrpSpPr>
              <p:grpSpPr>
                <a:xfrm>
                  <a:off x="3817220" y="4421323"/>
                  <a:ext cx="9828532" cy="8327912"/>
                  <a:chOff x="7034499" y="2593161"/>
                  <a:chExt cx="10358530" cy="8776991"/>
                </a:xfrm>
              </p:grpSpPr>
              <p:sp>
                <p:nvSpPr>
                  <p:cNvPr id="98" name="Freeform 68">
                    <a:extLst>
                      <a:ext uri="{FF2B5EF4-FFF2-40B4-BE49-F238E27FC236}">
                        <a16:creationId xmlns:a16="http://schemas.microsoft.com/office/drawing/2014/main" id="{2585EA45-4893-4478-A83A-7E555D1F11CD}"/>
                      </a:ext>
                    </a:extLst>
                  </p:cNvPr>
                  <p:cNvSpPr/>
                  <p:nvPr/>
                </p:nvSpPr>
                <p:spPr>
                  <a:xfrm>
                    <a:off x="12305205" y="2593161"/>
                    <a:ext cx="3506287" cy="3064282"/>
                  </a:xfrm>
                  <a:custGeom>
                    <a:avLst/>
                    <a:gdLst>
                      <a:gd name="connsiteX0" fmla="*/ 0 w 3506287"/>
                      <a:gd name="connsiteY0" fmla="*/ 0 h 3064282"/>
                      <a:gd name="connsiteX1" fmla="*/ 175203 w 3506287"/>
                      <a:gd name="connsiteY1" fmla="*/ 4430 h 3064282"/>
                      <a:gd name="connsiteX2" fmla="*/ 3392535 w 3506287"/>
                      <a:gd name="connsiteY2" fmla="*/ 1343768 h 3064282"/>
                      <a:gd name="connsiteX3" fmla="*/ 3506287 w 3506287"/>
                      <a:gd name="connsiteY3" fmla="*/ 1452221 h 3064282"/>
                      <a:gd name="connsiteX4" fmla="*/ 1894225 w 3506287"/>
                      <a:gd name="connsiteY4" fmla="*/ 3064282 h 3064282"/>
                      <a:gd name="connsiteX5" fmla="*/ 1755749 w 3506287"/>
                      <a:gd name="connsiteY5" fmla="*/ 2938426 h 3064282"/>
                      <a:gd name="connsiteX6" fmla="*/ 57997 w 3506287"/>
                      <a:gd name="connsiteY6" fmla="*/ 2279081 h 3064282"/>
                      <a:gd name="connsiteX7" fmla="*/ 0 w 3506287"/>
                      <a:gd name="connsiteY7" fmla="*/ 2277615 h 3064282"/>
                      <a:gd name="connsiteX8" fmla="*/ 0 w 3506287"/>
                      <a:gd name="connsiteY8" fmla="*/ 0 h 3064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06287" h="3064282">
                        <a:moveTo>
                          <a:pt x="0" y="0"/>
                        </a:moveTo>
                        <a:lnTo>
                          <a:pt x="175203" y="4430"/>
                        </a:lnTo>
                        <a:cubicBezTo>
                          <a:pt x="1411624" y="67105"/>
                          <a:pt x="2533699" y="563182"/>
                          <a:pt x="3392535" y="1343768"/>
                        </a:cubicBezTo>
                        <a:lnTo>
                          <a:pt x="3506287" y="1452221"/>
                        </a:lnTo>
                        <a:lnTo>
                          <a:pt x="1894225" y="3064282"/>
                        </a:lnTo>
                        <a:lnTo>
                          <a:pt x="1755749" y="2938426"/>
                        </a:lnTo>
                        <a:cubicBezTo>
                          <a:pt x="1289628" y="2553749"/>
                          <a:pt x="701440" y="2311697"/>
                          <a:pt x="57997" y="2279081"/>
                        </a:cubicBezTo>
                        <a:lnTo>
                          <a:pt x="0" y="22776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Freeform 67">
                    <a:extLst>
                      <a:ext uri="{FF2B5EF4-FFF2-40B4-BE49-F238E27FC236}">
                        <a16:creationId xmlns:a16="http://schemas.microsoft.com/office/drawing/2014/main" id="{DC779FD4-B105-4594-9B61-93EB34D5A213}"/>
                      </a:ext>
                    </a:extLst>
                  </p:cNvPr>
                  <p:cNvSpPr/>
                  <p:nvPr/>
                </p:nvSpPr>
                <p:spPr>
                  <a:xfrm>
                    <a:off x="8595359" y="2593161"/>
                    <a:ext cx="3506287" cy="3064282"/>
                  </a:xfrm>
                  <a:custGeom>
                    <a:avLst/>
                    <a:gdLst>
                      <a:gd name="connsiteX0" fmla="*/ 3506287 w 3506287"/>
                      <a:gd name="connsiteY0" fmla="*/ 0 h 3064282"/>
                      <a:gd name="connsiteX1" fmla="*/ 3506287 w 3506287"/>
                      <a:gd name="connsiteY1" fmla="*/ 2277615 h 3064282"/>
                      <a:gd name="connsiteX2" fmla="*/ 3448289 w 3506287"/>
                      <a:gd name="connsiteY2" fmla="*/ 2279081 h 3064282"/>
                      <a:gd name="connsiteX3" fmla="*/ 1750537 w 3506287"/>
                      <a:gd name="connsiteY3" fmla="*/ 2938426 h 3064282"/>
                      <a:gd name="connsiteX4" fmla="*/ 1612061 w 3506287"/>
                      <a:gd name="connsiteY4" fmla="*/ 3064282 h 3064282"/>
                      <a:gd name="connsiteX5" fmla="*/ 0 w 3506287"/>
                      <a:gd name="connsiteY5" fmla="*/ 1452222 h 3064282"/>
                      <a:gd name="connsiteX6" fmla="*/ 113753 w 3506287"/>
                      <a:gd name="connsiteY6" fmla="*/ 1343768 h 3064282"/>
                      <a:gd name="connsiteX7" fmla="*/ 3331085 w 3506287"/>
                      <a:gd name="connsiteY7" fmla="*/ 4430 h 3064282"/>
                      <a:gd name="connsiteX8" fmla="*/ 3506287 w 3506287"/>
                      <a:gd name="connsiteY8" fmla="*/ 0 h 3064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06287" h="3064282">
                        <a:moveTo>
                          <a:pt x="3506287" y="0"/>
                        </a:moveTo>
                        <a:lnTo>
                          <a:pt x="3506287" y="2277615"/>
                        </a:lnTo>
                        <a:lnTo>
                          <a:pt x="3448289" y="2279081"/>
                        </a:lnTo>
                        <a:cubicBezTo>
                          <a:pt x="2804846" y="2311697"/>
                          <a:pt x="2216658" y="2553749"/>
                          <a:pt x="1750537" y="2938426"/>
                        </a:cubicBezTo>
                        <a:lnTo>
                          <a:pt x="1612061" y="3064282"/>
                        </a:lnTo>
                        <a:lnTo>
                          <a:pt x="0" y="1452222"/>
                        </a:lnTo>
                        <a:lnTo>
                          <a:pt x="113753" y="1343768"/>
                        </a:lnTo>
                        <a:cubicBezTo>
                          <a:pt x="972589" y="563182"/>
                          <a:pt x="2094664" y="67105"/>
                          <a:pt x="3331085" y="4430"/>
                        </a:cubicBezTo>
                        <a:lnTo>
                          <a:pt x="35062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Freeform 64">
                    <a:extLst>
                      <a:ext uri="{FF2B5EF4-FFF2-40B4-BE49-F238E27FC236}">
                        <a16:creationId xmlns:a16="http://schemas.microsoft.com/office/drawing/2014/main" id="{BFE57548-7403-4ED0-BB05-BE15DC3A9717}"/>
                      </a:ext>
                    </a:extLst>
                  </p:cNvPr>
                  <p:cNvSpPr/>
                  <p:nvPr/>
                </p:nvSpPr>
                <p:spPr>
                  <a:xfrm>
                    <a:off x="14328744" y="4174698"/>
                    <a:ext cx="3064284" cy="3506287"/>
                  </a:xfrm>
                  <a:custGeom>
                    <a:avLst/>
                    <a:gdLst>
                      <a:gd name="connsiteX0" fmla="*/ 1612062 w 3064284"/>
                      <a:gd name="connsiteY0" fmla="*/ 0 h 3506287"/>
                      <a:gd name="connsiteX1" fmla="*/ 1720516 w 3064284"/>
                      <a:gd name="connsiteY1" fmla="*/ 113753 h 3506287"/>
                      <a:gd name="connsiteX2" fmla="*/ 3059854 w 3064284"/>
                      <a:gd name="connsiteY2" fmla="*/ 3331085 h 3506287"/>
                      <a:gd name="connsiteX3" fmla="*/ 3064284 w 3064284"/>
                      <a:gd name="connsiteY3" fmla="*/ 3506287 h 3506287"/>
                      <a:gd name="connsiteX4" fmla="*/ 786669 w 3064284"/>
                      <a:gd name="connsiteY4" fmla="*/ 3506287 h 3506287"/>
                      <a:gd name="connsiteX5" fmla="*/ 785202 w 3064284"/>
                      <a:gd name="connsiteY5" fmla="*/ 3448290 h 3506287"/>
                      <a:gd name="connsiteX6" fmla="*/ 125857 w 3064284"/>
                      <a:gd name="connsiteY6" fmla="*/ 1750538 h 3506287"/>
                      <a:gd name="connsiteX7" fmla="*/ 0 w 3064284"/>
                      <a:gd name="connsiteY7" fmla="*/ 1612061 h 3506287"/>
                      <a:gd name="connsiteX8" fmla="*/ 1612062 w 3064284"/>
                      <a:gd name="connsiteY8" fmla="*/ 0 h 3506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64284" h="3506287">
                        <a:moveTo>
                          <a:pt x="1612062" y="0"/>
                        </a:moveTo>
                        <a:lnTo>
                          <a:pt x="1720516" y="113753"/>
                        </a:lnTo>
                        <a:cubicBezTo>
                          <a:pt x="2501102" y="972590"/>
                          <a:pt x="2997180" y="2094665"/>
                          <a:pt x="3059854" y="3331085"/>
                        </a:cubicBezTo>
                        <a:lnTo>
                          <a:pt x="3064284" y="3506287"/>
                        </a:lnTo>
                        <a:lnTo>
                          <a:pt x="786669" y="3506287"/>
                        </a:lnTo>
                        <a:lnTo>
                          <a:pt x="785202" y="3448290"/>
                        </a:lnTo>
                        <a:cubicBezTo>
                          <a:pt x="752586" y="2804847"/>
                          <a:pt x="510534" y="2216659"/>
                          <a:pt x="125857" y="1750538"/>
                        </a:cubicBezTo>
                        <a:lnTo>
                          <a:pt x="0" y="1612061"/>
                        </a:lnTo>
                        <a:lnTo>
                          <a:pt x="1612062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Freeform 63">
                    <a:extLst>
                      <a:ext uri="{FF2B5EF4-FFF2-40B4-BE49-F238E27FC236}">
                        <a16:creationId xmlns:a16="http://schemas.microsoft.com/office/drawing/2014/main" id="{5B7A0028-1640-46D1-87CE-4B1744EF770F}"/>
                      </a:ext>
                    </a:extLst>
                  </p:cNvPr>
                  <p:cNvSpPr/>
                  <p:nvPr/>
                </p:nvSpPr>
                <p:spPr>
                  <a:xfrm>
                    <a:off x="7034499" y="4174698"/>
                    <a:ext cx="3064282" cy="3506286"/>
                  </a:xfrm>
                  <a:custGeom>
                    <a:avLst/>
                    <a:gdLst>
                      <a:gd name="connsiteX0" fmla="*/ 1452221 w 3064282"/>
                      <a:gd name="connsiteY0" fmla="*/ 0 h 3506286"/>
                      <a:gd name="connsiteX1" fmla="*/ 3064282 w 3064282"/>
                      <a:gd name="connsiteY1" fmla="*/ 1612060 h 3506286"/>
                      <a:gd name="connsiteX2" fmla="*/ 2938425 w 3064282"/>
                      <a:gd name="connsiteY2" fmla="*/ 1750537 h 3506286"/>
                      <a:gd name="connsiteX3" fmla="*/ 2279080 w 3064282"/>
                      <a:gd name="connsiteY3" fmla="*/ 3448289 h 3506286"/>
                      <a:gd name="connsiteX4" fmla="*/ 2277613 w 3064282"/>
                      <a:gd name="connsiteY4" fmla="*/ 3506286 h 3506286"/>
                      <a:gd name="connsiteX5" fmla="*/ 0 w 3064282"/>
                      <a:gd name="connsiteY5" fmla="*/ 3506286 h 3506286"/>
                      <a:gd name="connsiteX6" fmla="*/ 4430 w 3064282"/>
                      <a:gd name="connsiteY6" fmla="*/ 3331084 h 3506286"/>
                      <a:gd name="connsiteX7" fmla="*/ 1343768 w 3064282"/>
                      <a:gd name="connsiteY7" fmla="*/ 113752 h 3506286"/>
                      <a:gd name="connsiteX8" fmla="*/ 1452221 w 3064282"/>
                      <a:gd name="connsiteY8" fmla="*/ 0 h 350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64282" h="3506286">
                        <a:moveTo>
                          <a:pt x="1452221" y="0"/>
                        </a:moveTo>
                        <a:lnTo>
                          <a:pt x="3064282" y="1612060"/>
                        </a:lnTo>
                        <a:lnTo>
                          <a:pt x="2938425" y="1750537"/>
                        </a:lnTo>
                        <a:cubicBezTo>
                          <a:pt x="2553748" y="2216658"/>
                          <a:pt x="2311696" y="2804846"/>
                          <a:pt x="2279080" y="3448289"/>
                        </a:cubicBezTo>
                        <a:lnTo>
                          <a:pt x="2277613" y="3506286"/>
                        </a:lnTo>
                        <a:lnTo>
                          <a:pt x="0" y="3506286"/>
                        </a:lnTo>
                        <a:lnTo>
                          <a:pt x="4430" y="3331084"/>
                        </a:lnTo>
                        <a:cubicBezTo>
                          <a:pt x="67105" y="2094664"/>
                          <a:pt x="563182" y="972589"/>
                          <a:pt x="1343768" y="113752"/>
                        </a:cubicBezTo>
                        <a:lnTo>
                          <a:pt x="14522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Freeform 59">
                    <a:extLst>
                      <a:ext uri="{FF2B5EF4-FFF2-40B4-BE49-F238E27FC236}">
                        <a16:creationId xmlns:a16="http://schemas.microsoft.com/office/drawing/2014/main" id="{14A53390-365B-4859-9FA0-5F5693CC0D4A}"/>
                      </a:ext>
                    </a:extLst>
                  </p:cNvPr>
                  <p:cNvSpPr/>
                  <p:nvPr/>
                </p:nvSpPr>
                <p:spPr>
                  <a:xfrm>
                    <a:off x="7034501" y="7863865"/>
                    <a:ext cx="3064281" cy="3506287"/>
                  </a:xfrm>
                  <a:custGeom>
                    <a:avLst/>
                    <a:gdLst>
                      <a:gd name="connsiteX0" fmla="*/ 0 w 3064281"/>
                      <a:gd name="connsiteY0" fmla="*/ 0 h 3506287"/>
                      <a:gd name="connsiteX1" fmla="*/ 2277613 w 3064281"/>
                      <a:gd name="connsiteY1" fmla="*/ 0 h 3506287"/>
                      <a:gd name="connsiteX2" fmla="*/ 2279080 w 3064281"/>
                      <a:gd name="connsiteY2" fmla="*/ 57999 h 3506287"/>
                      <a:gd name="connsiteX3" fmla="*/ 2938425 w 3064281"/>
                      <a:gd name="connsiteY3" fmla="*/ 1755751 h 3506287"/>
                      <a:gd name="connsiteX4" fmla="*/ 3064281 w 3064281"/>
                      <a:gd name="connsiteY4" fmla="*/ 1894226 h 3506287"/>
                      <a:gd name="connsiteX5" fmla="*/ 1452220 w 3064281"/>
                      <a:gd name="connsiteY5" fmla="*/ 3506287 h 3506287"/>
                      <a:gd name="connsiteX6" fmla="*/ 1343768 w 3064281"/>
                      <a:gd name="connsiteY6" fmla="*/ 3392536 h 3506287"/>
                      <a:gd name="connsiteX7" fmla="*/ 4430 w 3064281"/>
                      <a:gd name="connsiteY7" fmla="*/ 175204 h 3506287"/>
                      <a:gd name="connsiteX8" fmla="*/ 0 w 3064281"/>
                      <a:gd name="connsiteY8" fmla="*/ 0 h 3506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64281" h="3506287">
                        <a:moveTo>
                          <a:pt x="0" y="0"/>
                        </a:moveTo>
                        <a:lnTo>
                          <a:pt x="2277613" y="0"/>
                        </a:lnTo>
                        <a:lnTo>
                          <a:pt x="2279080" y="57999"/>
                        </a:lnTo>
                        <a:cubicBezTo>
                          <a:pt x="2311696" y="701442"/>
                          <a:pt x="2553748" y="1289630"/>
                          <a:pt x="2938425" y="1755751"/>
                        </a:cubicBezTo>
                        <a:lnTo>
                          <a:pt x="3064281" y="1894226"/>
                        </a:lnTo>
                        <a:lnTo>
                          <a:pt x="1452220" y="3506287"/>
                        </a:lnTo>
                        <a:lnTo>
                          <a:pt x="1343768" y="3392536"/>
                        </a:lnTo>
                        <a:cubicBezTo>
                          <a:pt x="563182" y="2533700"/>
                          <a:pt x="67105" y="1411625"/>
                          <a:pt x="4430" y="17520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Freeform 58">
                    <a:extLst>
                      <a:ext uri="{FF2B5EF4-FFF2-40B4-BE49-F238E27FC236}">
                        <a16:creationId xmlns:a16="http://schemas.microsoft.com/office/drawing/2014/main" id="{3EFBF100-5B15-4A59-AFDF-E3D32313FA33}"/>
                      </a:ext>
                    </a:extLst>
                  </p:cNvPr>
                  <p:cNvSpPr/>
                  <p:nvPr/>
                </p:nvSpPr>
                <p:spPr>
                  <a:xfrm>
                    <a:off x="14328746" y="7863864"/>
                    <a:ext cx="3064283" cy="3506288"/>
                  </a:xfrm>
                  <a:custGeom>
                    <a:avLst/>
                    <a:gdLst>
                      <a:gd name="connsiteX0" fmla="*/ 786668 w 3064283"/>
                      <a:gd name="connsiteY0" fmla="*/ 0 h 3506288"/>
                      <a:gd name="connsiteX1" fmla="*/ 3064283 w 3064283"/>
                      <a:gd name="connsiteY1" fmla="*/ 0 h 3506288"/>
                      <a:gd name="connsiteX2" fmla="*/ 3059853 w 3064283"/>
                      <a:gd name="connsiteY2" fmla="*/ 175204 h 3506288"/>
                      <a:gd name="connsiteX3" fmla="*/ 1720515 w 3064283"/>
                      <a:gd name="connsiteY3" fmla="*/ 3392536 h 3506288"/>
                      <a:gd name="connsiteX4" fmla="*/ 1612062 w 3064283"/>
                      <a:gd name="connsiteY4" fmla="*/ 3506288 h 3506288"/>
                      <a:gd name="connsiteX5" fmla="*/ 0 w 3064283"/>
                      <a:gd name="connsiteY5" fmla="*/ 1894226 h 3506288"/>
                      <a:gd name="connsiteX6" fmla="*/ 125856 w 3064283"/>
                      <a:gd name="connsiteY6" fmla="*/ 1755751 h 3506288"/>
                      <a:gd name="connsiteX7" fmla="*/ 785201 w 3064283"/>
                      <a:gd name="connsiteY7" fmla="*/ 57999 h 3506288"/>
                      <a:gd name="connsiteX8" fmla="*/ 786668 w 3064283"/>
                      <a:gd name="connsiteY8" fmla="*/ 0 h 3506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64283" h="3506288">
                        <a:moveTo>
                          <a:pt x="786668" y="0"/>
                        </a:moveTo>
                        <a:lnTo>
                          <a:pt x="3064283" y="0"/>
                        </a:lnTo>
                        <a:lnTo>
                          <a:pt x="3059853" y="175204"/>
                        </a:lnTo>
                        <a:cubicBezTo>
                          <a:pt x="2997179" y="1411625"/>
                          <a:pt x="2501101" y="2533700"/>
                          <a:pt x="1720515" y="3392536"/>
                        </a:cubicBezTo>
                        <a:lnTo>
                          <a:pt x="1612062" y="3506288"/>
                        </a:lnTo>
                        <a:lnTo>
                          <a:pt x="0" y="1894226"/>
                        </a:lnTo>
                        <a:lnTo>
                          <a:pt x="125856" y="1755751"/>
                        </a:lnTo>
                        <a:cubicBezTo>
                          <a:pt x="510533" y="1289630"/>
                          <a:pt x="752585" y="701442"/>
                          <a:pt x="785201" y="57999"/>
                        </a:cubicBezTo>
                        <a:lnTo>
                          <a:pt x="78666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6" name="Freeform 311">
                  <a:extLst>
                    <a:ext uri="{FF2B5EF4-FFF2-40B4-BE49-F238E27FC236}">
                      <a16:creationId xmlns:a16="http://schemas.microsoft.com/office/drawing/2014/main" id="{DF1B81ED-60D3-4365-8C8F-76AF60700DE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989220" y="8600722"/>
                  <a:ext cx="1658054" cy="1643251"/>
                </a:xfrm>
                <a:custGeom>
                  <a:avLst/>
                  <a:gdLst>
                    <a:gd name="T0" fmla="*/ 2147483646 w 814"/>
                    <a:gd name="T1" fmla="*/ 2147483646 h 812"/>
                    <a:gd name="T2" fmla="*/ 2147483646 w 814"/>
                    <a:gd name="T3" fmla="*/ 2147483646 h 812"/>
                    <a:gd name="T4" fmla="*/ 2147483646 w 814"/>
                    <a:gd name="T5" fmla="*/ 2147483646 h 812"/>
                    <a:gd name="T6" fmla="*/ 2147483646 w 814"/>
                    <a:gd name="T7" fmla="*/ 2147483646 h 812"/>
                    <a:gd name="T8" fmla="*/ 2147483646 w 814"/>
                    <a:gd name="T9" fmla="*/ 2147483646 h 812"/>
                    <a:gd name="T10" fmla="*/ 2147483646 w 814"/>
                    <a:gd name="T11" fmla="*/ 2147483646 h 812"/>
                    <a:gd name="T12" fmla="*/ 2147483646 w 814"/>
                    <a:gd name="T13" fmla="*/ 2147483646 h 812"/>
                    <a:gd name="T14" fmla="*/ 2147483646 w 814"/>
                    <a:gd name="T15" fmla="*/ 2147483646 h 812"/>
                    <a:gd name="T16" fmla="*/ 2147483646 w 814"/>
                    <a:gd name="T17" fmla="*/ 2147483646 h 812"/>
                    <a:gd name="T18" fmla="*/ 2147483646 w 814"/>
                    <a:gd name="T19" fmla="*/ 2147483646 h 812"/>
                    <a:gd name="T20" fmla="*/ 2147483646 w 814"/>
                    <a:gd name="T21" fmla="*/ 2147483646 h 812"/>
                    <a:gd name="T22" fmla="*/ 2147483646 w 814"/>
                    <a:gd name="T23" fmla="*/ 2147483646 h 812"/>
                    <a:gd name="T24" fmla="*/ 2147483646 w 814"/>
                    <a:gd name="T25" fmla="*/ 2147483646 h 812"/>
                    <a:gd name="T26" fmla="*/ 2147483646 w 814"/>
                    <a:gd name="T27" fmla="*/ 2147483646 h 812"/>
                    <a:gd name="T28" fmla="*/ 2147483646 w 814"/>
                    <a:gd name="T29" fmla="*/ 2147483646 h 812"/>
                    <a:gd name="T30" fmla="*/ 2147483646 w 814"/>
                    <a:gd name="T31" fmla="*/ 2147483646 h 812"/>
                    <a:gd name="T32" fmla="*/ 2147483646 w 814"/>
                    <a:gd name="T33" fmla="*/ 2147483646 h 812"/>
                    <a:gd name="T34" fmla="*/ 2147483646 w 814"/>
                    <a:gd name="T35" fmla="*/ 2147483646 h 812"/>
                    <a:gd name="T36" fmla="*/ 2147483646 w 814"/>
                    <a:gd name="T37" fmla="*/ 2147483646 h 812"/>
                    <a:gd name="T38" fmla="*/ 2147483646 w 814"/>
                    <a:gd name="T39" fmla="*/ 2147483646 h 812"/>
                    <a:gd name="T40" fmla="*/ 2147483646 w 814"/>
                    <a:gd name="T41" fmla="*/ 2147483646 h 812"/>
                    <a:gd name="T42" fmla="*/ 2147483646 w 814"/>
                    <a:gd name="T43" fmla="*/ 2147483646 h 812"/>
                    <a:gd name="T44" fmla="*/ 2147483646 w 814"/>
                    <a:gd name="T45" fmla="*/ 2147483646 h 812"/>
                    <a:gd name="T46" fmla="*/ 2147483646 w 814"/>
                    <a:gd name="T47" fmla="*/ 2147483646 h 812"/>
                    <a:gd name="T48" fmla="*/ 2147483646 w 814"/>
                    <a:gd name="T49" fmla="*/ 2147483646 h 812"/>
                    <a:gd name="T50" fmla="*/ 0 w 814"/>
                    <a:gd name="T51" fmla="*/ 2147483646 h 812"/>
                    <a:gd name="T52" fmla="*/ 2147483646 w 814"/>
                    <a:gd name="T53" fmla="*/ 2147483646 h 812"/>
                    <a:gd name="T54" fmla="*/ 2147483646 w 814"/>
                    <a:gd name="T55" fmla="*/ 2147483646 h 812"/>
                    <a:gd name="T56" fmla="*/ 2147483646 w 814"/>
                    <a:gd name="T57" fmla="*/ 2147483646 h 812"/>
                    <a:gd name="T58" fmla="*/ 2147483646 w 814"/>
                    <a:gd name="T59" fmla="*/ 2147483646 h 812"/>
                    <a:gd name="T60" fmla="*/ 2147483646 w 814"/>
                    <a:gd name="T61" fmla="*/ 2147483646 h 812"/>
                    <a:gd name="T62" fmla="*/ 2147483646 w 814"/>
                    <a:gd name="T63" fmla="*/ 2147483646 h 812"/>
                    <a:gd name="T64" fmla="*/ 2147483646 w 814"/>
                    <a:gd name="T65" fmla="*/ 2147483646 h 812"/>
                    <a:gd name="T66" fmla="*/ 2147483646 w 814"/>
                    <a:gd name="T67" fmla="*/ 2147483646 h 812"/>
                    <a:gd name="T68" fmla="*/ 2147483646 w 814"/>
                    <a:gd name="T69" fmla="*/ 2147483646 h 812"/>
                    <a:gd name="T70" fmla="*/ 2147483646 w 814"/>
                    <a:gd name="T71" fmla="*/ 2147483646 h 812"/>
                    <a:gd name="T72" fmla="*/ 2147483646 w 814"/>
                    <a:gd name="T73" fmla="*/ 2147483646 h 812"/>
                    <a:gd name="T74" fmla="*/ 2147483646 w 814"/>
                    <a:gd name="T75" fmla="*/ 2147483646 h 812"/>
                    <a:gd name="T76" fmla="*/ 2147483646 w 814"/>
                    <a:gd name="T77" fmla="*/ 2147483646 h 812"/>
                    <a:gd name="T78" fmla="*/ 2147483646 w 814"/>
                    <a:gd name="T79" fmla="*/ 2147483646 h 812"/>
                    <a:gd name="T80" fmla="*/ 2147483646 w 814"/>
                    <a:gd name="T81" fmla="*/ 2147483646 h 812"/>
                    <a:gd name="T82" fmla="*/ 2147483646 w 814"/>
                    <a:gd name="T83" fmla="*/ 2147483646 h 812"/>
                    <a:gd name="T84" fmla="*/ 2147483646 w 814"/>
                    <a:gd name="T85" fmla="*/ 2147483646 h 812"/>
                    <a:gd name="T86" fmla="*/ 2147483646 w 814"/>
                    <a:gd name="T87" fmla="*/ 2147483646 h 812"/>
                    <a:gd name="T88" fmla="*/ 2147483646 w 814"/>
                    <a:gd name="T89" fmla="*/ 2147483646 h 812"/>
                    <a:gd name="T90" fmla="*/ 2147483646 w 814"/>
                    <a:gd name="T91" fmla="*/ 2147483646 h 812"/>
                    <a:gd name="T92" fmla="*/ 2147483646 w 814"/>
                    <a:gd name="T93" fmla="*/ 2147483646 h 812"/>
                    <a:gd name="T94" fmla="*/ 2147483646 w 814"/>
                    <a:gd name="T95" fmla="*/ 2147483646 h 812"/>
                    <a:gd name="T96" fmla="*/ 2147483646 w 814"/>
                    <a:gd name="T97" fmla="*/ 2147483646 h 8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814" h="812">
                      <a:moveTo>
                        <a:pt x="575" y="609"/>
                      </a:moveTo>
                      <a:lnTo>
                        <a:pt x="575" y="609"/>
                      </a:lnTo>
                      <a:cubicBezTo>
                        <a:pt x="574" y="615"/>
                        <a:pt x="574" y="621"/>
                        <a:pt x="574" y="628"/>
                      </a:cubicBezTo>
                      <a:lnTo>
                        <a:pt x="574" y="652"/>
                      </a:lnTo>
                      <a:lnTo>
                        <a:pt x="325" y="652"/>
                      </a:lnTo>
                      <a:cubicBezTo>
                        <a:pt x="317" y="652"/>
                        <a:pt x="311" y="657"/>
                        <a:pt x="311" y="664"/>
                      </a:cubicBezTo>
                      <a:cubicBezTo>
                        <a:pt x="311" y="672"/>
                        <a:pt x="317" y="676"/>
                        <a:pt x="325" y="676"/>
                      </a:cubicBezTo>
                      <a:lnTo>
                        <a:pt x="574" y="676"/>
                      </a:lnTo>
                      <a:lnTo>
                        <a:pt x="574" y="715"/>
                      </a:lnTo>
                      <a:cubicBezTo>
                        <a:pt x="574" y="717"/>
                        <a:pt x="573" y="718"/>
                        <a:pt x="570" y="718"/>
                      </a:cubicBezTo>
                      <a:lnTo>
                        <a:pt x="275" y="718"/>
                      </a:lnTo>
                      <a:cubicBezTo>
                        <a:pt x="273" y="718"/>
                        <a:pt x="271" y="717"/>
                        <a:pt x="271" y="715"/>
                      </a:cubicBezTo>
                      <a:lnTo>
                        <a:pt x="271" y="629"/>
                      </a:lnTo>
                      <a:cubicBezTo>
                        <a:pt x="271" y="623"/>
                        <a:pt x="271" y="615"/>
                        <a:pt x="271" y="609"/>
                      </a:cubicBezTo>
                      <a:lnTo>
                        <a:pt x="575" y="609"/>
                      </a:lnTo>
                      <a:close/>
                      <a:moveTo>
                        <a:pt x="486" y="787"/>
                      </a:moveTo>
                      <a:lnTo>
                        <a:pt x="360" y="787"/>
                      </a:lnTo>
                      <a:cubicBezTo>
                        <a:pt x="333" y="787"/>
                        <a:pt x="310" y="768"/>
                        <a:pt x="306" y="743"/>
                      </a:cubicBezTo>
                      <a:lnTo>
                        <a:pt x="540" y="743"/>
                      </a:lnTo>
                      <a:cubicBezTo>
                        <a:pt x="534" y="768"/>
                        <a:pt x="512" y="787"/>
                        <a:pt x="486" y="787"/>
                      </a:cubicBezTo>
                      <a:close/>
                      <a:moveTo>
                        <a:pt x="645" y="399"/>
                      </a:moveTo>
                      <a:lnTo>
                        <a:pt x="645" y="399"/>
                      </a:lnTo>
                      <a:cubicBezTo>
                        <a:pt x="647" y="400"/>
                        <a:pt x="648" y="400"/>
                        <a:pt x="650" y="400"/>
                      </a:cubicBezTo>
                      <a:cubicBezTo>
                        <a:pt x="653" y="400"/>
                        <a:pt x="656" y="399"/>
                        <a:pt x="659" y="397"/>
                      </a:cubicBezTo>
                      <a:lnTo>
                        <a:pt x="808" y="248"/>
                      </a:lnTo>
                      <a:cubicBezTo>
                        <a:pt x="813" y="243"/>
                        <a:pt x="813" y="235"/>
                        <a:pt x="808" y="231"/>
                      </a:cubicBezTo>
                      <a:lnTo>
                        <a:pt x="659" y="81"/>
                      </a:lnTo>
                      <a:cubicBezTo>
                        <a:pt x="655" y="79"/>
                        <a:pt x="650" y="77"/>
                        <a:pt x="645" y="79"/>
                      </a:cubicBezTo>
                      <a:cubicBezTo>
                        <a:pt x="641" y="81"/>
                        <a:pt x="638" y="86"/>
                        <a:pt x="638" y="90"/>
                      </a:cubicBezTo>
                      <a:lnTo>
                        <a:pt x="638" y="163"/>
                      </a:lnTo>
                      <a:lnTo>
                        <a:pt x="234" y="163"/>
                      </a:lnTo>
                      <a:cubicBezTo>
                        <a:pt x="228" y="163"/>
                        <a:pt x="222" y="167"/>
                        <a:pt x="222" y="174"/>
                      </a:cubicBezTo>
                      <a:cubicBezTo>
                        <a:pt x="222" y="181"/>
                        <a:pt x="228" y="186"/>
                        <a:pt x="234" y="186"/>
                      </a:cubicBezTo>
                      <a:lnTo>
                        <a:pt x="650" y="186"/>
                      </a:lnTo>
                      <a:cubicBezTo>
                        <a:pt x="658" y="186"/>
                        <a:pt x="662" y="181"/>
                        <a:pt x="662" y="174"/>
                      </a:cubicBezTo>
                      <a:lnTo>
                        <a:pt x="662" y="121"/>
                      </a:lnTo>
                      <a:lnTo>
                        <a:pt x="782" y="240"/>
                      </a:lnTo>
                      <a:lnTo>
                        <a:pt x="662" y="358"/>
                      </a:lnTo>
                      <a:lnTo>
                        <a:pt x="662" y="304"/>
                      </a:lnTo>
                      <a:cubicBezTo>
                        <a:pt x="662" y="297"/>
                        <a:pt x="658" y="292"/>
                        <a:pt x="650" y="292"/>
                      </a:cubicBezTo>
                      <a:lnTo>
                        <a:pt x="479" y="292"/>
                      </a:lnTo>
                      <a:lnTo>
                        <a:pt x="398" y="213"/>
                      </a:lnTo>
                      <a:cubicBezTo>
                        <a:pt x="395" y="209"/>
                        <a:pt x="389" y="207"/>
                        <a:pt x="385" y="209"/>
                      </a:cubicBezTo>
                      <a:cubicBezTo>
                        <a:pt x="381" y="211"/>
                        <a:pt x="377" y="216"/>
                        <a:pt x="377" y="220"/>
                      </a:cubicBezTo>
                      <a:lnTo>
                        <a:pt x="377" y="293"/>
                      </a:lnTo>
                      <a:lnTo>
                        <a:pt x="139" y="293"/>
                      </a:lnTo>
                      <a:cubicBezTo>
                        <a:pt x="147" y="143"/>
                        <a:pt x="271" y="25"/>
                        <a:pt x="421" y="25"/>
                      </a:cubicBezTo>
                      <a:cubicBezTo>
                        <a:pt x="479" y="25"/>
                        <a:pt x="535" y="42"/>
                        <a:pt x="582" y="76"/>
                      </a:cubicBezTo>
                      <a:cubicBezTo>
                        <a:pt x="589" y="79"/>
                        <a:pt x="595" y="77"/>
                        <a:pt x="600" y="72"/>
                      </a:cubicBezTo>
                      <a:cubicBezTo>
                        <a:pt x="603" y="67"/>
                        <a:pt x="602" y="59"/>
                        <a:pt x="596" y="54"/>
                      </a:cubicBezTo>
                      <a:cubicBezTo>
                        <a:pt x="546" y="19"/>
                        <a:pt x="484" y="0"/>
                        <a:pt x="421" y="0"/>
                      </a:cubicBezTo>
                      <a:cubicBezTo>
                        <a:pt x="257" y="0"/>
                        <a:pt x="123" y="130"/>
                        <a:pt x="114" y="293"/>
                      </a:cubicBezTo>
                      <a:lnTo>
                        <a:pt x="11" y="293"/>
                      </a:lnTo>
                      <a:cubicBezTo>
                        <a:pt x="6" y="293"/>
                        <a:pt x="0" y="297"/>
                        <a:pt x="0" y="304"/>
                      </a:cubicBezTo>
                      <a:cubicBezTo>
                        <a:pt x="0" y="311"/>
                        <a:pt x="6" y="317"/>
                        <a:pt x="11" y="317"/>
                      </a:cubicBezTo>
                      <a:lnTo>
                        <a:pt x="390" y="317"/>
                      </a:lnTo>
                      <a:cubicBezTo>
                        <a:pt x="397" y="317"/>
                        <a:pt x="402" y="311"/>
                        <a:pt x="402" y="304"/>
                      </a:cubicBezTo>
                      <a:lnTo>
                        <a:pt x="402" y="251"/>
                      </a:lnTo>
                      <a:lnTo>
                        <a:pt x="522" y="370"/>
                      </a:lnTo>
                      <a:lnTo>
                        <a:pt x="402" y="489"/>
                      </a:lnTo>
                      <a:lnTo>
                        <a:pt x="402" y="434"/>
                      </a:lnTo>
                      <a:cubicBezTo>
                        <a:pt x="402" y="429"/>
                        <a:pt x="397" y="422"/>
                        <a:pt x="390" y="422"/>
                      </a:cubicBezTo>
                      <a:lnTo>
                        <a:pt x="94" y="422"/>
                      </a:lnTo>
                      <a:cubicBezTo>
                        <a:pt x="87" y="422"/>
                        <a:pt x="82" y="429"/>
                        <a:pt x="82" y="434"/>
                      </a:cubicBezTo>
                      <a:cubicBezTo>
                        <a:pt x="82" y="441"/>
                        <a:pt x="87" y="447"/>
                        <a:pt x="94" y="447"/>
                      </a:cubicBezTo>
                      <a:lnTo>
                        <a:pt x="147" y="447"/>
                      </a:lnTo>
                      <a:cubicBezTo>
                        <a:pt x="162" y="475"/>
                        <a:pt x="180" y="501"/>
                        <a:pt x="203" y="524"/>
                      </a:cubicBezTo>
                      <a:cubicBezTo>
                        <a:pt x="231" y="552"/>
                        <a:pt x="246" y="589"/>
                        <a:pt x="246" y="629"/>
                      </a:cubicBezTo>
                      <a:lnTo>
                        <a:pt x="246" y="715"/>
                      </a:lnTo>
                      <a:cubicBezTo>
                        <a:pt x="246" y="730"/>
                        <a:pt x="259" y="743"/>
                        <a:pt x="275" y="743"/>
                      </a:cubicBezTo>
                      <a:lnTo>
                        <a:pt x="281" y="743"/>
                      </a:lnTo>
                      <a:cubicBezTo>
                        <a:pt x="286" y="782"/>
                        <a:pt x="319" y="811"/>
                        <a:pt x="360" y="811"/>
                      </a:cubicBezTo>
                      <a:lnTo>
                        <a:pt x="486" y="811"/>
                      </a:lnTo>
                      <a:cubicBezTo>
                        <a:pt x="525" y="811"/>
                        <a:pt x="559" y="782"/>
                        <a:pt x="565" y="743"/>
                      </a:cubicBezTo>
                      <a:lnTo>
                        <a:pt x="570" y="743"/>
                      </a:lnTo>
                      <a:cubicBezTo>
                        <a:pt x="585" y="743"/>
                        <a:pt x="599" y="730"/>
                        <a:pt x="599" y="715"/>
                      </a:cubicBezTo>
                      <a:lnTo>
                        <a:pt x="599" y="628"/>
                      </a:lnTo>
                      <a:cubicBezTo>
                        <a:pt x="599" y="588"/>
                        <a:pt x="615" y="550"/>
                        <a:pt x="642" y="521"/>
                      </a:cubicBezTo>
                      <a:cubicBezTo>
                        <a:pt x="667" y="495"/>
                        <a:pt x="687" y="466"/>
                        <a:pt x="702" y="433"/>
                      </a:cubicBezTo>
                      <a:cubicBezTo>
                        <a:pt x="705" y="426"/>
                        <a:pt x="702" y="420"/>
                        <a:pt x="696" y="417"/>
                      </a:cubicBezTo>
                      <a:cubicBezTo>
                        <a:pt x="689" y="414"/>
                        <a:pt x="682" y="417"/>
                        <a:pt x="679" y="423"/>
                      </a:cubicBezTo>
                      <a:cubicBezTo>
                        <a:pt x="665" y="454"/>
                        <a:pt x="647" y="481"/>
                        <a:pt x="624" y="506"/>
                      </a:cubicBezTo>
                      <a:cubicBezTo>
                        <a:pt x="602" y="527"/>
                        <a:pt x="587" y="554"/>
                        <a:pt x="579" y="584"/>
                      </a:cubicBezTo>
                      <a:lnTo>
                        <a:pt x="265" y="584"/>
                      </a:lnTo>
                      <a:cubicBezTo>
                        <a:pt x="257" y="555"/>
                        <a:pt x="242" y="528"/>
                        <a:pt x="221" y="507"/>
                      </a:cubicBezTo>
                      <a:cubicBezTo>
                        <a:pt x="203" y="489"/>
                        <a:pt x="188" y="468"/>
                        <a:pt x="175" y="447"/>
                      </a:cubicBezTo>
                      <a:lnTo>
                        <a:pt x="377" y="447"/>
                      </a:lnTo>
                      <a:lnTo>
                        <a:pt x="377" y="518"/>
                      </a:lnTo>
                      <a:cubicBezTo>
                        <a:pt x="377" y="524"/>
                        <a:pt x="381" y="528"/>
                        <a:pt x="385" y="529"/>
                      </a:cubicBezTo>
                      <a:cubicBezTo>
                        <a:pt x="387" y="530"/>
                        <a:pt x="388" y="530"/>
                        <a:pt x="390" y="530"/>
                      </a:cubicBezTo>
                      <a:cubicBezTo>
                        <a:pt x="393" y="530"/>
                        <a:pt x="396" y="529"/>
                        <a:pt x="398" y="527"/>
                      </a:cubicBezTo>
                      <a:lnTo>
                        <a:pt x="548" y="378"/>
                      </a:lnTo>
                      <a:cubicBezTo>
                        <a:pt x="550" y="377"/>
                        <a:pt x="551" y="373"/>
                        <a:pt x="551" y="370"/>
                      </a:cubicBezTo>
                      <a:cubicBezTo>
                        <a:pt x="551" y="366"/>
                        <a:pt x="550" y="363"/>
                        <a:pt x="548" y="361"/>
                      </a:cubicBezTo>
                      <a:lnTo>
                        <a:pt x="503" y="317"/>
                      </a:lnTo>
                      <a:lnTo>
                        <a:pt x="638" y="317"/>
                      </a:lnTo>
                      <a:lnTo>
                        <a:pt x="638" y="388"/>
                      </a:lnTo>
                      <a:cubicBezTo>
                        <a:pt x="638" y="392"/>
                        <a:pt x="641" y="398"/>
                        <a:pt x="645" y="39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" name="Subtitle 2">
                  <a:extLst>
                    <a:ext uri="{FF2B5EF4-FFF2-40B4-BE49-F238E27FC236}">
                      <a16:creationId xmlns:a16="http://schemas.microsoft.com/office/drawing/2014/main" id="{4B013508-19F8-4DEF-8EB1-275045F51F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91765" y="10457661"/>
                  <a:ext cx="2522730" cy="1021370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t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3500"/>
                    </a:lnSpc>
                  </a:pPr>
                  <a:r>
                    <a:rPr lang="en-US" b="1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TOTEUTUS</a:t>
                  </a:r>
                </a:p>
                <a:p>
                  <a:pPr>
                    <a:lnSpc>
                      <a:spcPts val="3500"/>
                    </a:lnSpc>
                  </a:pPr>
                  <a:r>
                    <a:rPr lang="en-US" b="1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1.-5.3.2021</a:t>
                  </a:r>
                </a:p>
              </p:txBody>
            </p:sp>
            <p:sp>
              <p:nvSpPr>
                <p:cNvPr id="115" name="Subtitle 2">
                  <a:extLst>
                    <a:ext uri="{FF2B5EF4-FFF2-40B4-BE49-F238E27FC236}">
                      <a16:creationId xmlns:a16="http://schemas.microsoft.com/office/drawing/2014/main" id="{EC87560F-FA93-407F-AC28-7B7E3019BA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49281" y="5022005"/>
                  <a:ext cx="2403574" cy="494494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t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3500"/>
                    </a:lnSpc>
                  </a:pPr>
                  <a:r>
                    <a:rPr lang="en-US" b="1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VASTAUKSIA</a:t>
                  </a:r>
                </a:p>
              </p:txBody>
            </p:sp>
            <p:sp>
              <p:nvSpPr>
                <p:cNvPr id="118" name="Subtitle 2">
                  <a:extLst>
                    <a:ext uri="{FF2B5EF4-FFF2-40B4-BE49-F238E27FC236}">
                      <a16:creationId xmlns:a16="http://schemas.microsoft.com/office/drawing/2014/main" id="{91A613F5-AF83-4ADB-87F3-DD409B43F61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662108" y="5970717"/>
                  <a:ext cx="3075370" cy="494494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t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3500"/>
                    </a:lnSpc>
                  </a:pPr>
                  <a:r>
                    <a:rPr lang="en-US" b="1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MIELIPIDETTÄ</a:t>
                  </a:r>
                </a:p>
              </p:txBody>
            </p:sp>
            <p:sp>
              <p:nvSpPr>
                <p:cNvPr id="38" name="Rectangle 3">
                  <a:extLst>
                    <a:ext uri="{FF2B5EF4-FFF2-40B4-BE49-F238E27FC236}">
                      <a16:creationId xmlns:a16="http://schemas.microsoft.com/office/drawing/2014/main" id="{5816375F-7150-4A01-A931-C7BAB43533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68087" y="5516500"/>
                  <a:ext cx="3326887" cy="1256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indent="14654"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fi-FI" sz="2400" b="1" kern="0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MAALIS 2021:</a:t>
                  </a:r>
                </a:p>
                <a:p>
                  <a:pPr indent="14654"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fi-FI" sz="2400" b="1" kern="0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3994/26970 (15%)</a:t>
                  </a:r>
                </a:p>
                <a:p>
                  <a:pPr indent="14654"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fi-FI" sz="1600" i="1" kern="0" dirty="0">
                      <a:solidFill>
                        <a:schemeClr val="tx2"/>
                      </a:solidFill>
                      <a:highlight>
                        <a:srgbClr val="C0C0C0"/>
                      </a:highlight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LOKA 2020: 4193/27158 (15%)</a:t>
                  </a:r>
                </a:p>
                <a:p>
                  <a:pPr indent="14654"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fi-FI" sz="1600" i="1" kern="0" dirty="0">
                      <a:solidFill>
                        <a:schemeClr val="tx2"/>
                      </a:solidFill>
                      <a:highlight>
                        <a:srgbClr val="C0C0C0"/>
                      </a:highlight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HUHTI 2020: 3953/24994 (16%)</a:t>
                  </a:r>
                </a:p>
                <a:p>
                  <a:pPr indent="14654"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endParaRPr lang="fi-FI" sz="1400" i="1" kern="0" dirty="0">
                    <a:solidFill>
                      <a:schemeClr val="tx2"/>
                    </a:solidFill>
                    <a:highlight>
                      <a:srgbClr val="C0C0C0"/>
                    </a:highligh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5D04BAF6-AB97-4186-B73A-29C60F99C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85931" y="5603828"/>
                  <a:ext cx="3075369" cy="683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indent="14654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fi-FI" sz="2400" b="1" kern="0" dirty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32 999</a:t>
                  </a:r>
                </a:p>
              </p:txBody>
            </p:sp>
            <p:pic>
              <p:nvPicPr>
                <p:cNvPr id="17" name="Kuva 16">
                  <a:extLst>
                    <a:ext uri="{FF2B5EF4-FFF2-40B4-BE49-F238E27FC236}">
                      <a16:creationId xmlns:a16="http://schemas.microsoft.com/office/drawing/2014/main" id="{E7E0A046-48C9-4D80-92F4-C7192F8B56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30912"/>
                <a:stretch/>
              </p:blipFill>
              <p:spPr>
                <a:xfrm>
                  <a:off x="10106714" y="9753665"/>
                  <a:ext cx="2536213" cy="2907497"/>
                </a:xfrm>
                <a:prstGeom prst="rect">
                  <a:avLst/>
                </a:prstGeom>
              </p:spPr>
            </p:pic>
          </p:grpSp>
          <p:sp>
            <p:nvSpPr>
              <p:cNvPr id="52" name="Freeform 943">
                <a:extLst>
                  <a:ext uri="{FF2B5EF4-FFF2-40B4-BE49-F238E27FC236}">
                    <a16:creationId xmlns:a16="http://schemas.microsoft.com/office/drawing/2014/main" id="{20D97D06-DD1A-4CDD-AB25-63716E98E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0959" y="9172081"/>
                <a:ext cx="934979" cy="934972"/>
              </a:xfrm>
              <a:custGeom>
                <a:avLst/>
                <a:gdLst>
                  <a:gd name="T0" fmla="*/ 125450 w 296142"/>
                  <a:gd name="T1" fmla="*/ 226436 h 296500"/>
                  <a:gd name="T2" fmla="*/ 34914 w 296142"/>
                  <a:gd name="T3" fmla="*/ 217222 h 296500"/>
                  <a:gd name="T4" fmla="*/ 34914 w 296142"/>
                  <a:gd name="T5" fmla="*/ 226436 h 296500"/>
                  <a:gd name="T6" fmla="*/ 102471 w 296142"/>
                  <a:gd name="T7" fmla="*/ 185277 h 296500"/>
                  <a:gd name="T8" fmla="*/ 67491 w 296142"/>
                  <a:gd name="T9" fmla="*/ 180485 h 296500"/>
                  <a:gd name="T10" fmla="*/ 67491 w 296142"/>
                  <a:gd name="T11" fmla="*/ 180485 h 296500"/>
                  <a:gd name="T12" fmla="*/ 30532 w 296142"/>
                  <a:gd name="T13" fmla="*/ 185277 h 296500"/>
                  <a:gd name="T14" fmla="*/ 200474 w 296142"/>
                  <a:gd name="T15" fmla="*/ 205477 h 296500"/>
                  <a:gd name="T16" fmla="*/ 183317 w 296142"/>
                  <a:gd name="T17" fmla="*/ 285208 h 296500"/>
                  <a:gd name="T18" fmla="*/ 261070 w 296142"/>
                  <a:gd name="T19" fmla="*/ 285208 h 296500"/>
                  <a:gd name="T20" fmla="*/ 244279 w 296142"/>
                  <a:gd name="T21" fmla="*/ 205477 h 296500"/>
                  <a:gd name="T22" fmla="*/ 226393 w 296142"/>
                  <a:gd name="T23" fmla="*/ 153415 h 296500"/>
                  <a:gd name="T24" fmla="*/ 298303 w 296142"/>
                  <a:gd name="T25" fmla="*/ 211302 h 296500"/>
                  <a:gd name="T26" fmla="*/ 265086 w 296142"/>
                  <a:gd name="T27" fmla="*/ 297587 h 296500"/>
                  <a:gd name="T28" fmla="*/ 174557 w 296142"/>
                  <a:gd name="T29" fmla="*/ 297223 h 296500"/>
                  <a:gd name="T30" fmla="*/ 144988 w 296142"/>
                  <a:gd name="T31" fmla="*/ 206933 h 296500"/>
                  <a:gd name="T32" fmla="*/ 191223 w 296142"/>
                  <a:gd name="T33" fmla="*/ 150138 h 296500"/>
                  <a:gd name="T34" fmla="*/ 191223 w 296142"/>
                  <a:gd name="T35" fmla="*/ 150138 h 296500"/>
                  <a:gd name="T36" fmla="*/ 155873 w 296142"/>
                  <a:gd name="T37" fmla="*/ 154561 h 296500"/>
                  <a:gd name="T38" fmla="*/ 128376 w 296142"/>
                  <a:gd name="T39" fmla="*/ 159353 h 296500"/>
                  <a:gd name="T40" fmla="*/ 102471 w 296142"/>
                  <a:gd name="T41" fmla="*/ 154561 h 296500"/>
                  <a:gd name="T42" fmla="*/ 67491 w 296142"/>
                  <a:gd name="T43" fmla="*/ 150138 h 296500"/>
                  <a:gd name="T44" fmla="*/ 67491 w 296142"/>
                  <a:gd name="T45" fmla="*/ 150138 h 296500"/>
                  <a:gd name="T46" fmla="*/ 30532 w 296142"/>
                  <a:gd name="T47" fmla="*/ 154561 h 296500"/>
                  <a:gd name="T48" fmla="*/ 221756 w 296142"/>
                  <a:gd name="T49" fmla="*/ 129006 h 296500"/>
                  <a:gd name="T50" fmla="*/ 195674 w 296142"/>
                  <a:gd name="T51" fmla="*/ 124213 h 296500"/>
                  <a:gd name="T52" fmla="*/ 160321 w 296142"/>
                  <a:gd name="T53" fmla="*/ 119791 h 296500"/>
                  <a:gd name="T54" fmla="*/ 160321 w 296142"/>
                  <a:gd name="T55" fmla="*/ 119791 h 296500"/>
                  <a:gd name="T56" fmla="*/ 123734 w 296142"/>
                  <a:gd name="T57" fmla="*/ 124213 h 296500"/>
                  <a:gd name="T58" fmla="*/ 98021 w 296142"/>
                  <a:gd name="T59" fmla="*/ 129006 h 296500"/>
                  <a:gd name="T60" fmla="*/ 71940 w 296142"/>
                  <a:gd name="T61" fmla="*/ 124213 h 296500"/>
                  <a:gd name="T62" fmla="*/ 34982 w 296142"/>
                  <a:gd name="T63" fmla="*/ 119791 h 296500"/>
                  <a:gd name="T64" fmla="*/ 34982 w 296142"/>
                  <a:gd name="T65" fmla="*/ 119791 h 296500"/>
                  <a:gd name="T66" fmla="*/ 216935 w 296142"/>
                  <a:gd name="T67" fmla="*/ 93866 h 296500"/>
                  <a:gd name="T68" fmla="*/ 191223 w 296142"/>
                  <a:gd name="T69" fmla="*/ 98659 h 296500"/>
                  <a:gd name="T70" fmla="*/ 165142 w 296142"/>
                  <a:gd name="T71" fmla="*/ 93866 h 296500"/>
                  <a:gd name="T72" fmla="*/ 128376 w 296142"/>
                  <a:gd name="T73" fmla="*/ 89445 h 296500"/>
                  <a:gd name="T74" fmla="*/ 128376 w 296142"/>
                  <a:gd name="T75" fmla="*/ 89445 h 296500"/>
                  <a:gd name="T76" fmla="*/ 93201 w 296142"/>
                  <a:gd name="T77" fmla="*/ 93866 h 296500"/>
                  <a:gd name="T78" fmla="*/ 8727 w 296142"/>
                  <a:gd name="T79" fmla="*/ 54195 h 296500"/>
                  <a:gd name="T80" fmla="*/ 217104 w 296142"/>
                  <a:gd name="T81" fmla="*/ 21317 h 296500"/>
                  <a:gd name="T82" fmla="*/ 207649 w 296142"/>
                  <a:gd name="T83" fmla="*/ 21317 h 296500"/>
                  <a:gd name="T84" fmla="*/ 165101 w 296142"/>
                  <a:gd name="T85" fmla="*/ 28544 h 296500"/>
                  <a:gd name="T86" fmla="*/ 127280 w 296142"/>
                  <a:gd name="T87" fmla="*/ 33238 h 296500"/>
                  <a:gd name="T88" fmla="*/ 89096 w 296142"/>
                  <a:gd name="T89" fmla="*/ 28544 h 296500"/>
                  <a:gd name="T90" fmla="*/ 46549 w 296142"/>
                  <a:gd name="T91" fmla="*/ 21317 h 296500"/>
                  <a:gd name="T92" fmla="*/ 37457 w 296142"/>
                  <a:gd name="T93" fmla="*/ 21317 h 296500"/>
                  <a:gd name="T94" fmla="*/ 46549 w 296142"/>
                  <a:gd name="T95" fmla="*/ 12284 h 296500"/>
                  <a:gd name="T96" fmla="*/ 89096 w 296142"/>
                  <a:gd name="T97" fmla="*/ 4698 h 296500"/>
                  <a:gd name="T98" fmla="*/ 127280 w 296142"/>
                  <a:gd name="T99" fmla="*/ 0 h 296500"/>
                  <a:gd name="T100" fmla="*/ 165101 w 296142"/>
                  <a:gd name="T101" fmla="*/ 4698 h 296500"/>
                  <a:gd name="T102" fmla="*/ 207649 w 296142"/>
                  <a:gd name="T103" fmla="*/ 12284 h 296500"/>
                  <a:gd name="T104" fmla="*/ 217104 w 296142"/>
                  <a:gd name="T105" fmla="*/ 12284 h 296500"/>
                  <a:gd name="T106" fmla="*/ 252380 w 296142"/>
                  <a:gd name="T107" fmla="*/ 176676 h 296500"/>
                  <a:gd name="T108" fmla="*/ 8727 w 296142"/>
                  <a:gd name="T109" fmla="*/ 239182 h 296500"/>
                  <a:gd name="T110" fmla="*/ 159283 w 296142"/>
                  <a:gd name="T111" fmla="*/ 261582 h 296500"/>
                  <a:gd name="T112" fmla="*/ 22546 w 296142"/>
                  <a:gd name="T113" fmla="*/ 12284 h 2965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96142" h="296500">
                    <a:moveTo>
                      <a:pt x="96370" y="215900"/>
                    </a:moveTo>
                    <a:lnTo>
                      <a:pt x="123934" y="215900"/>
                    </a:lnTo>
                    <a:cubicBezTo>
                      <a:pt x="126440" y="215900"/>
                      <a:pt x="128230" y="218098"/>
                      <a:pt x="128230" y="220663"/>
                    </a:cubicBezTo>
                    <a:cubicBezTo>
                      <a:pt x="128230" y="223227"/>
                      <a:pt x="126440" y="225059"/>
                      <a:pt x="123934" y="225059"/>
                    </a:cubicBezTo>
                    <a:lnTo>
                      <a:pt x="96370" y="225059"/>
                    </a:lnTo>
                    <a:cubicBezTo>
                      <a:pt x="93865" y="225059"/>
                      <a:pt x="92075" y="223227"/>
                      <a:pt x="92075" y="220663"/>
                    </a:cubicBezTo>
                    <a:cubicBezTo>
                      <a:pt x="92075" y="218098"/>
                      <a:pt x="93865" y="215900"/>
                      <a:pt x="96370" y="215900"/>
                    </a:cubicBezTo>
                    <a:close/>
                    <a:moveTo>
                      <a:pt x="34492" y="215900"/>
                    </a:moveTo>
                    <a:lnTo>
                      <a:pt x="73097" y="215900"/>
                    </a:lnTo>
                    <a:cubicBezTo>
                      <a:pt x="75623" y="215900"/>
                      <a:pt x="77427" y="218098"/>
                      <a:pt x="77427" y="220663"/>
                    </a:cubicBezTo>
                    <a:cubicBezTo>
                      <a:pt x="77427" y="223227"/>
                      <a:pt x="75623" y="225059"/>
                      <a:pt x="73097" y="225059"/>
                    </a:cubicBezTo>
                    <a:lnTo>
                      <a:pt x="34492" y="225059"/>
                    </a:lnTo>
                    <a:cubicBezTo>
                      <a:pt x="31967" y="225059"/>
                      <a:pt x="30163" y="223227"/>
                      <a:pt x="30163" y="220663"/>
                    </a:cubicBezTo>
                    <a:cubicBezTo>
                      <a:pt x="30163" y="218098"/>
                      <a:pt x="31967" y="215900"/>
                      <a:pt x="34492" y="215900"/>
                    </a:cubicBezTo>
                    <a:close/>
                    <a:moveTo>
                      <a:pt x="96837" y="179387"/>
                    </a:moveTo>
                    <a:cubicBezTo>
                      <a:pt x="99402" y="179387"/>
                      <a:pt x="101233" y="181585"/>
                      <a:pt x="101233" y="184150"/>
                    </a:cubicBezTo>
                    <a:cubicBezTo>
                      <a:pt x="101233" y="186714"/>
                      <a:pt x="99402" y="188546"/>
                      <a:pt x="96837" y="188546"/>
                    </a:cubicBezTo>
                    <a:cubicBezTo>
                      <a:pt x="94273" y="188546"/>
                      <a:pt x="92075" y="186714"/>
                      <a:pt x="92075" y="184150"/>
                    </a:cubicBezTo>
                    <a:cubicBezTo>
                      <a:pt x="92075" y="181585"/>
                      <a:pt x="94273" y="179387"/>
                      <a:pt x="96837" y="179387"/>
                    </a:cubicBezTo>
                    <a:close/>
                    <a:moveTo>
                      <a:pt x="66675" y="179387"/>
                    </a:moveTo>
                    <a:cubicBezTo>
                      <a:pt x="68873" y="179387"/>
                      <a:pt x="71071" y="181585"/>
                      <a:pt x="71071" y="184150"/>
                    </a:cubicBezTo>
                    <a:cubicBezTo>
                      <a:pt x="71071" y="186714"/>
                      <a:pt x="68873" y="188546"/>
                      <a:pt x="66675" y="188546"/>
                    </a:cubicBezTo>
                    <a:cubicBezTo>
                      <a:pt x="64111" y="188546"/>
                      <a:pt x="61913" y="186714"/>
                      <a:pt x="61913" y="184150"/>
                    </a:cubicBezTo>
                    <a:cubicBezTo>
                      <a:pt x="61913" y="181585"/>
                      <a:pt x="64111" y="179387"/>
                      <a:pt x="66675" y="179387"/>
                    </a:cubicBezTo>
                    <a:close/>
                    <a:moveTo>
                      <a:pt x="34559" y="179387"/>
                    </a:moveTo>
                    <a:cubicBezTo>
                      <a:pt x="37123" y="179387"/>
                      <a:pt x="39321" y="181585"/>
                      <a:pt x="39321" y="184150"/>
                    </a:cubicBezTo>
                    <a:cubicBezTo>
                      <a:pt x="39321" y="186714"/>
                      <a:pt x="37123" y="188546"/>
                      <a:pt x="34559" y="188546"/>
                    </a:cubicBezTo>
                    <a:cubicBezTo>
                      <a:pt x="32361" y="188546"/>
                      <a:pt x="30163" y="186714"/>
                      <a:pt x="30163" y="184150"/>
                    </a:cubicBezTo>
                    <a:cubicBezTo>
                      <a:pt x="30163" y="181585"/>
                      <a:pt x="32361" y="179387"/>
                      <a:pt x="34559" y="179387"/>
                    </a:cubicBezTo>
                    <a:close/>
                    <a:moveTo>
                      <a:pt x="219689" y="164785"/>
                    </a:moveTo>
                    <a:lnTo>
                      <a:pt x="201297" y="201694"/>
                    </a:lnTo>
                    <a:cubicBezTo>
                      <a:pt x="200576" y="203142"/>
                      <a:pt x="199494" y="203865"/>
                      <a:pt x="198051" y="204227"/>
                    </a:cubicBezTo>
                    <a:lnTo>
                      <a:pt x="157300" y="210017"/>
                    </a:lnTo>
                    <a:lnTo>
                      <a:pt x="186872" y="238965"/>
                    </a:lnTo>
                    <a:cubicBezTo>
                      <a:pt x="187593" y="239689"/>
                      <a:pt x="188314" y="241498"/>
                      <a:pt x="187954" y="242946"/>
                    </a:cubicBezTo>
                    <a:lnTo>
                      <a:pt x="181102" y="283473"/>
                    </a:lnTo>
                    <a:lnTo>
                      <a:pt x="217525" y="264295"/>
                    </a:lnTo>
                    <a:cubicBezTo>
                      <a:pt x="218246" y="264295"/>
                      <a:pt x="218968" y="263933"/>
                      <a:pt x="219689" y="263933"/>
                    </a:cubicBezTo>
                    <a:cubicBezTo>
                      <a:pt x="220410" y="263933"/>
                      <a:pt x="221131" y="264295"/>
                      <a:pt x="221492" y="264295"/>
                    </a:cubicBezTo>
                    <a:lnTo>
                      <a:pt x="257915" y="283473"/>
                    </a:lnTo>
                    <a:lnTo>
                      <a:pt x="251064" y="242946"/>
                    </a:lnTo>
                    <a:cubicBezTo>
                      <a:pt x="251064" y="241498"/>
                      <a:pt x="251424" y="239689"/>
                      <a:pt x="252506" y="238965"/>
                    </a:cubicBezTo>
                    <a:lnTo>
                      <a:pt x="281717" y="210017"/>
                    </a:lnTo>
                    <a:lnTo>
                      <a:pt x="241327" y="204227"/>
                    </a:lnTo>
                    <a:cubicBezTo>
                      <a:pt x="239523" y="203865"/>
                      <a:pt x="238442" y="203142"/>
                      <a:pt x="237720" y="201694"/>
                    </a:cubicBezTo>
                    <a:lnTo>
                      <a:pt x="219689" y="164785"/>
                    </a:lnTo>
                    <a:close/>
                    <a:moveTo>
                      <a:pt x="215361" y="152482"/>
                    </a:moveTo>
                    <a:cubicBezTo>
                      <a:pt x="216804" y="149225"/>
                      <a:pt x="222213" y="149225"/>
                      <a:pt x="223656" y="152482"/>
                    </a:cubicBezTo>
                    <a:lnTo>
                      <a:pt x="244933" y="195543"/>
                    </a:lnTo>
                    <a:lnTo>
                      <a:pt x="292175" y="202418"/>
                    </a:lnTo>
                    <a:cubicBezTo>
                      <a:pt x="293978" y="202780"/>
                      <a:pt x="295421" y="203865"/>
                      <a:pt x="295781" y="205675"/>
                    </a:cubicBezTo>
                    <a:cubicBezTo>
                      <a:pt x="296503" y="207122"/>
                      <a:pt x="296142" y="208931"/>
                      <a:pt x="294699" y="210017"/>
                    </a:cubicBezTo>
                    <a:lnTo>
                      <a:pt x="260440" y="243669"/>
                    </a:lnTo>
                    <a:lnTo>
                      <a:pt x="268374" y="291072"/>
                    </a:lnTo>
                    <a:cubicBezTo>
                      <a:pt x="268734" y="292882"/>
                      <a:pt x="268013" y="294329"/>
                      <a:pt x="266931" y="295415"/>
                    </a:cubicBezTo>
                    <a:cubicBezTo>
                      <a:pt x="265128" y="296500"/>
                      <a:pt x="263325" y="296500"/>
                      <a:pt x="261882" y="295777"/>
                    </a:cubicBezTo>
                    <a:lnTo>
                      <a:pt x="219689" y="273341"/>
                    </a:lnTo>
                    <a:lnTo>
                      <a:pt x="177135" y="295777"/>
                    </a:lnTo>
                    <a:cubicBezTo>
                      <a:pt x="176414" y="296138"/>
                      <a:pt x="176053" y="296500"/>
                      <a:pt x="174971" y="296500"/>
                    </a:cubicBezTo>
                    <a:cubicBezTo>
                      <a:pt x="174250" y="296500"/>
                      <a:pt x="173168" y="295777"/>
                      <a:pt x="172447" y="295415"/>
                    </a:cubicBezTo>
                    <a:cubicBezTo>
                      <a:pt x="171004" y="294329"/>
                      <a:pt x="170283" y="292882"/>
                      <a:pt x="170644" y="291072"/>
                    </a:cubicBezTo>
                    <a:lnTo>
                      <a:pt x="178938" y="243669"/>
                    </a:lnTo>
                    <a:lnTo>
                      <a:pt x="144678" y="210017"/>
                    </a:lnTo>
                    <a:cubicBezTo>
                      <a:pt x="143236" y="208931"/>
                      <a:pt x="142875" y="207122"/>
                      <a:pt x="143236" y="205675"/>
                    </a:cubicBezTo>
                    <a:cubicBezTo>
                      <a:pt x="143957" y="203865"/>
                      <a:pt x="145400" y="202780"/>
                      <a:pt x="147203" y="202418"/>
                    </a:cubicBezTo>
                    <a:lnTo>
                      <a:pt x="194445" y="195543"/>
                    </a:lnTo>
                    <a:lnTo>
                      <a:pt x="215361" y="152482"/>
                    </a:lnTo>
                    <a:close/>
                    <a:moveTo>
                      <a:pt x="188913" y="149225"/>
                    </a:moveTo>
                    <a:cubicBezTo>
                      <a:pt x="191111" y="149225"/>
                      <a:pt x="193309" y="151423"/>
                      <a:pt x="193309" y="153621"/>
                    </a:cubicBezTo>
                    <a:cubicBezTo>
                      <a:pt x="193309" y="156186"/>
                      <a:pt x="191111" y="158384"/>
                      <a:pt x="188913" y="158384"/>
                    </a:cubicBezTo>
                    <a:cubicBezTo>
                      <a:pt x="186348" y="158384"/>
                      <a:pt x="184150" y="156186"/>
                      <a:pt x="184150" y="153621"/>
                    </a:cubicBezTo>
                    <a:cubicBezTo>
                      <a:pt x="184150" y="151423"/>
                      <a:pt x="186348" y="149225"/>
                      <a:pt x="188913" y="149225"/>
                    </a:cubicBezTo>
                    <a:close/>
                    <a:moveTo>
                      <a:pt x="158384" y="149225"/>
                    </a:moveTo>
                    <a:cubicBezTo>
                      <a:pt x="160949" y="149225"/>
                      <a:pt x="163147" y="151423"/>
                      <a:pt x="163147" y="153621"/>
                    </a:cubicBezTo>
                    <a:cubicBezTo>
                      <a:pt x="163147" y="156186"/>
                      <a:pt x="160949" y="158384"/>
                      <a:pt x="158384" y="158384"/>
                    </a:cubicBezTo>
                    <a:cubicBezTo>
                      <a:pt x="155820" y="158384"/>
                      <a:pt x="153988" y="156186"/>
                      <a:pt x="153988" y="153621"/>
                    </a:cubicBezTo>
                    <a:cubicBezTo>
                      <a:pt x="153988" y="151423"/>
                      <a:pt x="155820" y="149225"/>
                      <a:pt x="158384" y="149225"/>
                    </a:cubicBezTo>
                    <a:close/>
                    <a:moveTo>
                      <a:pt x="126824" y="149225"/>
                    </a:moveTo>
                    <a:cubicBezTo>
                      <a:pt x="129293" y="149225"/>
                      <a:pt x="131410" y="151423"/>
                      <a:pt x="131410" y="153621"/>
                    </a:cubicBezTo>
                    <a:cubicBezTo>
                      <a:pt x="131410" y="156186"/>
                      <a:pt x="129293" y="158384"/>
                      <a:pt x="126824" y="158384"/>
                    </a:cubicBezTo>
                    <a:cubicBezTo>
                      <a:pt x="124354" y="158384"/>
                      <a:pt x="122238" y="156186"/>
                      <a:pt x="122238" y="153621"/>
                    </a:cubicBezTo>
                    <a:cubicBezTo>
                      <a:pt x="122238" y="151423"/>
                      <a:pt x="124354" y="149225"/>
                      <a:pt x="126824" y="149225"/>
                    </a:cubicBezTo>
                    <a:close/>
                    <a:moveTo>
                      <a:pt x="96837" y="149225"/>
                    </a:moveTo>
                    <a:cubicBezTo>
                      <a:pt x="99402" y="149225"/>
                      <a:pt x="101233" y="151423"/>
                      <a:pt x="101233" y="153621"/>
                    </a:cubicBezTo>
                    <a:cubicBezTo>
                      <a:pt x="101233" y="156186"/>
                      <a:pt x="99402" y="158384"/>
                      <a:pt x="96837" y="158384"/>
                    </a:cubicBezTo>
                    <a:cubicBezTo>
                      <a:pt x="94273" y="158384"/>
                      <a:pt x="92075" y="156186"/>
                      <a:pt x="92075" y="153621"/>
                    </a:cubicBezTo>
                    <a:cubicBezTo>
                      <a:pt x="92075" y="151423"/>
                      <a:pt x="94273" y="149225"/>
                      <a:pt x="96837" y="149225"/>
                    </a:cubicBezTo>
                    <a:close/>
                    <a:moveTo>
                      <a:pt x="66675" y="149225"/>
                    </a:moveTo>
                    <a:cubicBezTo>
                      <a:pt x="68873" y="149225"/>
                      <a:pt x="71071" y="151423"/>
                      <a:pt x="71071" y="153621"/>
                    </a:cubicBezTo>
                    <a:cubicBezTo>
                      <a:pt x="71071" y="156186"/>
                      <a:pt x="68873" y="158384"/>
                      <a:pt x="66675" y="158384"/>
                    </a:cubicBezTo>
                    <a:cubicBezTo>
                      <a:pt x="64111" y="158384"/>
                      <a:pt x="61913" y="156186"/>
                      <a:pt x="61913" y="153621"/>
                    </a:cubicBezTo>
                    <a:cubicBezTo>
                      <a:pt x="61913" y="151423"/>
                      <a:pt x="64111" y="149225"/>
                      <a:pt x="66675" y="149225"/>
                    </a:cubicBezTo>
                    <a:close/>
                    <a:moveTo>
                      <a:pt x="34559" y="149225"/>
                    </a:moveTo>
                    <a:cubicBezTo>
                      <a:pt x="37123" y="149225"/>
                      <a:pt x="39321" y="151423"/>
                      <a:pt x="39321" y="153621"/>
                    </a:cubicBezTo>
                    <a:cubicBezTo>
                      <a:pt x="39321" y="156186"/>
                      <a:pt x="37123" y="158384"/>
                      <a:pt x="34559" y="158384"/>
                    </a:cubicBezTo>
                    <a:cubicBezTo>
                      <a:pt x="32361" y="158384"/>
                      <a:pt x="30163" y="156186"/>
                      <a:pt x="30163" y="153621"/>
                    </a:cubicBezTo>
                    <a:cubicBezTo>
                      <a:pt x="30163" y="151423"/>
                      <a:pt x="32361" y="149225"/>
                      <a:pt x="34559" y="149225"/>
                    </a:cubicBezTo>
                    <a:close/>
                    <a:moveTo>
                      <a:pt x="219076" y="119062"/>
                    </a:moveTo>
                    <a:cubicBezTo>
                      <a:pt x="221640" y="119062"/>
                      <a:pt x="223472" y="121260"/>
                      <a:pt x="223472" y="123458"/>
                    </a:cubicBezTo>
                    <a:cubicBezTo>
                      <a:pt x="223472" y="126389"/>
                      <a:pt x="221640" y="128221"/>
                      <a:pt x="219076" y="128221"/>
                    </a:cubicBezTo>
                    <a:cubicBezTo>
                      <a:pt x="216511" y="128221"/>
                      <a:pt x="214313" y="126389"/>
                      <a:pt x="214313" y="123458"/>
                    </a:cubicBezTo>
                    <a:cubicBezTo>
                      <a:pt x="214313" y="121260"/>
                      <a:pt x="216511" y="119062"/>
                      <a:pt x="219076" y="119062"/>
                    </a:cubicBezTo>
                    <a:close/>
                    <a:moveTo>
                      <a:pt x="188913" y="119062"/>
                    </a:moveTo>
                    <a:cubicBezTo>
                      <a:pt x="191111" y="119062"/>
                      <a:pt x="193309" y="121260"/>
                      <a:pt x="193309" y="123458"/>
                    </a:cubicBezTo>
                    <a:cubicBezTo>
                      <a:pt x="193309" y="126389"/>
                      <a:pt x="191111" y="128221"/>
                      <a:pt x="188913" y="128221"/>
                    </a:cubicBezTo>
                    <a:cubicBezTo>
                      <a:pt x="186348" y="128221"/>
                      <a:pt x="184150" y="126389"/>
                      <a:pt x="184150" y="123458"/>
                    </a:cubicBezTo>
                    <a:cubicBezTo>
                      <a:pt x="184150" y="121260"/>
                      <a:pt x="186348" y="119062"/>
                      <a:pt x="188913" y="119062"/>
                    </a:cubicBezTo>
                    <a:close/>
                    <a:moveTo>
                      <a:pt x="158384" y="119062"/>
                    </a:moveTo>
                    <a:cubicBezTo>
                      <a:pt x="160949" y="119062"/>
                      <a:pt x="163147" y="121260"/>
                      <a:pt x="163147" y="123458"/>
                    </a:cubicBezTo>
                    <a:cubicBezTo>
                      <a:pt x="163147" y="126389"/>
                      <a:pt x="160949" y="128221"/>
                      <a:pt x="158384" y="128221"/>
                    </a:cubicBezTo>
                    <a:cubicBezTo>
                      <a:pt x="155820" y="128221"/>
                      <a:pt x="153988" y="126389"/>
                      <a:pt x="153988" y="123458"/>
                    </a:cubicBezTo>
                    <a:cubicBezTo>
                      <a:pt x="153988" y="121260"/>
                      <a:pt x="155820" y="119062"/>
                      <a:pt x="158384" y="119062"/>
                    </a:cubicBezTo>
                    <a:close/>
                    <a:moveTo>
                      <a:pt x="126824" y="119062"/>
                    </a:moveTo>
                    <a:cubicBezTo>
                      <a:pt x="129293" y="119062"/>
                      <a:pt x="131410" y="121260"/>
                      <a:pt x="131410" y="123458"/>
                    </a:cubicBezTo>
                    <a:cubicBezTo>
                      <a:pt x="131410" y="126389"/>
                      <a:pt x="129293" y="128221"/>
                      <a:pt x="126824" y="128221"/>
                    </a:cubicBezTo>
                    <a:cubicBezTo>
                      <a:pt x="124354" y="128221"/>
                      <a:pt x="122238" y="126389"/>
                      <a:pt x="122238" y="123458"/>
                    </a:cubicBezTo>
                    <a:cubicBezTo>
                      <a:pt x="122238" y="121260"/>
                      <a:pt x="124354" y="119062"/>
                      <a:pt x="126824" y="119062"/>
                    </a:cubicBezTo>
                    <a:close/>
                    <a:moveTo>
                      <a:pt x="96837" y="119062"/>
                    </a:moveTo>
                    <a:cubicBezTo>
                      <a:pt x="99402" y="119062"/>
                      <a:pt x="101233" y="121260"/>
                      <a:pt x="101233" y="123458"/>
                    </a:cubicBezTo>
                    <a:cubicBezTo>
                      <a:pt x="101233" y="126023"/>
                      <a:pt x="99402" y="128221"/>
                      <a:pt x="96837" y="128221"/>
                    </a:cubicBezTo>
                    <a:cubicBezTo>
                      <a:pt x="94273" y="128221"/>
                      <a:pt x="92075" y="126023"/>
                      <a:pt x="92075" y="123458"/>
                    </a:cubicBezTo>
                    <a:cubicBezTo>
                      <a:pt x="92075" y="121260"/>
                      <a:pt x="94273" y="119062"/>
                      <a:pt x="96837" y="119062"/>
                    </a:cubicBezTo>
                    <a:close/>
                    <a:moveTo>
                      <a:pt x="66675" y="119062"/>
                    </a:moveTo>
                    <a:cubicBezTo>
                      <a:pt x="68873" y="119062"/>
                      <a:pt x="71071" y="121260"/>
                      <a:pt x="71071" y="123458"/>
                    </a:cubicBezTo>
                    <a:cubicBezTo>
                      <a:pt x="71071" y="126023"/>
                      <a:pt x="68873" y="128221"/>
                      <a:pt x="66675" y="128221"/>
                    </a:cubicBezTo>
                    <a:cubicBezTo>
                      <a:pt x="64111" y="128221"/>
                      <a:pt x="61913" y="126023"/>
                      <a:pt x="61913" y="123458"/>
                    </a:cubicBezTo>
                    <a:cubicBezTo>
                      <a:pt x="61913" y="121260"/>
                      <a:pt x="64111" y="119062"/>
                      <a:pt x="66675" y="119062"/>
                    </a:cubicBezTo>
                    <a:close/>
                    <a:moveTo>
                      <a:pt x="34559" y="119062"/>
                    </a:moveTo>
                    <a:cubicBezTo>
                      <a:pt x="37123" y="119062"/>
                      <a:pt x="39321" y="121260"/>
                      <a:pt x="39321" y="123458"/>
                    </a:cubicBezTo>
                    <a:cubicBezTo>
                      <a:pt x="39321" y="126023"/>
                      <a:pt x="37123" y="128221"/>
                      <a:pt x="34559" y="128221"/>
                    </a:cubicBezTo>
                    <a:cubicBezTo>
                      <a:pt x="32361" y="128221"/>
                      <a:pt x="30163" y="126023"/>
                      <a:pt x="30163" y="123458"/>
                    </a:cubicBezTo>
                    <a:cubicBezTo>
                      <a:pt x="30163" y="121260"/>
                      <a:pt x="32361" y="119062"/>
                      <a:pt x="34559" y="119062"/>
                    </a:cubicBezTo>
                    <a:close/>
                    <a:moveTo>
                      <a:pt x="219076" y="88900"/>
                    </a:moveTo>
                    <a:cubicBezTo>
                      <a:pt x="221640" y="88900"/>
                      <a:pt x="223472" y="90732"/>
                      <a:pt x="223472" y="93296"/>
                    </a:cubicBezTo>
                    <a:cubicBezTo>
                      <a:pt x="223472" y="95861"/>
                      <a:pt x="221640" y="98059"/>
                      <a:pt x="219076" y="98059"/>
                    </a:cubicBezTo>
                    <a:cubicBezTo>
                      <a:pt x="216511" y="98059"/>
                      <a:pt x="214313" y="95861"/>
                      <a:pt x="214313" y="93296"/>
                    </a:cubicBezTo>
                    <a:cubicBezTo>
                      <a:pt x="214313" y="90732"/>
                      <a:pt x="216511" y="88900"/>
                      <a:pt x="219076" y="88900"/>
                    </a:cubicBezTo>
                    <a:close/>
                    <a:moveTo>
                      <a:pt x="188913" y="88900"/>
                    </a:moveTo>
                    <a:cubicBezTo>
                      <a:pt x="191111" y="88900"/>
                      <a:pt x="193309" y="90732"/>
                      <a:pt x="193309" y="93296"/>
                    </a:cubicBezTo>
                    <a:cubicBezTo>
                      <a:pt x="193309" y="95861"/>
                      <a:pt x="191111" y="98059"/>
                      <a:pt x="188913" y="98059"/>
                    </a:cubicBezTo>
                    <a:cubicBezTo>
                      <a:pt x="186348" y="98059"/>
                      <a:pt x="184150" y="95861"/>
                      <a:pt x="184150" y="93296"/>
                    </a:cubicBezTo>
                    <a:cubicBezTo>
                      <a:pt x="184150" y="90732"/>
                      <a:pt x="186348" y="88900"/>
                      <a:pt x="188913" y="88900"/>
                    </a:cubicBezTo>
                    <a:close/>
                    <a:moveTo>
                      <a:pt x="158384" y="88900"/>
                    </a:moveTo>
                    <a:cubicBezTo>
                      <a:pt x="160949" y="88900"/>
                      <a:pt x="163147" y="90732"/>
                      <a:pt x="163147" y="93296"/>
                    </a:cubicBezTo>
                    <a:cubicBezTo>
                      <a:pt x="163147" y="95861"/>
                      <a:pt x="160949" y="98059"/>
                      <a:pt x="158384" y="98059"/>
                    </a:cubicBezTo>
                    <a:cubicBezTo>
                      <a:pt x="155820" y="98059"/>
                      <a:pt x="153988" y="95861"/>
                      <a:pt x="153988" y="93296"/>
                    </a:cubicBezTo>
                    <a:cubicBezTo>
                      <a:pt x="153988" y="90732"/>
                      <a:pt x="155820" y="88900"/>
                      <a:pt x="158384" y="88900"/>
                    </a:cubicBezTo>
                    <a:close/>
                    <a:moveTo>
                      <a:pt x="126824" y="88900"/>
                    </a:moveTo>
                    <a:cubicBezTo>
                      <a:pt x="129293" y="88900"/>
                      <a:pt x="131410" y="90732"/>
                      <a:pt x="131410" y="93296"/>
                    </a:cubicBezTo>
                    <a:cubicBezTo>
                      <a:pt x="131410" y="95861"/>
                      <a:pt x="129293" y="98059"/>
                      <a:pt x="126824" y="98059"/>
                    </a:cubicBezTo>
                    <a:cubicBezTo>
                      <a:pt x="124354" y="98059"/>
                      <a:pt x="122238" y="95861"/>
                      <a:pt x="122238" y="93296"/>
                    </a:cubicBezTo>
                    <a:cubicBezTo>
                      <a:pt x="122238" y="90732"/>
                      <a:pt x="124354" y="88900"/>
                      <a:pt x="126824" y="88900"/>
                    </a:cubicBezTo>
                    <a:close/>
                    <a:moveTo>
                      <a:pt x="96837" y="88900"/>
                    </a:moveTo>
                    <a:cubicBezTo>
                      <a:pt x="99402" y="88900"/>
                      <a:pt x="101233" y="90732"/>
                      <a:pt x="101233" y="93296"/>
                    </a:cubicBezTo>
                    <a:cubicBezTo>
                      <a:pt x="101233" y="95861"/>
                      <a:pt x="99402" y="98059"/>
                      <a:pt x="96837" y="98059"/>
                    </a:cubicBezTo>
                    <a:cubicBezTo>
                      <a:pt x="94273" y="98059"/>
                      <a:pt x="92075" y="95861"/>
                      <a:pt x="92075" y="93296"/>
                    </a:cubicBezTo>
                    <a:cubicBezTo>
                      <a:pt x="92075" y="90732"/>
                      <a:pt x="94273" y="88900"/>
                      <a:pt x="96837" y="88900"/>
                    </a:cubicBezTo>
                    <a:close/>
                    <a:moveTo>
                      <a:pt x="22274" y="21187"/>
                    </a:moveTo>
                    <a:cubicBezTo>
                      <a:pt x="15089" y="21187"/>
                      <a:pt x="8622" y="26933"/>
                      <a:pt x="8622" y="34474"/>
                    </a:cubicBezTo>
                    <a:lnTo>
                      <a:pt x="8622" y="53865"/>
                    </a:lnTo>
                    <a:lnTo>
                      <a:pt x="245019" y="53865"/>
                    </a:lnTo>
                    <a:lnTo>
                      <a:pt x="245019" y="34474"/>
                    </a:lnTo>
                    <a:cubicBezTo>
                      <a:pt x="245019" y="26933"/>
                      <a:pt x="238911" y="21187"/>
                      <a:pt x="231367" y="21187"/>
                    </a:cubicBezTo>
                    <a:lnTo>
                      <a:pt x="214481" y="21187"/>
                    </a:lnTo>
                    <a:lnTo>
                      <a:pt x="214481" y="28369"/>
                    </a:lnTo>
                    <a:cubicBezTo>
                      <a:pt x="214481" y="31242"/>
                      <a:pt x="212326" y="33037"/>
                      <a:pt x="209811" y="33037"/>
                    </a:cubicBezTo>
                    <a:cubicBezTo>
                      <a:pt x="207296" y="33037"/>
                      <a:pt x="205140" y="31242"/>
                      <a:pt x="205140" y="28369"/>
                    </a:cubicBezTo>
                    <a:lnTo>
                      <a:pt x="205140" y="21187"/>
                    </a:lnTo>
                    <a:lnTo>
                      <a:pt x="172088" y="21187"/>
                    </a:lnTo>
                    <a:lnTo>
                      <a:pt x="172088" y="28369"/>
                    </a:lnTo>
                    <a:cubicBezTo>
                      <a:pt x="172088" y="31242"/>
                      <a:pt x="170292" y="33037"/>
                      <a:pt x="167777" y="33037"/>
                    </a:cubicBezTo>
                    <a:cubicBezTo>
                      <a:pt x="165262" y="33037"/>
                      <a:pt x="163106" y="31242"/>
                      <a:pt x="163106" y="28369"/>
                    </a:cubicBezTo>
                    <a:lnTo>
                      <a:pt x="163106" y="21187"/>
                    </a:lnTo>
                    <a:lnTo>
                      <a:pt x="130054" y="21187"/>
                    </a:lnTo>
                    <a:lnTo>
                      <a:pt x="130054" y="28369"/>
                    </a:lnTo>
                    <a:cubicBezTo>
                      <a:pt x="130054" y="31242"/>
                      <a:pt x="127898" y="33037"/>
                      <a:pt x="125742" y="33037"/>
                    </a:cubicBezTo>
                    <a:cubicBezTo>
                      <a:pt x="123227" y="33037"/>
                      <a:pt x="121072" y="31242"/>
                      <a:pt x="121072" y="28369"/>
                    </a:cubicBezTo>
                    <a:lnTo>
                      <a:pt x="121072" y="21187"/>
                    </a:lnTo>
                    <a:lnTo>
                      <a:pt x="88020" y="21187"/>
                    </a:lnTo>
                    <a:lnTo>
                      <a:pt x="88020" y="28369"/>
                    </a:lnTo>
                    <a:cubicBezTo>
                      <a:pt x="88020" y="31242"/>
                      <a:pt x="85864" y="33037"/>
                      <a:pt x="83349" y="33037"/>
                    </a:cubicBezTo>
                    <a:cubicBezTo>
                      <a:pt x="80834" y="33037"/>
                      <a:pt x="79038" y="31242"/>
                      <a:pt x="79038" y="28369"/>
                    </a:cubicBezTo>
                    <a:lnTo>
                      <a:pt x="79038" y="21187"/>
                    </a:lnTo>
                    <a:lnTo>
                      <a:pt x="45986" y="21187"/>
                    </a:lnTo>
                    <a:lnTo>
                      <a:pt x="45986" y="28369"/>
                    </a:lnTo>
                    <a:cubicBezTo>
                      <a:pt x="45986" y="31242"/>
                      <a:pt x="43830" y="33037"/>
                      <a:pt x="41315" y="33037"/>
                    </a:cubicBezTo>
                    <a:cubicBezTo>
                      <a:pt x="38800" y="33037"/>
                      <a:pt x="37004" y="31242"/>
                      <a:pt x="37004" y="28369"/>
                    </a:cubicBezTo>
                    <a:lnTo>
                      <a:pt x="37004" y="21187"/>
                    </a:lnTo>
                    <a:lnTo>
                      <a:pt x="22274" y="21187"/>
                    </a:lnTo>
                    <a:close/>
                    <a:moveTo>
                      <a:pt x="41315" y="0"/>
                    </a:moveTo>
                    <a:cubicBezTo>
                      <a:pt x="43830" y="0"/>
                      <a:pt x="45986" y="2155"/>
                      <a:pt x="45986" y="4668"/>
                    </a:cubicBezTo>
                    <a:lnTo>
                      <a:pt x="45986" y="12209"/>
                    </a:lnTo>
                    <a:lnTo>
                      <a:pt x="79038" y="12209"/>
                    </a:lnTo>
                    <a:lnTo>
                      <a:pt x="79038" y="4668"/>
                    </a:lnTo>
                    <a:cubicBezTo>
                      <a:pt x="79038" y="2155"/>
                      <a:pt x="80834" y="0"/>
                      <a:pt x="83349" y="0"/>
                    </a:cubicBezTo>
                    <a:cubicBezTo>
                      <a:pt x="85864" y="0"/>
                      <a:pt x="88020" y="2155"/>
                      <a:pt x="88020" y="4668"/>
                    </a:cubicBezTo>
                    <a:lnTo>
                      <a:pt x="88020" y="12209"/>
                    </a:lnTo>
                    <a:lnTo>
                      <a:pt x="121072" y="12209"/>
                    </a:lnTo>
                    <a:lnTo>
                      <a:pt x="121072" y="4668"/>
                    </a:lnTo>
                    <a:cubicBezTo>
                      <a:pt x="121072" y="2155"/>
                      <a:pt x="123227" y="0"/>
                      <a:pt x="125742" y="0"/>
                    </a:cubicBezTo>
                    <a:cubicBezTo>
                      <a:pt x="127898" y="0"/>
                      <a:pt x="130054" y="2155"/>
                      <a:pt x="130054" y="4668"/>
                    </a:cubicBezTo>
                    <a:lnTo>
                      <a:pt x="130054" y="12209"/>
                    </a:lnTo>
                    <a:lnTo>
                      <a:pt x="163106" y="12209"/>
                    </a:lnTo>
                    <a:lnTo>
                      <a:pt x="163106" y="4668"/>
                    </a:lnTo>
                    <a:cubicBezTo>
                      <a:pt x="163106" y="2155"/>
                      <a:pt x="165262" y="0"/>
                      <a:pt x="167777" y="0"/>
                    </a:cubicBezTo>
                    <a:cubicBezTo>
                      <a:pt x="170292" y="0"/>
                      <a:pt x="172088" y="2155"/>
                      <a:pt x="172088" y="4668"/>
                    </a:cubicBezTo>
                    <a:lnTo>
                      <a:pt x="172088" y="12209"/>
                    </a:lnTo>
                    <a:lnTo>
                      <a:pt x="205140" y="12209"/>
                    </a:lnTo>
                    <a:lnTo>
                      <a:pt x="205140" y="4668"/>
                    </a:lnTo>
                    <a:cubicBezTo>
                      <a:pt x="205140" y="2155"/>
                      <a:pt x="207296" y="0"/>
                      <a:pt x="209811" y="0"/>
                    </a:cubicBezTo>
                    <a:cubicBezTo>
                      <a:pt x="212326" y="0"/>
                      <a:pt x="214481" y="2155"/>
                      <a:pt x="214481" y="4668"/>
                    </a:cubicBezTo>
                    <a:lnTo>
                      <a:pt x="214481" y="12209"/>
                    </a:lnTo>
                    <a:lnTo>
                      <a:pt x="231367" y="12209"/>
                    </a:lnTo>
                    <a:cubicBezTo>
                      <a:pt x="243582" y="12209"/>
                      <a:pt x="253641" y="22264"/>
                      <a:pt x="253641" y="34474"/>
                    </a:cubicBezTo>
                    <a:lnTo>
                      <a:pt x="253641" y="170933"/>
                    </a:lnTo>
                    <a:cubicBezTo>
                      <a:pt x="253641" y="173447"/>
                      <a:pt x="251485" y="175602"/>
                      <a:pt x="249330" y="175602"/>
                    </a:cubicBezTo>
                    <a:cubicBezTo>
                      <a:pt x="246815" y="175602"/>
                      <a:pt x="245019" y="173447"/>
                      <a:pt x="245019" y="170933"/>
                    </a:cubicBezTo>
                    <a:lnTo>
                      <a:pt x="245019" y="62843"/>
                    </a:lnTo>
                    <a:lnTo>
                      <a:pt x="8622" y="62843"/>
                    </a:lnTo>
                    <a:lnTo>
                      <a:pt x="8622" y="237727"/>
                    </a:lnTo>
                    <a:cubicBezTo>
                      <a:pt x="8622" y="244909"/>
                      <a:pt x="15089" y="250654"/>
                      <a:pt x="22274" y="250654"/>
                    </a:cubicBezTo>
                    <a:lnTo>
                      <a:pt x="157358" y="250654"/>
                    </a:lnTo>
                    <a:cubicBezTo>
                      <a:pt x="159873" y="250654"/>
                      <a:pt x="161669" y="253168"/>
                      <a:pt x="161669" y="255323"/>
                    </a:cubicBezTo>
                    <a:cubicBezTo>
                      <a:pt x="161669" y="257836"/>
                      <a:pt x="159873" y="259991"/>
                      <a:pt x="157358" y="259991"/>
                    </a:cubicBezTo>
                    <a:lnTo>
                      <a:pt x="22274" y="259991"/>
                    </a:lnTo>
                    <a:cubicBezTo>
                      <a:pt x="10059" y="259991"/>
                      <a:pt x="0" y="249936"/>
                      <a:pt x="0" y="237727"/>
                    </a:cubicBezTo>
                    <a:lnTo>
                      <a:pt x="0" y="34474"/>
                    </a:lnTo>
                    <a:cubicBezTo>
                      <a:pt x="0" y="22264"/>
                      <a:pt x="10059" y="12209"/>
                      <a:pt x="22274" y="12209"/>
                    </a:cubicBezTo>
                    <a:lnTo>
                      <a:pt x="37004" y="12209"/>
                    </a:lnTo>
                    <a:lnTo>
                      <a:pt x="37004" y="4668"/>
                    </a:lnTo>
                    <a:cubicBezTo>
                      <a:pt x="37004" y="2155"/>
                      <a:pt x="38800" y="0"/>
                      <a:pt x="41315" y="0"/>
                    </a:cubicBez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59B84C2A-84C1-4088-9379-F85FED458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1187" y="4133704"/>
                <a:ext cx="437508" cy="584785"/>
              </a:xfrm>
              <a:custGeom>
                <a:avLst/>
                <a:gdLst>
                  <a:gd name="connsiteX0" fmla="*/ 112712 w 679091"/>
                  <a:gd name="connsiteY0" fmla="*/ 681038 h 907690"/>
                  <a:gd name="connsiteX1" fmla="*/ 339366 w 679091"/>
                  <a:gd name="connsiteY1" fmla="*/ 681038 h 907690"/>
                  <a:gd name="connsiteX2" fmla="*/ 339366 w 679091"/>
                  <a:gd name="connsiteY2" fmla="*/ 737829 h 907690"/>
                  <a:gd name="connsiteX3" fmla="*/ 112712 w 679091"/>
                  <a:gd name="connsiteY3" fmla="*/ 737829 h 907690"/>
                  <a:gd name="connsiteX4" fmla="*/ 396875 w 679091"/>
                  <a:gd name="connsiteY4" fmla="*/ 566738 h 907690"/>
                  <a:gd name="connsiteX5" fmla="*/ 566378 w 679091"/>
                  <a:gd name="connsiteY5" fmla="*/ 566738 h 907690"/>
                  <a:gd name="connsiteX6" fmla="*/ 566378 w 679091"/>
                  <a:gd name="connsiteY6" fmla="*/ 623529 h 907690"/>
                  <a:gd name="connsiteX7" fmla="*/ 396875 w 679091"/>
                  <a:gd name="connsiteY7" fmla="*/ 623529 h 907690"/>
                  <a:gd name="connsiteX8" fmla="*/ 112712 w 679091"/>
                  <a:gd name="connsiteY8" fmla="*/ 566738 h 907690"/>
                  <a:gd name="connsiteX9" fmla="*/ 339366 w 679091"/>
                  <a:gd name="connsiteY9" fmla="*/ 566738 h 907690"/>
                  <a:gd name="connsiteX10" fmla="*/ 339366 w 679091"/>
                  <a:gd name="connsiteY10" fmla="*/ 623529 h 907690"/>
                  <a:gd name="connsiteX11" fmla="*/ 112712 w 679091"/>
                  <a:gd name="connsiteY11" fmla="*/ 623529 h 907690"/>
                  <a:gd name="connsiteX12" fmla="*/ 282575 w 679091"/>
                  <a:gd name="connsiteY12" fmla="*/ 454025 h 907690"/>
                  <a:gd name="connsiteX13" fmla="*/ 480652 w 679091"/>
                  <a:gd name="connsiteY13" fmla="*/ 454025 h 907690"/>
                  <a:gd name="connsiteX14" fmla="*/ 480652 w 679091"/>
                  <a:gd name="connsiteY14" fmla="*/ 510814 h 907690"/>
                  <a:gd name="connsiteX15" fmla="*/ 282575 w 679091"/>
                  <a:gd name="connsiteY15" fmla="*/ 510814 h 907690"/>
                  <a:gd name="connsiteX16" fmla="*/ 112712 w 679091"/>
                  <a:gd name="connsiteY16" fmla="*/ 454025 h 907690"/>
                  <a:gd name="connsiteX17" fmla="*/ 226651 w 679091"/>
                  <a:gd name="connsiteY17" fmla="*/ 454025 h 907690"/>
                  <a:gd name="connsiteX18" fmla="*/ 226651 w 679091"/>
                  <a:gd name="connsiteY18" fmla="*/ 510814 h 907690"/>
                  <a:gd name="connsiteX19" fmla="*/ 112712 w 679091"/>
                  <a:gd name="connsiteY19" fmla="*/ 510814 h 907690"/>
                  <a:gd name="connsiteX20" fmla="*/ 425450 w 679091"/>
                  <a:gd name="connsiteY20" fmla="*/ 339725 h 907690"/>
                  <a:gd name="connsiteX21" fmla="*/ 566379 w 679091"/>
                  <a:gd name="connsiteY21" fmla="*/ 339725 h 907690"/>
                  <a:gd name="connsiteX22" fmla="*/ 566379 w 679091"/>
                  <a:gd name="connsiteY22" fmla="*/ 396516 h 907690"/>
                  <a:gd name="connsiteX23" fmla="*/ 425450 w 679091"/>
                  <a:gd name="connsiteY23" fmla="*/ 396516 h 907690"/>
                  <a:gd name="connsiteX24" fmla="*/ 112712 w 679091"/>
                  <a:gd name="connsiteY24" fmla="*/ 339725 h 907690"/>
                  <a:gd name="connsiteX25" fmla="*/ 367940 w 679091"/>
                  <a:gd name="connsiteY25" fmla="*/ 339725 h 907690"/>
                  <a:gd name="connsiteX26" fmla="*/ 367940 w 679091"/>
                  <a:gd name="connsiteY26" fmla="*/ 396516 h 907690"/>
                  <a:gd name="connsiteX27" fmla="*/ 112712 w 679091"/>
                  <a:gd name="connsiteY27" fmla="*/ 396516 h 907690"/>
                  <a:gd name="connsiteX28" fmla="*/ 44961 w 679091"/>
                  <a:gd name="connsiteY28" fmla="*/ 85725 h 907690"/>
                  <a:gd name="connsiteX29" fmla="*/ 141357 w 679091"/>
                  <a:gd name="connsiteY29" fmla="*/ 85725 h 907690"/>
                  <a:gd name="connsiteX30" fmla="*/ 141357 w 679091"/>
                  <a:gd name="connsiteY30" fmla="*/ 142251 h 907690"/>
                  <a:gd name="connsiteX31" fmla="*/ 68340 w 679091"/>
                  <a:gd name="connsiteY31" fmla="*/ 142251 h 907690"/>
                  <a:gd name="connsiteX32" fmla="*/ 56471 w 679091"/>
                  <a:gd name="connsiteY32" fmla="*/ 154132 h 907690"/>
                  <a:gd name="connsiteX33" fmla="*/ 56471 w 679091"/>
                  <a:gd name="connsiteY33" fmla="*/ 839283 h 907690"/>
                  <a:gd name="connsiteX34" fmla="*/ 68340 w 679091"/>
                  <a:gd name="connsiteY34" fmla="*/ 850804 h 907690"/>
                  <a:gd name="connsiteX35" fmla="*/ 610750 w 679091"/>
                  <a:gd name="connsiteY35" fmla="*/ 850804 h 907690"/>
                  <a:gd name="connsiteX36" fmla="*/ 622620 w 679091"/>
                  <a:gd name="connsiteY36" fmla="*/ 839283 h 907690"/>
                  <a:gd name="connsiteX37" fmla="*/ 622620 w 679091"/>
                  <a:gd name="connsiteY37" fmla="*/ 154132 h 907690"/>
                  <a:gd name="connsiteX38" fmla="*/ 610750 w 679091"/>
                  <a:gd name="connsiteY38" fmla="*/ 142251 h 907690"/>
                  <a:gd name="connsiteX39" fmla="*/ 537733 w 679091"/>
                  <a:gd name="connsiteY39" fmla="*/ 142251 h 907690"/>
                  <a:gd name="connsiteX40" fmla="*/ 537733 w 679091"/>
                  <a:gd name="connsiteY40" fmla="*/ 85725 h 907690"/>
                  <a:gd name="connsiteX41" fmla="*/ 634489 w 679091"/>
                  <a:gd name="connsiteY41" fmla="*/ 85725 h 907690"/>
                  <a:gd name="connsiteX42" fmla="*/ 679091 w 679091"/>
                  <a:gd name="connsiteY42" fmla="*/ 130370 h 907690"/>
                  <a:gd name="connsiteX43" fmla="*/ 679091 w 679091"/>
                  <a:gd name="connsiteY43" fmla="*/ 862686 h 907690"/>
                  <a:gd name="connsiteX44" fmla="*/ 634489 w 679091"/>
                  <a:gd name="connsiteY44" fmla="*/ 907690 h 907690"/>
                  <a:gd name="connsiteX45" fmla="*/ 44961 w 679091"/>
                  <a:gd name="connsiteY45" fmla="*/ 907690 h 907690"/>
                  <a:gd name="connsiteX46" fmla="*/ 0 w 679091"/>
                  <a:gd name="connsiteY46" fmla="*/ 862686 h 907690"/>
                  <a:gd name="connsiteX47" fmla="*/ 0 w 679091"/>
                  <a:gd name="connsiteY47" fmla="*/ 130370 h 907690"/>
                  <a:gd name="connsiteX48" fmla="*/ 339904 w 679091"/>
                  <a:gd name="connsiteY48" fmla="*/ 56484 h 907690"/>
                  <a:gd name="connsiteX49" fmla="*/ 311504 w 679091"/>
                  <a:gd name="connsiteY49" fmla="*/ 85265 h 907690"/>
                  <a:gd name="connsiteX50" fmla="*/ 339904 w 679091"/>
                  <a:gd name="connsiteY50" fmla="*/ 113687 h 907690"/>
                  <a:gd name="connsiteX51" fmla="*/ 367586 w 679091"/>
                  <a:gd name="connsiteY51" fmla="*/ 85265 h 907690"/>
                  <a:gd name="connsiteX52" fmla="*/ 339904 w 679091"/>
                  <a:gd name="connsiteY52" fmla="*/ 56484 h 907690"/>
                  <a:gd name="connsiteX53" fmla="*/ 283104 w 679091"/>
                  <a:gd name="connsiteY53" fmla="*/ 0 h 907690"/>
                  <a:gd name="connsiteX54" fmla="*/ 395986 w 679091"/>
                  <a:gd name="connsiteY54" fmla="*/ 0 h 907690"/>
                  <a:gd name="connsiteX55" fmla="*/ 484422 w 679091"/>
                  <a:gd name="connsiteY55" fmla="*/ 76631 h 907690"/>
                  <a:gd name="connsiteX56" fmla="*/ 509228 w 679091"/>
                  <a:gd name="connsiteY56" fmla="*/ 85265 h 907690"/>
                  <a:gd name="connsiteX57" fmla="*/ 509228 w 679091"/>
                  <a:gd name="connsiteY57" fmla="*/ 226653 h 907690"/>
                  <a:gd name="connsiteX58" fmla="*/ 169862 w 679091"/>
                  <a:gd name="connsiteY58" fmla="*/ 226653 h 907690"/>
                  <a:gd name="connsiteX59" fmla="*/ 169862 w 679091"/>
                  <a:gd name="connsiteY59" fmla="*/ 85265 h 907690"/>
                  <a:gd name="connsiteX60" fmla="*/ 194668 w 679091"/>
                  <a:gd name="connsiteY60" fmla="*/ 76631 h 907690"/>
                  <a:gd name="connsiteX61" fmla="*/ 283104 w 679091"/>
                  <a:gd name="connsiteY61" fmla="*/ 0 h 90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79091" h="907690">
                    <a:moveTo>
                      <a:pt x="112712" y="681038"/>
                    </a:moveTo>
                    <a:lnTo>
                      <a:pt x="339366" y="681038"/>
                    </a:lnTo>
                    <a:lnTo>
                      <a:pt x="339366" y="737829"/>
                    </a:lnTo>
                    <a:lnTo>
                      <a:pt x="112712" y="737829"/>
                    </a:lnTo>
                    <a:close/>
                    <a:moveTo>
                      <a:pt x="396875" y="566738"/>
                    </a:moveTo>
                    <a:lnTo>
                      <a:pt x="566378" y="566738"/>
                    </a:lnTo>
                    <a:lnTo>
                      <a:pt x="566378" y="623529"/>
                    </a:lnTo>
                    <a:lnTo>
                      <a:pt x="396875" y="623529"/>
                    </a:lnTo>
                    <a:close/>
                    <a:moveTo>
                      <a:pt x="112712" y="566738"/>
                    </a:moveTo>
                    <a:lnTo>
                      <a:pt x="339366" y="566738"/>
                    </a:lnTo>
                    <a:lnTo>
                      <a:pt x="339366" y="623529"/>
                    </a:lnTo>
                    <a:lnTo>
                      <a:pt x="112712" y="623529"/>
                    </a:lnTo>
                    <a:close/>
                    <a:moveTo>
                      <a:pt x="282575" y="454025"/>
                    </a:moveTo>
                    <a:lnTo>
                      <a:pt x="480652" y="454025"/>
                    </a:lnTo>
                    <a:lnTo>
                      <a:pt x="480652" y="510814"/>
                    </a:lnTo>
                    <a:lnTo>
                      <a:pt x="282575" y="510814"/>
                    </a:lnTo>
                    <a:close/>
                    <a:moveTo>
                      <a:pt x="112712" y="454025"/>
                    </a:moveTo>
                    <a:lnTo>
                      <a:pt x="226651" y="454025"/>
                    </a:lnTo>
                    <a:lnTo>
                      <a:pt x="226651" y="510814"/>
                    </a:lnTo>
                    <a:lnTo>
                      <a:pt x="112712" y="510814"/>
                    </a:lnTo>
                    <a:close/>
                    <a:moveTo>
                      <a:pt x="425450" y="339725"/>
                    </a:moveTo>
                    <a:lnTo>
                      <a:pt x="566379" y="339725"/>
                    </a:lnTo>
                    <a:lnTo>
                      <a:pt x="566379" y="396516"/>
                    </a:lnTo>
                    <a:lnTo>
                      <a:pt x="425450" y="396516"/>
                    </a:lnTo>
                    <a:close/>
                    <a:moveTo>
                      <a:pt x="112712" y="339725"/>
                    </a:moveTo>
                    <a:lnTo>
                      <a:pt x="367940" y="339725"/>
                    </a:lnTo>
                    <a:lnTo>
                      <a:pt x="367940" y="396516"/>
                    </a:lnTo>
                    <a:lnTo>
                      <a:pt x="112712" y="396516"/>
                    </a:lnTo>
                    <a:close/>
                    <a:moveTo>
                      <a:pt x="44961" y="85725"/>
                    </a:moveTo>
                    <a:lnTo>
                      <a:pt x="141357" y="85725"/>
                    </a:lnTo>
                    <a:lnTo>
                      <a:pt x="141357" y="142251"/>
                    </a:lnTo>
                    <a:lnTo>
                      <a:pt x="68340" y="142251"/>
                    </a:lnTo>
                    <a:lnTo>
                      <a:pt x="56471" y="154132"/>
                    </a:lnTo>
                    <a:lnTo>
                      <a:pt x="56471" y="839283"/>
                    </a:lnTo>
                    <a:lnTo>
                      <a:pt x="68340" y="850804"/>
                    </a:lnTo>
                    <a:lnTo>
                      <a:pt x="610750" y="850804"/>
                    </a:lnTo>
                    <a:lnTo>
                      <a:pt x="622620" y="839283"/>
                    </a:lnTo>
                    <a:lnTo>
                      <a:pt x="622620" y="154132"/>
                    </a:lnTo>
                    <a:lnTo>
                      <a:pt x="610750" y="142251"/>
                    </a:lnTo>
                    <a:lnTo>
                      <a:pt x="537733" y="142251"/>
                    </a:lnTo>
                    <a:lnTo>
                      <a:pt x="537733" y="85725"/>
                    </a:lnTo>
                    <a:lnTo>
                      <a:pt x="634489" y="85725"/>
                    </a:lnTo>
                    <a:lnTo>
                      <a:pt x="679091" y="130370"/>
                    </a:lnTo>
                    <a:lnTo>
                      <a:pt x="679091" y="862686"/>
                    </a:lnTo>
                    <a:lnTo>
                      <a:pt x="634489" y="907690"/>
                    </a:lnTo>
                    <a:lnTo>
                      <a:pt x="44961" y="907690"/>
                    </a:lnTo>
                    <a:lnTo>
                      <a:pt x="0" y="862686"/>
                    </a:lnTo>
                    <a:lnTo>
                      <a:pt x="0" y="130370"/>
                    </a:lnTo>
                    <a:close/>
                    <a:moveTo>
                      <a:pt x="339904" y="56484"/>
                    </a:moveTo>
                    <a:cubicBezTo>
                      <a:pt x="324087" y="56484"/>
                      <a:pt x="311504" y="69435"/>
                      <a:pt x="311504" y="85265"/>
                    </a:cubicBezTo>
                    <a:cubicBezTo>
                      <a:pt x="311504" y="100735"/>
                      <a:pt x="324087" y="113687"/>
                      <a:pt x="339904" y="113687"/>
                    </a:cubicBezTo>
                    <a:cubicBezTo>
                      <a:pt x="355003" y="113687"/>
                      <a:pt x="367586" y="100735"/>
                      <a:pt x="367586" y="85265"/>
                    </a:cubicBezTo>
                    <a:cubicBezTo>
                      <a:pt x="367586" y="69435"/>
                      <a:pt x="355003" y="56484"/>
                      <a:pt x="339904" y="56484"/>
                    </a:cubicBezTo>
                    <a:close/>
                    <a:moveTo>
                      <a:pt x="283104" y="0"/>
                    </a:moveTo>
                    <a:lnTo>
                      <a:pt x="395986" y="0"/>
                    </a:lnTo>
                    <a:cubicBezTo>
                      <a:pt x="414320" y="36337"/>
                      <a:pt x="445956" y="64039"/>
                      <a:pt x="484422" y="76631"/>
                    </a:cubicBezTo>
                    <a:lnTo>
                      <a:pt x="509228" y="85265"/>
                    </a:lnTo>
                    <a:lnTo>
                      <a:pt x="509228" y="226653"/>
                    </a:lnTo>
                    <a:lnTo>
                      <a:pt x="169862" y="226653"/>
                    </a:lnTo>
                    <a:lnTo>
                      <a:pt x="169862" y="85265"/>
                    </a:lnTo>
                    <a:lnTo>
                      <a:pt x="194668" y="76631"/>
                    </a:lnTo>
                    <a:cubicBezTo>
                      <a:pt x="233134" y="64039"/>
                      <a:pt x="265129" y="36337"/>
                      <a:pt x="2831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18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D92470C1-C180-4851-84F9-4C72A8044A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897801" y="4381052"/>
                <a:ext cx="685830" cy="777436"/>
              </a:xfrm>
              <a:custGeom>
                <a:avLst/>
                <a:gdLst>
                  <a:gd name="connsiteX0" fmla="*/ 216332 w 1093427"/>
                  <a:gd name="connsiteY0" fmla="*/ 1190625 h 1239478"/>
                  <a:gd name="connsiteX1" fmla="*/ 233701 w 1093427"/>
                  <a:gd name="connsiteY1" fmla="*/ 1197916 h 1239478"/>
                  <a:gd name="connsiteX2" fmla="*/ 240938 w 1093427"/>
                  <a:gd name="connsiteY2" fmla="*/ 1215049 h 1239478"/>
                  <a:gd name="connsiteX3" fmla="*/ 233701 w 1093427"/>
                  <a:gd name="connsiteY3" fmla="*/ 1232547 h 1239478"/>
                  <a:gd name="connsiteX4" fmla="*/ 216332 w 1093427"/>
                  <a:gd name="connsiteY4" fmla="*/ 1239474 h 1239478"/>
                  <a:gd name="connsiteX5" fmla="*/ 199324 w 1093427"/>
                  <a:gd name="connsiteY5" fmla="*/ 1232547 h 1239478"/>
                  <a:gd name="connsiteX6" fmla="*/ 192087 w 1093427"/>
                  <a:gd name="connsiteY6" fmla="*/ 1215049 h 1239478"/>
                  <a:gd name="connsiteX7" fmla="*/ 199324 w 1093427"/>
                  <a:gd name="connsiteY7" fmla="*/ 1197916 h 1239478"/>
                  <a:gd name="connsiteX8" fmla="*/ 216332 w 1093427"/>
                  <a:gd name="connsiteY8" fmla="*/ 1190625 h 1239478"/>
                  <a:gd name="connsiteX9" fmla="*/ 927894 w 1093427"/>
                  <a:gd name="connsiteY9" fmla="*/ 1060450 h 1239478"/>
                  <a:gd name="connsiteX10" fmla="*/ 944901 w 1093427"/>
                  <a:gd name="connsiteY10" fmla="*/ 1067741 h 1239478"/>
                  <a:gd name="connsiteX11" fmla="*/ 952138 w 1093427"/>
                  <a:gd name="connsiteY11" fmla="*/ 1084874 h 1239478"/>
                  <a:gd name="connsiteX12" fmla="*/ 944901 w 1093427"/>
                  <a:gd name="connsiteY12" fmla="*/ 1102372 h 1239478"/>
                  <a:gd name="connsiteX13" fmla="*/ 927894 w 1093427"/>
                  <a:gd name="connsiteY13" fmla="*/ 1109299 h 1239478"/>
                  <a:gd name="connsiteX14" fmla="*/ 910524 w 1093427"/>
                  <a:gd name="connsiteY14" fmla="*/ 1102372 h 1239478"/>
                  <a:gd name="connsiteX15" fmla="*/ 903287 w 1093427"/>
                  <a:gd name="connsiteY15" fmla="*/ 1084874 h 1239478"/>
                  <a:gd name="connsiteX16" fmla="*/ 910524 w 1093427"/>
                  <a:gd name="connsiteY16" fmla="*/ 1067741 h 1239478"/>
                  <a:gd name="connsiteX17" fmla="*/ 927894 w 1093427"/>
                  <a:gd name="connsiteY17" fmla="*/ 1060450 h 1239478"/>
                  <a:gd name="connsiteX18" fmla="*/ 753142 w 1093427"/>
                  <a:gd name="connsiteY18" fmla="*/ 1060450 h 1239478"/>
                  <a:gd name="connsiteX19" fmla="*/ 835944 w 1093427"/>
                  <a:gd name="connsiteY19" fmla="*/ 1060450 h 1239478"/>
                  <a:gd name="connsiteX20" fmla="*/ 860065 w 1093427"/>
                  <a:gd name="connsiteY20" fmla="*/ 1084874 h 1239478"/>
                  <a:gd name="connsiteX21" fmla="*/ 835944 w 1093427"/>
                  <a:gd name="connsiteY21" fmla="*/ 1109299 h 1239478"/>
                  <a:gd name="connsiteX22" fmla="*/ 753142 w 1093427"/>
                  <a:gd name="connsiteY22" fmla="*/ 1109299 h 1239478"/>
                  <a:gd name="connsiteX23" fmla="*/ 728662 w 1093427"/>
                  <a:gd name="connsiteY23" fmla="*/ 1084874 h 1239478"/>
                  <a:gd name="connsiteX24" fmla="*/ 753142 w 1093427"/>
                  <a:gd name="connsiteY24" fmla="*/ 1060450 h 1239478"/>
                  <a:gd name="connsiteX25" fmla="*/ 463842 w 1093427"/>
                  <a:gd name="connsiteY25" fmla="*/ 844951 h 1239478"/>
                  <a:gd name="connsiteX26" fmla="*/ 463842 w 1093427"/>
                  <a:gd name="connsiteY26" fmla="*/ 917678 h 1239478"/>
                  <a:gd name="connsiteX27" fmla="*/ 497725 w 1093427"/>
                  <a:gd name="connsiteY27" fmla="*/ 951161 h 1239478"/>
                  <a:gd name="connsiteX28" fmla="*/ 604421 w 1093427"/>
                  <a:gd name="connsiteY28" fmla="*/ 951161 h 1239478"/>
                  <a:gd name="connsiteX29" fmla="*/ 638305 w 1093427"/>
                  <a:gd name="connsiteY29" fmla="*/ 917678 h 1239478"/>
                  <a:gd name="connsiteX30" fmla="*/ 638305 w 1093427"/>
                  <a:gd name="connsiteY30" fmla="*/ 844951 h 1239478"/>
                  <a:gd name="connsiteX31" fmla="*/ 280557 w 1093427"/>
                  <a:gd name="connsiteY31" fmla="*/ 831046 h 1239478"/>
                  <a:gd name="connsiteX32" fmla="*/ 310373 w 1093427"/>
                  <a:gd name="connsiteY32" fmla="*/ 847239 h 1239478"/>
                  <a:gd name="connsiteX33" fmla="*/ 293849 w 1093427"/>
                  <a:gd name="connsiteY33" fmla="*/ 877467 h 1239478"/>
                  <a:gd name="connsiteX34" fmla="*/ 178177 w 1093427"/>
                  <a:gd name="connsiteY34" fmla="*/ 910933 h 1239478"/>
                  <a:gd name="connsiteX35" fmla="*/ 48496 w 1093427"/>
                  <a:gd name="connsiteY35" fmla="*/ 1083303 h 1239478"/>
                  <a:gd name="connsiteX36" fmla="*/ 48496 w 1093427"/>
                  <a:gd name="connsiteY36" fmla="*/ 1191258 h 1239478"/>
                  <a:gd name="connsiteX37" fmla="*/ 116031 w 1093427"/>
                  <a:gd name="connsiteY37" fmla="*/ 1191258 h 1239478"/>
                  <a:gd name="connsiteX38" fmla="*/ 140099 w 1093427"/>
                  <a:gd name="connsiteY38" fmla="*/ 1215368 h 1239478"/>
                  <a:gd name="connsiteX39" fmla="*/ 116031 w 1093427"/>
                  <a:gd name="connsiteY39" fmla="*/ 1239478 h 1239478"/>
                  <a:gd name="connsiteX40" fmla="*/ 24068 w 1093427"/>
                  <a:gd name="connsiteY40" fmla="*/ 1239478 h 1239478"/>
                  <a:gd name="connsiteX41" fmla="*/ 0 w 1093427"/>
                  <a:gd name="connsiteY41" fmla="*/ 1215368 h 1239478"/>
                  <a:gd name="connsiteX42" fmla="*/ 0 w 1093427"/>
                  <a:gd name="connsiteY42" fmla="*/ 1083303 h 1239478"/>
                  <a:gd name="connsiteX43" fmla="*/ 45981 w 1093427"/>
                  <a:gd name="connsiteY43" fmla="*/ 946199 h 1239478"/>
                  <a:gd name="connsiteX44" fmla="*/ 164527 w 1093427"/>
                  <a:gd name="connsiteY44" fmla="*/ 864152 h 1239478"/>
                  <a:gd name="connsiteX45" fmla="*/ 796541 w 1093427"/>
                  <a:gd name="connsiteY45" fmla="*/ 825924 h 1239478"/>
                  <a:gd name="connsiteX46" fmla="*/ 928611 w 1093427"/>
                  <a:gd name="connsiteY46" fmla="*/ 864076 h 1239478"/>
                  <a:gd name="connsiteX47" fmla="*/ 1047725 w 1093427"/>
                  <a:gd name="connsiteY47" fmla="*/ 946139 h 1239478"/>
                  <a:gd name="connsiteX48" fmla="*/ 1093427 w 1093427"/>
                  <a:gd name="connsiteY48" fmla="*/ 1083271 h 1239478"/>
                  <a:gd name="connsiteX49" fmla="*/ 1093427 w 1093427"/>
                  <a:gd name="connsiteY49" fmla="*/ 1215363 h 1239478"/>
                  <a:gd name="connsiteX50" fmla="*/ 1069317 w 1093427"/>
                  <a:gd name="connsiteY50" fmla="*/ 1239478 h 1239478"/>
                  <a:gd name="connsiteX51" fmla="*/ 311448 w 1093427"/>
                  <a:gd name="connsiteY51" fmla="*/ 1239478 h 1239478"/>
                  <a:gd name="connsiteX52" fmla="*/ 287337 w 1093427"/>
                  <a:gd name="connsiteY52" fmla="*/ 1215363 h 1239478"/>
                  <a:gd name="connsiteX53" fmla="*/ 311448 w 1093427"/>
                  <a:gd name="connsiteY53" fmla="*/ 1191248 h 1239478"/>
                  <a:gd name="connsiteX54" fmla="*/ 1045206 w 1093427"/>
                  <a:gd name="connsiteY54" fmla="*/ 1191248 h 1239478"/>
                  <a:gd name="connsiteX55" fmla="*/ 1045206 w 1093427"/>
                  <a:gd name="connsiteY55" fmla="*/ 1083271 h 1239478"/>
                  <a:gd name="connsiteX56" fmla="*/ 915296 w 1093427"/>
                  <a:gd name="connsiteY56" fmla="*/ 910866 h 1239478"/>
                  <a:gd name="connsiteX57" fmla="*/ 782866 w 1093427"/>
                  <a:gd name="connsiteY57" fmla="*/ 872354 h 1239478"/>
                  <a:gd name="connsiteX58" fmla="*/ 766673 w 1093427"/>
                  <a:gd name="connsiteY58" fmla="*/ 842481 h 1239478"/>
                  <a:gd name="connsiteX59" fmla="*/ 796541 w 1093427"/>
                  <a:gd name="connsiteY59" fmla="*/ 825924 h 1239478"/>
                  <a:gd name="connsiteX60" fmla="*/ 546100 w 1093427"/>
                  <a:gd name="connsiteY60" fmla="*/ 445197 h 1239478"/>
                  <a:gd name="connsiteX61" fmla="*/ 521517 w 1093427"/>
                  <a:gd name="connsiteY61" fmla="*/ 469719 h 1239478"/>
                  <a:gd name="connsiteX62" fmla="*/ 546100 w 1093427"/>
                  <a:gd name="connsiteY62" fmla="*/ 493881 h 1239478"/>
                  <a:gd name="connsiteX63" fmla="*/ 570321 w 1093427"/>
                  <a:gd name="connsiteY63" fmla="*/ 469719 h 1239478"/>
                  <a:gd name="connsiteX64" fmla="*/ 546100 w 1093427"/>
                  <a:gd name="connsiteY64" fmla="*/ 445197 h 1239478"/>
                  <a:gd name="connsiteX65" fmla="*/ 546100 w 1093427"/>
                  <a:gd name="connsiteY65" fmla="*/ 396875 h 1239478"/>
                  <a:gd name="connsiteX66" fmla="*/ 618763 w 1093427"/>
                  <a:gd name="connsiteY66" fmla="*/ 469719 h 1239478"/>
                  <a:gd name="connsiteX67" fmla="*/ 546100 w 1093427"/>
                  <a:gd name="connsiteY67" fmla="*/ 542564 h 1239478"/>
                  <a:gd name="connsiteX68" fmla="*/ 473075 w 1093427"/>
                  <a:gd name="connsiteY68" fmla="*/ 469719 h 1239478"/>
                  <a:gd name="connsiteX69" fmla="*/ 546100 w 1093427"/>
                  <a:gd name="connsiteY69" fmla="*/ 396875 h 1239478"/>
                  <a:gd name="connsiteX70" fmla="*/ 548910 w 1093427"/>
                  <a:gd name="connsiteY70" fmla="*/ 179253 h 1239478"/>
                  <a:gd name="connsiteX71" fmla="*/ 410854 w 1093427"/>
                  <a:gd name="connsiteY71" fmla="*/ 214896 h 1239478"/>
                  <a:gd name="connsiteX72" fmla="*/ 324344 w 1093427"/>
                  <a:gd name="connsiteY72" fmla="*/ 302744 h 1239478"/>
                  <a:gd name="connsiteX73" fmla="*/ 364715 w 1093427"/>
                  <a:gd name="connsiteY73" fmla="*/ 618132 h 1239478"/>
                  <a:gd name="connsiteX74" fmla="*/ 435005 w 1093427"/>
                  <a:gd name="connsiteY74" fmla="*/ 792387 h 1239478"/>
                  <a:gd name="connsiteX75" fmla="*/ 438970 w 1093427"/>
                  <a:gd name="connsiteY75" fmla="*/ 796347 h 1239478"/>
                  <a:gd name="connsiteX76" fmla="*/ 524039 w 1093427"/>
                  <a:gd name="connsiteY76" fmla="*/ 796347 h 1239478"/>
                  <a:gd name="connsiteX77" fmla="*/ 524039 w 1093427"/>
                  <a:gd name="connsiteY77" fmla="*/ 619572 h 1239478"/>
                  <a:gd name="connsiteX78" fmla="*/ 548190 w 1093427"/>
                  <a:gd name="connsiteY78" fmla="*/ 595450 h 1239478"/>
                  <a:gd name="connsiteX79" fmla="*/ 572340 w 1093427"/>
                  <a:gd name="connsiteY79" fmla="*/ 619572 h 1239478"/>
                  <a:gd name="connsiteX80" fmla="*/ 572340 w 1093427"/>
                  <a:gd name="connsiteY80" fmla="*/ 796347 h 1239478"/>
                  <a:gd name="connsiteX81" fmla="*/ 658130 w 1093427"/>
                  <a:gd name="connsiteY81" fmla="*/ 796347 h 1239478"/>
                  <a:gd name="connsiteX82" fmla="*/ 662095 w 1093427"/>
                  <a:gd name="connsiteY82" fmla="*/ 792387 h 1239478"/>
                  <a:gd name="connsiteX83" fmla="*/ 732745 w 1093427"/>
                  <a:gd name="connsiteY83" fmla="*/ 617771 h 1239478"/>
                  <a:gd name="connsiteX84" fmla="*/ 807000 w 1093427"/>
                  <a:gd name="connsiteY84" fmla="*/ 437036 h 1239478"/>
                  <a:gd name="connsiteX85" fmla="*/ 681920 w 1093427"/>
                  <a:gd name="connsiteY85" fmla="*/ 216337 h 1239478"/>
                  <a:gd name="connsiteX86" fmla="*/ 548910 w 1093427"/>
                  <a:gd name="connsiteY86" fmla="*/ 179253 h 1239478"/>
                  <a:gd name="connsiteX87" fmla="*/ 552019 w 1093427"/>
                  <a:gd name="connsiteY87" fmla="*/ 130649 h 1239478"/>
                  <a:gd name="connsiteX88" fmla="*/ 707152 w 1093427"/>
                  <a:gd name="connsiteY88" fmla="*/ 174933 h 1239478"/>
                  <a:gd name="connsiteX89" fmla="*/ 814569 w 1093427"/>
                  <a:gd name="connsiteY89" fmla="*/ 284382 h 1239478"/>
                  <a:gd name="connsiteX90" fmla="*/ 855301 w 1093427"/>
                  <a:gd name="connsiteY90" fmla="*/ 437036 h 1239478"/>
                  <a:gd name="connsiteX91" fmla="*/ 767349 w 1093427"/>
                  <a:gd name="connsiteY91" fmla="*/ 651974 h 1239478"/>
                  <a:gd name="connsiteX92" fmla="*/ 710397 w 1093427"/>
                  <a:gd name="connsiteY92" fmla="*/ 792387 h 1239478"/>
                  <a:gd name="connsiteX93" fmla="*/ 686606 w 1093427"/>
                  <a:gd name="connsiteY93" fmla="*/ 836311 h 1239478"/>
                  <a:gd name="connsiteX94" fmla="*/ 686606 w 1093427"/>
                  <a:gd name="connsiteY94" fmla="*/ 917678 h 1239478"/>
                  <a:gd name="connsiteX95" fmla="*/ 604421 w 1093427"/>
                  <a:gd name="connsiteY95" fmla="*/ 999765 h 1239478"/>
                  <a:gd name="connsiteX96" fmla="*/ 497725 w 1093427"/>
                  <a:gd name="connsiteY96" fmla="*/ 999765 h 1239478"/>
                  <a:gd name="connsiteX97" fmla="*/ 415180 w 1093427"/>
                  <a:gd name="connsiteY97" fmla="*/ 917678 h 1239478"/>
                  <a:gd name="connsiteX98" fmla="*/ 415180 w 1093427"/>
                  <a:gd name="connsiteY98" fmla="*/ 838831 h 1239478"/>
                  <a:gd name="connsiteX99" fmla="*/ 386703 w 1093427"/>
                  <a:gd name="connsiteY99" fmla="*/ 792387 h 1239478"/>
                  <a:gd name="connsiteX100" fmla="*/ 329751 w 1093427"/>
                  <a:gd name="connsiteY100" fmla="*/ 651974 h 1239478"/>
                  <a:gd name="connsiteX101" fmla="*/ 245764 w 1093427"/>
                  <a:gd name="connsiteY101" fmla="*/ 485640 h 1239478"/>
                  <a:gd name="connsiteX102" fmla="*/ 281089 w 1093427"/>
                  <a:gd name="connsiteY102" fmla="*/ 280422 h 1239478"/>
                  <a:gd name="connsiteX103" fmla="*/ 388506 w 1093427"/>
                  <a:gd name="connsiteY103" fmla="*/ 171693 h 1239478"/>
                  <a:gd name="connsiteX104" fmla="*/ 552019 w 1093427"/>
                  <a:gd name="connsiteY104" fmla="*/ 130649 h 1239478"/>
                  <a:gd name="connsiteX105" fmla="*/ 755759 w 1093427"/>
                  <a:gd name="connsiteY105" fmla="*/ 35763 h 1239478"/>
                  <a:gd name="connsiteX106" fmla="*/ 772993 w 1093427"/>
                  <a:gd name="connsiteY106" fmla="*/ 43037 h 1239478"/>
                  <a:gd name="connsiteX107" fmla="*/ 772993 w 1093427"/>
                  <a:gd name="connsiteY107" fmla="*/ 77162 h 1239478"/>
                  <a:gd name="connsiteX108" fmla="*/ 725844 w 1093427"/>
                  <a:gd name="connsiteY108" fmla="*/ 124219 h 1239478"/>
                  <a:gd name="connsiteX109" fmla="*/ 709057 w 1093427"/>
                  <a:gd name="connsiteY109" fmla="*/ 131404 h 1239478"/>
                  <a:gd name="connsiteX110" fmla="*/ 691912 w 1093427"/>
                  <a:gd name="connsiteY110" fmla="*/ 124219 h 1239478"/>
                  <a:gd name="connsiteX111" fmla="*/ 691912 w 1093427"/>
                  <a:gd name="connsiteY111" fmla="*/ 90094 h 1239478"/>
                  <a:gd name="connsiteX112" fmla="*/ 739060 w 1093427"/>
                  <a:gd name="connsiteY112" fmla="*/ 43037 h 1239478"/>
                  <a:gd name="connsiteX113" fmla="*/ 755759 w 1093427"/>
                  <a:gd name="connsiteY113" fmla="*/ 35763 h 1239478"/>
                  <a:gd name="connsiteX114" fmla="*/ 337725 w 1093427"/>
                  <a:gd name="connsiteY114" fmla="*/ 35754 h 1239478"/>
                  <a:gd name="connsiteX115" fmla="*/ 354899 w 1093427"/>
                  <a:gd name="connsiteY115" fmla="*/ 43001 h 1239478"/>
                  <a:gd name="connsiteX116" fmla="*/ 402626 w 1093427"/>
                  <a:gd name="connsiteY116" fmla="*/ 90245 h 1239478"/>
                  <a:gd name="connsiteX117" fmla="*/ 402626 w 1093427"/>
                  <a:gd name="connsiteY117" fmla="*/ 124247 h 1239478"/>
                  <a:gd name="connsiteX118" fmla="*/ 385632 w 1093427"/>
                  <a:gd name="connsiteY118" fmla="*/ 131405 h 1239478"/>
                  <a:gd name="connsiteX119" fmla="*/ 368277 w 1093427"/>
                  <a:gd name="connsiteY119" fmla="*/ 124247 h 1239478"/>
                  <a:gd name="connsiteX120" fmla="*/ 320551 w 1093427"/>
                  <a:gd name="connsiteY120" fmla="*/ 76645 h 1239478"/>
                  <a:gd name="connsiteX121" fmla="*/ 320551 w 1093427"/>
                  <a:gd name="connsiteY121" fmla="*/ 43001 h 1239478"/>
                  <a:gd name="connsiteX122" fmla="*/ 337725 w 1093427"/>
                  <a:gd name="connsiteY122" fmla="*/ 35754 h 1239478"/>
                  <a:gd name="connsiteX123" fmla="*/ 548481 w 1093427"/>
                  <a:gd name="connsiteY123" fmla="*/ 0 h 1239478"/>
                  <a:gd name="connsiteX124" fmla="*/ 572725 w 1093427"/>
                  <a:gd name="connsiteY124" fmla="*/ 24067 h 1239478"/>
                  <a:gd name="connsiteX125" fmla="*/ 572725 w 1093427"/>
                  <a:gd name="connsiteY125" fmla="*/ 73998 h 1239478"/>
                  <a:gd name="connsiteX126" fmla="*/ 548481 w 1093427"/>
                  <a:gd name="connsiteY126" fmla="*/ 98066 h 1239478"/>
                  <a:gd name="connsiteX127" fmla="*/ 523875 w 1093427"/>
                  <a:gd name="connsiteY127" fmla="*/ 73998 h 1239478"/>
                  <a:gd name="connsiteX128" fmla="*/ 523875 w 1093427"/>
                  <a:gd name="connsiteY128" fmla="*/ 24067 h 1239478"/>
                  <a:gd name="connsiteX129" fmla="*/ 548481 w 1093427"/>
                  <a:gd name="connsiteY129" fmla="*/ 0 h 123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1093427" h="1239478">
                    <a:moveTo>
                      <a:pt x="216332" y="1190625"/>
                    </a:moveTo>
                    <a:cubicBezTo>
                      <a:pt x="222845" y="1190625"/>
                      <a:pt x="228997" y="1193542"/>
                      <a:pt x="233701" y="1197916"/>
                    </a:cubicBezTo>
                    <a:cubicBezTo>
                      <a:pt x="238043" y="1202291"/>
                      <a:pt x="240938" y="1208852"/>
                      <a:pt x="240938" y="1215049"/>
                    </a:cubicBezTo>
                    <a:cubicBezTo>
                      <a:pt x="240938" y="1221611"/>
                      <a:pt x="238043" y="1227808"/>
                      <a:pt x="233701" y="1232547"/>
                    </a:cubicBezTo>
                    <a:cubicBezTo>
                      <a:pt x="228997" y="1236922"/>
                      <a:pt x="222845" y="1239474"/>
                      <a:pt x="216332" y="1239474"/>
                    </a:cubicBezTo>
                    <a:cubicBezTo>
                      <a:pt x="209818" y="1239474"/>
                      <a:pt x="203666" y="1236922"/>
                      <a:pt x="199324" y="1232547"/>
                    </a:cubicBezTo>
                    <a:cubicBezTo>
                      <a:pt x="194620" y="1227808"/>
                      <a:pt x="192087" y="1221611"/>
                      <a:pt x="192087" y="1215049"/>
                    </a:cubicBezTo>
                    <a:cubicBezTo>
                      <a:pt x="192087" y="1208852"/>
                      <a:pt x="194620" y="1202291"/>
                      <a:pt x="199324" y="1197916"/>
                    </a:cubicBezTo>
                    <a:cubicBezTo>
                      <a:pt x="203666" y="1193542"/>
                      <a:pt x="209818" y="1190625"/>
                      <a:pt x="216332" y="1190625"/>
                    </a:cubicBezTo>
                    <a:close/>
                    <a:moveTo>
                      <a:pt x="927894" y="1060450"/>
                    </a:moveTo>
                    <a:cubicBezTo>
                      <a:pt x="934045" y="1060450"/>
                      <a:pt x="940559" y="1063002"/>
                      <a:pt x="944901" y="1067741"/>
                    </a:cubicBezTo>
                    <a:cubicBezTo>
                      <a:pt x="949605" y="1072116"/>
                      <a:pt x="952138" y="1078677"/>
                      <a:pt x="952138" y="1084874"/>
                    </a:cubicBezTo>
                    <a:cubicBezTo>
                      <a:pt x="952138" y="1091436"/>
                      <a:pt x="949605" y="1097633"/>
                      <a:pt x="944901" y="1102372"/>
                    </a:cubicBezTo>
                    <a:cubicBezTo>
                      <a:pt x="940559" y="1106747"/>
                      <a:pt x="934045" y="1109299"/>
                      <a:pt x="927894" y="1109299"/>
                    </a:cubicBezTo>
                    <a:cubicBezTo>
                      <a:pt x="921380" y="1109299"/>
                      <a:pt x="915229" y="1106747"/>
                      <a:pt x="910524" y="1102372"/>
                    </a:cubicBezTo>
                    <a:cubicBezTo>
                      <a:pt x="906182" y="1097633"/>
                      <a:pt x="903287" y="1091436"/>
                      <a:pt x="903287" y="1084874"/>
                    </a:cubicBezTo>
                    <a:cubicBezTo>
                      <a:pt x="903287" y="1078677"/>
                      <a:pt x="906182" y="1072116"/>
                      <a:pt x="910524" y="1067741"/>
                    </a:cubicBezTo>
                    <a:cubicBezTo>
                      <a:pt x="915229" y="1063002"/>
                      <a:pt x="921380" y="1060450"/>
                      <a:pt x="927894" y="1060450"/>
                    </a:cubicBezTo>
                    <a:close/>
                    <a:moveTo>
                      <a:pt x="753142" y="1060450"/>
                    </a:moveTo>
                    <a:lnTo>
                      <a:pt x="835944" y="1060450"/>
                    </a:lnTo>
                    <a:cubicBezTo>
                      <a:pt x="849265" y="1060450"/>
                      <a:pt x="860065" y="1071386"/>
                      <a:pt x="860065" y="1084874"/>
                    </a:cubicBezTo>
                    <a:cubicBezTo>
                      <a:pt x="860065" y="1098362"/>
                      <a:pt x="849265" y="1109299"/>
                      <a:pt x="835944" y="1109299"/>
                    </a:cubicBezTo>
                    <a:lnTo>
                      <a:pt x="753142" y="1109299"/>
                    </a:lnTo>
                    <a:cubicBezTo>
                      <a:pt x="739462" y="1109299"/>
                      <a:pt x="728662" y="1098362"/>
                      <a:pt x="728662" y="1084874"/>
                    </a:cubicBezTo>
                    <a:cubicBezTo>
                      <a:pt x="728662" y="1071386"/>
                      <a:pt x="739462" y="1060450"/>
                      <a:pt x="753142" y="1060450"/>
                    </a:cubicBezTo>
                    <a:close/>
                    <a:moveTo>
                      <a:pt x="463842" y="844951"/>
                    </a:moveTo>
                    <a:lnTo>
                      <a:pt x="463842" y="917678"/>
                    </a:lnTo>
                    <a:cubicBezTo>
                      <a:pt x="463842" y="936039"/>
                      <a:pt x="478981" y="951161"/>
                      <a:pt x="497725" y="951161"/>
                    </a:cubicBezTo>
                    <a:lnTo>
                      <a:pt x="604421" y="951161"/>
                    </a:lnTo>
                    <a:cubicBezTo>
                      <a:pt x="623165" y="951161"/>
                      <a:pt x="638305" y="936039"/>
                      <a:pt x="638305" y="917678"/>
                    </a:cubicBezTo>
                    <a:lnTo>
                      <a:pt x="638305" y="844951"/>
                    </a:lnTo>
                    <a:close/>
                    <a:moveTo>
                      <a:pt x="280557" y="831046"/>
                    </a:moveTo>
                    <a:cubicBezTo>
                      <a:pt x="293130" y="827088"/>
                      <a:pt x="306781" y="834645"/>
                      <a:pt x="310373" y="847239"/>
                    </a:cubicBezTo>
                    <a:cubicBezTo>
                      <a:pt x="313966" y="860194"/>
                      <a:pt x="306781" y="873509"/>
                      <a:pt x="293849" y="877467"/>
                    </a:cubicBezTo>
                    <a:lnTo>
                      <a:pt x="178177" y="910933"/>
                    </a:lnTo>
                    <a:cubicBezTo>
                      <a:pt x="101662" y="932884"/>
                      <a:pt x="48496" y="1003775"/>
                      <a:pt x="48496" y="1083303"/>
                    </a:cubicBezTo>
                    <a:lnTo>
                      <a:pt x="48496" y="1191258"/>
                    </a:lnTo>
                    <a:lnTo>
                      <a:pt x="116031" y="1191258"/>
                    </a:lnTo>
                    <a:cubicBezTo>
                      <a:pt x="129322" y="1191258"/>
                      <a:pt x="140099" y="1202054"/>
                      <a:pt x="140099" y="1215368"/>
                    </a:cubicBezTo>
                    <a:cubicBezTo>
                      <a:pt x="140099" y="1228683"/>
                      <a:pt x="129322" y="1239478"/>
                      <a:pt x="116031" y="1239478"/>
                    </a:cubicBezTo>
                    <a:lnTo>
                      <a:pt x="24068" y="1239478"/>
                    </a:lnTo>
                    <a:cubicBezTo>
                      <a:pt x="10777" y="1239478"/>
                      <a:pt x="0" y="1228683"/>
                      <a:pt x="0" y="1215368"/>
                    </a:cubicBezTo>
                    <a:lnTo>
                      <a:pt x="0" y="1083303"/>
                    </a:lnTo>
                    <a:cubicBezTo>
                      <a:pt x="0" y="1033643"/>
                      <a:pt x="15806" y="986142"/>
                      <a:pt x="45981" y="946199"/>
                    </a:cubicBezTo>
                    <a:cubicBezTo>
                      <a:pt x="75438" y="906255"/>
                      <a:pt x="116749" y="878187"/>
                      <a:pt x="164527" y="864152"/>
                    </a:cubicBezTo>
                    <a:close/>
                    <a:moveTo>
                      <a:pt x="796541" y="825924"/>
                    </a:moveTo>
                    <a:lnTo>
                      <a:pt x="928611" y="864076"/>
                    </a:lnTo>
                    <a:cubicBezTo>
                      <a:pt x="976472" y="878113"/>
                      <a:pt x="1017856" y="906187"/>
                      <a:pt x="1047725" y="946139"/>
                    </a:cubicBezTo>
                    <a:cubicBezTo>
                      <a:pt x="1077593" y="986091"/>
                      <a:pt x="1093427" y="1033601"/>
                      <a:pt x="1093427" y="1083271"/>
                    </a:cubicBezTo>
                    <a:lnTo>
                      <a:pt x="1093427" y="1215363"/>
                    </a:lnTo>
                    <a:cubicBezTo>
                      <a:pt x="1093427" y="1228681"/>
                      <a:pt x="1082631" y="1239478"/>
                      <a:pt x="1069317" y="1239478"/>
                    </a:cubicBezTo>
                    <a:lnTo>
                      <a:pt x="311448" y="1239478"/>
                    </a:lnTo>
                    <a:cubicBezTo>
                      <a:pt x="298133" y="1239478"/>
                      <a:pt x="287337" y="1228681"/>
                      <a:pt x="287337" y="1215363"/>
                    </a:cubicBezTo>
                    <a:cubicBezTo>
                      <a:pt x="287337" y="1202046"/>
                      <a:pt x="298133" y="1191248"/>
                      <a:pt x="311448" y="1191248"/>
                    </a:cubicBezTo>
                    <a:lnTo>
                      <a:pt x="1045206" y="1191248"/>
                    </a:lnTo>
                    <a:lnTo>
                      <a:pt x="1045206" y="1083271"/>
                    </a:lnTo>
                    <a:cubicBezTo>
                      <a:pt x="1045206" y="1003727"/>
                      <a:pt x="991586" y="932822"/>
                      <a:pt x="915296" y="910866"/>
                    </a:cubicBezTo>
                    <a:lnTo>
                      <a:pt x="782866" y="872354"/>
                    </a:lnTo>
                    <a:cubicBezTo>
                      <a:pt x="770271" y="868755"/>
                      <a:pt x="762714" y="855438"/>
                      <a:pt x="766673" y="842481"/>
                    </a:cubicBezTo>
                    <a:cubicBezTo>
                      <a:pt x="770271" y="829883"/>
                      <a:pt x="783586" y="822325"/>
                      <a:pt x="796541" y="825924"/>
                    </a:cubicBezTo>
                    <a:close/>
                    <a:moveTo>
                      <a:pt x="546100" y="445197"/>
                    </a:moveTo>
                    <a:cubicBezTo>
                      <a:pt x="532362" y="445197"/>
                      <a:pt x="521517" y="456016"/>
                      <a:pt x="521517" y="469719"/>
                    </a:cubicBezTo>
                    <a:cubicBezTo>
                      <a:pt x="521517" y="483062"/>
                      <a:pt x="532362" y="493881"/>
                      <a:pt x="546100" y="493881"/>
                    </a:cubicBezTo>
                    <a:cubicBezTo>
                      <a:pt x="559114" y="493881"/>
                      <a:pt x="570321" y="483062"/>
                      <a:pt x="570321" y="469719"/>
                    </a:cubicBezTo>
                    <a:cubicBezTo>
                      <a:pt x="570321" y="456016"/>
                      <a:pt x="559114" y="445197"/>
                      <a:pt x="546100" y="445197"/>
                    </a:cubicBezTo>
                    <a:close/>
                    <a:moveTo>
                      <a:pt x="546100" y="396875"/>
                    </a:moveTo>
                    <a:cubicBezTo>
                      <a:pt x="586227" y="396875"/>
                      <a:pt x="618763" y="429691"/>
                      <a:pt x="618763" y="469719"/>
                    </a:cubicBezTo>
                    <a:cubicBezTo>
                      <a:pt x="618763" y="509748"/>
                      <a:pt x="586227" y="542564"/>
                      <a:pt x="546100" y="542564"/>
                    </a:cubicBezTo>
                    <a:cubicBezTo>
                      <a:pt x="505972" y="542564"/>
                      <a:pt x="473075" y="509748"/>
                      <a:pt x="473075" y="469719"/>
                    </a:cubicBezTo>
                    <a:cubicBezTo>
                      <a:pt x="473075" y="429691"/>
                      <a:pt x="505972" y="396875"/>
                      <a:pt x="546100" y="396875"/>
                    </a:cubicBezTo>
                    <a:close/>
                    <a:moveTo>
                      <a:pt x="548910" y="179253"/>
                    </a:moveTo>
                    <a:cubicBezTo>
                      <a:pt x="503132" y="179253"/>
                      <a:pt x="456272" y="191134"/>
                      <a:pt x="410854" y="214896"/>
                    </a:cubicBezTo>
                    <a:cubicBezTo>
                      <a:pt x="374087" y="234338"/>
                      <a:pt x="343809" y="264581"/>
                      <a:pt x="324344" y="302744"/>
                    </a:cubicBezTo>
                    <a:cubicBezTo>
                      <a:pt x="255857" y="435956"/>
                      <a:pt x="300193" y="552966"/>
                      <a:pt x="364715" y="618132"/>
                    </a:cubicBezTo>
                    <a:cubicBezTo>
                      <a:pt x="410133" y="664216"/>
                      <a:pt x="435005" y="726141"/>
                      <a:pt x="435005" y="792387"/>
                    </a:cubicBezTo>
                    <a:cubicBezTo>
                      <a:pt x="435005" y="794547"/>
                      <a:pt x="436807" y="796347"/>
                      <a:pt x="438970" y="796347"/>
                    </a:cubicBezTo>
                    <a:lnTo>
                      <a:pt x="524039" y="796347"/>
                    </a:lnTo>
                    <a:lnTo>
                      <a:pt x="524039" y="619572"/>
                    </a:lnTo>
                    <a:cubicBezTo>
                      <a:pt x="524039" y="606250"/>
                      <a:pt x="534853" y="595450"/>
                      <a:pt x="548190" y="595450"/>
                    </a:cubicBezTo>
                    <a:cubicBezTo>
                      <a:pt x="561887" y="595450"/>
                      <a:pt x="572340" y="606250"/>
                      <a:pt x="572340" y="619572"/>
                    </a:cubicBezTo>
                    <a:lnTo>
                      <a:pt x="572340" y="796347"/>
                    </a:lnTo>
                    <a:lnTo>
                      <a:pt x="658130" y="796347"/>
                    </a:lnTo>
                    <a:cubicBezTo>
                      <a:pt x="660293" y="796347"/>
                      <a:pt x="662095" y="794547"/>
                      <a:pt x="662095" y="792387"/>
                    </a:cubicBezTo>
                    <a:cubicBezTo>
                      <a:pt x="662095" y="726141"/>
                      <a:pt x="686967" y="664216"/>
                      <a:pt x="732745" y="617771"/>
                    </a:cubicBezTo>
                    <a:cubicBezTo>
                      <a:pt x="780326" y="569527"/>
                      <a:pt x="807000" y="505082"/>
                      <a:pt x="807000" y="437036"/>
                    </a:cubicBezTo>
                    <a:cubicBezTo>
                      <a:pt x="807000" y="345948"/>
                      <a:pt x="760140" y="263501"/>
                      <a:pt x="681920" y="216337"/>
                    </a:cubicBezTo>
                    <a:cubicBezTo>
                      <a:pt x="641188" y="191494"/>
                      <a:pt x="595770" y="179253"/>
                      <a:pt x="548910" y="179253"/>
                    </a:cubicBezTo>
                    <a:close/>
                    <a:moveTo>
                      <a:pt x="552019" y="130649"/>
                    </a:moveTo>
                    <a:cubicBezTo>
                      <a:pt x="606404" y="131189"/>
                      <a:pt x="659391" y="145950"/>
                      <a:pt x="707152" y="174933"/>
                    </a:cubicBezTo>
                    <a:cubicBezTo>
                      <a:pt x="751489" y="201575"/>
                      <a:pt x="788616" y="239739"/>
                      <a:pt x="814569" y="284382"/>
                    </a:cubicBezTo>
                    <a:cubicBezTo>
                      <a:pt x="841243" y="330826"/>
                      <a:pt x="855301" y="383391"/>
                      <a:pt x="855301" y="437036"/>
                    </a:cubicBezTo>
                    <a:cubicBezTo>
                      <a:pt x="855301" y="518043"/>
                      <a:pt x="823941" y="594009"/>
                      <a:pt x="767349" y="651974"/>
                    </a:cubicBezTo>
                    <a:cubicBezTo>
                      <a:pt x="730582" y="689058"/>
                      <a:pt x="710397" y="739102"/>
                      <a:pt x="710397" y="792387"/>
                    </a:cubicBezTo>
                    <a:cubicBezTo>
                      <a:pt x="710397" y="810748"/>
                      <a:pt x="701025" y="826950"/>
                      <a:pt x="686606" y="836311"/>
                    </a:cubicBezTo>
                    <a:lnTo>
                      <a:pt x="686606" y="917678"/>
                    </a:lnTo>
                    <a:cubicBezTo>
                      <a:pt x="686606" y="963042"/>
                      <a:pt x="649839" y="999765"/>
                      <a:pt x="604421" y="999765"/>
                    </a:cubicBezTo>
                    <a:lnTo>
                      <a:pt x="497725" y="999765"/>
                    </a:lnTo>
                    <a:cubicBezTo>
                      <a:pt x="452307" y="999765"/>
                      <a:pt x="415180" y="963042"/>
                      <a:pt x="415180" y="917678"/>
                    </a:cubicBezTo>
                    <a:lnTo>
                      <a:pt x="415180" y="838831"/>
                    </a:lnTo>
                    <a:cubicBezTo>
                      <a:pt x="398238" y="830550"/>
                      <a:pt x="386703" y="812908"/>
                      <a:pt x="386703" y="792387"/>
                    </a:cubicBezTo>
                    <a:cubicBezTo>
                      <a:pt x="386703" y="739102"/>
                      <a:pt x="366518" y="689058"/>
                      <a:pt x="329751" y="651974"/>
                    </a:cubicBezTo>
                    <a:cubicBezTo>
                      <a:pt x="284693" y="606250"/>
                      <a:pt x="255857" y="548645"/>
                      <a:pt x="245764" y="485640"/>
                    </a:cubicBezTo>
                    <a:cubicBezTo>
                      <a:pt x="234950" y="417954"/>
                      <a:pt x="247206" y="347028"/>
                      <a:pt x="281089" y="280422"/>
                    </a:cubicBezTo>
                    <a:cubicBezTo>
                      <a:pt x="305240" y="233618"/>
                      <a:pt x="342367" y="196175"/>
                      <a:pt x="388506" y="171693"/>
                    </a:cubicBezTo>
                    <a:cubicBezTo>
                      <a:pt x="441854" y="143790"/>
                      <a:pt x="497635" y="130109"/>
                      <a:pt x="552019" y="130649"/>
                    </a:cubicBezTo>
                    <a:close/>
                    <a:moveTo>
                      <a:pt x="755759" y="35763"/>
                    </a:moveTo>
                    <a:cubicBezTo>
                      <a:pt x="761920" y="35763"/>
                      <a:pt x="768171" y="38187"/>
                      <a:pt x="772993" y="43037"/>
                    </a:cubicBezTo>
                    <a:cubicBezTo>
                      <a:pt x="782280" y="52376"/>
                      <a:pt x="782280" y="67463"/>
                      <a:pt x="772993" y="77162"/>
                    </a:cubicBezTo>
                    <a:lnTo>
                      <a:pt x="725844" y="124219"/>
                    </a:lnTo>
                    <a:cubicBezTo>
                      <a:pt x="721201" y="128889"/>
                      <a:pt x="715129" y="131404"/>
                      <a:pt x="709057" y="131404"/>
                    </a:cubicBezTo>
                    <a:cubicBezTo>
                      <a:pt x="702984" y="131404"/>
                      <a:pt x="696555" y="128889"/>
                      <a:pt x="691912" y="124219"/>
                    </a:cubicBezTo>
                    <a:cubicBezTo>
                      <a:pt x="682625" y="114880"/>
                      <a:pt x="682625" y="99433"/>
                      <a:pt x="691912" y="90094"/>
                    </a:cubicBezTo>
                    <a:lnTo>
                      <a:pt x="739060" y="43037"/>
                    </a:lnTo>
                    <a:cubicBezTo>
                      <a:pt x="743525" y="38187"/>
                      <a:pt x="749597" y="35763"/>
                      <a:pt x="755759" y="35763"/>
                    </a:cubicBezTo>
                    <a:close/>
                    <a:moveTo>
                      <a:pt x="337725" y="35754"/>
                    </a:moveTo>
                    <a:cubicBezTo>
                      <a:pt x="343962" y="35754"/>
                      <a:pt x="350199" y="38170"/>
                      <a:pt x="354899" y="43001"/>
                    </a:cubicBezTo>
                    <a:lnTo>
                      <a:pt x="402626" y="90245"/>
                    </a:lnTo>
                    <a:cubicBezTo>
                      <a:pt x="412388" y="99551"/>
                      <a:pt x="412388" y="114941"/>
                      <a:pt x="402626" y="124247"/>
                    </a:cubicBezTo>
                    <a:cubicBezTo>
                      <a:pt x="397926" y="128899"/>
                      <a:pt x="391779" y="131405"/>
                      <a:pt x="385632" y="131405"/>
                    </a:cubicBezTo>
                    <a:cubicBezTo>
                      <a:pt x="379486" y="131405"/>
                      <a:pt x="373339" y="128899"/>
                      <a:pt x="368277" y="124247"/>
                    </a:cubicBezTo>
                    <a:lnTo>
                      <a:pt x="320551" y="76645"/>
                    </a:lnTo>
                    <a:cubicBezTo>
                      <a:pt x="311150" y="67339"/>
                      <a:pt x="311150" y="51949"/>
                      <a:pt x="320551" y="43001"/>
                    </a:cubicBezTo>
                    <a:cubicBezTo>
                      <a:pt x="325251" y="38170"/>
                      <a:pt x="331488" y="35754"/>
                      <a:pt x="337725" y="35754"/>
                    </a:cubicBezTo>
                    <a:close/>
                    <a:moveTo>
                      <a:pt x="548481" y="0"/>
                    </a:moveTo>
                    <a:cubicBezTo>
                      <a:pt x="561869" y="0"/>
                      <a:pt x="572725" y="10417"/>
                      <a:pt x="572725" y="24067"/>
                    </a:cubicBezTo>
                    <a:lnTo>
                      <a:pt x="572725" y="73998"/>
                    </a:lnTo>
                    <a:cubicBezTo>
                      <a:pt x="572725" y="87289"/>
                      <a:pt x="561869" y="98066"/>
                      <a:pt x="548481" y="98066"/>
                    </a:cubicBezTo>
                    <a:cubicBezTo>
                      <a:pt x="535092" y="98066"/>
                      <a:pt x="523875" y="87289"/>
                      <a:pt x="523875" y="73998"/>
                    </a:cubicBezTo>
                    <a:lnTo>
                      <a:pt x="523875" y="24067"/>
                    </a:lnTo>
                    <a:cubicBezTo>
                      <a:pt x="523875" y="10417"/>
                      <a:pt x="535092" y="0"/>
                      <a:pt x="548481" y="0"/>
                    </a:cubicBez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18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6" name="Freeform 973">
                <a:extLst>
                  <a:ext uri="{FF2B5EF4-FFF2-40B4-BE49-F238E27FC236}">
                    <a16:creationId xmlns:a16="http://schemas.microsoft.com/office/drawing/2014/main" id="{5EC42ABA-12B7-4734-BA70-8B1A8B7E18D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415616" y="6559723"/>
                <a:ext cx="674444" cy="676462"/>
              </a:xfrm>
              <a:custGeom>
                <a:avLst/>
                <a:gdLst>
                  <a:gd name="T0" fmla="*/ 2634770 w 291741"/>
                  <a:gd name="T1" fmla="*/ 5619988 h 293327"/>
                  <a:gd name="T2" fmla="*/ 3372226 w 291741"/>
                  <a:gd name="T3" fmla="*/ 5477203 h 293327"/>
                  <a:gd name="T4" fmla="*/ 4292438 w 291741"/>
                  <a:gd name="T5" fmla="*/ 4257944 h 293327"/>
                  <a:gd name="T6" fmla="*/ 4821067 w 291741"/>
                  <a:gd name="T7" fmla="*/ 4257944 h 293327"/>
                  <a:gd name="T8" fmla="*/ 1001466 w 291741"/>
                  <a:gd name="T9" fmla="*/ 4788522 h 293327"/>
                  <a:gd name="T10" fmla="*/ 1001466 w 291741"/>
                  <a:gd name="T11" fmla="*/ 4257944 h 293327"/>
                  <a:gd name="T12" fmla="*/ 4649609 w 291741"/>
                  <a:gd name="T13" fmla="*/ 4088166 h 293327"/>
                  <a:gd name="T14" fmla="*/ 4999659 w 291741"/>
                  <a:gd name="T15" fmla="*/ 4873430 h 293327"/>
                  <a:gd name="T16" fmla="*/ 4120976 w 291741"/>
                  <a:gd name="T17" fmla="*/ 4873430 h 293327"/>
                  <a:gd name="T18" fmla="*/ 3770935 w 291741"/>
                  <a:gd name="T19" fmla="*/ 4519696 h 293327"/>
                  <a:gd name="T20" fmla="*/ 4120976 w 291741"/>
                  <a:gd name="T21" fmla="*/ 4180138 h 293327"/>
                  <a:gd name="T22" fmla="*/ 4471022 w 291741"/>
                  <a:gd name="T23" fmla="*/ 3826402 h 293327"/>
                  <a:gd name="T24" fmla="*/ 1356607 w 291741"/>
                  <a:gd name="T25" fmla="*/ 3826402 h 293327"/>
                  <a:gd name="T26" fmla="*/ 1704606 w 291741"/>
                  <a:gd name="T27" fmla="*/ 4180138 h 293327"/>
                  <a:gd name="T28" fmla="*/ 2052657 w 291741"/>
                  <a:gd name="T29" fmla="*/ 4519696 h 293327"/>
                  <a:gd name="T30" fmla="*/ 1704606 w 291741"/>
                  <a:gd name="T31" fmla="*/ 4873430 h 293327"/>
                  <a:gd name="T32" fmla="*/ 823905 w 291741"/>
                  <a:gd name="T33" fmla="*/ 4873430 h 293327"/>
                  <a:gd name="T34" fmla="*/ 1179048 w 291741"/>
                  <a:gd name="T35" fmla="*/ 4088166 h 293327"/>
                  <a:gd name="T36" fmla="*/ 3025176 w 291741"/>
                  <a:gd name="T37" fmla="*/ 2749802 h 293327"/>
                  <a:gd name="T38" fmla="*/ 3372226 w 291741"/>
                  <a:gd name="T39" fmla="*/ 2749802 h 293327"/>
                  <a:gd name="T40" fmla="*/ 2490182 w 291741"/>
                  <a:gd name="T41" fmla="*/ 5034527 h 293327"/>
                  <a:gd name="T42" fmla="*/ 2490182 w 291741"/>
                  <a:gd name="T43" fmla="*/ 2749802 h 293327"/>
                  <a:gd name="T44" fmla="*/ 4682601 w 291741"/>
                  <a:gd name="T45" fmla="*/ 3187114 h 293327"/>
                  <a:gd name="T46" fmla="*/ 4499773 w 291741"/>
                  <a:gd name="T47" fmla="*/ 2604109 h 293327"/>
                  <a:gd name="T48" fmla="*/ 1387010 w 291741"/>
                  <a:gd name="T49" fmla="*/ 2604109 h 293327"/>
                  <a:gd name="T50" fmla="*/ 1204179 w 291741"/>
                  <a:gd name="T51" fmla="*/ 3187114 h 293327"/>
                  <a:gd name="T52" fmla="*/ 2931212 w 291741"/>
                  <a:gd name="T53" fmla="*/ 2007265 h 293327"/>
                  <a:gd name="T54" fmla="*/ 2931212 w 291741"/>
                  <a:gd name="T55" fmla="*/ 2007265 h 293327"/>
                  <a:gd name="T56" fmla="*/ 3538494 w 291741"/>
                  <a:gd name="T57" fmla="*/ 2614151 h 293327"/>
                  <a:gd name="T58" fmla="*/ 3581903 w 291741"/>
                  <a:gd name="T59" fmla="*/ 5034527 h 293327"/>
                  <a:gd name="T60" fmla="*/ 3552977 w 291741"/>
                  <a:gd name="T61" fmla="*/ 5213042 h 293327"/>
                  <a:gd name="T62" fmla="*/ 3227626 w 291741"/>
                  <a:gd name="T63" fmla="*/ 5798487 h 293327"/>
                  <a:gd name="T64" fmla="*/ 2309426 w 291741"/>
                  <a:gd name="T65" fmla="*/ 5213042 h 293327"/>
                  <a:gd name="T66" fmla="*/ 2280499 w 291741"/>
                  <a:gd name="T67" fmla="*/ 5034527 h 293327"/>
                  <a:gd name="T68" fmla="*/ 2323873 w 291741"/>
                  <a:gd name="T69" fmla="*/ 2621291 h 293327"/>
                  <a:gd name="T70" fmla="*/ 2613267 w 291741"/>
                  <a:gd name="T71" fmla="*/ 1192513 h 293327"/>
                  <a:gd name="T72" fmla="*/ 3203203 w 291741"/>
                  <a:gd name="T73" fmla="*/ 1373269 h 293327"/>
                  <a:gd name="T74" fmla="*/ 2613267 w 291741"/>
                  <a:gd name="T75" fmla="*/ 1192513 h 293327"/>
                  <a:gd name="T76" fmla="*/ 1527053 w 291741"/>
                  <a:gd name="T77" fmla="*/ 1509221 h 293327"/>
                  <a:gd name="T78" fmla="*/ 4206709 w 291741"/>
                  <a:gd name="T79" fmla="*/ 815925 h 293327"/>
                  <a:gd name="T80" fmla="*/ 4906782 w 291741"/>
                  <a:gd name="T81" fmla="*/ 1509221 h 293327"/>
                  <a:gd name="T82" fmla="*/ 4649609 w 291741"/>
                  <a:gd name="T83" fmla="*/ 1686075 h 293327"/>
                  <a:gd name="T84" fmla="*/ 4471022 w 291741"/>
                  <a:gd name="T85" fmla="*/ 1940779 h 293327"/>
                  <a:gd name="T86" fmla="*/ 4120976 w 291741"/>
                  <a:gd name="T87" fmla="*/ 1601192 h 293327"/>
                  <a:gd name="T88" fmla="*/ 3770935 w 291741"/>
                  <a:gd name="T89" fmla="*/ 1254509 h 293327"/>
                  <a:gd name="T90" fmla="*/ 4120976 w 291741"/>
                  <a:gd name="T91" fmla="*/ 900803 h 293327"/>
                  <a:gd name="T92" fmla="*/ 1619373 w 291741"/>
                  <a:gd name="T93" fmla="*/ 815925 h 293327"/>
                  <a:gd name="T94" fmla="*/ 1967413 w 291741"/>
                  <a:gd name="T95" fmla="*/ 1169654 h 293327"/>
                  <a:gd name="T96" fmla="*/ 1704606 w 291741"/>
                  <a:gd name="T97" fmla="*/ 1339441 h 293327"/>
                  <a:gd name="T98" fmla="*/ 1356607 w 291741"/>
                  <a:gd name="T99" fmla="*/ 1686075 h 293327"/>
                  <a:gd name="T100" fmla="*/ 1179048 w 291741"/>
                  <a:gd name="T101" fmla="*/ 1940779 h 293327"/>
                  <a:gd name="T102" fmla="*/ 823905 w 291741"/>
                  <a:gd name="T103" fmla="*/ 1601192 h 293327"/>
                  <a:gd name="T104" fmla="*/ 4767970 w 291741"/>
                  <a:gd name="T105" fmla="*/ 298349 h 293327"/>
                  <a:gd name="T106" fmla="*/ 4767970 w 291741"/>
                  <a:gd name="T107" fmla="*/ 298349 h 293327"/>
                  <a:gd name="T108" fmla="*/ 4746430 w 291741"/>
                  <a:gd name="T109" fmla="*/ 28427 h 293327"/>
                  <a:gd name="T110" fmla="*/ 5823531 w 291741"/>
                  <a:gd name="T111" fmla="*/ 5674800 h 293327"/>
                  <a:gd name="T112" fmla="*/ 3769864 w 291741"/>
                  <a:gd name="T113" fmla="*/ 5674800 h 293327"/>
                  <a:gd name="T114" fmla="*/ 5644009 w 291741"/>
                  <a:gd name="T115" fmla="*/ 1221590 h 293327"/>
                  <a:gd name="T116" fmla="*/ 4588464 w 291741"/>
                  <a:gd name="T117" fmla="*/ 170505 h 293327"/>
                  <a:gd name="T118" fmla="*/ 1974662 w 291741"/>
                  <a:gd name="T119" fmla="*/ 5589582 h 293327"/>
                  <a:gd name="T120" fmla="*/ 86116 w 291741"/>
                  <a:gd name="T121" fmla="*/ 5767122 h 293327"/>
                  <a:gd name="T122" fmla="*/ 86116 w 291741"/>
                  <a:gd name="T123" fmla="*/ 0 h 2933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91741" h="293327">
                    <a:moveTo>
                      <a:pt x="124750" y="263710"/>
                    </a:moveTo>
                    <a:lnTo>
                      <a:pt x="124750" y="277074"/>
                    </a:lnTo>
                    <a:cubicBezTo>
                      <a:pt x="124750" y="281047"/>
                      <a:pt x="128009" y="284297"/>
                      <a:pt x="131994" y="284297"/>
                    </a:cubicBezTo>
                    <a:lnTo>
                      <a:pt x="161694" y="284297"/>
                    </a:lnTo>
                    <a:cubicBezTo>
                      <a:pt x="163867" y="284297"/>
                      <a:pt x="165678" y="283936"/>
                      <a:pt x="167127" y="282130"/>
                    </a:cubicBezTo>
                    <a:cubicBezTo>
                      <a:pt x="168576" y="280686"/>
                      <a:pt x="168938" y="278880"/>
                      <a:pt x="168938" y="277074"/>
                    </a:cubicBezTo>
                    <a:lnTo>
                      <a:pt x="168938" y="263710"/>
                    </a:lnTo>
                    <a:lnTo>
                      <a:pt x="124750" y="263710"/>
                    </a:lnTo>
                    <a:close/>
                    <a:moveTo>
                      <a:pt x="215037" y="215396"/>
                    </a:moveTo>
                    <a:lnTo>
                      <a:pt x="215037" y="242236"/>
                    </a:lnTo>
                    <a:lnTo>
                      <a:pt x="241520" y="242236"/>
                    </a:lnTo>
                    <a:lnTo>
                      <a:pt x="241520" y="215396"/>
                    </a:lnTo>
                    <a:lnTo>
                      <a:pt x="215037" y="215396"/>
                    </a:lnTo>
                    <a:close/>
                    <a:moveTo>
                      <a:pt x="50170" y="215396"/>
                    </a:moveTo>
                    <a:lnTo>
                      <a:pt x="50170" y="242236"/>
                    </a:lnTo>
                    <a:lnTo>
                      <a:pt x="76501" y="242236"/>
                    </a:lnTo>
                    <a:lnTo>
                      <a:pt x="76501" y="215396"/>
                    </a:lnTo>
                    <a:lnTo>
                      <a:pt x="50170" y="215396"/>
                    </a:lnTo>
                    <a:close/>
                    <a:moveTo>
                      <a:pt x="228279" y="188913"/>
                    </a:moveTo>
                    <a:cubicBezTo>
                      <a:pt x="230426" y="188913"/>
                      <a:pt x="232931" y="191418"/>
                      <a:pt x="232931" y="193565"/>
                    </a:cubicBezTo>
                    <a:lnTo>
                      <a:pt x="232931" y="206807"/>
                    </a:lnTo>
                    <a:lnTo>
                      <a:pt x="245815" y="206807"/>
                    </a:lnTo>
                    <a:cubicBezTo>
                      <a:pt x="248320" y="206807"/>
                      <a:pt x="250467" y="208954"/>
                      <a:pt x="250467" y="211459"/>
                    </a:cubicBezTo>
                    <a:lnTo>
                      <a:pt x="250467" y="246531"/>
                    </a:lnTo>
                    <a:cubicBezTo>
                      <a:pt x="250467" y="249036"/>
                      <a:pt x="248320" y="250467"/>
                      <a:pt x="245815" y="250467"/>
                    </a:cubicBezTo>
                    <a:lnTo>
                      <a:pt x="210743" y="250467"/>
                    </a:lnTo>
                    <a:cubicBezTo>
                      <a:pt x="208238" y="250467"/>
                      <a:pt x="206448" y="249036"/>
                      <a:pt x="206448" y="246531"/>
                    </a:cubicBezTo>
                    <a:lnTo>
                      <a:pt x="206448" y="233289"/>
                    </a:lnTo>
                    <a:lnTo>
                      <a:pt x="192849" y="233289"/>
                    </a:lnTo>
                    <a:cubicBezTo>
                      <a:pt x="190344" y="233289"/>
                      <a:pt x="188912" y="231142"/>
                      <a:pt x="188912" y="228637"/>
                    </a:cubicBezTo>
                    <a:cubicBezTo>
                      <a:pt x="188912" y="226132"/>
                      <a:pt x="190344" y="224342"/>
                      <a:pt x="192849" y="224342"/>
                    </a:cubicBezTo>
                    <a:lnTo>
                      <a:pt x="206448" y="224342"/>
                    </a:lnTo>
                    <a:lnTo>
                      <a:pt x="206448" y="211459"/>
                    </a:lnTo>
                    <a:cubicBezTo>
                      <a:pt x="206448" y="208954"/>
                      <a:pt x="208238" y="206807"/>
                      <a:pt x="210743" y="206807"/>
                    </a:cubicBezTo>
                    <a:lnTo>
                      <a:pt x="223984" y="206807"/>
                    </a:lnTo>
                    <a:lnTo>
                      <a:pt x="223984" y="193565"/>
                    </a:lnTo>
                    <a:cubicBezTo>
                      <a:pt x="223984" y="191418"/>
                      <a:pt x="226132" y="188913"/>
                      <a:pt x="228279" y="188913"/>
                    </a:cubicBezTo>
                    <a:close/>
                    <a:moveTo>
                      <a:pt x="63335" y="188913"/>
                    </a:moveTo>
                    <a:cubicBezTo>
                      <a:pt x="65826" y="188913"/>
                      <a:pt x="67961" y="191418"/>
                      <a:pt x="67961" y="193565"/>
                    </a:cubicBezTo>
                    <a:lnTo>
                      <a:pt x="67961" y="206807"/>
                    </a:lnTo>
                    <a:lnTo>
                      <a:pt x="81126" y="206807"/>
                    </a:lnTo>
                    <a:cubicBezTo>
                      <a:pt x="83261" y="206807"/>
                      <a:pt x="85396" y="208954"/>
                      <a:pt x="85396" y="211459"/>
                    </a:cubicBezTo>
                    <a:lnTo>
                      <a:pt x="85396" y="224342"/>
                    </a:lnTo>
                    <a:lnTo>
                      <a:pt x="98561" y="224342"/>
                    </a:lnTo>
                    <a:cubicBezTo>
                      <a:pt x="101052" y="224342"/>
                      <a:pt x="102831" y="226132"/>
                      <a:pt x="102831" y="228637"/>
                    </a:cubicBezTo>
                    <a:cubicBezTo>
                      <a:pt x="102831" y="231142"/>
                      <a:pt x="101052" y="233289"/>
                      <a:pt x="98561" y="233289"/>
                    </a:cubicBezTo>
                    <a:lnTo>
                      <a:pt x="85396" y="233289"/>
                    </a:lnTo>
                    <a:lnTo>
                      <a:pt x="85396" y="246531"/>
                    </a:lnTo>
                    <a:cubicBezTo>
                      <a:pt x="85396" y="249036"/>
                      <a:pt x="83261" y="250467"/>
                      <a:pt x="81126" y="250467"/>
                    </a:cubicBezTo>
                    <a:lnTo>
                      <a:pt x="46256" y="250467"/>
                    </a:lnTo>
                    <a:cubicBezTo>
                      <a:pt x="43410" y="250467"/>
                      <a:pt x="41275" y="249036"/>
                      <a:pt x="41275" y="246531"/>
                    </a:cubicBezTo>
                    <a:lnTo>
                      <a:pt x="41275" y="211459"/>
                    </a:lnTo>
                    <a:cubicBezTo>
                      <a:pt x="41275" y="208954"/>
                      <a:pt x="43410" y="206807"/>
                      <a:pt x="46256" y="206807"/>
                    </a:cubicBezTo>
                    <a:lnTo>
                      <a:pt x="59066" y="206807"/>
                    </a:lnTo>
                    <a:lnTo>
                      <a:pt x="59066" y="193565"/>
                    </a:lnTo>
                    <a:cubicBezTo>
                      <a:pt x="59066" y="191418"/>
                      <a:pt x="61200" y="188913"/>
                      <a:pt x="63335" y="188913"/>
                    </a:cubicBezTo>
                    <a:close/>
                    <a:moveTo>
                      <a:pt x="151552" y="139104"/>
                    </a:moveTo>
                    <a:lnTo>
                      <a:pt x="151552" y="254681"/>
                    </a:lnTo>
                    <a:lnTo>
                      <a:pt x="168938" y="254681"/>
                    </a:lnTo>
                    <a:lnTo>
                      <a:pt x="168938" y="139104"/>
                    </a:lnTo>
                    <a:lnTo>
                      <a:pt x="151552" y="139104"/>
                    </a:lnTo>
                    <a:close/>
                    <a:moveTo>
                      <a:pt x="124750" y="139104"/>
                    </a:moveTo>
                    <a:lnTo>
                      <a:pt x="124750" y="254681"/>
                    </a:lnTo>
                    <a:lnTo>
                      <a:pt x="142497" y="254681"/>
                    </a:lnTo>
                    <a:lnTo>
                      <a:pt x="142497" y="139104"/>
                    </a:lnTo>
                    <a:lnTo>
                      <a:pt x="124750" y="139104"/>
                    </a:lnTo>
                    <a:close/>
                    <a:moveTo>
                      <a:pt x="229821" y="127000"/>
                    </a:moveTo>
                    <a:cubicBezTo>
                      <a:pt x="232019" y="127000"/>
                      <a:pt x="234584" y="129185"/>
                      <a:pt x="234584" y="131733"/>
                    </a:cubicBezTo>
                    <a:lnTo>
                      <a:pt x="234584" y="161226"/>
                    </a:lnTo>
                    <a:cubicBezTo>
                      <a:pt x="234584" y="163775"/>
                      <a:pt x="232019" y="166324"/>
                      <a:pt x="229821" y="166324"/>
                    </a:cubicBezTo>
                    <a:cubicBezTo>
                      <a:pt x="227623" y="166324"/>
                      <a:pt x="225425" y="163775"/>
                      <a:pt x="225425" y="161226"/>
                    </a:cubicBezTo>
                    <a:lnTo>
                      <a:pt x="225425" y="131733"/>
                    </a:lnTo>
                    <a:cubicBezTo>
                      <a:pt x="225425" y="129185"/>
                      <a:pt x="227623" y="127000"/>
                      <a:pt x="229821" y="127000"/>
                    </a:cubicBezTo>
                    <a:close/>
                    <a:moveTo>
                      <a:pt x="64721" y="127000"/>
                    </a:moveTo>
                    <a:cubicBezTo>
                      <a:pt x="67285" y="127000"/>
                      <a:pt x="69483" y="129185"/>
                      <a:pt x="69483" y="131733"/>
                    </a:cubicBezTo>
                    <a:lnTo>
                      <a:pt x="69483" y="161226"/>
                    </a:lnTo>
                    <a:cubicBezTo>
                      <a:pt x="69483" y="163775"/>
                      <a:pt x="67285" y="166324"/>
                      <a:pt x="64721" y="166324"/>
                    </a:cubicBezTo>
                    <a:cubicBezTo>
                      <a:pt x="62523" y="166324"/>
                      <a:pt x="60325" y="163775"/>
                      <a:pt x="60325" y="161226"/>
                    </a:cubicBezTo>
                    <a:lnTo>
                      <a:pt x="60325" y="131733"/>
                    </a:lnTo>
                    <a:cubicBezTo>
                      <a:pt x="60325" y="129185"/>
                      <a:pt x="62523" y="127000"/>
                      <a:pt x="64721" y="127000"/>
                    </a:cubicBezTo>
                    <a:close/>
                    <a:moveTo>
                      <a:pt x="146844" y="101541"/>
                    </a:moveTo>
                    <a:lnTo>
                      <a:pt x="128009" y="130436"/>
                    </a:lnTo>
                    <a:lnTo>
                      <a:pt x="165316" y="130436"/>
                    </a:lnTo>
                    <a:lnTo>
                      <a:pt x="146844" y="101541"/>
                    </a:lnTo>
                    <a:close/>
                    <a:moveTo>
                      <a:pt x="146844" y="88900"/>
                    </a:moveTo>
                    <a:cubicBezTo>
                      <a:pt x="148293" y="88900"/>
                      <a:pt x="149741" y="89622"/>
                      <a:pt x="150104" y="91067"/>
                    </a:cubicBezTo>
                    <a:lnTo>
                      <a:pt x="177268" y="132241"/>
                    </a:lnTo>
                    <a:cubicBezTo>
                      <a:pt x="177631" y="132964"/>
                      <a:pt x="177631" y="134408"/>
                      <a:pt x="177631" y="134770"/>
                    </a:cubicBezTo>
                    <a:lnTo>
                      <a:pt x="177993" y="254681"/>
                    </a:lnTo>
                    <a:lnTo>
                      <a:pt x="179442" y="254681"/>
                    </a:lnTo>
                    <a:cubicBezTo>
                      <a:pt x="181615" y="254681"/>
                      <a:pt x="183788" y="256848"/>
                      <a:pt x="183788" y="259376"/>
                    </a:cubicBezTo>
                    <a:cubicBezTo>
                      <a:pt x="183788" y="261543"/>
                      <a:pt x="181615" y="263710"/>
                      <a:pt x="179442" y="263710"/>
                    </a:cubicBezTo>
                    <a:lnTo>
                      <a:pt x="177993" y="263710"/>
                    </a:lnTo>
                    <a:lnTo>
                      <a:pt x="177993" y="277074"/>
                    </a:lnTo>
                    <a:cubicBezTo>
                      <a:pt x="177993" y="281047"/>
                      <a:pt x="176544" y="285020"/>
                      <a:pt x="173284" y="288270"/>
                    </a:cubicBezTo>
                    <a:cubicBezTo>
                      <a:pt x="170387" y="291521"/>
                      <a:pt x="166040" y="293327"/>
                      <a:pt x="161694" y="293327"/>
                    </a:cubicBezTo>
                    <a:lnTo>
                      <a:pt x="131994" y="293327"/>
                    </a:lnTo>
                    <a:cubicBezTo>
                      <a:pt x="123301" y="293327"/>
                      <a:pt x="116057" y="285742"/>
                      <a:pt x="115695" y="277074"/>
                    </a:cubicBezTo>
                    <a:lnTo>
                      <a:pt x="115695" y="263710"/>
                    </a:lnTo>
                    <a:lnTo>
                      <a:pt x="114246" y="263710"/>
                    </a:lnTo>
                    <a:cubicBezTo>
                      <a:pt x="111710" y="263710"/>
                      <a:pt x="109537" y="261543"/>
                      <a:pt x="109537" y="259376"/>
                    </a:cubicBezTo>
                    <a:cubicBezTo>
                      <a:pt x="109537" y="256848"/>
                      <a:pt x="111710" y="254681"/>
                      <a:pt x="114246" y="254681"/>
                    </a:cubicBezTo>
                    <a:lnTo>
                      <a:pt x="115695" y="254681"/>
                    </a:lnTo>
                    <a:lnTo>
                      <a:pt x="115695" y="135131"/>
                    </a:lnTo>
                    <a:cubicBezTo>
                      <a:pt x="115695" y="134408"/>
                      <a:pt x="116057" y="133325"/>
                      <a:pt x="116419" y="132603"/>
                    </a:cubicBezTo>
                    <a:lnTo>
                      <a:pt x="142860" y="91067"/>
                    </a:lnTo>
                    <a:cubicBezTo>
                      <a:pt x="143946" y="89622"/>
                      <a:pt x="145395" y="88900"/>
                      <a:pt x="146844" y="88900"/>
                    </a:cubicBezTo>
                    <a:close/>
                    <a:moveTo>
                      <a:pt x="130917" y="60325"/>
                    </a:moveTo>
                    <a:lnTo>
                      <a:pt x="160471" y="60325"/>
                    </a:lnTo>
                    <a:cubicBezTo>
                      <a:pt x="162964" y="60325"/>
                      <a:pt x="164744" y="62230"/>
                      <a:pt x="164744" y="64897"/>
                    </a:cubicBezTo>
                    <a:cubicBezTo>
                      <a:pt x="164744" y="67183"/>
                      <a:pt x="162964" y="69469"/>
                      <a:pt x="160471" y="69469"/>
                    </a:cubicBezTo>
                    <a:lnTo>
                      <a:pt x="130917" y="69469"/>
                    </a:lnTo>
                    <a:cubicBezTo>
                      <a:pt x="128425" y="69469"/>
                      <a:pt x="127000" y="67183"/>
                      <a:pt x="127000" y="64897"/>
                    </a:cubicBezTo>
                    <a:cubicBezTo>
                      <a:pt x="127000" y="62230"/>
                      <a:pt x="128425" y="60325"/>
                      <a:pt x="130917" y="60325"/>
                    </a:cubicBezTo>
                    <a:close/>
                    <a:moveTo>
                      <a:pt x="50170" y="50222"/>
                    </a:moveTo>
                    <a:lnTo>
                      <a:pt x="50170" y="76347"/>
                    </a:lnTo>
                    <a:lnTo>
                      <a:pt x="76501" y="76347"/>
                    </a:lnTo>
                    <a:lnTo>
                      <a:pt x="76501" y="50222"/>
                    </a:lnTo>
                    <a:lnTo>
                      <a:pt x="50170" y="50222"/>
                    </a:lnTo>
                    <a:close/>
                    <a:moveTo>
                      <a:pt x="210743" y="41275"/>
                    </a:moveTo>
                    <a:cubicBezTo>
                      <a:pt x="213248" y="41275"/>
                      <a:pt x="215037" y="43064"/>
                      <a:pt x="215037" y="45570"/>
                    </a:cubicBezTo>
                    <a:lnTo>
                      <a:pt x="215037" y="76347"/>
                    </a:lnTo>
                    <a:lnTo>
                      <a:pt x="245815" y="76347"/>
                    </a:lnTo>
                    <a:cubicBezTo>
                      <a:pt x="248320" y="76347"/>
                      <a:pt x="250467" y="78494"/>
                      <a:pt x="250467" y="80999"/>
                    </a:cubicBezTo>
                    <a:cubicBezTo>
                      <a:pt x="250467" y="83147"/>
                      <a:pt x="248320" y="85294"/>
                      <a:pt x="245815" y="85294"/>
                    </a:cubicBezTo>
                    <a:lnTo>
                      <a:pt x="232931" y="85294"/>
                    </a:lnTo>
                    <a:lnTo>
                      <a:pt x="232931" y="98178"/>
                    </a:lnTo>
                    <a:cubicBezTo>
                      <a:pt x="232931" y="100683"/>
                      <a:pt x="231142" y="102830"/>
                      <a:pt x="228279" y="102830"/>
                    </a:cubicBezTo>
                    <a:cubicBezTo>
                      <a:pt x="226132" y="102830"/>
                      <a:pt x="223984" y="100683"/>
                      <a:pt x="223984" y="98178"/>
                    </a:cubicBezTo>
                    <a:lnTo>
                      <a:pt x="223984" y="85294"/>
                    </a:lnTo>
                    <a:lnTo>
                      <a:pt x="210743" y="85294"/>
                    </a:lnTo>
                    <a:cubicBezTo>
                      <a:pt x="208238" y="85294"/>
                      <a:pt x="206448" y="83147"/>
                      <a:pt x="206448" y="80999"/>
                    </a:cubicBezTo>
                    <a:lnTo>
                      <a:pt x="206448" y="67758"/>
                    </a:lnTo>
                    <a:lnTo>
                      <a:pt x="192849" y="67758"/>
                    </a:lnTo>
                    <a:cubicBezTo>
                      <a:pt x="190344" y="67758"/>
                      <a:pt x="188912" y="65611"/>
                      <a:pt x="188912" y="63463"/>
                    </a:cubicBezTo>
                    <a:cubicBezTo>
                      <a:pt x="188912" y="60958"/>
                      <a:pt x="190344" y="59169"/>
                      <a:pt x="192849" y="59169"/>
                    </a:cubicBezTo>
                    <a:lnTo>
                      <a:pt x="206448" y="59169"/>
                    </a:lnTo>
                    <a:lnTo>
                      <a:pt x="206448" y="45570"/>
                    </a:lnTo>
                    <a:cubicBezTo>
                      <a:pt x="206448" y="43064"/>
                      <a:pt x="208238" y="41275"/>
                      <a:pt x="210743" y="41275"/>
                    </a:cubicBezTo>
                    <a:close/>
                    <a:moveTo>
                      <a:pt x="46256" y="41275"/>
                    </a:moveTo>
                    <a:lnTo>
                      <a:pt x="81126" y="41275"/>
                    </a:lnTo>
                    <a:cubicBezTo>
                      <a:pt x="83261" y="41275"/>
                      <a:pt x="85396" y="43064"/>
                      <a:pt x="85396" y="45570"/>
                    </a:cubicBezTo>
                    <a:lnTo>
                      <a:pt x="85396" y="59169"/>
                    </a:lnTo>
                    <a:lnTo>
                      <a:pt x="98561" y="59169"/>
                    </a:lnTo>
                    <a:cubicBezTo>
                      <a:pt x="101052" y="59169"/>
                      <a:pt x="102831" y="60958"/>
                      <a:pt x="102831" y="63463"/>
                    </a:cubicBezTo>
                    <a:cubicBezTo>
                      <a:pt x="102831" y="65611"/>
                      <a:pt x="101052" y="67758"/>
                      <a:pt x="98561" y="67758"/>
                    </a:cubicBezTo>
                    <a:lnTo>
                      <a:pt x="85396" y="67758"/>
                    </a:lnTo>
                    <a:lnTo>
                      <a:pt x="85396" y="80999"/>
                    </a:lnTo>
                    <a:cubicBezTo>
                      <a:pt x="85396" y="83147"/>
                      <a:pt x="83261" y="85294"/>
                      <a:pt x="81126" y="85294"/>
                    </a:cubicBezTo>
                    <a:lnTo>
                      <a:pt x="67961" y="85294"/>
                    </a:lnTo>
                    <a:lnTo>
                      <a:pt x="67961" y="98178"/>
                    </a:lnTo>
                    <a:cubicBezTo>
                      <a:pt x="67961" y="100683"/>
                      <a:pt x="65826" y="102830"/>
                      <a:pt x="63335" y="102830"/>
                    </a:cubicBezTo>
                    <a:cubicBezTo>
                      <a:pt x="61200" y="102830"/>
                      <a:pt x="59066" y="100683"/>
                      <a:pt x="59066" y="98178"/>
                    </a:cubicBezTo>
                    <a:lnTo>
                      <a:pt x="59066" y="85294"/>
                    </a:lnTo>
                    <a:lnTo>
                      <a:pt x="46256" y="85294"/>
                    </a:lnTo>
                    <a:cubicBezTo>
                      <a:pt x="43410" y="85294"/>
                      <a:pt x="41275" y="83147"/>
                      <a:pt x="41275" y="80999"/>
                    </a:cubicBezTo>
                    <a:lnTo>
                      <a:pt x="41275" y="45570"/>
                    </a:lnTo>
                    <a:cubicBezTo>
                      <a:pt x="41275" y="43064"/>
                      <a:pt x="43410" y="41275"/>
                      <a:pt x="46256" y="41275"/>
                    </a:cubicBezTo>
                    <a:close/>
                    <a:moveTo>
                      <a:pt x="238860" y="15090"/>
                    </a:moveTo>
                    <a:lnTo>
                      <a:pt x="238860" y="53174"/>
                    </a:lnTo>
                    <a:lnTo>
                      <a:pt x="276632" y="53174"/>
                    </a:lnTo>
                    <a:lnTo>
                      <a:pt x="238860" y="15090"/>
                    </a:lnTo>
                    <a:close/>
                    <a:moveTo>
                      <a:pt x="4316" y="0"/>
                    </a:moveTo>
                    <a:lnTo>
                      <a:pt x="234544" y="0"/>
                    </a:lnTo>
                    <a:cubicBezTo>
                      <a:pt x="235623" y="0"/>
                      <a:pt x="236702" y="719"/>
                      <a:pt x="237781" y="1437"/>
                    </a:cubicBezTo>
                    <a:lnTo>
                      <a:pt x="290661" y="54252"/>
                    </a:lnTo>
                    <a:cubicBezTo>
                      <a:pt x="291381" y="55330"/>
                      <a:pt x="291741" y="56408"/>
                      <a:pt x="291741" y="57486"/>
                    </a:cubicBezTo>
                    <a:lnTo>
                      <a:pt x="291741" y="287070"/>
                    </a:lnTo>
                    <a:cubicBezTo>
                      <a:pt x="291741" y="289585"/>
                      <a:pt x="289942" y="291741"/>
                      <a:pt x="287424" y="291741"/>
                    </a:cubicBezTo>
                    <a:lnTo>
                      <a:pt x="192815" y="291741"/>
                    </a:lnTo>
                    <a:cubicBezTo>
                      <a:pt x="190297" y="291741"/>
                      <a:pt x="188858" y="289585"/>
                      <a:pt x="188858" y="287070"/>
                    </a:cubicBezTo>
                    <a:cubicBezTo>
                      <a:pt x="188858" y="284914"/>
                      <a:pt x="190297" y="282759"/>
                      <a:pt x="192815" y="282759"/>
                    </a:cubicBezTo>
                    <a:lnTo>
                      <a:pt x="282747" y="282759"/>
                    </a:lnTo>
                    <a:lnTo>
                      <a:pt x="282747" y="61797"/>
                    </a:lnTo>
                    <a:lnTo>
                      <a:pt x="234544" y="61797"/>
                    </a:lnTo>
                    <a:cubicBezTo>
                      <a:pt x="232025" y="61797"/>
                      <a:pt x="229867" y="60001"/>
                      <a:pt x="229867" y="57486"/>
                    </a:cubicBezTo>
                    <a:lnTo>
                      <a:pt x="229867" y="8623"/>
                    </a:lnTo>
                    <a:lnTo>
                      <a:pt x="8993" y="8623"/>
                    </a:lnTo>
                    <a:lnTo>
                      <a:pt x="8993" y="282759"/>
                    </a:lnTo>
                    <a:lnTo>
                      <a:pt x="98925" y="282759"/>
                    </a:lnTo>
                    <a:cubicBezTo>
                      <a:pt x="101443" y="282759"/>
                      <a:pt x="103242" y="284914"/>
                      <a:pt x="103242" y="287070"/>
                    </a:cubicBezTo>
                    <a:cubicBezTo>
                      <a:pt x="103242" y="289585"/>
                      <a:pt x="101443" y="291741"/>
                      <a:pt x="98925" y="291741"/>
                    </a:cubicBezTo>
                    <a:lnTo>
                      <a:pt x="4316" y="291741"/>
                    </a:lnTo>
                    <a:cubicBezTo>
                      <a:pt x="2158" y="291741"/>
                      <a:pt x="0" y="289585"/>
                      <a:pt x="0" y="287070"/>
                    </a:cubicBezTo>
                    <a:lnTo>
                      <a:pt x="0" y="4671"/>
                    </a:lnTo>
                    <a:cubicBezTo>
                      <a:pt x="0" y="2156"/>
                      <a:pt x="2158" y="0"/>
                      <a:pt x="43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endParaRPr lang="en-US" dirty="0"/>
              </a:p>
            </p:txBody>
          </p:sp>
        </p:grpSp>
        <p:sp>
          <p:nvSpPr>
            <p:cNvPr id="46" name="Subtitle 2">
              <a:extLst>
                <a:ext uri="{FF2B5EF4-FFF2-40B4-BE49-F238E27FC236}">
                  <a16:creationId xmlns:a16="http://schemas.microsoft.com/office/drawing/2014/main" id="{EB0553E9-69B1-4DD7-95D6-9AD33F1D4017}"/>
                </a:ext>
              </a:extLst>
            </p:cNvPr>
            <p:cNvSpPr txBox="1">
              <a:spLocks/>
            </p:cNvSpPr>
            <p:nvPr/>
          </p:nvSpPr>
          <p:spPr>
            <a:xfrm>
              <a:off x="10668115" y="7343096"/>
              <a:ext cx="3075370" cy="123726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14654">
                <a:lnSpc>
                  <a:spcPct val="90000"/>
                </a:lnSpc>
                <a:defRPr/>
              </a:pPr>
              <a:r>
                <a:rPr lang="fi-FI" b="1" kern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5 222 </a:t>
              </a:r>
            </a:p>
            <a:p>
              <a:pPr indent="14654">
                <a:lnSpc>
                  <a:spcPct val="90000"/>
                </a:lnSpc>
                <a:defRPr/>
              </a:pPr>
              <a:r>
                <a:rPr lang="fi-FI" b="1" kern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VAPAATA</a:t>
              </a:r>
            </a:p>
            <a:p>
              <a:pPr indent="14654">
                <a:lnSpc>
                  <a:spcPct val="90000"/>
                </a:lnSpc>
                <a:defRPr/>
              </a:pPr>
              <a:r>
                <a:rPr lang="fi-FI" b="1" kern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KOMMENTTIA</a:t>
              </a: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C148383F-BE2E-4282-B83E-C4F25F803DC7}"/>
              </a:ext>
            </a:extLst>
          </p:cNvPr>
          <p:cNvGrpSpPr/>
          <p:nvPr/>
        </p:nvGrpSpPr>
        <p:grpSpPr>
          <a:xfrm>
            <a:off x="15800478" y="8024187"/>
            <a:ext cx="4907156" cy="2884578"/>
            <a:chOff x="15293152" y="7440110"/>
            <a:chExt cx="5932771" cy="3487466"/>
          </a:xfrm>
        </p:grpSpPr>
        <p:pic>
          <p:nvPicPr>
            <p:cNvPr id="47" name="Picture 287" descr="New Macbook Silver.png">
              <a:extLst>
                <a:ext uri="{FF2B5EF4-FFF2-40B4-BE49-F238E27FC236}">
                  <a16:creationId xmlns:a16="http://schemas.microsoft.com/office/drawing/2014/main" id="{F37746CB-374A-44C2-A161-C7D8EDD3F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93152" y="7440110"/>
              <a:ext cx="5932771" cy="3487466"/>
            </a:xfrm>
            <a:prstGeom prst="rect">
              <a:avLst/>
            </a:prstGeom>
          </p:spPr>
        </p:pic>
        <p:pic>
          <p:nvPicPr>
            <p:cNvPr id="48" name="Kuvan paikkamerkki 32">
              <a:extLst>
                <a:ext uri="{FF2B5EF4-FFF2-40B4-BE49-F238E27FC236}">
                  <a16:creationId xmlns:a16="http://schemas.microsoft.com/office/drawing/2014/main" id="{885973C6-B334-42C0-BEE7-A4E900FD4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13799" y="7745620"/>
              <a:ext cx="4542512" cy="2841507"/>
            </a:xfrm>
            <a:prstGeom prst="rect">
              <a:avLst/>
            </a:prstGeom>
          </p:spPr>
        </p:pic>
      </p:grpSp>
      <p:sp>
        <p:nvSpPr>
          <p:cNvPr id="68" name="Subtitle 2">
            <a:extLst>
              <a:ext uri="{FF2B5EF4-FFF2-40B4-BE49-F238E27FC236}">
                <a16:creationId xmlns:a16="http://schemas.microsoft.com/office/drawing/2014/main" id="{96F2E742-0E13-4853-835E-489211687B4F}"/>
              </a:ext>
            </a:extLst>
          </p:cNvPr>
          <p:cNvSpPr txBox="1">
            <a:spLocks/>
          </p:cNvSpPr>
          <p:nvPr/>
        </p:nvSpPr>
        <p:spPr>
          <a:xfrm>
            <a:off x="13601450" y="6934008"/>
            <a:ext cx="2281845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SÄHKÖPOSTI-KUTSUT</a:t>
            </a:r>
          </a:p>
        </p:txBody>
      </p:sp>
      <p:sp>
        <p:nvSpPr>
          <p:cNvPr id="70" name="Freeform 308">
            <a:extLst>
              <a:ext uri="{FF2B5EF4-FFF2-40B4-BE49-F238E27FC236}">
                <a16:creationId xmlns:a16="http://schemas.microsoft.com/office/drawing/2014/main" id="{4B0032E2-E2A6-44E3-B86A-C925587BBCC6}"/>
              </a:ext>
            </a:extLst>
          </p:cNvPr>
          <p:cNvSpPr>
            <a:spLocks noEditPoints="1"/>
          </p:cNvSpPr>
          <p:nvPr/>
        </p:nvSpPr>
        <p:spPr bwMode="auto">
          <a:xfrm>
            <a:off x="14390878" y="8089683"/>
            <a:ext cx="493728" cy="491342"/>
          </a:xfrm>
          <a:custGeom>
            <a:avLst/>
            <a:gdLst>
              <a:gd name="T0" fmla="*/ 151 w 176"/>
              <a:gd name="T1" fmla="*/ 146 h 176"/>
              <a:gd name="T2" fmla="*/ 115 w 176"/>
              <a:gd name="T3" fmla="*/ 166 h 176"/>
              <a:gd name="T4" fmla="*/ 60 w 176"/>
              <a:gd name="T5" fmla="*/ 163 h 176"/>
              <a:gd name="T6" fmla="*/ 15 w 176"/>
              <a:gd name="T7" fmla="*/ 123 h 176"/>
              <a:gd name="T8" fmla="*/ 14 w 176"/>
              <a:gd name="T9" fmla="*/ 56 h 176"/>
              <a:gd name="T10" fmla="*/ 59 w 176"/>
              <a:gd name="T11" fmla="*/ 14 h 176"/>
              <a:gd name="T12" fmla="*/ 123 w 176"/>
              <a:gd name="T13" fmla="*/ 13 h 176"/>
              <a:gd name="T14" fmla="*/ 162 w 176"/>
              <a:gd name="T15" fmla="*/ 47 h 176"/>
              <a:gd name="T16" fmla="*/ 163 w 176"/>
              <a:gd name="T17" fmla="*/ 97 h 176"/>
              <a:gd name="T18" fmla="*/ 136 w 176"/>
              <a:gd name="T19" fmla="*/ 129 h 176"/>
              <a:gd name="T20" fmla="*/ 114 w 176"/>
              <a:gd name="T21" fmla="*/ 132 h 176"/>
              <a:gd name="T22" fmla="*/ 112 w 176"/>
              <a:gd name="T23" fmla="*/ 120 h 176"/>
              <a:gd name="T24" fmla="*/ 144 w 176"/>
              <a:gd name="T25" fmla="*/ 39 h 176"/>
              <a:gd name="T26" fmla="*/ 131 w 176"/>
              <a:gd name="T27" fmla="*/ 53 h 176"/>
              <a:gd name="T28" fmla="*/ 96 w 176"/>
              <a:gd name="T29" fmla="*/ 35 h 176"/>
              <a:gd name="T30" fmla="*/ 51 w 176"/>
              <a:gd name="T31" fmla="*/ 59 h 176"/>
              <a:gd name="T32" fmla="*/ 35 w 176"/>
              <a:gd name="T33" fmla="*/ 106 h 176"/>
              <a:gd name="T34" fmla="*/ 45 w 176"/>
              <a:gd name="T35" fmla="*/ 131 h 176"/>
              <a:gd name="T36" fmla="*/ 89 w 176"/>
              <a:gd name="T37" fmla="*/ 139 h 176"/>
              <a:gd name="T38" fmla="*/ 107 w 176"/>
              <a:gd name="T39" fmla="*/ 137 h 176"/>
              <a:gd name="T40" fmla="*/ 140 w 176"/>
              <a:gd name="T41" fmla="*/ 136 h 176"/>
              <a:gd name="T42" fmla="*/ 171 w 176"/>
              <a:gd name="T43" fmla="*/ 100 h 176"/>
              <a:gd name="T44" fmla="*/ 169 w 176"/>
              <a:gd name="T45" fmla="*/ 43 h 176"/>
              <a:gd name="T46" fmla="*/ 125 w 176"/>
              <a:gd name="T47" fmla="*/ 5 h 176"/>
              <a:gd name="T48" fmla="*/ 57 w 176"/>
              <a:gd name="T49" fmla="*/ 7 h 176"/>
              <a:gd name="T50" fmla="*/ 7 w 176"/>
              <a:gd name="T51" fmla="*/ 52 h 176"/>
              <a:gd name="T52" fmla="*/ 8 w 176"/>
              <a:gd name="T53" fmla="*/ 127 h 176"/>
              <a:gd name="T54" fmla="*/ 59 w 176"/>
              <a:gd name="T55" fmla="*/ 171 h 176"/>
              <a:gd name="T56" fmla="*/ 116 w 176"/>
              <a:gd name="T57" fmla="*/ 173 h 176"/>
              <a:gd name="T58" fmla="*/ 158 w 176"/>
              <a:gd name="T59" fmla="*/ 151 h 176"/>
              <a:gd name="T60" fmla="*/ 175 w 176"/>
              <a:gd name="T61" fmla="*/ 131 h 176"/>
              <a:gd name="T62" fmla="*/ 101 w 176"/>
              <a:gd name="T63" fmla="*/ 120 h 176"/>
              <a:gd name="T64" fmla="*/ 81 w 176"/>
              <a:gd name="T65" fmla="*/ 133 h 176"/>
              <a:gd name="T66" fmla="*/ 51 w 176"/>
              <a:gd name="T67" fmla="*/ 126 h 176"/>
              <a:gd name="T68" fmla="*/ 43 w 176"/>
              <a:gd name="T69" fmla="*/ 106 h 176"/>
              <a:gd name="T70" fmla="*/ 57 w 176"/>
              <a:gd name="T71" fmla="*/ 64 h 176"/>
              <a:gd name="T72" fmla="*/ 95 w 176"/>
              <a:gd name="T73" fmla="*/ 43 h 176"/>
              <a:gd name="T74" fmla="*/ 114 w 176"/>
              <a:gd name="T75" fmla="*/ 47 h 176"/>
              <a:gd name="T76" fmla="*/ 127 w 176"/>
              <a:gd name="T77" fmla="*/ 63 h 176"/>
              <a:gd name="T78" fmla="*/ 101 w 176"/>
              <a:gd name="T7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65" y="131"/>
                </a:moveTo>
                <a:cubicBezTo>
                  <a:pt x="161" y="136"/>
                  <a:pt x="156" y="141"/>
                  <a:pt x="151" y="146"/>
                </a:cubicBezTo>
                <a:cubicBezTo>
                  <a:pt x="146" y="150"/>
                  <a:pt x="141" y="154"/>
                  <a:pt x="134" y="158"/>
                </a:cubicBezTo>
                <a:cubicBezTo>
                  <a:pt x="128" y="161"/>
                  <a:pt x="122" y="164"/>
                  <a:pt x="115" y="166"/>
                </a:cubicBezTo>
                <a:cubicBezTo>
                  <a:pt x="108" y="167"/>
                  <a:pt x="100" y="168"/>
                  <a:pt x="93" y="168"/>
                </a:cubicBezTo>
                <a:cubicBezTo>
                  <a:pt x="81" y="168"/>
                  <a:pt x="70" y="167"/>
                  <a:pt x="60" y="163"/>
                </a:cubicBezTo>
                <a:cubicBezTo>
                  <a:pt x="50" y="160"/>
                  <a:pt x="41" y="155"/>
                  <a:pt x="33" y="148"/>
                </a:cubicBezTo>
                <a:cubicBezTo>
                  <a:pt x="26" y="141"/>
                  <a:pt x="19" y="133"/>
                  <a:pt x="15" y="123"/>
                </a:cubicBezTo>
                <a:cubicBezTo>
                  <a:pt x="10" y="113"/>
                  <a:pt x="8" y="101"/>
                  <a:pt x="8" y="87"/>
                </a:cubicBezTo>
                <a:cubicBezTo>
                  <a:pt x="8" y="76"/>
                  <a:pt x="10" y="66"/>
                  <a:pt x="14" y="56"/>
                </a:cubicBezTo>
                <a:cubicBezTo>
                  <a:pt x="19" y="47"/>
                  <a:pt x="25" y="38"/>
                  <a:pt x="32" y="31"/>
                </a:cubicBezTo>
                <a:cubicBezTo>
                  <a:pt x="40" y="24"/>
                  <a:pt x="49" y="18"/>
                  <a:pt x="59" y="14"/>
                </a:cubicBezTo>
                <a:cubicBezTo>
                  <a:pt x="69" y="10"/>
                  <a:pt x="81" y="8"/>
                  <a:pt x="93" y="8"/>
                </a:cubicBezTo>
                <a:cubicBezTo>
                  <a:pt x="103" y="8"/>
                  <a:pt x="114" y="9"/>
                  <a:pt x="123" y="13"/>
                </a:cubicBezTo>
                <a:cubicBezTo>
                  <a:pt x="132" y="16"/>
                  <a:pt x="140" y="20"/>
                  <a:pt x="147" y="26"/>
                </a:cubicBezTo>
                <a:cubicBezTo>
                  <a:pt x="153" y="32"/>
                  <a:pt x="159" y="39"/>
                  <a:pt x="162" y="47"/>
                </a:cubicBezTo>
                <a:cubicBezTo>
                  <a:pt x="166" y="55"/>
                  <a:pt x="168" y="64"/>
                  <a:pt x="168" y="74"/>
                </a:cubicBezTo>
                <a:cubicBezTo>
                  <a:pt x="168" y="82"/>
                  <a:pt x="166" y="90"/>
                  <a:pt x="163" y="97"/>
                </a:cubicBezTo>
                <a:cubicBezTo>
                  <a:pt x="160" y="105"/>
                  <a:pt x="156" y="111"/>
                  <a:pt x="152" y="117"/>
                </a:cubicBezTo>
                <a:cubicBezTo>
                  <a:pt x="147" y="122"/>
                  <a:pt x="142" y="126"/>
                  <a:pt x="136" y="129"/>
                </a:cubicBezTo>
                <a:cubicBezTo>
                  <a:pt x="131" y="132"/>
                  <a:pt x="125" y="134"/>
                  <a:pt x="121" y="134"/>
                </a:cubicBezTo>
                <a:cubicBezTo>
                  <a:pt x="118" y="134"/>
                  <a:pt x="115" y="133"/>
                  <a:pt x="114" y="132"/>
                </a:cubicBezTo>
                <a:cubicBezTo>
                  <a:pt x="113" y="131"/>
                  <a:pt x="112" y="130"/>
                  <a:pt x="111" y="128"/>
                </a:cubicBezTo>
                <a:cubicBezTo>
                  <a:pt x="111" y="126"/>
                  <a:pt x="111" y="123"/>
                  <a:pt x="112" y="120"/>
                </a:cubicBezTo>
                <a:cubicBezTo>
                  <a:pt x="113" y="117"/>
                  <a:pt x="114" y="114"/>
                  <a:pt x="116" y="110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8" y="48"/>
                  <a:pt x="124" y="44"/>
                  <a:pt x="118" y="41"/>
                </a:cubicBezTo>
                <a:cubicBezTo>
                  <a:pt x="112" y="37"/>
                  <a:pt x="104" y="35"/>
                  <a:pt x="96" y="35"/>
                </a:cubicBezTo>
                <a:cubicBezTo>
                  <a:pt x="87" y="35"/>
                  <a:pt x="78" y="37"/>
                  <a:pt x="71" y="42"/>
                </a:cubicBezTo>
                <a:cubicBezTo>
                  <a:pt x="63" y="46"/>
                  <a:pt x="57" y="52"/>
                  <a:pt x="51" y="59"/>
                </a:cubicBezTo>
                <a:cubicBezTo>
                  <a:pt x="46" y="66"/>
                  <a:pt x="42" y="74"/>
                  <a:pt x="39" y="82"/>
                </a:cubicBezTo>
                <a:cubicBezTo>
                  <a:pt x="36" y="90"/>
                  <a:pt x="35" y="98"/>
                  <a:pt x="35" y="106"/>
                </a:cubicBezTo>
                <a:cubicBezTo>
                  <a:pt x="35" y="111"/>
                  <a:pt x="35" y="115"/>
                  <a:pt x="37" y="120"/>
                </a:cubicBezTo>
                <a:cubicBezTo>
                  <a:pt x="39" y="124"/>
                  <a:pt x="42" y="128"/>
                  <a:pt x="45" y="131"/>
                </a:cubicBezTo>
                <a:cubicBezTo>
                  <a:pt x="48" y="134"/>
                  <a:pt x="52" y="137"/>
                  <a:pt x="56" y="139"/>
                </a:cubicBezTo>
                <a:cubicBezTo>
                  <a:pt x="66" y="143"/>
                  <a:pt x="77" y="142"/>
                  <a:pt x="89" y="139"/>
                </a:cubicBezTo>
                <a:cubicBezTo>
                  <a:pt x="94" y="137"/>
                  <a:pt x="99" y="134"/>
                  <a:pt x="103" y="129"/>
                </a:cubicBezTo>
                <a:cubicBezTo>
                  <a:pt x="104" y="132"/>
                  <a:pt x="105" y="135"/>
                  <a:pt x="107" y="137"/>
                </a:cubicBezTo>
                <a:cubicBezTo>
                  <a:pt x="110" y="140"/>
                  <a:pt x="115" y="142"/>
                  <a:pt x="120" y="142"/>
                </a:cubicBezTo>
                <a:cubicBezTo>
                  <a:pt x="126" y="142"/>
                  <a:pt x="133" y="140"/>
                  <a:pt x="140" y="136"/>
                </a:cubicBezTo>
                <a:cubicBezTo>
                  <a:pt x="146" y="133"/>
                  <a:pt x="152" y="128"/>
                  <a:pt x="158" y="122"/>
                </a:cubicBezTo>
                <a:cubicBezTo>
                  <a:pt x="163" y="116"/>
                  <a:pt x="167" y="108"/>
                  <a:pt x="171" y="100"/>
                </a:cubicBezTo>
                <a:cubicBezTo>
                  <a:pt x="174" y="92"/>
                  <a:pt x="176" y="83"/>
                  <a:pt x="176" y="74"/>
                </a:cubicBezTo>
                <a:cubicBezTo>
                  <a:pt x="176" y="62"/>
                  <a:pt x="174" y="52"/>
                  <a:pt x="169" y="43"/>
                </a:cubicBezTo>
                <a:cubicBezTo>
                  <a:pt x="165" y="34"/>
                  <a:pt x="159" y="26"/>
                  <a:pt x="152" y="20"/>
                </a:cubicBezTo>
                <a:cubicBezTo>
                  <a:pt x="144" y="13"/>
                  <a:pt x="135" y="8"/>
                  <a:pt x="125" y="5"/>
                </a:cubicBezTo>
                <a:cubicBezTo>
                  <a:pt x="115" y="2"/>
                  <a:pt x="104" y="0"/>
                  <a:pt x="93" y="0"/>
                </a:cubicBezTo>
                <a:cubicBezTo>
                  <a:pt x="80" y="0"/>
                  <a:pt x="68" y="2"/>
                  <a:pt x="57" y="7"/>
                </a:cubicBezTo>
                <a:cubicBezTo>
                  <a:pt x="46" y="11"/>
                  <a:pt x="36" y="17"/>
                  <a:pt x="27" y="25"/>
                </a:cubicBezTo>
                <a:cubicBezTo>
                  <a:pt x="19" y="33"/>
                  <a:pt x="12" y="42"/>
                  <a:pt x="7" y="52"/>
                </a:cubicBezTo>
                <a:cubicBezTo>
                  <a:pt x="2" y="63"/>
                  <a:pt x="0" y="75"/>
                  <a:pt x="0" y="87"/>
                </a:cubicBezTo>
                <a:cubicBezTo>
                  <a:pt x="0" y="103"/>
                  <a:pt x="3" y="116"/>
                  <a:pt x="8" y="127"/>
                </a:cubicBezTo>
                <a:cubicBezTo>
                  <a:pt x="13" y="138"/>
                  <a:pt x="21" y="148"/>
                  <a:pt x="29" y="155"/>
                </a:cubicBezTo>
                <a:cubicBezTo>
                  <a:pt x="38" y="162"/>
                  <a:pt x="48" y="168"/>
                  <a:pt x="59" y="171"/>
                </a:cubicBezTo>
                <a:cubicBezTo>
                  <a:pt x="70" y="174"/>
                  <a:pt x="81" y="176"/>
                  <a:pt x="93" y="176"/>
                </a:cubicBezTo>
                <a:cubicBezTo>
                  <a:pt x="101" y="176"/>
                  <a:pt x="109" y="175"/>
                  <a:pt x="116" y="173"/>
                </a:cubicBezTo>
                <a:cubicBezTo>
                  <a:pt x="124" y="171"/>
                  <a:pt x="131" y="168"/>
                  <a:pt x="138" y="164"/>
                </a:cubicBezTo>
                <a:cubicBezTo>
                  <a:pt x="145" y="161"/>
                  <a:pt x="152" y="156"/>
                  <a:pt x="158" y="151"/>
                </a:cubicBezTo>
                <a:cubicBezTo>
                  <a:pt x="164" y="145"/>
                  <a:pt x="169" y="139"/>
                  <a:pt x="173" y="133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65" y="131"/>
                  <a:pt x="165" y="131"/>
                  <a:pt x="165" y="131"/>
                </a:cubicBezTo>
                <a:close/>
                <a:moveTo>
                  <a:pt x="101" y="120"/>
                </a:moveTo>
                <a:cubicBezTo>
                  <a:pt x="98" y="124"/>
                  <a:pt x="95" y="127"/>
                  <a:pt x="91" y="129"/>
                </a:cubicBezTo>
                <a:cubicBezTo>
                  <a:pt x="88" y="131"/>
                  <a:pt x="85" y="132"/>
                  <a:pt x="81" y="133"/>
                </a:cubicBezTo>
                <a:cubicBezTo>
                  <a:pt x="74" y="135"/>
                  <a:pt x="66" y="134"/>
                  <a:pt x="60" y="132"/>
                </a:cubicBezTo>
                <a:cubicBezTo>
                  <a:pt x="56" y="130"/>
                  <a:pt x="53" y="128"/>
                  <a:pt x="51" y="126"/>
                </a:cubicBezTo>
                <a:cubicBezTo>
                  <a:pt x="48" y="123"/>
                  <a:pt x="46" y="120"/>
                  <a:pt x="45" y="117"/>
                </a:cubicBezTo>
                <a:cubicBezTo>
                  <a:pt x="43" y="113"/>
                  <a:pt x="43" y="110"/>
                  <a:pt x="43" y="106"/>
                </a:cubicBezTo>
                <a:cubicBezTo>
                  <a:pt x="43" y="99"/>
                  <a:pt x="44" y="92"/>
                  <a:pt x="46" y="85"/>
                </a:cubicBezTo>
                <a:cubicBezTo>
                  <a:pt x="49" y="77"/>
                  <a:pt x="53" y="71"/>
                  <a:pt x="57" y="64"/>
                </a:cubicBezTo>
                <a:cubicBezTo>
                  <a:pt x="62" y="58"/>
                  <a:pt x="67" y="53"/>
                  <a:pt x="74" y="49"/>
                </a:cubicBezTo>
                <a:cubicBezTo>
                  <a:pt x="80" y="45"/>
                  <a:pt x="87" y="43"/>
                  <a:pt x="95" y="43"/>
                </a:cubicBezTo>
                <a:cubicBezTo>
                  <a:pt x="98" y="43"/>
                  <a:pt x="101" y="43"/>
                  <a:pt x="104" y="44"/>
                </a:cubicBezTo>
                <a:cubicBezTo>
                  <a:pt x="108" y="44"/>
                  <a:pt x="111" y="46"/>
                  <a:pt x="114" y="47"/>
                </a:cubicBezTo>
                <a:cubicBezTo>
                  <a:pt x="117" y="49"/>
                  <a:pt x="119" y="51"/>
                  <a:pt x="122" y="53"/>
                </a:cubicBezTo>
                <a:cubicBezTo>
                  <a:pt x="124" y="56"/>
                  <a:pt x="125" y="59"/>
                  <a:pt x="127" y="63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7" y="112"/>
                  <a:pt x="104" y="116"/>
                  <a:pt x="101" y="1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2" name="Text Box 6">
            <a:extLst>
              <a:ext uri="{FF2B5EF4-FFF2-40B4-BE49-F238E27FC236}">
                <a16:creationId xmlns:a16="http://schemas.microsoft.com/office/drawing/2014/main" id="{A6126AF7-6BB5-4D3E-855D-0C8ABC55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858" y="13407484"/>
            <a:ext cx="1393248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hangingPunct="0">
              <a:buSzPct val="130000"/>
            </a:pPr>
            <a:r>
              <a:rPr lang="fi-FI" sz="1050" i="1" dirty="0">
                <a:latin typeface="Verdana" pitchFamily="34" charset="0"/>
              </a:rPr>
              <a:t>Onway Oy | Kiviharjunlenkki 1E, 90220 OULU - Tietäjäntie 2, 02130 ESPOO | Puh: (09) 5259 1985 | 1084819-5 | </a:t>
            </a:r>
            <a:r>
              <a:rPr lang="fi-FI" sz="1050" i="1" dirty="0" err="1">
                <a:latin typeface="Verdana" pitchFamily="34" charset="0"/>
              </a:rPr>
              <a:t>Rek</a:t>
            </a:r>
            <a:r>
              <a:rPr lang="fi-FI" sz="1050" i="1" dirty="0">
                <a:latin typeface="Verdana" pitchFamily="34" charset="0"/>
              </a:rPr>
              <a:t>. no 714.295 | Kotipaikka Oulu | ALV-</a:t>
            </a:r>
            <a:r>
              <a:rPr lang="fi-FI" sz="1050" i="1" dirty="0" err="1">
                <a:latin typeface="Verdana" pitchFamily="34" charset="0"/>
              </a:rPr>
              <a:t>rek</a:t>
            </a:r>
            <a:r>
              <a:rPr lang="fi-FI" sz="1050" i="1" dirty="0">
                <a:latin typeface="Verdana" pitchFamily="34" charset="0"/>
              </a:rPr>
              <a:t> | www.onway.fi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96322E3-24C5-44FB-A813-ACFBFB48D63A}"/>
              </a:ext>
            </a:extLst>
          </p:cNvPr>
          <p:cNvGrpSpPr/>
          <p:nvPr/>
        </p:nvGrpSpPr>
        <p:grpSpPr>
          <a:xfrm>
            <a:off x="1012473" y="451695"/>
            <a:ext cx="4302848" cy="1755301"/>
            <a:chOff x="680484" y="428270"/>
            <a:chExt cx="4300458" cy="1754326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A62DBE29-86B3-479F-A857-E27FF3F22E2F}"/>
                </a:ext>
              </a:extLst>
            </p:cNvPr>
            <p:cNvSpPr/>
            <p:nvPr/>
          </p:nvSpPr>
          <p:spPr>
            <a:xfrm>
              <a:off x="680484" y="428270"/>
              <a:ext cx="4300458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" name="Kuva 2" descr="Kuva, joka sisältää kohteen kello, kevyt&#10;&#10;Kuvaus luotu automaattisesti">
              <a:extLst>
                <a:ext uri="{FF2B5EF4-FFF2-40B4-BE49-F238E27FC236}">
                  <a16:creationId xmlns:a16="http://schemas.microsoft.com/office/drawing/2014/main" id="{703180B2-8426-424A-BFDA-067CFF7FF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88" y="733933"/>
              <a:ext cx="3448050" cy="1143000"/>
            </a:xfrm>
            <a:prstGeom prst="rect">
              <a:avLst/>
            </a:prstGeom>
          </p:spPr>
        </p:pic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09E6A074-1C67-43C8-9D74-F5375E50B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678" y="6259466"/>
            <a:ext cx="11725147" cy="53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E5CA876-1D75-45A0-9572-60FFDBEB336A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58AC836C-B4A8-4ABA-9795-5F4B66131C95}"/>
              </a:ext>
            </a:extLst>
          </p:cNvPr>
          <p:cNvSpPr txBox="1"/>
          <p:nvPr/>
        </p:nvSpPr>
        <p:spPr>
          <a:xfrm>
            <a:off x="11021997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752EB09-6953-4B87-836D-B4C07B29F6AB}"/>
              </a:ext>
            </a:extLst>
          </p:cNvPr>
          <p:cNvSpPr/>
          <p:nvPr/>
        </p:nvSpPr>
        <p:spPr>
          <a:xfrm>
            <a:off x="7671529" y="2111095"/>
            <a:ext cx="950946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KESKIARVO (1-5) - RYHMÄVERTAILU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A0146D8-7635-4008-98CD-33B874315894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  <p:graphicFrame>
        <p:nvGraphicFramePr>
          <p:cNvPr id="2" name="Chart 44">
            <a:extLst>
              <a:ext uri="{FF2B5EF4-FFF2-40B4-BE49-F238E27FC236}">
                <a16:creationId xmlns:a16="http://schemas.microsoft.com/office/drawing/2014/main" id="{2E266EF9-83E6-471F-B46C-72A76BEFA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164132"/>
              </p:ext>
            </p:extLst>
          </p:nvPr>
        </p:nvGraphicFramePr>
        <p:xfrm>
          <a:off x="3733800" y="3886200"/>
          <a:ext cx="17945100" cy="771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55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9" name="Chart 44">
            <a:extLst>
              <a:ext uri="{FF2B5EF4-FFF2-40B4-BE49-F238E27FC236}">
                <a16:creationId xmlns:a16="http://schemas.microsoft.com/office/drawing/2014/main" id="{9FE112FD-715E-4165-8D17-0933E942C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74871"/>
              </p:ext>
            </p:extLst>
          </p:nvPr>
        </p:nvGraphicFramePr>
        <p:xfrm>
          <a:off x="972766" y="3654531"/>
          <a:ext cx="21303574" cy="897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uorakulmio 16">
            <a:extLst>
              <a:ext uri="{FF2B5EF4-FFF2-40B4-BE49-F238E27FC236}">
                <a16:creationId xmlns:a16="http://schemas.microsoft.com/office/drawing/2014/main" id="{92849EE9-8B93-48E3-954D-CC799D833C08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A07E9684-6F2C-44F4-A737-AF9E118B5991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A714ECCB-5EE0-400E-8D30-CFF36ED6F56A}"/>
              </a:ext>
            </a:extLst>
          </p:cNvPr>
          <p:cNvSpPr txBox="1"/>
          <p:nvPr/>
        </p:nvSpPr>
        <p:spPr>
          <a:xfrm>
            <a:off x="11021997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7A0AD0B-A0BD-431A-9DCD-C863C1E15F37}"/>
              </a:ext>
            </a:extLst>
          </p:cNvPr>
          <p:cNvSpPr/>
          <p:nvPr/>
        </p:nvSpPr>
        <p:spPr>
          <a:xfrm>
            <a:off x="7671529" y="2111095"/>
            <a:ext cx="950946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KESKIARVO (1-5) - RYHMÄVERTAILU</a:t>
            </a:r>
          </a:p>
        </p:txBody>
      </p:sp>
    </p:spTree>
    <p:extLst>
      <p:ext uri="{BB962C8B-B14F-4D97-AF65-F5344CB8AC3E}">
        <p14:creationId xmlns:p14="http://schemas.microsoft.com/office/powerpoint/2010/main" val="124084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A07E9684-6F2C-44F4-A737-AF9E118B5991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A714ECCB-5EE0-400E-8D30-CFF36ED6F56A}"/>
              </a:ext>
            </a:extLst>
          </p:cNvPr>
          <p:cNvSpPr txBox="1"/>
          <p:nvPr/>
        </p:nvSpPr>
        <p:spPr>
          <a:xfrm>
            <a:off x="11021997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7A0AD0B-A0BD-431A-9DCD-C863C1E15F37}"/>
              </a:ext>
            </a:extLst>
          </p:cNvPr>
          <p:cNvSpPr/>
          <p:nvPr/>
        </p:nvSpPr>
        <p:spPr>
          <a:xfrm>
            <a:off x="7671529" y="2111095"/>
            <a:ext cx="950946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VASTAUSJAKAUMA – PÄÄTOIMIALA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240AD5A-AB38-48E1-987A-456704B6AAB5}"/>
              </a:ext>
            </a:extLst>
          </p:cNvPr>
          <p:cNvSpPr txBox="1"/>
          <p:nvPr/>
        </p:nvSpPr>
        <p:spPr>
          <a:xfrm>
            <a:off x="9652808" y="12322831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i="1" dirty="0"/>
              <a:t>*järjestetty</a:t>
            </a:r>
          </a:p>
        </p:txBody>
      </p:sp>
      <p:sp>
        <p:nvSpPr>
          <p:cNvPr id="13" name="Nuoli: Vasen 12">
            <a:extLst>
              <a:ext uri="{FF2B5EF4-FFF2-40B4-BE49-F238E27FC236}">
                <a16:creationId xmlns:a16="http://schemas.microsoft.com/office/drawing/2014/main" id="{E253EEBB-E564-46B8-A07B-DE8F611EA1AF}"/>
              </a:ext>
            </a:extLst>
          </p:cNvPr>
          <p:cNvSpPr/>
          <p:nvPr/>
        </p:nvSpPr>
        <p:spPr>
          <a:xfrm>
            <a:off x="19302558" y="4687796"/>
            <a:ext cx="3926720" cy="135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ENITEN ONGELMIA NYT</a:t>
            </a:r>
          </a:p>
        </p:txBody>
      </p:sp>
      <p:sp>
        <p:nvSpPr>
          <p:cNvPr id="15" name="Nuoli: Vasen 14">
            <a:extLst>
              <a:ext uri="{FF2B5EF4-FFF2-40B4-BE49-F238E27FC236}">
                <a16:creationId xmlns:a16="http://schemas.microsoft.com/office/drawing/2014/main" id="{D0C63894-E8AD-4994-B84A-38A14FCA96E3}"/>
              </a:ext>
            </a:extLst>
          </p:cNvPr>
          <p:cNvSpPr/>
          <p:nvPr/>
        </p:nvSpPr>
        <p:spPr>
          <a:xfrm>
            <a:off x="19302558" y="10483362"/>
            <a:ext cx="3926720" cy="1354016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VÄHITEN ONGELMIA NYT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5BABB65-CD67-42FE-BCEB-FD1183E1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38851"/>
            <a:ext cx="14725649" cy="8674421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1BF51C4-A2CF-4790-B25E-80590EFA33AC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63522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pic>
        <p:nvPicPr>
          <p:cNvPr id="32" name="Sisällön paikkamerkki 30">
            <a:extLst>
              <a:ext uri="{FF2B5EF4-FFF2-40B4-BE49-F238E27FC236}">
                <a16:creationId xmlns:a16="http://schemas.microsoft.com/office/drawing/2014/main" id="{2F852D39-19B4-45A8-9BFA-8D54D83E2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" t="1206" r="15349" b="-1206"/>
          <a:stretch/>
        </p:blipFill>
        <p:spPr>
          <a:xfrm>
            <a:off x="3186000" y="4482000"/>
            <a:ext cx="10642334" cy="6804350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92849EE9-8B93-48E3-954D-CC799D833C08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A07E9684-6F2C-44F4-A737-AF9E118B5991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A714ECCB-5EE0-400E-8D30-CFF36ED6F56A}"/>
              </a:ext>
            </a:extLst>
          </p:cNvPr>
          <p:cNvSpPr txBox="1"/>
          <p:nvPr/>
        </p:nvSpPr>
        <p:spPr>
          <a:xfrm>
            <a:off x="11021997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7A0AD0B-A0BD-431A-9DCD-C863C1E15F37}"/>
              </a:ext>
            </a:extLst>
          </p:cNvPr>
          <p:cNvSpPr/>
          <p:nvPr/>
        </p:nvSpPr>
        <p:spPr>
          <a:xfrm>
            <a:off x="7671529" y="2111095"/>
            <a:ext cx="950946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KESKIARVO (1-5) KEHITYS </a:t>
            </a:r>
            <a:r>
              <a:rPr lang="fi-FI" sz="3200" dirty="0" err="1">
                <a:solidFill>
                  <a:schemeClr val="tx2"/>
                </a:solidFill>
              </a:rPr>
              <a:t>huhti</a:t>
            </a:r>
            <a:r>
              <a:rPr lang="fi-FI" sz="3200" dirty="0">
                <a:solidFill>
                  <a:schemeClr val="tx2"/>
                </a:solidFill>
              </a:rPr>
              <a:t> 2020 - </a:t>
            </a:r>
            <a:r>
              <a:rPr lang="fi-FI" sz="3200" dirty="0" err="1">
                <a:solidFill>
                  <a:schemeClr val="tx2"/>
                </a:solidFill>
              </a:rPr>
              <a:t>maalis</a:t>
            </a:r>
            <a:r>
              <a:rPr lang="fi-FI" sz="3200" dirty="0">
                <a:solidFill>
                  <a:schemeClr val="tx2"/>
                </a:solidFill>
              </a:rPr>
              <a:t> 2021</a:t>
            </a:r>
          </a:p>
        </p:txBody>
      </p:sp>
      <p:sp>
        <p:nvSpPr>
          <p:cNvPr id="8" name="Nuoli: Vasen 7">
            <a:extLst>
              <a:ext uri="{FF2B5EF4-FFF2-40B4-BE49-F238E27FC236}">
                <a16:creationId xmlns:a16="http://schemas.microsoft.com/office/drawing/2014/main" id="{94FF0B0A-7632-42A3-8FE1-3F8995B18C4E}"/>
              </a:ext>
            </a:extLst>
          </p:cNvPr>
          <p:cNvSpPr/>
          <p:nvPr/>
        </p:nvSpPr>
        <p:spPr>
          <a:xfrm>
            <a:off x="14527954" y="4360982"/>
            <a:ext cx="4753197" cy="135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ENITEN ONGELMIA NYT</a:t>
            </a:r>
          </a:p>
        </p:txBody>
      </p:sp>
      <p:sp>
        <p:nvSpPr>
          <p:cNvPr id="15" name="Nuoli: Vasen 14">
            <a:extLst>
              <a:ext uri="{FF2B5EF4-FFF2-40B4-BE49-F238E27FC236}">
                <a16:creationId xmlns:a16="http://schemas.microsoft.com/office/drawing/2014/main" id="{6DA0CFB6-65E3-4280-A103-449E48FDD7FE}"/>
              </a:ext>
            </a:extLst>
          </p:cNvPr>
          <p:cNvSpPr/>
          <p:nvPr/>
        </p:nvSpPr>
        <p:spPr>
          <a:xfrm>
            <a:off x="14527954" y="9882554"/>
            <a:ext cx="4753197" cy="1354016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VÄHITEN ONGELMIA NYT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8A52289-E217-452C-BE6E-193B18B58AB9}"/>
              </a:ext>
            </a:extLst>
          </p:cNvPr>
          <p:cNvSpPr txBox="1"/>
          <p:nvPr/>
        </p:nvSpPr>
        <p:spPr>
          <a:xfrm>
            <a:off x="12426260" y="11420239"/>
            <a:ext cx="17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**JÄRJESTETTY</a:t>
            </a:r>
          </a:p>
        </p:txBody>
      </p:sp>
    </p:spTree>
    <p:extLst>
      <p:ext uri="{BB962C8B-B14F-4D97-AF65-F5344CB8AC3E}">
        <p14:creationId xmlns:p14="http://schemas.microsoft.com/office/powerpoint/2010/main" val="27720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9" name="Chart 44">
            <a:extLst>
              <a:ext uri="{FF2B5EF4-FFF2-40B4-BE49-F238E27FC236}">
                <a16:creationId xmlns:a16="http://schemas.microsoft.com/office/drawing/2014/main" id="{9FE112FD-715E-4165-8D17-0933E942C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139066"/>
              </p:ext>
            </p:extLst>
          </p:nvPr>
        </p:nvGraphicFramePr>
        <p:xfrm>
          <a:off x="972766" y="3654531"/>
          <a:ext cx="19182134" cy="897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uorakulmio 16">
            <a:extLst>
              <a:ext uri="{FF2B5EF4-FFF2-40B4-BE49-F238E27FC236}">
                <a16:creationId xmlns:a16="http://schemas.microsoft.com/office/drawing/2014/main" id="{92849EE9-8B93-48E3-954D-CC799D833C08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A07E9684-6F2C-44F4-A737-AF9E118B5991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A714ECCB-5EE0-400E-8D30-CFF36ED6F56A}"/>
              </a:ext>
            </a:extLst>
          </p:cNvPr>
          <p:cNvSpPr txBox="1"/>
          <p:nvPr/>
        </p:nvSpPr>
        <p:spPr>
          <a:xfrm>
            <a:off x="11021997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7A0AD0B-A0BD-431A-9DCD-C863C1E15F37}"/>
              </a:ext>
            </a:extLst>
          </p:cNvPr>
          <p:cNvSpPr/>
          <p:nvPr/>
        </p:nvSpPr>
        <p:spPr>
          <a:xfrm>
            <a:off x="7671529" y="2111095"/>
            <a:ext cx="950946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KESKIARVO (1-5) – RYHMÄVERTAILU</a:t>
            </a:r>
          </a:p>
        </p:txBody>
      </p:sp>
    </p:spTree>
    <p:extLst>
      <p:ext uri="{BB962C8B-B14F-4D97-AF65-F5344CB8AC3E}">
        <p14:creationId xmlns:p14="http://schemas.microsoft.com/office/powerpoint/2010/main" val="252483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92849EE9-8B93-48E3-954D-CC799D833C08}"/>
              </a:ext>
            </a:extLst>
          </p:cNvPr>
          <p:cNvSpPr/>
          <p:nvPr/>
        </p:nvSpPr>
        <p:spPr>
          <a:xfrm>
            <a:off x="640104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A07E9684-6F2C-44F4-A737-AF9E118B5991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A714ECCB-5EE0-400E-8D30-CFF36ED6F56A}"/>
              </a:ext>
            </a:extLst>
          </p:cNvPr>
          <p:cNvSpPr txBox="1"/>
          <p:nvPr/>
        </p:nvSpPr>
        <p:spPr>
          <a:xfrm>
            <a:off x="11021997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7A0AD0B-A0BD-431A-9DCD-C863C1E15F37}"/>
              </a:ext>
            </a:extLst>
          </p:cNvPr>
          <p:cNvSpPr/>
          <p:nvPr/>
        </p:nvSpPr>
        <p:spPr>
          <a:xfrm>
            <a:off x="7671529" y="2111095"/>
            <a:ext cx="950946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VASTAUSJAKAUMA – MAAKUNTA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A255221-167A-4C89-89AD-A88A915D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524" y="3654531"/>
            <a:ext cx="13408702" cy="868579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AF715CB-9F1E-4982-8E29-3EC20C025420}"/>
              </a:ext>
            </a:extLst>
          </p:cNvPr>
          <p:cNvSpPr txBox="1"/>
          <p:nvPr/>
        </p:nvSpPr>
        <p:spPr>
          <a:xfrm>
            <a:off x="10364050" y="12340329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i="1" dirty="0"/>
              <a:t>*järjestetty</a:t>
            </a:r>
          </a:p>
        </p:txBody>
      </p:sp>
      <p:sp>
        <p:nvSpPr>
          <p:cNvPr id="13" name="Nuoli: Vasen 12">
            <a:extLst>
              <a:ext uri="{FF2B5EF4-FFF2-40B4-BE49-F238E27FC236}">
                <a16:creationId xmlns:a16="http://schemas.microsoft.com/office/drawing/2014/main" id="{7235591F-7735-4966-8D8C-CA11AC1B3466}"/>
              </a:ext>
            </a:extLst>
          </p:cNvPr>
          <p:cNvSpPr/>
          <p:nvPr/>
        </p:nvSpPr>
        <p:spPr>
          <a:xfrm>
            <a:off x="19302558" y="4609975"/>
            <a:ext cx="3926720" cy="135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ENITEN ONGELMIA NYT</a:t>
            </a:r>
          </a:p>
        </p:txBody>
      </p:sp>
      <p:sp>
        <p:nvSpPr>
          <p:cNvPr id="16" name="Nuoli: Vasen 15">
            <a:extLst>
              <a:ext uri="{FF2B5EF4-FFF2-40B4-BE49-F238E27FC236}">
                <a16:creationId xmlns:a16="http://schemas.microsoft.com/office/drawing/2014/main" id="{C73F80E7-5483-4ECD-949C-F5375DCD04B4}"/>
              </a:ext>
            </a:extLst>
          </p:cNvPr>
          <p:cNvSpPr/>
          <p:nvPr/>
        </p:nvSpPr>
        <p:spPr>
          <a:xfrm>
            <a:off x="19302558" y="10986313"/>
            <a:ext cx="3926720" cy="1354016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VÄHITEN ONGELMIA NYT</a:t>
            </a:r>
          </a:p>
        </p:txBody>
      </p:sp>
    </p:spTree>
    <p:extLst>
      <p:ext uri="{BB962C8B-B14F-4D97-AF65-F5344CB8AC3E}">
        <p14:creationId xmlns:p14="http://schemas.microsoft.com/office/powerpoint/2010/main" val="12171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92849EE9-8B93-48E3-954D-CC799D833C08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A07E9684-6F2C-44F4-A737-AF9E118B5991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A714ECCB-5EE0-400E-8D30-CFF36ED6F56A}"/>
              </a:ext>
            </a:extLst>
          </p:cNvPr>
          <p:cNvSpPr txBox="1"/>
          <p:nvPr/>
        </p:nvSpPr>
        <p:spPr>
          <a:xfrm>
            <a:off x="11021997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7A0AD0B-A0BD-431A-9DCD-C863C1E15F37}"/>
              </a:ext>
            </a:extLst>
          </p:cNvPr>
          <p:cNvSpPr/>
          <p:nvPr/>
        </p:nvSpPr>
        <p:spPr>
          <a:xfrm>
            <a:off x="7671529" y="2111095"/>
            <a:ext cx="950946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KESKIARVO (1-5) KEHITYS loka 2020 – </a:t>
            </a:r>
            <a:r>
              <a:rPr lang="fi-FI" sz="3200" dirty="0" err="1">
                <a:solidFill>
                  <a:schemeClr val="tx2"/>
                </a:solidFill>
              </a:rPr>
              <a:t>maalis</a:t>
            </a:r>
            <a:r>
              <a:rPr lang="fi-FI" sz="3200" dirty="0">
                <a:solidFill>
                  <a:schemeClr val="tx2"/>
                </a:solidFill>
              </a:rPr>
              <a:t> 2021</a:t>
            </a:r>
          </a:p>
        </p:txBody>
      </p:sp>
      <p:sp>
        <p:nvSpPr>
          <p:cNvPr id="8" name="Nuoli: Vasen 7">
            <a:extLst>
              <a:ext uri="{FF2B5EF4-FFF2-40B4-BE49-F238E27FC236}">
                <a16:creationId xmlns:a16="http://schemas.microsoft.com/office/drawing/2014/main" id="{94FF0B0A-7632-42A3-8FE1-3F8995B18C4E}"/>
              </a:ext>
            </a:extLst>
          </p:cNvPr>
          <p:cNvSpPr/>
          <p:nvPr/>
        </p:nvSpPr>
        <p:spPr>
          <a:xfrm>
            <a:off x="14527954" y="4360982"/>
            <a:ext cx="4753197" cy="135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ENITEN ONGELMIA NYT</a:t>
            </a:r>
          </a:p>
        </p:txBody>
      </p:sp>
      <p:sp>
        <p:nvSpPr>
          <p:cNvPr id="15" name="Nuoli: Vasen 14">
            <a:extLst>
              <a:ext uri="{FF2B5EF4-FFF2-40B4-BE49-F238E27FC236}">
                <a16:creationId xmlns:a16="http://schemas.microsoft.com/office/drawing/2014/main" id="{6DA0CFB6-65E3-4280-A103-449E48FDD7FE}"/>
              </a:ext>
            </a:extLst>
          </p:cNvPr>
          <p:cNvSpPr/>
          <p:nvPr/>
        </p:nvSpPr>
        <p:spPr>
          <a:xfrm>
            <a:off x="14527954" y="10176003"/>
            <a:ext cx="4753197" cy="1354016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VÄHITEN ONGELMIA NYT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8A52289-E217-452C-BE6E-193B18B58AB9}"/>
              </a:ext>
            </a:extLst>
          </p:cNvPr>
          <p:cNvSpPr txBox="1"/>
          <p:nvPr/>
        </p:nvSpPr>
        <p:spPr>
          <a:xfrm>
            <a:off x="12426260" y="11956148"/>
            <a:ext cx="17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**JÄRJESTETTY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72AA713-9776-4978-9632-3FA50F49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39" y="4140914"/>
            <a:ext cx="9322709" cy="76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19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12" name="ChartObject">
            <a:extLst>
              <a:ext uri="{FF2B5EF4-FFF2-40B4-BE49-F238E27FC236}">
                <a16:creationId xmlns:a16="http://schemas.microsoft.com/office/drawing/2014/main" id="{E4B08B72-5EC9-4EA7-9721-0427F1FE7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264687"/>
              </p:ext>
            </p:extLst>
          </p:nvPr>
        </p:nvGraphicFramePr>
        <p:xfrm>
          <a:off x="1676401" y="2996596"/>
          <a:ext cx="19735799" cy="88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2316EFFE-4470-4E75-8F74-DA12F712D790}"/>
              </a:ext>
            </a:extLst>
          </p:cNvPr>
          <p:cNvSpPr txBox="1"/>
          <p:nvPr/>
        </p:nvSpPr>
        <p:spPr>
          <a:xfrm>
            <a:off x="6092825" y="2427209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0" i="0" u="none" strike="noStrike" kern="1200" baseline="0">
                <a:solidFill>
                  <a:srgbClr val="335B74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3600" b="0" i="0" u="none" strike="noStrike" baseline="0" dirty="0">
                <a:effectLst/>
              </a:rPr>
              <a:t>Haitko yrityksellesi julkista tukea? </a:t>
            </a:r>
          </a:p>
          <a:p>
            <a:pPr algn="ctr">
              <a:defRPr sz="3600" b="0" i="0" u="none" strike="noStrike" kern="1200" baseline="0">
                <a:solidFill>
                  <a:srgbClr val="335B74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VASTAUSJAKAUMA – KOKONAISUUS (N = 3973)</a:t>
            </a:r>
          </a:p>
        </p:txBody>
      </p:sp>
    </p:spTree>
    <p:extLst>
      <p:ext uri="{BB962C8B-B14F-4D97-AF65-F5344CB8AC3E}">
        <p14:creationId xmlns:p14="http://schemas.microsoft.com/office/powerpoint/2010/main" val="21812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19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12" name="ChartObject">
            <a:extLst>
              <a:ext uri="{FF2B5EF4-FFF2-40B4-BE49-F238E27FC236}">
                <a16:creationId xmlns:a16="http://schemas.microsoft.com/office/drawing/2014/main" id="{E4B08B72-5EC9-4EA7-9721-0427F1FE7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073202"/>
              </p:ext>
            </p:extLst>
          </p:nvPr>
        </p:nvGraphicFramePr>
        <p:xfrm>
          <a:off x="1676401" y="4076700"/>
          <a:ext cx="19735799" cy="781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AC3E5862-8F28-4260-A06A-3DF4140B306A}"/>
              </a:ext>
            </a:extLst>
          </p:cNvPr>
          <p:cNvSpPr txBox="1"/>
          <p:nvPr/>
        </p:nvSpPr>
        <p:spPr>
          <a:xfrm>
            <a:off x="6092825" y="2397391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i-fi"/>
            </a:defPPr>
            <a:lvl1pPr algn="ctr">
              <a:defRPr sz="3200" b="0" i="0" u="none" strike="noStrike" baseline="0">
                <a:solidFill>
                  <a:srgbClr val="335B74"/>
                </a:solidFill>
                <a:effectLst/>
              </a:defRPr>
            </a:lvl1pPr>
          </a:lstStyle>
          <a:p>
            <a:r>
              <a:rPr lang="fi-FI" sz="3600" dirty="0"/>
              <a:t>Haitko yrityksellesi julkista tukea? </a:t>
            </a:r>
          </a:p>
          <a:p>
            <a:r>
              <a:rPr lang="fi-FI" dirty="0"/>
              <a:t>KEHITYS - KOKONAISUUS loka 2020 – </a:t>
            </a:r>
            <a:r>
              <a:rPr lang="fi-FI" dirty="0" err="1"/>
              <a:t>maalis</a:t>
            </a:r>
            <a:r>
              <a:rPr lang="fi-FI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4463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0784570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872FF5F-FB64-4E50-B864-BDB6148B6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28" y="4140987"/>
            <a:ext cx="19053572" cy="879004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A9060E2-5042-407D-A228-4AE8B0DC8A1D}"/>
              </a:ext>
            </a:extLst>
          </p:cNvPr>
          <p:cNvSpPr txBox="1"/>
          <p:nvPr/>
        </p:nvSpPr>
        <p:spPr>
          <a:xfrm>
            <a:off x="6092825" y="232348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i-fi"/>
            </a:defPPr>
            <a:lvl1pPr algn="ctr">
              <a:defRPr sz="3200" b="0" i="0" u="none" strike="noStrike" baseline="0">
                <a:solidFill>
                  <a:srgbClr val="335B74"/>
                </a:solidFill>
                <a:effectLst/>
              </a:defRPr>
            </a:lvl1pPr>
          </a:lstStyle>
          <a:p>
            <a:r>
              <a:rPr lang="fi-FI" sz="3600" dirty="0"/>
              <a:t>Haitko yrityksellesi julkista tukea?</a:t>
            </a:r>
          </a:p>
          <a:p>
            <a:r>
              <a:rPr lang="fi-FI" sz="3600" dirty="0">
                <a:solidFill>
                  <a:schemeClr val="tx2"/>
                </a:solidFill>
              </a:rPr>
              <a:t>VASTAUSJAKAUMA – PÄÄTOIMIALA</a:t>
            </a:r>
            <a:r>
              <a:rPr lang="fi-FI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88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0439024" y="1575186"/>
            <a:ext cx="349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VASTAAJIEN PROFIILI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5061A-C390-384E-93A0-F3265B686A2B}"/>
              </a:ext>
            </a:extLst>
          </p:cNvPr>
          <p:cNvSpPr txBox="1"/>
          <p:nvPr/>
        </p:nvSpPr>
        <p:spPr>
          <a:xfrm>
            <a:off x="10767371" y="8567650"/>
            <a:ext cx="217200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IKÄLUOKKA</a:t>
            </a:r>
          </a:p>
        </p:txBody>
      </p: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F42F606C-8350-4E0C-B1F6-A2FFBE0C14B6}"/>
              </a:ext>
            </a:extLst>
          </p:cNvPr>
          <p:cNvGrpSpPr/>
          <p:nvPr/>
        </p:nvGrpSpPr>
        <p:grpSpPr>
          <a:xfrm>
            <a:off x="1536030" y="3375394"/>
            <a:ext cx="10536495" cy="4699386"/>
            <a:chOff x="1520825" y="3331168"/>
            <a:chExt cx="10113241" cy="46993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9EF0F6-9A52-D149-AA60-164F75A37422}"/>
                </a:ext>
              </a:extLst>
            </p:cNvPr>
            <p:cNvSpPr/>
            <p:nvPr/>
          </p:nvSpPr>
          <p:spPr>
            <a:xfrm>
              <a:off x="1520825" y="3331168"/>
              <a:ext cx="10113241" cy="46993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06BBD3-F9C8-734D-8310-8E4C9DE456CA}"/>
                </a:ext>
              </a:extLst>
            </p:cNvPr>
            <p:cNvSpPr txBox="1"/>
            <p:nvPr/>
          </p:nvSpPr>
          <p:spPr>
            <a:xfrm>
              <a:off x="1895084" y="3646511"/>
              <a:ext cx="3677216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IKÄLUOKKA (N=3969)</a:t>
              </a:r>
            </a:p>
          </p:txBody>
        </p:sp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68AA83EE-2B9C-5249-9F15-FCC7A54F3FD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5419614"/>
                </p:ext>
              </p:extLst>
            </p:nvPr>
          </p:nvGraphicFramePr>
          <p:xfrm>
            <a:off x="1895084" y="4546629"/>
            <a:ext cx="9393599" cy="3225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401E637-DD57-BC4F-9B78-1E912A948463}"/>
              </a:ext>
            </a:extLst>
          </p:cNvPr>
          <p:cNvSpPr txBox="1"/>
          <p:nvPr/>
        </p:nvSpPr>
        <p:spPr>
          <a:xfrm>
            <a:off x="21212320" y="725062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100,000</a:t>
            </a:r>
          </a:p>
        </p:txBody>
      </p: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DF1DD85E-C391-449D-B561-839E857427FA}"/>
              </a:ext>
            </a:extLst>
          </p:cNvPr>
          <p:cNvGrpSpPr/>
          <p:nvPr/>
        </p:nvGrpSpPr>
        <p:grpSpPr>
          <a:xfrm>
            <a:off x="17756098" y="8252308"/>
            <a:ext cx="5115054" cy="4489819"/>
            <a:chOff x="17503023" y="8252308"/>
            <a:chExt cx="5353804" cy="46993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CF35BA-084D-4949-A2A0-2E6687ECA264}"/>
                </a:ext>
              </a:extLst>
            </p:cNvPr>
            <p:cNvSpPr/>
            <p:nvPr/>
          </p:nvSpPr>
          <p:spPr>
            <a:xfrm>
              <a:off x="17503023" y="8252308"/>
              <a:ext cx="5353804" cy="469938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1A941F-9678-8040-AB77-60477D433B5F}"/>
                </a:ext>
              </a:extLst>
            </p:cNvPr>
            <p:cNvSpPr txBox="1"/>
            <p:nvPr/>
          </p:nvSpPr>
          <p:spPr>
            <a:xfrm>
              <a:off x="17594773" y="8355539"/>
              <a:ext cx="4570260" cy="61207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YRITYSMUOTO (N=3905)</a:t>
              </a:r>
            </a:p>
          </p:txBody>
        </p:sp>
        <p:graphicFrame>
          <p:nvGraphicFramePr>
            <p:cNvPr id="34" name="Chart 53">
              <a:extLst>
                <a:ext uri="{FF2B5EF4-FFF2-40B4-BE49-F238E27FC236}">
                  <a16:creationId xmlns:a16="http://schemas.microsoft.com/office/drawing/2014/main" id="{669D3D29-C619-460E-890C-54133745BE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9070731"/>
                </p:ext>
              </p:extLst>
            </p:nvPr>
          </p:nvGraphicFramePr>
          <p:xfrm>
            <a:off x="17578508" y="9152425"/>
            <a:ext cx="5025541" cy="35408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64DFCADC-DF4E-4FD6-B5DB-1BB9D62ECD55}"/>
              </a:ext>
            </a:extLst>
          </p:cNvPr>
          <p:cNvGrpSpPr/>
          <p:nvPr/>
        </p:nvGrpSpPr>
        <p:grpSpPr>
          <a:xfrm>
            <a:off x="17756098" y="3331168"/>
            <a:ext cx="5115054" cy="4674216"/>
            <a:chOff x="17503023" y="3331168"/>
            <a:chExt cx="5368129" cy="46993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8DFC47-E1E0-7D4E-BB1E-FFB84E9F9DDF}"/>
                </a:ext>
              </a:extLst>
            </p:cNvPr>
            <p:cNvSpPr/>
            <p:nvPr/>
          </p:nvSpPr>
          <p:spPr>
            <a:xfrm>
              <a:off x="17503023" y="3331168"/>
              <a:ext cx="5368129" cy="46993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644C53-6D18-3B45-8ACC-5347164E1A9E}"/>
                </a:ext>
              </a:extLst>
            </p:cNvPr>
            <p:cNvSpPr txBox="1"/>
            <p:nvPr/>
          </p:nvSpPr>
          <p:spPr>
            <a:xfrm>
              <a:off x="17595018" y="3489226"/>
              <a:ext cx="3051179" cy="58792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ROOLI (N=3923)</a:t>
              </a:r>
            </a:p>
          </p:txBody>
        </p:sp>
        <p:graphicFrame>
          <p:nvGraphicFramePr>
            <p:cNvPr id="35" name="Chart 53">
              <a:extLst>
                <a:ext uri="{FF2B5EF4-FFF2-40B4-BE49-F238E27FC236}">
                  <a16:creationId xmlns:a16="http://schemas.microsoft.com/office/drawing/2014/main" id="{E3ADB75B-3631-4B62-B40C-7BB2E7F4BDE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3883836"/>
                </p:ext>
              </p:extLst>
            </p:nvPr>
          </p:nvGraphicFramePr>
          <p:xfrm>
            <a:off x="17595018" y="4254675"/>
            <a:ext cx="4887548" cy="35408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9A5BDFE3-820A-474E-837B-F58063D3DF38}"/>
              </a:ext>
            </a:extLst>
          </p:cNvPr>
          <p:cNvGrpSpPr/>
          <p:nvPr/>
        </p:nvGrpSpPr>
        <p:grpSpPr>
          <a:xfrm>
            <a:off x="12349409" y="3325094"/>
            <a:ext cx="5129807" cy="4674216"/>
            <a:chOff x="11901170" y="3325094"/>
            <a:chExt cx="5369246" cy="46993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5D03F1-A122-E44B-AD4B-39BC92875066}"/>
                </a:ext>
              </a:extLst>
            </p:cNvPr>
            <p:cNvSpPr/>
            <p:nvPr/>
          </p:nvSpPr>
          <p:spPr>
            <a:xfrm>
              <a:off x="11901170" y="3325094"/>
              <a:ext cx="5369246" cy="46993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2E6090-CD6F-E849-9E28-E64715761747}"/>
                </a:ext>
              </a:extLst>
            </p:cNvPr>
            <p:cNvSpPr txBox="1"/>
            <p:nvPr/>
          </p:nvSpPr>
          <p:spPr>
            <a:xfrm>
              <a:off x="12133777" y="3397389"/>
              <a:ext cx="4306641" cy="108301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TEHTÄVÄ YRITYKSESSÄ </a:t>
              </a:r>
            </a:p>
            <a:p>
              <a:r>
                <a:rPr lang="en-US" sz="3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(N=3733)</a:t>
              </a:r>
            </a:p>
          </p:txBody>
        </p:sp>
        <p:graphicFrame>
          <p:nvGraphicFramePr>
            <p:cNvPr id="36" name="Chart 53">
              <a:extLst>
                <a:ext uri="{FF2B5EF4-FFF2-40B4-BE49-F238E27FC236}">
                  <a16:creationId xmlns:a16="http://schemas.microsoft.com/office/drawing/2014/main" id="{6061ABB3-142F-438F-9101-8B9E49DC3A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40510971"/>
                </p:ext>
              </p:extLst>
            </p:nvPr>
          </p:nvGraphicFramePr>
          <p:xfrm>
            <a:off x="12226889" y="4254675"/>
            <a:ext cx="4887548" cy="35408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DBDEE29C-2F70-4FD7-838C-ECBEB2A3393A}"/>
              </a:ext>
            </a:extLst>
          </p:cNvPr>
          <p:cNvGrpSpPr/>
          <p:nvPr/>
        </p:nvGrpSpPr>
        <p:grpSpPr>
          <a:xfrm>
            <a:off x="6942719" y="8246234"/>
            <a:ext cx="5129807" cy="4489819"/>
            <a:chOff x="11933801" y="8252308"/>
            <a:chExt cx="5369246" cy="4699386"/>
          </a:xfrm>
        </p:grpSpPr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BE95F375-9963-47F7-959C-2A14A147C57D}"/>
                </a:ext>
              </a:extLst>
            </p:cNvPr>
            <p:cNvSpPr/>
            <p:nvPr/>
          </p:nvSpPr>
          <p:spPr>
            <a:xfrm>
              <a:off x="11933801" y="8252308"/>
              <a:ext cx="5369246" cy="469938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FB2CB9D9-7121-4713-B567-312A101A42BC}"/>
                </a:ext>
              </a:extLst>
            </p:cNvPr>
            <p:cNvSpPr txBox="1"/>
            <p:nvPr/>
          </p:nvSpPr>
          <p:spPr>
            <a:xfrm>
              <a:off x="12226149" y="8555439"/>
              <a:ext cx="5042899" cy="5476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YRITTÄJYYDEN KESTO (N=3948)</a:t>
              </a:r>
              <a:endPara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graphicFrame>
          <p:nvGraphicFramePr>
            <p:cNvPr id="39" name="Chart 53">
              <a:extLst>
                <a:ext uri="{FF2B5EF4-FFF2-40B4-BE49-F238E27FC236}">
                  <a16:creationId xmlns:a16="http://schemas.microsoft.com/office/drawing/2014/main" id="{40D44A73-97D2-4D3B-A250-BB91BC34178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92220004"/>
                </p:ext>
              </p:extLst>
            </p:nvPr>
          </p:nvGraphicFramePr>
          <p:xfrm>
            <a:off x="12071538" y="9380253"/>
            <a:ext cx="5042899" cy="33129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A90C3BD6-25DF-4342-A946-57869F652778}"/>
              </a:ext>
            </a:extLst>
          </p:cNvPr>
          <p:cNvGrpSpPr/>
          <p:nvPr/>
        </p:nvGrpSpPr>
        <p:grpSpPr>
          <a:xfrm>
            <a:off x="12349408" y="8276765"/>
            <a:ext cx="5129807" cy="4489819"/>
            <a:chOff x="11933801" y="8252308"/>
            <a:chExt cx="5369246" cy="4699386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7B537F83-3BA3-441C-8B12-1FC88116B774}"/>
                </a:ext>
              </a:extLst>
            </p:cNvPr>
            <p:cNvSpPr/>
            <p:nvPr/>
          </p:nvSpPr>
          <p:spPr>
            <a:xfrm>
              <a:off x="11933801" y="8252308"/>
              <a:ext cx="5369246" cy="469938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id="{D0AC3FC2-0A85-4148-A955-AB49557D181F}"/>
                </a:ext>
              </a:extLst>
            </p:cNvPr>
            <p:cNvSpPr txBox="1"/>
            <p:nvPr/>
          </p:nvSpPr>
          <p:spPr>
            <a:xfrm>
              <a:off x="12226149" y="8329940"/>
              <a:ext cx="4888288" cy="9986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SAANUT ETUUTTA VIIM. 12 KK AIKANA (N=3939)</a:t>
              </a:r>
            </a:p>
          </p:txBody>
        </p:sp>
        <p:graphicFrame>
          <p:nvGraphicFramePr>
            <p:cNvPr id="54" name="Chart 53">
              <a:extLst>
                <a:ext uri="{FF2B5EF4-FFF2-40B4-BE49-F238E27FC236}">
                  <a16:creationId xmlns:a16="http://schemas.microsoft.com/office/drawing/2014/main" id="{F037B1D7-817B-4FC6-A2E7-712FD8F144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3734000"/>
                </p:ext>
              </p:extLst>
            </p:nvPr>
          </p:nvGraphicFramePr>
          <p:xfrm>
            <a:off x="12071538" y="9380253"/>
            <a:ext cx="5042899" cy="33129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AEC38D12-7137-4139-B0C6-9698C1840087}"/>
              </a:ext>
            </a:extLst>
          </p:cNvPr>
          <p:cNvGrpSpPr/>
          <p:nvPr/>
        </p:nvGrpSpPr>
        <p:grpSpPr>
          <a:xfrm>
            <a:off x="1536030" y="8246234"/>
            <a:ext cx="5129807" cy="4489819"/>
            <a:chOff x="11933801" y="8252308"/>
            <a:chExt cx="5369246" cy="4699386"/>
          </a:xfrm>
        </p:grpSpPr>
        <p:sp>
          <p:nvSpPr>
            <p:cNvPr id="57" name="Rectangle 6">
              <a:extLst>
                <a:ext uri="{FF2B5EF4-FFF2-40B4-BE49-F238E27FC236}">
                  <a16:creationId xmlns:a16="http://schemas.microsoft.com/office/drawing/2014/main" id="{CA80B061-FBB5-4B2B-8907-65B21B98247C}"/>
                </a:ext>
              </a:extLst>
            </p:cNvPr>
            <p:cNvSpPr/>
            <p:nvPr/>
          </p:nvSpPr>
          <p:spPr>
            <a:xfrm>
              <a:off x="11933801" y="8252308"/>
              <a:ext cx="5369246" cy="469938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FE15876C-BF53-4B69-AEEA-51D6B8435078}"/>
                </a:ext>
              </a:extLst>
            </p:cNvPr>
            <p:cNvSpPr txBox="1"/>
            <p:nvPr/>
          </p:nvSpPr>
          <p:spPr>
            <a:xfrm>
              <a:off x="12226149" y="8329940"/>
              <a:ext cx="4888288" cy="9986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YRITTÄJÄKASSAN JÄSENENÄ (N=3920)</a:t>
              </a:r>
            </a:p>
          </p:txBody>
        </p:sp>
        <p:graphicFrame>
          <p:nvGraphicFramePr>
            <p:cNvPr id="59" name="Chart 53">
              <a:extLst>
                <a:ext uri="{FF2B5EF4-FFF2-40B4-BE49-F238E27FC236}">
                  <a16:creationId xmlns:a16="http://schemas.microsoft.com/office/drawing/2014/main" id="{D8ECDC96-E7B2-4731-A12E-C4E7A5A7BE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4670803"/>
                </p:ext>
              </p:extLst>
            </p:nvPr>
          </p:nvGraphicFramePr>
          <p:xfrm>
            <a:off x="12071538" y="9380253"/>
            <a:ext cx="5042899" cy="33129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A108C539-BDA6-4D94-A364-2DF88B74F0F3}"/>
              </a:ext>
            </a:extLst>
          </p:cNvPr>
          <p:cNvGrpSpPr/>
          <p:nvPr/>
        </p:nvGrpSpPr>
        <p:grpSpPr>
          <a:xfrm>
            <a:off x="1012473" y="451695"/>
            <a:ext cx="4302848" cy="1755301"/>
            <a:chOff x="680484" y="428270"/>
            <a:chExt cx="4300458" cy="1754326"/>
          </a:xfrm>
        </p:grpSpPr>
        <p:sp>
          <p:nvSpPr>
            <p:cNvPr id="45" name="Suorakulmio 44">
              <a:extLst>
                <a:ext uri="{FF2B5EF4-FFF2-40B4-BE49-F238E27FC236}">
                  <a16:creationId xmlns:a16="http://schemas.microsoft.com/office/drawing/2014/main" id="{598FD7D8-73CE-4F8B-99C6-636FCA5DF3CF}"/>
                </a:ext>
              </a:extLst>
            </p:cNvPr>
            <p:cNvSpPr/>
            <p:nvPr/>
          </p:nvSpPr>
          <p:spPr>
            <a:xfrm>
              <a:off x="680484" y="428270"/>
              <a:ext cx="4300458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5" name="Kuva 54" descr="Kuva, joka sisältää kohteen kello, kevyt&#10;&#10;Kuvaus luotu automaattisesti">
              <a:extLst>
                <a:ext uri="{FF2B5EF4-FFF2-40B4-BE49-F238E27FC236}">
                  <a16:creationId xmlns:a16="http://schemas.microsoft.com/office/drawing/2014/main" id="{296F9C9B-C8DF-432C-9A7F-05A88A5D6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88" y="733933"/>
              <a:ext cx="344805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19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12" name="ChartObject">
            <a:extLst>
              <a:ext uri="{FF2B5EF4-FFF2-40B4-BE49-F238E27FC236}">
                <a16:creationId xmlns:a16="http://schemas.microsoft.com/office/drawing/2014/main" id="{E4B08B72-5EC9-4EA7-9721-0427F1FE7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33548"/>
              </p:ext>
            </p:extLst>
          </p:nvPr>
        </p:nvGraphicFramePr>
        <p:xfrm>
          <a:off x="1676401" y="2996596"/>
          <a:ext cx="20090295" cy="88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AB04C545-EE75-4FE5-BA26-0231AAF3E3AD}"/>
              </a:ext>
            </a:extLst>
          </p:cNvPr>
          <p:cNvSpPr txBox="1"/>
          <p:nvPr/>
        </p:nvSpPr>
        <p:spPr>
          <a:xfrm>
            <a:off x="6092825" y="2677863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3600" b="0" i="0" u="none" strike="noStrike" kern="1200" baseline="0">
                <a:solidFill>
                  <a:srgbClr val="335B74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3600" b="0" i="0" u="none" strike="noStrike" baseline="0" dirty="0">
                <a:effectLst/>
              </a:rPr>
              <a:t>Tarvitseeko yrityksesi lisää julkista tukea? </a:t>
            </a:r>
          </a:p>
          <a:p>
            <a:pPr algn="ctr" rtl="0">
              <a:defRPr sz="3600" b="0" i="0" u="none" strike="noStrike" kern="1200" baseline="0">
                <a:solidFill>
                  <a:srgbClr val="335B74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3600" dirty="0">
                <a:solidFill>
                  <a:schemeClr val="tx2"/>
                </a:solidFill>
              </a:rPr>
              <a:t>VASTAUSJAKAUMA – KOKONAISUUS (N = 3973)</a:t>
            </a:r>
          </a:p>
        </p:txBody>
      </p:sp>
    </p:spTree>
    <p:extLst>
      <p:ext uri="{BB962C8B-B14F-4D97-AF65-F5344CB8AC3E}">
        <p14:creationId xmlns:p14="http://schemas.microsoft.com/office/powerpoint/2010/main" val="243295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19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12" name="ChartObject">
            <a:extLst>
              <a:ext uri="{FF2B5EF4-FFF2-40B4-BE49-F238E27FC236}">
                <a16:creationId xmlns:a16="http://schemas.microsoft.com/office/drawing/2014/main" id="{E4B08B72-5EC9-4EA7-9721-0427F1FE7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056222"/>
              </p:ext>
            </p:extLst>
          </p:nvPr>
        </p:nvGraphicFramePr>
        <p:xfrm>
          <a:off x="1676401" y="3848100"/>
          <a:ext cx="20090295" cy="804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28C4E3A5-3A27-468B-85C8-734C457272B0}"/>
              </a:ext>
            </a:extLst>
          </p:cNvPr>
          <p:cNvSpPr txBox="1"/>
          <p:nvPr/>
        </p:nvSpPr>
        <p:spPr>
          <a:xfrm>
            <a:off x="6092825" y="220661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i-fi"/>
            </a:defPPr>
            <a:lvl1pPr algn="ctr">
              <a:defRPr sz="3600" b="0" i="0" u="none" strike="noStrike" baseline="0">
                <a:solidFill>
                  <a:srgbClr val="335B74"/>
                </a:solidFill>
                <a:effectLst/>
              </a:defRPr>
            </a:lvl1pPr>
          </a:lstStyle>
          <a:p>
            <a:r>
              <a:rPr lang="fi-FI" dirty="0"/>
              <a:t>Tarvitseeko yrityksesi lisää julkista tukea? </a:t>
            </a:r>
          </a:p>
          <a:p>
            <a:r>
              <a:rPr lang="fi-FI" dirty="0"/>
              <a:t>KEHITYS - KOKONAISUUS loka 2020 – </a:t>
            </a:r>
            <a:r>
              <a:rPr lang="fi-FI" dirty="0" err="1"/>
              <a:t>maalis</a:t>
            </a:r>
            <a:r>
              <a:rPr lang="fi-FI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936775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0784569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0E69DBE-AD33-4181-9A6B-D7B42E2317BD}"/>
              </a:ext>
            </a:extLst>
          </p:cNvPr>
          <p:cNvSpPr txBox="1"/>
          <p:nvPr/>
        </p:nvSpPr>
        <p:spPr>
          <a:xfrm>
            <a:off x="6092825" y="220661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i-fi"/>
            </a:defPPr>
            <a:lvl1pPr algn="ctr">
              <a:defRPr sz="3600" b="0" i="0" u="none" strike="noStrike" baseline="0">
                <a:solidFill>
                  <a:srgbClr val="335B74"/>
                </a:solidFill>
                <a:effectLst/>
              </a:defRPr>
            </a:lvl1pPr>
          </a:lstStyle>
          <a:p>
            <a:r>
              <a:rPr lang="fi-FI" dirty="0"/>
              <a:t>Tarvitseeko yrityksesi lisää julkista tukea? 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600" dirty="0">
                <a:solidFill>
                  <a:schemeClr val="tx2"/>
                </a:solidFill>
              </a:rPr>
              <a:t>VASTAUSJAKAUMA – PÄÄTOIMIALA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87FB808-E2DC-4120-8E19-B2C9A4368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46" y="4623997"/>
            <a:ext cx="16877819" cy="778630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AF68D46-49D7-4FFF-854C-2D140BF7E9FD}"/>
              </a:ext>
            </a:extLst>
          </p:cNvPr>
          <p:cNvSpPr txBox="1"/>
          <p:nvPr/>
        </p:nvSpPr>
        <p:spPr>
          <a:xfrm>
            <a:off x="4649821" y="3946918"/>
            <a:ext cx="4683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KEVÄT 2021 (N=3973)</a:t>
            </a:r>
          </a:p>
        </p:txBody>
      </p:sp>
    </p:spTree>
    <p:extLst>
      <p:ext uri="{BB962C8B-B14F-4D97-AF65-F5344CB8AC3E}">
        <p14:creationId xmlns:p14="http://schemas.microsoft.com/office/powerpoint/2010/main" val="4283278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0784569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0E69DBE-AD33-4181-9A6B-D7B42E2317BD}"/>
              </a:ext>
            </a:extLst>
          </p:cNvPr>
          <p:cNvSpPr txBox="1"/>
          <p:nvPr/>
        </p:nvSpPr>
        <p:spPr>
          <a:xfrm>
            <a:off x="6092825" y="220661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i-fi"/>
            </a:defPPr>
            <a:lvl1pPr algn="ctr">
              <a:defRPr sz="3600" b="0" i="0" u="none" strike="noStrike" baseline="0">
                <a:solidFill>
                  <a:srgbClr val="335B74"/>
                </a:solidFill>
                <a:effectLst/>
              </a:defRPr>
            </a:lvl1pPr>
          </a:lstStyle>
          <a:p>
            <a:r>
              <a:rPr lang="fi-FI" dirty="0"/>
              <a:t>Tarvitseeko yrityksesi lisää julkista tukea? 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600" dirty="0">
                <a:solidFill>
                  <a:schemeClr val="tx2"/>
                </a:solidFill>
              </a:rPr>
              <a:t>VASTAUSJAKAUMA – PÄÄTOIMIALA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38D70FC-3E77-4D63-B929-B74A53E3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4" y="4593249"/>
            <a:ext cx="16712674" cy="765392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1A84223-2B7D-48CA-8F6D-08869CF5F81B}"/>
              </a:ext>
            </a:extLst>
          </p:cNvPr>
          <p:cNvSpPr txBox="1"/>
          <p:nvPr/>
        </p:nvSpPr>
        <p:spPr>
          <a:xfrm>
            <a:off x="4649821" y="3946918"/>
            <a:ext cx="468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SYKSY 2020 (N=4071)</a:t>
            </a:r>
          </a:p>
        </p:txBody>
      </p:sp>
    </p:spTree>
    <p:extLst>
      <p:ext uri="{BB962C8B-B14F-4D97-AF65-F5344CB8AC3E}">
        <p14:creationId xmlns:p14="http://schemas.microsoft.com/office/powerpoint/2010/main" val="690967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19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8" name="ChartObject">
            <a:extLst>
              <a:ext uri="{FF2B5EF4-FFF2-40B4-BE49-F238E27FC236}">
                <a16:creationId xmlns:a16="http://schemas.microsoft.com/office/drawing/2014/main" id="{11E43EE4-245B-4937-BBB4-A44AACFD4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730679"/>
              </p:ext>
            </p:extLst>
          </p:nvPr>
        </p:nvGraphicFramePr>
        <p:xfrm>
          <a:off x="2257616" y="3017975"/>
          <a:ext cx="20373784" cy="873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6216B36B-0F43-4456-8398-7F739B610F98}"/>
              </a:ext>
            </a:extLst>
          </p:cNvPr>
          <p:cNvSpPr txBox="1"/>
          <p:nvPr/>
        </p:nvSpPr>
        <p:spPr>
          <a:xfrm>
            <a:off x="3296478" y="12245840"/>
            <a:ext cx="7248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i="1" dirty="0"/>
              <a:t>**vastaaja voi valita useita vaihtoehtoja</a:t>
            </a:r>
          </a:p>
        </p:txBody>
      </p:sp>
    </p:spTree>
    <p:extLst>
      <p:ext uri="{BB962C8B-B14F-4D97-AF65-F5344CB8AC3E}">
        <p14:creationId xmlns:p14="http://schemas.microsoft.com/office/powerpoint/2010/main" val="3626943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19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8" name="ChartObject">
            <a:extLst>
              <a:ext uri="{FF2B5EF4-FFF2-40B4-BE49-F238E27FC236}">
                <a16:creationId xmlns:a16="http://schemas.microsoft.com/office/drawing/2014/main" id="{11E43EE4-245B-4937-BBB4-A44AACFD4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796604"/>
              </p:ext>
            </p:extLst>
          </p:nvPr>
        </p:nvGraphicFramePr>
        <p:xfrm>
          <a:off x="2257615" y="3830661"/>
          <a:ext cx="20116001" cy="808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6216B36B-0F43-4456-8398-7F739B610F98}"/>
              </a:ext>
            </a:extLst>
          </p:cNvPr>
          <p:cNvSpPr txBox="1"/>
          <p:nvPr/>
        </p:nvSpPr>
        <p:spPr>
          <a:xfrm>
            <a:off x="3296478" y="12245840"/>
            <a:ext cx="637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i="1" dirty="0"/>
              <a:t>**vastaaja voi valita useita vaihtoehtoja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451C640-44E5-48EA-922B-EEC74522D00D}"/>
              </a:ext>
            </a:extLst>
          </p:cNvPr>
          <p:cNvSpPr txBox="1"/>
          <p:nvPr/>
        </p:nvSpPr>
        <p:spPr>
          <a:xfrm>
            <a:off x="6092825" y="2362981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i-fi"/>
            </a:defPPr>
            <a:lvl1pPr algn="ctr">
              <a:defRPr sz="3600" b="0" i="0" u="none" strike="noStrike" baseline="0">
                <a:solidFill>
                  <a:srgbClr val="335B74"/>
                </a:solidFill>
                <a:effectLst/>
              </a:defRPr>
            </a:lvl1pPr>
          </a:lstStyle>
          <a:p>
            <a:r>
              <a:rPr lang="fi-FI" sz="3600" b="0" i="0" u="none" strike="noStrike" baseline="0" dirty="0">
                <a:effectLst/>
              </a:rPr>
              <a:t>Oletko hakenut väliaikaista työmarkkinatukea Kelasta? **</a:t>
            </a:r>
            <a:endParaRPr lang="fi-FI" dirty="0"/>
          </a:p>
          <a:p>
            <a:r>
              <a:rPr lang="fi-FI" dirty="0"/>
              <a:t>KEHITYS - KOKONAISUUS loka 2020 – </a:t>
            </a:r>
            <a:r>
              <a:rPr lang="fi-FI" dirty="0" err="1"/>
              <a:t>maalis</a:t>
            </a:r>
            <a:r>
              <a:rPr lang="fi-FI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62211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0784569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44E4B05-152C-4F2E-B3ED-78E86BA299B5}"/>
              </a:ext>
            </a:extLst>
          </p:cNvPr>
          <p:cNvSpPr txBox="1"/>
          <p:nvPr/>
        </p:nvSpPr>
        <p:spPr>
          <a:xfrm>
            <a:off x="6293012" y="263537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i-fi"/>
            </a:defPPr>
            <a:lvl1pPr algn="ctr">
              <a:defRPr sz="3600" b="0" i="0" u="none" strike="noStrike" baseline="0">
                <a:solidFill>
                  <a:srgbClr val="335B74"/>
                </a:solidFill>
                <a:effectLst/>
              </a:defRPr>
            </a:lvl1pPr>
          </a:lstStyle>
          <a:p>
            <a:r>
              <a:rPr lang="fi-FI" dirty="0"/>
              <a:t>Oletko hakenut väliaikaista työmarkkinatukea Kelasta?**</a:t>
            </a:r>
          </a:p>
          <a:p>
            <a:r>
              <a:rPr lang="fi-FI" dirty="0"/>
              <a:t>VASTAUSJAKAUMA - PÄÄTOIMIALA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F728772-E0B2-4CBF-A692-66C7E2C3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720" y="3946918"/>
            <a:ext cx="13570329" cy="798104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8849DD5-7F2A-4B3A-A372-1CC6BF49655F}"/>
              </a:ext>
            </a:extLst>
          </p:cNvPr>
          <p:cNvSpPr txBox="1"/>
          <p:nvPr/>
        </p:nvSpPr>
        <p:spPr>
          <a:xfrm>
            <a:off x="11298919" y="11985325"/>
            <a:ext cx="150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/>
              <a:t>järjestetty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6488C5-1DB1-45D0-9BB6-D8F0B21F9392}"/>
              </a:ext>
            </a:extLst>
          </p:cNvPr>
          <p:cNvSpPr txBox="1"/>
          <p:nvPr/>
        </p:nvSpPr>
        <p:spPr>
          <a:xfrm>
            <a:off x="3296478" y="12245840"/>
            <a:ext cx="637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i="1" dirty="0"/>
              <a:t>**vastaaja voi valita useita vaihtoehtoja</a:t>
            </a:r>
          </a:p>
        </p:txBody>
      </p:sp>
    </p:spTree>
    <p:extLst>
      <p:ext uri="{BB962C8B-B14F-4D97-AF65-F5344CB8AC3E}">
        <p14:creationId xmlns:p14="http://schemas.microsoft.com/office/powerpoint/2010/main" val="1089634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B1DFC868-5246-40C6-A0DE-5D94B0BD2237}"/>
              </a:ext>
            </a:extLst>
          </p:cNvPr>
          <p:cNvSpPr/>
          <p:nvPr/>
        </p:nvSpPr>
        <p:spPr>
          <a:xfrm>
            <a:off x="10267969" y="1605917"/>
            <a:ext cx="447988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b="1" dirty="0">
                <a:solidFill>
                  <a:schemeClr val="tx2"/>
                </a:solidFill>
              </a:rPr>
              <a:t>YRITYKSEN TULEVAISUUS</a:t>
            </a:r>
            <a:endParaRPr lang="fi-FI" sz="2800" b="1" dirty="0">
              <a:solidFill>
                <a:schemeClr val="tx2"/>
              </a:solidFill>
              <a:highlight>
                <a:srgbClr val="00FFFF"/>
              </a:highlight>
            </a:endParaRPr>
          </a:p>
        </p:txBody>
      </p:sp>
      <p:sp>
        <p:nvSpPr>
          <p:cNvPr id="11" name="Round Diagonal Corner Rectangle 23">
            <a:extLst>
              <a:ext uri="{FF2B5EF4-FFF2-40B4-BE49-F238E27FC236}">
                <a16:creationId xmlns:a16="http://schemas.microsoft.com/office/drawing/2014/main" id="{269EDCE6-0F5E-49BA-9B0C-488EFCE99D8D}"/>
              </a:ext>
            </a:extLst>
          </p:cNvPr>
          <p:cNvSpPr/>
          <p:nvPr/>
        </p:nvSpPr>
        <p:spPr>
          <a:xfrm>
            <a:off x="2567441" y="2593283"/>
            <a:ext cx="7809865" cy="1325051"/>
          </a:xfrm>
          <a:prstGeom prst="round2DiagRect">
            <a:avLst>
              <a:gd name="adj1" fmla="val 2193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" name="Round Diagonal Corner Rectangle 26">
            <a:extLst>
              <a:ext uri="{FF2B5EF4-FFF2-40B4-BE49-F238E27FC236}">
                <a16:creationId xmlns:a16="http://schemas.microsoft.com/office/drawing/2014/main" id="{584EF9FF-1050-4C6F-A4DD-A0C49E138716}"/>
              </a:ext>
            </a:extLst>
          </p:cNvPr>
          <p:cNvSpPr/>
          <p:nvPr/>
        </p:nvSpPr>
        <p:spPr>
          <a:xfrm>
            <a:off x="13647848" y="2623480"/>
            <a:ext cx="7775492" cy="1327486"/>
          </a:xfrm>
          <a:prstGeom prst="round2DiagRect">
            <a:avLst>
              <a:gd name="adj1" fmla="val 2193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9C07261E-9F84-41D2-B19E-485D7027B4FA}"/>
              </a:ext>
            </a:extLst>
          </p:cNvPr>
          <p:cNvSpPr txBox="1"/>
          <p:nvPr/>
        </p:nvSpPr>
        <p:spPr>
          <a:xfrm>
            <a:off x="3439363" y="2649686"/>
            <a:ext cx="6066020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LYHYT AIKAVÄLI (SEURAAVAT 3 KK)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(n=3941)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graphicFrame>
        <p:nvGraphicFramePr>
          <p:cNvPr id="22" name="ChartObject">
            <a:extLst>
              <a:ext uri="{FF2B5EF4-FFF2-40B4-BE49-F238E27FC236}">
                <a16:creationId xmlns:a16="http://schemas.microsoft.com/office/drawing/2014/main" id="{034080C7-1E8C-44DC-BBD8-BAA143E1A4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413549"/>
              </p:ext>
            </p:extLst>
          </p:nvPr>
        </p:nvGraphicFramePr>
        <p:xfrm>
          <a:off x="1444692" y="4756147"/>
          <a:ext cx="10055363" cy="661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8">
            <a:extLst>
              <a:ext uri="{FF2B5EF4-FFF2-40B4-BE49-F238E27FC236}">
                <a16:creationId xmlns:a16="http://schemas.microsoft.com/office/drawing/2014/main" id="{74539380-EA78-4FEC-A29A-1A4F87169043}"/>
              </a:ext>
            </a:extLst>
          </p:cNvPr>
          <p:cNvSpPr txBox="1"/>
          <p:nvPr/>
        </p:nvSpPr>
        <p:spPr>
          <a:xfrm>
            <a:off x="14035405" y="2717199"/>
            <a:ext cx="7000378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PITKÄ AIKAVÄLI (SEURAAVAT 1 VUOTTA)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(n=3931)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graphicFrame>
        <p:nvGraphicFramePr>
          <p:cNvPr id="24" name="ChartObject">
            <a:extLst>
              <a:ext uri="{FF2B5EF4-FFF2-40B4-BE49-F238E27FC236}">
                <a16:creationId xmlns:a16="http://schemas.microsoft.com/office/drawing/2014/main" id="{E9606711-5CCA-4E0C-871B-62D0D1F5E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39633"/>
              </p:ext>
            </p:extLst>
          </p:nvPr>
        </p:nvGraphicFramePr>
        <p:xfrm>
          <a:off x="12507913" y="4756148"/>
          <a:ext cx="10055363" cy="661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52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Graphic spid="22" grpId="0">
        <p:bldAsOne/>
      </p:bldGraphic>
      <p:bldGraphic spid="2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121938" y="1575186"/>
            <a:ext cx="2133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KOMMENTIT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44E4B05-152C-4F2E-B3ED-78E86BA299B5}"/>
              </a:ext>
            </a:extLst>
          </p:cNvPr>
          <p:cNvSpPr txBox="1"/>
          <p:nvPr/>
        </p:nvSpPr>
        <p:spPr>
          <a:xfrm>
            <a:off x="6293012" y="235102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0" i="0" u="none" strike="noStrike" baseline="0" dirty="0">
                <a:effectLst/>
              </a:rPr>
              <a:t>Millaisena koet/näet yrityksesi tulevaisuuden? (poimintoja)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CB1C128-65C2-4943-9839-524E306DF0FD}"/>
              </a:ext>
            </a:extLst>
          </p:cNvPr>
          <p:cNvSpPr txBox="1"/>
          <p:nvPr/>
        </p:nvSpPr>
        <p:spPr>
          <a:xfrm>
            <a:off x="1106688" y="3136968"/>
            <a:ext cx="21122981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Todella hatarana mutta en millään haluaisi luopua enkä luovuttaa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Erittäin huonona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Hiipuvana ja epävarmana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Vääjäämättä eteen tulee yrityksen konkurssi/ lopettaminen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Lyhyellä aikavälillä tilanne on nyt hyvä. Mutta koska asiakkaidemme asiakkaista osa joutuu nyt lopettamaan toimintansa, niin vaikutukset voivat olla hälyttävämpiä kuin v. 2020.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Yritys on asetettu konkurssiin.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Yksinyrittäjänä alan olla uupunut. Koronatilanne on aiheuttanut useita muutoksia toimintatavoissa asiakkuuksien hoidossa. Mietin vaihtoehtoja miten työtaakkaa saisi vähennettyä. Jatkan varmasti yritystoimintaa, mutta mahdollisesti pienimuotoisempana.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Jouduin lopettamaan yritystoiminnan koronan aiheuttamien toimialani sulku- ja rajoitustoimista johtuvaan töiden loppumiseen.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Luulen, että yritystoiminta jatkuu lähes tulkoon samanlaisena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Todennäköisesti töitä pitäisi riittää. Mutta tilanteet voi muuttua nopeasti.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Kun virus saadaan hallintaan toiminta normalisoituu. Tulevaisuus on valoisa, kunhan rajoituksia saadaan purettua ja ihmiset liikkeelle taas.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Yrityksemme tuotevalikoima on hyvin herkkää koronan kaltaisille  vaikutteille. Rinnalle tulisi löytää tuotteita, jotka palvelisivat aivan eri käyttäjäkuntaa.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Jos ei tule totaalista ulkonaliikkumiskieltoa, niin enköhän </a:t>
            </a:r>
            <a:r>
              <a:rPr lang="fi-FI" sz="2800" dirty="0" err="1"/>
              <a:t>mä</a:t>
            </a:r>
            <a:r>
              <a:rPr lang="fi-FI" sz="2800" dirty="0"/>
              <a:t> pyristele mukana.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Kaupan alalla ihan 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Varovaisen positiivisena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Parempana kuin ennen Korona -kriisin alkamista.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Hyvänä. Digitaaliset kanavat on nyt paremmin hallussa minulla ja asiakkailla.</a:t>
            </a:r>
          </a:p>
        </p:txBody>
      </p:sp>
    </p:spTree>
    <p:extLst>
      <p:ext uri="{BB962C8B-B14F-4D97-AF65-F5344CB8AC3E}">
        <p14:creationId xmlns:p14="http://schemas.microsoft.com/office/powerpoint/2010/main" val="3897632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121938" y="1575186"/>
            <a:ext cx="2133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KOMMENTIT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44E4B05-152C-4F2E-B3ED-78E86BA299B5}"/>
              </a:ext>
            </a:extLst>
          </p:cNvPr>
          <p:cNvSpPr txBox="1"/>
          <p:nvPr/>
        </p:nvSpPr>
        <p:spPr>
          <a:xfrm>
            <a:off x="6293012" y="235102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0" i="0" u="none" strike="noStrike" baseline="0" dirty="0">
                <a:effectLst/>
              </a:rPr>
              <a:t>Mitä huolia kriisiaika sinussa herättää? (poimintoja)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CB1C128-65C2-4943-9839-524E306DF0FD}"/>
              </a:ext>
            </a:extLst>
          </p:cNvPr>
          <p:cNvSpPr txBox="1"/>
          <p:nvPr/>
        </p:nvSpPr>
        <p:spPr>
          <a:xfrm>
            <a:off x="1106688" y="3136968"/>
            <a:ext cx="21122981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Kuinka saan rahat riittämään.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Kriisiajan pitkittyminen huolettaa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Valtiovallan surkea toiminta. Tuet menevät niille joilla menee hyvin.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Oma ja työntekijöiden terveys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Asiakkaiden talous = meidän myynti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Kustannusten kasvu, miten yhteiskunta saadaan taas pyörimään.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Jos asiakkaiden luottamus häviää..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Taloudellisia huolia, jaksaminen koetuksella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Palautuuko tilanne koskaan edes lähellekään entistä. Kauanko tämä pandemia kestää. Voiko yrittämisen tulevaisuuteen luottaa.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Olen yksinyrittäjä ja en voi sairastua pitkäaikaisesti, muuten yritys menee nurin.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Perhe, jaksaminen, tavallista epävarmemmat ja hyhmäisemmät tulevaisuusnäkymät, </a:t>
            </a:r>
            <a:r>
              <a:rPr lang="fi-FI" sz="2800" dirty="0" err="1"/>
              <a:t>jne</a:t>
            </a:r>
            <a:endParaRPr lang="fi-FI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Tartuntavaara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Toimintaympäristön muutokset?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Rokotuksen etenemisen hitaus.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Nyt ei ole enää huolia, koska uskon että rokotteet tulevat pian ja tilanne palautuu normaaliksi. Ärsyttää, että kriisi tuli yrityksen kasvuvaiheessa ja voi olla että mahdollisuuksia meni sivu suun.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Tällä hetkellä ei ole erityisiä huolia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65442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0439024" y="1575186"/>
            <a:ext cx="349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VASTAAJIEN PROFIILI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E817C94A-359F-4669-9E02-4EE4C7584A90}"/>
              </a:ext>
            </a:extLst>
          </p:cNvPr>
          <p:cNvGrpSpPr/>
          <p:nvPr/>
        </p:nvGrpSpPr>
        <p:grpSpPr>
          <a:xfrm>
            <a:off x="2476500" y="2590849"/>
            <a:ext cx="21225711" cy="10512779"/>
            <a:chOff x="10948737" y="2590849"/>
            <a:chExt cx="12753474" cy="105127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62FF1D-F7EE-174E-8F1F-8970480BF702}"/>
                </a:ext>
              </a:extLst>
            </p:cNvPr>
            <p:cNvSpPr/>
            <p:nvPr/>
          </p:nvSpPr>
          <p:spPr>
            <a:xfrm>
              <a:off x="10948737" y="2590849"/>
              <a:ext cx="12753474" cy="10512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924CEB-4D7D-F241-8D0D-F765FB62291C}"/>
                </a:ext>
              </a:extLst>
            </p:cNvPr>
            <p:cNvSpPr txBox="1"/>
            <p:nvPr/>
          </p:nvSpPr>
          <p:spPr>
            <a:xfrm>
              <a:off x="11762984" y="2920288"/>
              <a:ext cx="29210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PÄÄTOIMIALA (N=3931)</a:t>
              </a:r>
            </a:p>
          </p:txBody>
        </p:sp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52FE741A-DBEC-4E45-A216-F00F2125BE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5137651"/>
                </p:ext>
              </p:extLst>
            </p:nvPr>
          </p:nvGraphicFramePr>
          <p:xfrm>
            <a:off x="11165305" y="3505064"/>
            <a:ext cx="12248147" cy="91407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D6E86D67-2574-41B3-BB69-B6D467289F12}"/>
              </a:ext>
            </a:extLst>
          </p:cNvPr>
          <p:cNvGrpSpPr/>
          <p:nvPr/>
        </p:nvGrpSpPr>
        <p:grpSpPr>
          <a:xfrm>
            <a:off x="1012473" y="451695"/>
            <a:ext cx="4302848" cy="1755301"/>
            <a:chOff x="680484" y="428270"/>
            <a:chExt cx="4300458" cy="175432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306A68-C773-488B-9854-E458C34C305A}"/>
                </a:ext>
              </a:extLst>
            </p:cNvPr>
            <p:cNvSpPr/>
            <p:nvPr/>
          </p:nvSpPr>
          <p:spPr>
            <a:xfrm>
              <a:off x="680484" y="428270"/>
              <a:ext cx="4300458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Kuva 16" descr="Kuva, joka sisältää kohteen kello, kevyt&#10;&#10;Kuvaus luotu automaattisesti">
              <a:extLst>
                <a:ext uri="{FF2B5EF4-FFF2-40B4-BE49-F238E27FC236}">
                  <a16:creationId xmlns:a16="http://schemas.microsoft.com/office/drawing/2014/main" id="{984158E6-61D9-4993-A436-BEC9DD21C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88" y="733933"/>
              <a:ext cx="344805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155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19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8" name="ChartObject">
            <a:extLst>
              <a:ext uri="{FF2B5EF4-FFF2-40B4-BE49-F238E27FC236}">
                <a16:creationId xmlns:a16="http://schemas.microsoft.com/office/drawing/2014/main" id="{11E43EE4-245B-4937-BBB4-A44AACFD4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531110"/>
              </p:ext>
            </p:extLst>
          </p:nvPr>
        </p:nvGraphicFramePr>
        <p:xfrm>
          <a:off x="2257616" y="3017975"/>
          <a:ext cx="20373784" cy="873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139B5A17-7D1A-4A30-9638-6847AF30B8AD}"/>
              </a:ext>
            </a:extLst>
          </p:cNvPr>
          <p:cNvSpPr txBox="1"/>
          <p:nvPr/>
        </p:nvSpPr>
        <p:spPr>
          <a:xfrm>
            <a:off x="7200900" y="12706350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Keskiarvo kokonaisuus (N=3954): </a:t>
            </a:r>
            <a:r>
              <a:rPr lang="fi-FI" sz="3600" dirty="0">
                <a:highlight>
                  <a:srgbClr val="FFFF00"/>
                </a:highlight>
              </a:rPr>
              <a:t>3,13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B14559A-BF91-4A57-A8A7-31F8CEB82DA4}"/>
              </a:ext>
            </a:extLst>
          </p:cNvPr>
          <p:cNvSpPr txBox="1"/>
          <p:nvPr/>
        </p:nvSpPr>
        <p:spPr>
          <a:xfrm>
            <a:off x="5354574" y="2780460"/>
            <a:ext cx="1218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i-fi"/>
            </a:defPPr>
            <a:lvl1pPr algn="ctr">
              <a:defRPr sz="3600" b="0" i="0" u="none" strike="noStrike" baseline="0">
                <a:solidFill>
                  <a:srgbClr val="335B74"/>
                </a:solidFill>
                <a:effectLst/>
              </a:defRPr>
            </a:lvl1pPr>
          </a:lstStyle>
          <a:p>
            <a:r>
              <a:rPr lang="fi-FI" dirty="0"/>
              <a:t>Miten arvioit oman jaksamisesi tällä hetkellä?</a:t>
            </a:r>
          </a:p>
          <a:p>
            <a:r>
              <a:rPr lang="fi-FI" dirty="0"/>
              <a:t>VASTAUSJAKAUMA – KOKONAISUUS (N = 3954)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D8284C4-A9F4-4B19-B050-62652A21B5A8}"/>
              </a:ext>
            </a:extLst>
          </p:cNvPr>
          <p:cNvSpPr/>
          <p:nvPr/>
        </p:nvSpPr>
        <p:spPr>
          <a:xfrm>
            <a:off x="549856" y="2234205"/>
            <a:ext cx="583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1=Erittäin huono -5=Erittäin hyvä</a:t>
            </a:r>
          </a:p>
        </p:txBody>
      </p:sp>
    </p:spTree>
    <p:extLst>
      <p:ext uri="{BB962C8B-B14F-4D97-AF65-F5344CB8AC3E}">
        <p14:creationId xmlns:p14="http://schemas.microsoft.com/office/powerpoint/2010/main" val="1482465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19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6AFE592-5078-4E0E-8BF2-C6E2F8EEECF1}"/>
              </a:ext>
            </a:extLst>
          </p:cNvPr>
          <p:cNvSpPr txBox="1"/>
          <p:nvPr/>
        </p:nvSpPr>
        <p:spPr>
          <a:xfrm>
            <a:off x="5354574" y="2780460"/>
            <a:ext cx="1218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i-fi"/>
            </a:defPPr>
            <a:lvl1pPr algn="ctr">
              <a:defRPr sz="3600" b="0" i="0" u="none" strike="noStrike" baseline="0">
                <a:solidFill>
                  <a:srgbClr val="335B74"/>
                </a:solidFill>
                <a:effectLst/>
              </a:defRPr>
            </a:lvl1pPr>
          </a:lstStyle>
          <a:p>
            <a:r>
              <a:rPr lang="fi-FI" dirty="0"/>
              <a:t>Miten arvioit oman jaksamisesi tällä hetkellä?</a:t>
            </a:r>
          </a:p>
          <a:p>
            <a:r>
              <a:rPr lang="fi-FI" dirty="0"/>
              <a:t>KESKIARVO – RYHMÄVERTAILU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32D09C0-ED91-4691-AE31-403869A767DC}"/>
              </a:ext>
            </a:extLst>
          </p:cNvPr>
          <p:cNvSpPr/>
          <p:nvPr/>
        </p:nvSpPr>
        <p:spPr>
          <a:xfrm>
            <a:off x="549856" y="2234205"/>
            <a:ext cx="583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1=Erittäin huono -5=Erittäin hyvä</a:t>
            </a:r>
          </a:p>
        </p:txBody>
      </p:sp>
      <p:graphicFrame>
        <p:nvGraphicFramePr>
          <p:cNvPr id="11" name="Chart 44">
            <a:extLst>
              <a:ext uri="{FF2B5EF4-FFF2-40B4-BE49-F238E27FC236}">
                <a16:creationId xmlns:a16="http://schemas.microsoft.com/office/drawing/2014/main" id="{7CABFD3B-A601-46A7-88FE-A8B4C902D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43772"/>
              </p:ext>
            </p:extLst>
          </p:nvPr>
        </p:nvGraphicFramePr>
        <p:xfrm>
          <a:off x="811686" y="4239306"/>
          <a:ext cx="19963481" cy="825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uoli: Vasen 7">
            <a:extLst>
              <a:ext uri="{FF2B5EF4-FFF2-40B4-BE49-F238E27FC236}">
                <a16:creationId xmlns:a16="http://schemas.microsoft.com/office/drawing/2014/main" id="{0A10D477-D0F4-4C4F-8804-99C3DB2F40C8}"/>
              </a:ext>
            </a:extLst>
          </p:cNvPr>
          <p:cNvSpPr/>
          <p:nvPr/>
        </p:nvSpPr>
        <p:spPr>
          <a:xfrm>
            <a:off x="14163630" y="5061311"/>
            <a:ext cx="3926720" cy="135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HEIKOIN JAKSAMINEN</a:t>
            </a:r>
          </a:p>
        </p:txBody>
      </p:sp>
      <p:sp>
        <p:nvSpPr>
          <p:cNvPr id="9" name="Nuoli: Vasen 8">
            <a:extLst>
              <a:ext uri="{FF2B5EF4-FFF2-40B4-BE49-F238E27FC236}">
                <a16:creationId xmlns:a16="http://schemas.microsoft.com/office/drawing/2014/main" id="{0CAAD8E9-139D-447A-A3AC-57D807E04B43}"/>
              </a:ext>
            </a:extLst>
          </p:cNvPr>
          <p:cNvSpPr/>
          <p:nvPr/>
        </p:nvSpPr>
        <p:spPr>
          <a:xfrm>
            <a:off x="15735268" y="11091940"/>
            <a:ext cx="3926720" cy="1354016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PARAS JAKSAMINEN</a:t>
            </a:r>
          </a:p>
        </p:txBody>
      </p:sp>
    </p:spTree>
    <p:extLst>
      <p:ext uri="{BB962C8B-B14F-4D97-AF65-F5344CB8AC3E}">
        <p14:creationId xmlns:p14="http://schemas.microsoft.com/office/powerpoint/2010/main" val="88189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0439024" y="1575186"/>
            <a:ext cx="349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VASTAAJIEN PROFIILI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E817C94A-359F-4669-9E02-4EE4C7584A90}"/>
              </a:ext>
            </a:extLst>
          </p:cNvPr>
          <p:cNvGrpSpPr/>
          <p:nvPr/>
        </p:nvGrpSpPr>
        <p:grpSpPr>
          <a:xfrm>
            <a:off x="2400300" y="2590849"/>
            <a:ext cx="21301911" cy="10512779"/>
            <a:chOff x="10948737" y="2590849"/>
            <a:chExt cx="12753474" cy="105127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62FF1D-F7EE-174E-8F1F-8970480BF702}"/>
                </a:ext>
              </a:extLst>
            </p:cNvPr>
            <p:cNvSpPr/>
            <p:nvPr/>
          </p:nvSpPr>
          <p:spPr>
            <a:xfrm>
              <a:off x="10948737" y="2590849"/>
              <a:ext cx="12753474" cy="10512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924CEB-4D7D-F241-8D0D-F765FB62291C}"/>
                </a:ext>
              </a:extLst>
            </p:cNvPr>
            <p:cNvSpPr txBox="1"/>
            <p:nvPr/>
          </p:nvSpPr>
          <p:spPr>
            <a:xfrm>
              <a:off x="11762984" y="2920288"/>
              <a:ext cx="26866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MAAKUNTA (N=3874)</a:t>
              </a:r>
            </a:p>
          </p:txBody>
        </p:sp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52FE741A-DBEC-4E45-A216-F00F2125BE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87622462"/>
                </p:ext>
              </p:extLst>
            </p:nvPr>
          </p:nvGraphicFramePr>
          <p:xfrm>
            <a:off x="11165305" y="3505064"/>
            <a:ext cx="12248147" cy="91407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54E19C61-4943-4ACE-835F-0F12473B97E1}"/>
              </a:ext>
            </a:extLst>
          </p:cNvPr>
          <p:cNvGrpSpPr/>
          <p:nvPr/>
        </p:nvGrpSpPr>
        <p:grpSpPr>
          <a:xfrm>
            <a:off x="1012473" y="451695"/>
            <a:ext cx="4302848" cy="1755301"/>
            <a:chOff x="680484" y="428270"/>
            <a:chExt cx="4300458" cy="175432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8840F5A0-BDF5-4B38-820A-7EFAD3016E1D}"/>
                </a:ext>
              </a:extLst>
            </p:cNvPr>
            <p:cNvSpPr/>
            <p:nvPr/>
          </p:nvSpPr>
          <p:spPr>
            <a:xfrm>
              <a:off x="680484" y="428270"/>
              <a:ext cx="4300458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Kuva 16" descr="Kuva, joka sisältää kohteen kello, kevyt&#10;&#10;Kuvaus luotu automaattisesti">
              <a:extLst>
                <a:ext uri="{FF2B5EF4-FFF2-40B4-BE49-F238E27FC236}">
                  <a16:creationId xmlns:a16="http://schemas.microsoft.com/office/drawing/2014/main" id="{437C134C-3955-45AD-AAA3-1605B4A28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88" y="733933"/>
              <a:ext cx="344805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586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9978847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22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12" name="ChartObject">
            <a:extLst>
              <a:ext uri="{FF2B5EF4-FFF2-40B4-BE49-F238E27FC236}">
                <a16:creationId xmlns:a16="http://schemas.microsoft.com/office/drawing/2014/main" id="{E4B08B72-5EC9-4EA7-9721-0427F1FE7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144801"/>
              </p:ext>
            </p:extLst>
          </p:nvPr>
        </p:nvGraphicFramePr>
        <p:xfrm>
          <a:off x="2876550" y="3104018"/>
          <a:ext cx="18349135" cy="807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>
            <a:extLst>
              <a:ext uri="{FF2B5EF4-FFF2-40B4-BE49-F238E27FC236}">
                <a16:creationId xmlns:a16="http://schemas.microsoft.com/office/drawing/2014/main" id="{B4DA2A37-2967-489A-B764-923E8BE286F1}"/>
              </a:ext>
            </a:extLst>
          </p:cNvPr>
          <p:cNvSpPr/>
          <p:nvPr/>
        </p:nvSpPr>
        <p:spPr>
          <a:xfrm>
            <a:off x="7556727" y="2111095"/>
            <a:ext cx="9739076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 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VASTAUSJAKAUMA - KOKONAISUUS (N=3971)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859F684-0C98-44D8-99E8-626854E410AB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100185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305322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12" name="ChartObject">
            <a:extLst>
              <a:ext uri="{FF2B5EF4-FFF2-40B4-BE49-F238E27FC236}">
                <a16:creationId xmlns:a16="http://schemas.microsoft.com/office/drawing/2014/main" id="{E4B08B72-5EC9-4EA7-9721-0427F1FE7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509921"/>
              </p:ext>
            </p:extLst>
          </p:nvPr>
        </p:nvGraphicFramePr>
        <p:xfrm>
          <a:off x="2876550" y="3654530"/>
          <a:ext cx="18349135" cy="752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>
            <a:extLst>
              <a:ext uri="{FF2B5EF4-FFF2-40B4-BE49-F238E27FC236}">
                <a16:creationId xmlns:a16="http://schemas.microsoft.com/office/drawing/2014/main" id="{29A5EF25-9741-43A4-B03F-BD02447B60B9}"/>
              </a:ext>
            </a:extLst>
          </p:cNvPr>
          <p:cNvSpPr/>
          <p:nvPr/>
        </p:nvSpPr>
        <p:spPr>
          <a:xfrm>
            <a:off x="5959338" y="2111095"/>
            <a:ext cx="12933862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KEHITYS VASTAUSJAKAUMA - KOKONAISUUS – </a:t>
            </a:r>
            <a:r>
              <a:rPr lang="fi-FI" sz="3200" dirty="0" err="1">
                <a:solidFill>
                  <a:schemeClr val="tx2"/>
                </a:solidFill>
              </a:rPr>
              <a:t>huhti</a:t>
            </a:r>
            <a:r>
              <a:rPr lang="fi-FI" sz="3200" dirty="0">
                <a:solidFill>
                  <a:schemeClr val="tx2"/>
                </a:solidFill>
              </a:rPr>
              <a:t> 2020 - </a:t>
            </a:r>
            <a:r>
              <a:rPr lang="fi-FI" sz="3200" dirty="0" err="1">
                <a:solidFill>
                  <a:schemeClr val="tx2"/>
                </a:solidFill>
              </a:rPr>
              <a:t>maalis</a:t>
            </a:r>
            <a:r>
              <a:rPr lang="fi-FI" sz="3200" dirty="0">
                <a:solidFill>
                  <a:schemeClr val="tx2"/>
                </a:solidFill>
              </a:rPr>
              <a:t> 2021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42C7ED4-55EC-42AB-8DED-B5CBE64D1983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2D08365-346C-4493-B4CF-0E54A008DED8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</p:spTree>
    <p:extLst>
      <p:ext uri="{BB962C8B-B14F-4D97-AF65-F5344CB8AC3E}">
        <p14:creationId xmlns:p14="http://schemas.microsoft.com/office/powerpoint/2010/main" val="410364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542754" y="1575186"/>
            <a:ext cx="17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TULOKSET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333F894-8738-4E89-9BE1-44B9E9251AC9}"/>
              </a:ext>
            </a:extLst>
          </p:cNvPr>
          <p:cNvSpPr/>
          <p:nvPr/>
        </p:nvSpPr>
        <p:spPr>
          <a:xfrm>
            <a:off x="6532282" y="2111095"/>
            <a:ext cx="11787971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KEHITYS KESKIARVO - KOKONAISUUS </a:t>
            </a:r>
            <a:r>
              <a:rPr lang="fi-FI" sz="3200" dirty="0" err="1">
                <a:solidFill>
                  <a:schemeClr val="tx2"/>
                </a:solidFill>
              </a:rPr>
              <a:t>huhti</a:t>
            </a:r>
            <a:r>
              <a:rPr lang="fi-FI" sz="3200" dirty="0">
                <a:solidFill>
                  <a:schemeClr val="tx2"/>
                </a:solidFill>
              </a:rPr>
              <a:t> 2020 - </a:t>
            </a:r>
            <a:r>
              <a:rPr lang="fi-FI" sz="3200" dirty="0" err="1">
                <a:solidFill>
                  <a:schemeClr val="tx2"/>
                </a:solidFill>
              </a:rPr>
              <a:t>maalis</a:t>
            </a:r>
            <a:r>
              <a:rPr lang="fi-FI" sz="3200" dirty="0">
                <a:solidFill>
                  <a:schemeClr val="tx2"/>
                </a:solidFill>
              </a:rPr>
              <a:t> 2021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54CFB8A-6F80-4D36-AD78-63FCE1A0045F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  <p:graphicFrame>
        <p:nvGraphicFramePr>
          <p:cNvPr id="12" name="Chart 44">
            <a:extLst>
              <a:ext uri="{FF2B5EF4-FFF2-40B4-BE49-F238E27FC236}">
                <a16:creationId xmlns:a16="http://schemas.microsoft.com/office/drawing/2014/main" id="{7F1F380D-E995-488C-A9AE-46730400C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371717"/>
              </p:ext>
            </p:extLst>
          </p:nvPr>
        </p:nvGraphicFramePr>
        <p:xfrm>
          <a:off x="2130425" y="3657600"/>
          <a:ext cx="17373600" cy="83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765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11021997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9" name="Chart 44">
            <a:extLst>
              <a:ext uri="{FF2B5EF4-FFF2-40B4-BE49-F238E27FC236}">
                <a16:creationId xmlns:a16="http://schemas.microsoft.com/office/drawing/2014/main" id="{9FE112FD-715E-4165-8D17-0933E942C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322764"/>
              </p:ext>
            </p:extLst>
          </p:nvPr>
        </p:nvGraphicFramePr>
        <p:xfrm>
          <a:off x="811687" y="3246101"/>
          <a:ext cx="7200000" cy="925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D333F894-8738-4E89-9BE1-44B9E9251AC9}"/>
              </a:ext>
            </a:extLst>
          </p:cNvPr>
          <p:cNvSpPr/>
          <p:nvPr/>
        </p:nvSpPr>
        <p:spPr>
          <a:xfrm>
            <a:off x="7671529" y="2111095"/>
            <a:ext cx="950946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KESKIARVO (1-5) - RYHMÄVERTAILU</a:t>
            </a:r>
          </a:p>
        </p:txBody>
      </p:sp>
      <p:graphicFrame>
        <p:nvGraphicFramePr>
          <p:cNvPr id="11" name="Chart 44">
            <a:extLst>
              <a:ext uri="{FF2B5EF4-FFF2-40B4-BE49-F238E27FC236}">
                <a16:creationId xmlns:a16="http://schemas.microsoft.com/office/drawing/2014/main" id="{D847D089-BF51-42FB-BCF1-11E1CCBBB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712060"/>
              </p:ext>
            </p:extLst>
          </p:nvPr>
        </p:nvGraphicFramePr>
        <p:xfrm>
          <a:off x="8588826" y="3246099"/>
          <a:ext cx="7200000" cy="925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44">
            <a:extLst>
              <a:ext uri="{FF2B5EF4-FFF2-40B4-BE49-F238E27FC236}">
                <a16:creationId xmlns:a16="http://schemas.microsoft.com/office/drawing/2014/main" id="{D7728256-7960-49C7-B73E-2D7631533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268013"/>
              </p:ext>
            </p:extLst>
          </p:nvPr>
        </p:nvGraphicFramePr>
        <p:xfrm>
          <a:off x="16365965" y="3246100"/>
          <a:ext cx="7200000" cy="925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854CFB8A-6F80-4D36-AD78-63FCE1A0045F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43702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2482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ROOLI</a:t>
            </a:r>
          </a:p>
        </p:txBody>
      </p:sp>
      <p:graphicFrame>
        <p:nvGraphicFramePr>
          <p:cNvPr id="9" name="Chart 44">
            <a:extLst>
              <a:ext uri="{FF2B5EF4-FFF2-40B4-BE49-F238E27FC236}">
                <a16:creationId xmlns:a16="http://schemas.microsoft.com/office/drawing/2014/main" id="{9FE112FD-715E-4165-8D17-0933E942C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836385"/>
              </p:ext>
            </p:extLst>
          </p:nvPr>
        </p:nvGraphicFramePr>
        <p:xfrm>
          <a:off x="811687" y="3247200"/>
          <a:ext cx="7329990" cy="942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44">
            <a:extLst>
              <a:ext uri="{FF2B5EF4-FFF2-40B4-BE49-F238E27FC236}">
                <a16:creationId xmlns:a16="http://schemas.microsoft.com/office/drawing/2014/main" id="{D847D089-BF51-42FB-BCF1-11E1CCBBB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851487"/>
              </p:ext>
            </p:extLst>
          </p:nvPr>
        </p:nvGraphicFramePr>
        <p:xfrm>
          <a:off x="8430866" y="3247200"/>
          <a:ext cx="7329990" cy="946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44">
            <a:extLst>
              <a:ext uri="{FF2B5EF4-FFF2-40B4-BE49-F238E27FC236}">
                <a16:creationId xmlns:a16="http://schemas.microsoft.com/office/drawing/2014/main" id="{D7728256-7960-49C7-B73E-2D7631533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950909"/>
              </p:ext>
            </p:extLst>
          </p:nvPr>
        </p:nvGraphicFramePr>
        <p:xfrm>
          <a:off x="16050045" y="3247199"/>
          <a:ext cx="7329990" cy="946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2">
            <a:extLst>
              <a:ext uri="{FF2B5EF4-FFF2-40B4-BE49-F238E27FC236}">
                <a16:creationId xmlns:a16="http://schemas.microsoft.com/office/drawing/2014/main" id="{5E5CA876-1D75-45A0-9572-60FFDBEB336A}"/>
              </a:ext>
            </a:extLst>
          </p:cNvPr>
          <p:cNvSpPr txBox="1"/>
          <p:nvPr/>
        </p:nvSpPr>
        <p:spPr>
          <a:xfrm>
            <a:off x="10216264" y="612372"/>
            <a:ext cx="4419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YHTEENVETO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58AC836C-B4A8-4ABA-9795-5F4B66131C95}"/>
              </a:ext>
            </a:extLst>
          </p:cNvPr>
          <p:cNvSpPr txBox="1"/>
          <p:nvPr/>
        </p:nvSpPr>
        <p:spPr>
          <a:xfrm>
            <a:off x="11021997" y="1575186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RYHMÄVERTAILU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752EB09-6953-4B87-836D-B4C07B29F6AB}"/>
              </a:ext>
            </a:extLst>
          </p:cNvPr>
          <p:cNvSpPr/>
          <p:nvPr/>
        </p:nvSpPr>
        <p:spPr>
          <a:xfrm>
            <a:off x="7671529" y="2111095"/>
            <a:ext cx="9509463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Onko koronavirus aiheuttanut yrityksellesi ongelmia?</a:t>
            </a:r>
          </a:p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>
                <a:solidFill>
                  <a:schemeClr val="tx2"/>
                </a:solidFill>
              </a:rPr>
              <a:t>KESKIARVO (1-5) - RYHMÄVERTAILU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A0146D8-7635-4008-98CD-33B874315894}"/>
              </a:ext>
            </a:extLst>
          </p:cNvPr>
          <p:cNvSpPr/>
          <p:nvPr/>
        </p:nvSpPr>
        <p:spPr>
          <a:xfrm>
            <a:off x="640102" y="2234205"/>
            <a:ext cx="565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rgbClr val="7F7F7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2"/>
                </a:solidFill>
              </a:rPr>
              <a:t>Asteikko: 1=Ei lainkaan -5=Erittäin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888964825"/>
      </p:ext>
    </p:extLst>
  </p:cSld>
  <p:clrMapOvr>
    <a:masterClrMapping/>
  </p:clrMapOvr>
</p:sld>
</file>

<file path=ppt/theme/theme1.xml><?xml version="1.0" encoding="utf-8"?>
<a:theme xmlns:a="http://schemas.openxmlformats.org/drawingml/2006/main" name="Onway 2021-1">
  <a:themeElements>
    <a:clrScheme name="Sininen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way 2021-1" id="{73383654-E6AB-48F6-93E2-6DAD9C697748}" vid="{CAA08787-07B2-42F2-B247-5700BB7A78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ininen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 Medium">
    <a:maj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Onway 2021-1</Template>
  <TotalTime>0</TotalTime>
  <Words>1215</Words>
  <Application>Microsoft Office PowerPoint</Application>
  <PresentationFormat>Mukautettu</PresentationFormat>
  <Paragraphs>275</Paragraphs>
  <Slides>31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9" baseType="lpstr">
      <vt:lpstr>Arial</vt:lpstr>
      <vt:lpstr>Franklin Gothic Medium</vt:lpstr>
      <vt:lpstr>Lato</vt:lpstr>
      <vt:lpstr>Lato Light</vt:lpstr>
      <vt:lpstr>Poppins</vt:lpstr>
      <vt:lpstr>Poppins Light</vt:lpstr>
      <vt:lpstr>Verdana</vt:lpstr>
      <vt:lpstr>Onway 2021-1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2021-03-16T07:02:50Z</dcterms:created>
  <dcterms:modified xsi:type="dcterms:W3CDTF">2021-04-01T10:08:13Z</dcterms:modified>
  <cp:category/>
</cp:coreProperties>
</file>