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9.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tags/tag4.xml" ContentType="application/vnd.openxmlformats-officedocument.presentationml.tags+xml"/>
  <Override PartName="/ppt/tags/tag5.xml" ContentType="application/vnd.openxmlformats-officedocument.presentationml.tags+xml"/>
  <Override PartName="/ppt/charts/chart3.xml" ContentType="application/vnd.openxmlformats-officedocument.drawingml.chart+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rts/chart4.xml" ContentType="application/vnd.openxmlformats-officedocument.drawingml.char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charts/chart5.xml" ContentType="application/vnd.openxmlformats-officedocument.drawingml.chart+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charts/chart6.xml" ContentType="application/vnd.openxmlformats-officedocument.drawingml.chart+xml"/>
  <Override PartName="/ppt/charts/chart7.xml" ContentType="application/vnd.openxmlformats-officedocument.drawingml.chart+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charts/chart8.xml" ContentType="application/vnd.openxmlformats-officedocument.drawingml.chart+xml"/>
  <Override PartName="/ppt/charts/chart9.xml" ContentType="application/vnd.openxmlformats-officedocument.drawingml.chart+xml"/>
  <Override PartName="/ppt/drawings/drawing2.xml" ContentType="application/vnd.openxmlformats-officedocument.drawingml.chartshape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charts/chart10.xml" ContentType="application/vnd.openxmlformats-officedocument.drawingml.chart+xml"/>
  <Override PartName="/ppt/tags/tag26.xml" ContentType="application/vnd.openxmlformats-officedocument.presentationml.tags+xml"/>
  <Override PartName="/ppt/tags/tag27.xml" ContentType="application/vnd.openxmlformats-officedocument.presentationml.tags+xml"/>
  <Override PartName="/ppt/charts/chart11.xml" ContentType="application/vnd.openxmlformats-officedocument.drawingml.chart+xml"/>
  <Override PartName="/ppt/tags/tag28.xml" ContentType="application/vnd.openxmlformats-officedocument.presentationml.tags+xml"/>
  <Override PartName="/ppt/tags/tag29.xml" ContentType="application/vnd.openxmlformats-officedocument.presentationml.tags+xml"/>
  <Override PartName="/ppt/charts/chart12.xml" ContentType="application/vnd.openxmlformats-officedocument.drawingml.chart+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charts/chart13.xml" ContentType="application/vnd.openxmlformats-officedocument.drawingml.chart+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charts/chart14.xml" ContentType="application/vnd.openxmlformats-officedocument.drawingml.chart+xml"/>
  <Override PartName="/ppt/charts/chart15.xml" ContentType="application/vnd.openxmlformats-officedocument.drawingml.chart+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charts/chart16.xml" ContentType="application/vnd.openxmlformats-officedocument.drawingml.chart+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charts/chart17.xml" ContentType="application/vnd.openxmlformats-officedocument.drawingml.chart+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charts/chart18.xml" ContentType="application/vnd.openxmlformats-officedocument.drawingml.chart+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charts/chart19.xml" ContentType="application/vnd.openxmlformats-officedocument.drawingml.chart+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charts/chart20.xml" ContentType="application/vnd.openxmlformats-officedocument.drawingml.chart+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charts/chart21.xml" ContentType="application/vnd.openxmlformats-officedocument.drawingml.chart+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charts/chart22.xml" ContentType="application/vnd.openxmlformats-officedocument.drawingml.chart+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charts/chart23.xml" ContentType="application/vnd.openxmlformats-officedocument.drawingml.chart+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charts/chart24.xml" ContentType="application/vnd.openxmlformats-officedocument.drawingml.chart+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charts/chart25.xml" ContentType="application/vnd.openxmlformats-officedocument.drawingml.chart+xml"/>
  <Override PartName="/ppt/drawings/drawing3.xml" ContentType="application/vnd.openxmlformats-officedocument.drawingml.chartshape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charts/chart26.xml" ContentType="application/vnd.openxmlformats-officedocument.drawingml.chart+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charts/chart27.xml" ContentType="application/vnd.openxmlformats-officedocument.drawingml.chart+xml"/>
  <Override PartName="/ppt/charts/chart28.xml" ContentType="application/vnd.openxmlformats-officedocument.drawingml.chart+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charts/chart29.xml" ContentType="application/vnd.openxmlformats-officedocument.drawingml.chart+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charts/chart30.xml" ContentType="application/vnd.openxmlformats-officedocument.drawingml.chart+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charts/chart31.xml" ContentType="application/vnd.openxmlformats-officedocument.drawingml.chart+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charts/chart32.xml" ContentType="application/vnd.openxmlformats-officedocument.drawingml.chart+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charts/chart33.xml" ContentType="application/vnd.openxmlformats-officedocument.drawingml.chart+xml"/>
  <Override PartName="/ppt/charts/chart34.xml" ContentType="application/vnd.openxmlformats-officedocument.drawingml.chart+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charts/chart35.xml" ContentType="application/vnd.openxmlformats-officedocument.drawingml.chart+xml"/>
  <Override PartName="/ppt/tags/tag108.xml" ContentType="application/vnd.openxmlformats-officedocument.presentationml.tags+xml"/>
  <Override PartName="/ppt/tags/tag10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00" r:id="rId2"/>
    <p:sldMasterId id="2147483725" r:id="rId3"/>
    <p:sldMasterId id="2147483738" r:id="rId4"/>
    <p:sldMasterId id="2147483751" r:id="rId5"/>
    <p:sldMasterId id="2147483764" r:id="rId6"/>
    <p:sldMasterId id="2147483777" r:id="rId7"/>
    <p:sldMasterId id="2147483790" r:id="rId8"/>
    <p:sldMasterId id="2147483803" r:id="rId9"/>
    <p:sldMasterId id="2147483816" r:id="rId10"/>
  </p:sldMasterIdLst>
  <p:notesMasterIdLst>
    <p:notesMasterId r:id="rId64"/>
  </p:notesMasterIdLst>
  <p:sldIdLst>
    <p:sldId id="256" r:id="rId11"/>
    <p:sldId id="257" r:id="rId12"/>
    <p:sldId id="258" r:id="rId13"/>
    <p:sldId id="277" r:id="rId14"/>
    <p:sldId id="259" r:id="rId15"/>
    <p:sldId id="314" r:id="rId16"/>
    <p:sldId id="260" r:id="rId17"/>
    <p:sldId id="261" r:id="rId18"/>
    <p:sldId id="262" r:id="rId19"/>
    <p:sldId id="263" r:id="rId20"/>
    <p:sldId id="278" r:id="rId21"/>
    <p:sldId id="279" r:id="rId22"/>
    <p:sldId id="270" r:id="rId23"/>
    <p:sldId id="280" r:id="rId24"/>
    <p:sldId id="281" r:id="rId25"/>
    <p:sldId id="282" r:id="rId26"/>
    <p:sldId id="283" r:id="rId27"/>
    <p:sldId id="284" r:id="rId28"/>
    <p:sldId id="285" r:id="rId29"/>
    <p:sldId id="286" r:id="rId30"/>
    <p:sldId id="287" r:id="rId31"/>
    <p:sldId id="271" r:id="rId32"/>
    <p:sldId id="295" r:id="rId33"/>
    <p:sldId id="313" r:id="rId34"/>
    <p:sldId id="288" r:id="rId35"/>
    <p:sldId id="289" r:id="rId36"/>
    <p:sldId id="290" r:id="rId37"/>
    <p:sldId id="293" r:id="rId38"/>
    <p:sldId id="294" r:id="rId39"/>
    <p:sldId id="312" r:id="rId40"/>
    <p:sldId id="302" r:id="rId41"/>
    <p:sldId id="299" r:id="rId42"/>
    <p:sldId id="300" r:id="rId43"/>
    <p:sldId id="301" r:id="rId44"/>
    <p:sldId id="298" r:id="rId45"/>
    <p:sldId id="306" r:id="rId46"/>
    <p:sldId id="307" r:id="rId47"/>
    <p:sldId id="308" r:id="rId48"/>
    <p:sldId id="309" r:id="rId49"/>
    <p:sldId id="311" r:id="rId50"/>
    <p:sldId id="273" r:id="rId51"/>
    <p:sldId id="296" r:id="rId52"/>
    <p:sldId id="297" r:id="rId53"/>
    <p:sldId id="304" r:id="rId54"/>
    <p:sldId id="305" r:id="rId55"/>
    <p:sldId id="303" r:id="rId56"/>
    <p:sldId id="275" r:id="rId57"/>
    <p:sldId id="265" r:id="rId58"/>
    <p:sldId id="264" r:id="rId59"/>
    <p:sldId id="266" r:id="rId60"/>
    <p:sldId id="267" r:id="rId61"/>
    <p:sldId id="268" r:id="rId62"/>
    <p:sldId id="269" r:id="rId63"/>
  </p:sldIdLst>
  <p:sldSz cx="12192000" cy="6858000"/>
  <p:notesSz cx="6797675" cy="98726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atiopohja" id="{CD700E56-9BA7-4A12-B044-2EB04C71F8A2}">
          <p14:sldIdLst>
            <p14:sldId id="256"/>
            <p14:sldId id="257"/>
            <p14:sldId id="258"/>
            <p14:sldId id="277"/>
            <p14:sldId id="259"/>
            <p14:sldId id="314"/>
            <p14:sldId id="260"/>
            <p14:sldId id="261"/>
            <p14:sldId id="262"/>
            <p14:sldId id="263"/>
            <p14:sldId id="278"/>
            <p14:sldId id="279"/>
            <p14:sldId id="270"/>
            <p14:sldId id="280"/>
            <p14:sldId id="281"/>
            <p14:sldId id="282"/>
            <p14:sldId id="283"/>
            <p14:sldId id="284"/>
            <p14:sldId id="285"/>
            <p14:sldId id="286"/>
            <p14:sldId id="287"/>
            <p14:sldId id="271"/>
            <p14:sldId id="295"/>
            <p14:sldId id="313"/>
            <p14:sldId id="288"/>
            <p14:sldId id="289"/>
            <p14:sldId id="290"/>
            <p14:sldId id="293"/>
            <p14:sldId id="294"/>
            <p14:sldId id="312"/>
            <p14:sldId id="302"/>
            <p14:sldId id="299"/>
            <p14:sldId id="300"/>
            <p14:sldId id="301"/>
            <p14:sldId id="298"/>
            <p14:sldId id="306"/>
            <p14:sldId id="307"/>
            <p14:sldId id="308"/>
            <p14:sldId id="309"/>
            <p14:sldId id="311"/>
            <p14:sldId id="273"/>
            <p14:sldId id="296"/>
            <p14:sldId id="297"/>
            <p14:sldId id="304"/>
            <p14:sldId id="305"/>
            <p14:sldId id="303"/>
            <p14:sldId id="275"/>
            <p14:sldId id="265"/>
            <p14:sldId id="264"/>
            <p14:sldId id="266"/>
            <p14:sldId id="267"/>
            <p14:sldId id="268"/>
            <p14:sldId id="269"/>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FFCCFF"/>
    <a:srgbClr val="3F3F3F"/>
    <a:srgbClr val="E60F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60" autoAdjust="0"/>
    <p:restoredTop sz="94660"/>
  </p:normalViewPr>
  <p:slideViewPr>
    <p:cSldViewPr snapToGrid="0">
      <p:cViewPr>
        <p:scale>
          <a:sx n="100" d="100"/>
          <a:sy n="100" d="100"/>
        </p:scale>
        <p:origin x="-90" y="-288"/>
      </p:cViewPr>
      <p:guideLst>
        <p:guide orient="horz" pos="2160"/>
        <p:guide pos="3840"/>
      </p:guideLst>
    </p:cSldViewPr>
  </p:slideViewPr>
  <p:notesTextViewPr>
    <p:cViewPr>
      <p:scale>
        <a:sx n="3" d="2"/>
        <a:sy n="3" d="2"/>
      </p:scale>
      <p:origin x="0" y="0"/>
    </p:cViewPr>
  </p:notesTextViewPr>
  <p:sorterViewPr>
    <p:cViewPr>
      <p:scale>
        <a:sx n="100" d="100"/>
        <a:sy n="100" d="100"/>
      </p:scale>
      <p:origin x="0" y="56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232030342069645"/>
          <c:y val="1.2420372697243342E-2"/>
          <c:w val="0.69445754451951258"/>
          <c:h val="0.92020426193132265"/>
        </c:manualLayout>
      </c:layout>
      <c:barChart>
        <c:barDir val="bar"/>
        <c:grouping val="clustered"/>
        <c:varyColors val="0"/>
        <c:ser>
          <c:idx val="0"/>
          <c:order val="0"/>
          <c:tx>
            <c:strRef>
              <c:f>Taul1!$A$2</c:f>
              <c:strCache>
                <c:ptCount val="1"/>
                <c:pt idx="0">
                  <c:v>Kaikki</c:v>
                </c:pt>
              </c:strCache>
            </c:strRef>
          </c:tx>
          <c:spPr>
            <a:solidFill>
              <a:srgbClr val="FFD000"/>
            </a:solidFill>
          </c:spPr>
          <c:invertIfNegative val="0"/>
          <c:dLbls>
            <c:numFmt formatCode="#,##0" sourceLinked="0"/>
            <c:txPr>
              <a:bodyPr/>
              <a:lstStyle/>
              <a:p>
                <a:pPr>
                  <a:defRPr sz="1200" b="0">
                    <a:solidFill>
                      <a:srgbClr val="444444"/>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dLbls>
          <c:cat>
            <c:strRef>
              <c:f>Taul1!$B$1:$U$1</c:f>
              <c:strCache>
                <c:ptCount val="20"/>
                <c:pt idx="0">
                  <c:v>POTILASJÄRJESTÖ</c:v>
                </c:pt>
                <c:pt idx="1">
                  <c:v>Musili</c:v>
                </c:pt>
                <c:pt idx="2">
                  <c:v>Kympin Lapset</c:v>
                </c:pt>
                <c:pt idx="3">
                  <c:v>Sydänlapset</c:v>
                </c:pt>
                <c:pt idx="4">
                  <c:v>Sykerö </c:v>
                </c:pt>
                <c:pt idx="5">
                  <c:v>Leijonaemot</c:v>
                </c:pt>
                <c:pt idx="6">
                  <c:v>SAIRAAN/ERITYISEN LAPSEN IKÄ</c:v>
                </c:pt>
                <c:pt idx="7">
                  <c:v>alle vuoden</c:v>
                </c:pt>
                <c:pt idx="8">
                  <c:v>1-3 vuotta</c:v>
                </c:pt>
                <c:pt idx="9">
                  <c:v>4-6 vuotta</c:v>
                </c:pt>
                <c:pt idx="10">
                  <c:v>7-9 vuotta</c:v>
                </c:pt>
                <c:pt idx="11">
                  <c:v>10-12 vuotta</c:v>
                </c:pt>
                <c:pt idx="12">
                  <c:v>13-15 vuotta</c:v>
                </c:pt>
                <c:pt idx="13">
                  <c:v>16 vuotta tai vanhempi </c:v>
                </c:pt>
                <c:pt idx="14">
                  <c:v>AIKA DIAGNOOSISTA</c:v>
                </c:pt>
                <c:pt idx="15">
                  <c:v>alle vuosi</c:v>
                </c:pt>
                <c:pt idx="16">
                  <c:v>1-3 vuotta</c:v>
                </c:pt>
                <c:pt idx="17">
                  <c:v>4-6 vuotta</c:v>
                </c:pt>
                <c:pt idx="18">
                  <c:v>7-9 vuotta</c:v>
                </c:pt>
                <c:pt idx="19">
                  <c:v>10 vuotta tai kauemmin</c:v>
                </c:pt>
              </c:strCache>
            </c:strRef>
          </c:cat>
          <c:val>
            <c:numRef>
              <c:f>Taul1!$B$2:$U$2</c:f>
              <c:numCache>
                <c:formatCode>0.00000</c:formatCode>
                <c:ptCount val="20"/>
                <c:pt idx="1">
                  <c:v>21.390370000000001</c:v>
                </c:pt>
                <c:pt idx="2">
                  <c:v>19.786100000000001</c:v>
                </c:pt>
                <c:pt idx="3">
                  <c:v>20.855609999999999</c:v>
                </c:pt>
                <c:pt idx="4">
                  <c:v>11.764709999999999</c:v>
                </c:pt>
                <c:pt idx="5">
                  <c:v>26.203209999999999</c:v>
                </c:pt>
                <c:pt idx="7">
                  <c:v>5.8823499999999997</c:v>
                </c:pt>
                <c:pt idx="8">
                  <c:v>19.786100000000001</c:v>
                </c:pt>
                <c:pt idx="9">
                  <c:v>18.181819999999998</c:v>
                </c:pt>
                <c:pt idx="10">
                  <c:v>19.786100000000001</c:v>
                </c:pt>
                <c:pt idx="11">
                  <c:v>17.64706</c:v>
                </c:pt>
                <c:pt idx="12">
                  <c:v>12.83422</c:v>
                </c:pt>
                <c:pt idx="13">
                  <c:v>5.8823499999999997</c:v>
                </c:pt>
                <c:pt idx="15">
                  <c:v>14.438499999999999</c:v>
                </c:pt>
                <c:pt idx="16">
                  <c:v>34.224600000000002</c:v>
                </c:pt>
                <c:pt idx="17">
                  <c:v>20.855609999999999</c:v>
                </c:pt>
                <c:pt idx="18">
                  <c:v>9.6256699999999995</c:v>
                </c:pt>
                <c:pt idx="19">
                  <c:v>20.855609999999999</c:v>
                </c:pt>
              </c:numCache>
            </c:numRef>
          </c:val>
        </c:ser>
        <c:dLbls>
          <c:showLegendKey val="0"/>
          <c:showVal val="0"/>
          <c:showCatName val="0"/>
          <c:showSerName val="0"/>
          <c:showPercent val="0"/>
          <c:showBubbleSize val="0"/>
        </c:dLbls>
        <c:gapWidth val="55"/>
        <c:axId val="32180096"/>
        <c:axId val="32180480"/>
      </c:barChart>
      <c:catAx>
        <c:axId val="32180096"/>
        <c:scaling>
          <c:orientation val="maxMin"/>
        </c:scaling>
        <c:delete val="0"/>
        <c:axPos val="l"/>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32180480"/>
        <c:crosses val="autoZero"/>
        <c:auto val="1"/>
        <c:lblAlgn val="ctr"/>
        <c:lblOffset val="100"/>
        <c:tickLblSkip val="1"/>
        <c:noMultiLvlLbl val="0"/>
      </c:catAx>
      <c:valAx>
        <c:axId val="32180480"/>
        <c:scaling>
          <c:orientation val="minMax"/>
          <c:max val="100"/>
          <c:min val="0"/>
        </c:scaling>
        <c:delete val="0"/>
        <c:axPos val="t"/>
        <c:majorGridlines>
          <c:spPr>
            <a:ln w="6350">
              <a:solidFill>
                <a:srgbClr val="BCBEC0"/>
              </a:solidFill>
            </a:ln>
          </c:spPr>
        </c:majorGridlines>
        <c:title>
          <c:tx>
            <c:rich>
              <a:bodyPr/>
              <a:lstStyle/>
              <a:p>
                <a:pPr>
                  <a:defRPr b="0">
                    <a:solidFill>
                      <a:srgbClr val="444444"/>
                    </a:solidFill>
                    <a:latin typeface="Calibri" panose="020F0502020204030204" pitchFamily="34" charset="0"/>
                    <a:cs typeface="Arial" panose="020B0604020202020204" pitchFamily="34" charset="0"/>
                  </a:defRPr>
                </a:pPr>
                <a:r>
                  <a:rPr lang="fi-FI" b="0" smtClean="0">
                    <a:solidFill>
                      <a:srgbClr val="444444"/>
                    </a:solidFill>
                    <a:latin typeface="Calibri" panose="020F0502020204030204" pitchFamily="34" charset="0"/>
                    <a:cs typeface="Arial" panose="020B0604020202020204" pitchFamily="34" charset="0"/>
                  </a:rPr>
                  <a:t>%</a:t>
                </a:r>
                <a:endParaRPr lang="fi-FI" b="0">
                  <a:solidFill>
                    <a:srgbClr val="444444"/>
                  </a:solidFill>
                  <a:latin typeface="Calibri" panose="020F0502020204030204" pitchFamily="34" charset="0"/>
                  <a:cs typeface="Arial" panose="020B0604020202020204" pitchFamily="34" charset="0"/>
                </a:endParaRPr>
              </a:p>
            </c:rich>
          </c:tx>
          <c:layout>
            <c:manualLayout>
              <c:xMode val="edge"/>
              <c:yMode val="edge"/>
              <c:x val="0.65677134810563786"/>
              <c:y val="0.9507135170913984"/>
            </c:manualLayout>
          </c:layout>
          <c:overlay val="0"/>
        </c:title>
        <c:numFmt formatCode="General" sourceLinked="0"/>
        <c:majorTickMark val="none"/>
        <c:minorTickMark val="none"/>
        <c:tickLblPos val="high"/>
        <c:spPr>
          <a:ln>
            <a:noFill/>
          </a:ln>
        </c:spPr>
        <c:txPr>
          <a:bodyPr rot="0" vert="horz" anchor="ctr" anchorCtr="1"/>
          <a:lstStyle/>
          <a:p>
            <a:pPr>
              <a:defRPr>
                <a:solidFill>
                  <a:srgbClr val="444444"/>
                </a:solidFill>
                <a:latin typeface="Calibri" panose="020F0502020204030204" pitchFamily="34" charset="0"/>
                <a:cs typeface="Arial" panose="020B0604020202020204" pitchFamily="34" charset="0"/>
              </a:defRPr>
            </a:pPr>
            <a:endParaRPr lang="fi-FI"/>
          </a:p>
        </c:txPr>
        <c:crossAx val="32180096"/>
        <c:crosses val="autoZero"/>
        <c:crossBetween val="between"/>
        <c:majorUnit val="20"/>
        <c:minorUnit val="1"/>
      </c:valAx>
      <c:spPr>
        <a:ln w="6350">
          <a:noFill/>
        </a:ln>
      </c:spPr>
    </c:plotArea>
    <c:plotVisOnly val="1"/>
    <c:dispBlanksAs val="gap"/>
    <c:showDLblsOverMax val="0"/>
  </c:chart>
  <c:spPr>
    <a:ln>
      <a:noFill/>
    </a:ln>
  </c:spPr>
  <c:txPr>
    <a:bodyPr/>
    <a:lstStyle/>
    <a:p>
      <a:pPr>
        <a:defRPr sz="1200">
          <a:latin typeface="Calibri" panose="020F0502020204030204" pitchFamily="34" charset="0"/>
        </a:defRPr>
      </a:pPr>
      <a:endParaRPr lang="fi-FI"/>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671613599130797E-2"/>
          <c:y val="2.8279582329512856E-2"/>
          <c:w val="0.93077901152198406"/>
          <c:h val="0.68188345849178056"/>
        </c:manualLayout>
      </c:layout>
      <c:barChart>
        <c:barDir val="col"/>
        <c:grouping val="clustered"/>
        <c:varyColors val="0"/>
        <c:ser>
          <c:idx val="0"/>
          <c:order val="0"/>
          <c:tx>
            <c:strRef>
              <c:f>Taul1!$A$2</c:f>
              <c:strCache>
                <c:ptCount val="1"/>
                <c:pt idx="0">
                  <c:v>Taloudellinen tuki</c:v>
                </c:pt>
              </c:strCache>
            </c:strRef>
          </c:tx>
          <c:spPr>
            <a:solidFill>
              <a:srgbClr val="00B0F0"/>
            </a:solidFill>
            <a:ln>
              <a:noFill/>
            </a:ln>
          </c:spPr>
          <c:invertIfNegative val="0"/>
          <c:dLbls>
            <c:numFmt formatCode="#,##0" sourceLinked="0"/>
            <c:txPr>
              <a:bodyPr/>
              <a:lstStyle/>
              <a:p>
                <a:pPr algn="ctr">
                  <a:defRPr lang="fi-FI" sz="1200" b="0" i="0" u="none" strike="noStrike" kern="1200" baseline="0">
                    <a:solidFill>
                      <a:srgbClr val="444444"/>
                    </a:solidFill>
                    <a:latin typeface="Calibri" panose="020F0502020204030204" pitchFamily="34" charset="0"/>
                    <a:ea typeface="+mn-ea"/>
                    <a:cs typeface="Arial" panose="020B0604020202020204" pitchFamily="34" charset="0"/>
                  </a:defRPr>
                </a:pPr>
                <a:endParaRPr lang="fi-FI"/>
              </a:p>
            </c:txPr>
            <c:showLegendKey val="0"/>
            <c:showVal val="1"/>
            <c:showCatName val="0"/>
            <c:showSerName val="0"/>
            <c:showPercent val="0"/>
            <c:showBubbleSize val="0"/>
            <c:showLeaderLines val="0"/>
          </c:dLbls>
          <c:cat>
            <c:strRef>
              <c:f>Taul1!$B$1:$N$1</c:f>
              <c:strCache>
                <c:ptCount val="13"/>
                <c:pt idx="0">
                  <c:v>Sairaalan 
sosiaali-
hoitajalta/
Sairaala-
psykologilta/
-psykiatrilta</c:v>
                </c:pt>
                <c:pt idx="1">
                  <c:v>Sairaalassa 
muulta 
henkilö-
kunnalta</c:v>
                </c:pt>
                <c:pt idx="2">
                  <c:v>Potilas-
järjestöltä</c:v>
                </c:pt>
                <c:pt idx="3">
                  <c:v>Kelasta</c:v>
                </c:pt>
                <c:pt idx="4">
                  <c:v>Kunnalta/
kunnan sosiaali-
toimelta </c:v>
                </c:pt>
                <c:pt idx="5">
                  <c:v>Ystäviltä</c:v>
                </c:pt>
                <c:pt idx="6">
                  <c:v>vertais-
tukiryh-
mästä/
vertais-
vanhem-
milta</c:v>
                </c:pt>
                <c:pt idx="7">
                  <c:v>Inter-
netistä</c:v>
                </c:pt>
                <c:pt idx="8">
                  <c:v>Isovan-
hemmilta tai muilta sukulaisilta</c:v>
                </c:pt>
                <c:pt idx="9">
                  <c:v>Neuvolasta</c:v>
                </c:pt>
                <c:pt idx="10">
                  <c:v>Koulu-
terveyden-
huollosta</c:v>
                </c:pt>
                <c:pt idx="11">
                  <c:v>Muu</c:v>
                </c:pt>
                <c:pt idx="12">
                  <c:v>En 
mistään</c:v>
                </c:pt>
              </c:strCache>
            </c:strRef>
          </c:cat>
          <c:val>
            <c:numRef>
              <c:f>Taul1!$B$2:$N$2</c:f>
              <c:numCache>
                <c:formatCode>0.00000</c:formatCode>
                <c:ptCount val="13"/>
                <c:pt idx="0">
                  <c:v>69.518720000000002</c:v>
                </c:pt>
                <c:pt idx="1">
                  <c:v>22.459890000000001</c:v>
                </c:pt>
                <c:pt idx="2">
                  <c:v>18.71658</c:v>
                </c:pt>
                <c:pt idx="3">
                  <c:v>18.181819999999998</c:v>
                </c:pt>
                <c:pt idx="4">
                  <c:v>10.16043</c:v>
                </c:pt>
                <c:pt idx="5">
                  <c:v>9.6256699999999995</c:v>
                </c:pt>
                <c:pt idx="6">
                  <c:v>9.0909099999999992</c:v>
                </c:pt>
                <c:pt idx="7">
                  <c:v>3.7433200000000002</c:v>
                </c:pt>
                <c:pt idx="8">
                  <c:v>1.06952</c:v>
                </c:pt>
                <c:pt idx="9">
                  <c:v>0.53476000000000001</c:v>
                </c:pt>
                <c:pt idx="10">
                  <c:v>0.53476000000000001</c:v>
                </c:pt>
                <c:pt idx="11">
                  <c:v>2.1390400000000001</c:v>
                </c:pt>
                <c:pt idx="12">
                  <c:v>4.2780699999999996</c:v>
                </c:pt>
              </c:numCache>
            </c:numRef>
          </c:val>
        </c:ser>
        <c:ser>
          <c:idx val="1"/>
          <c:order val="1"/>
          <c:tx>
            <c:strRef>
              <c:f>Taul1!$A$3</c:f>
              <c:strCache>
                <c:ptCount val="1"/>
                <c:pt idx="0">
                  <c:v>Henkinen tuki/jaksaminen</c:v>
                </c:pt>
              </c:strCache>
            </c:strRef>
          </c:tx>
          <c:spPr>
            <a:solidFill>
              <a:srgbClr val="D070E1"/>
            </a:solidFill>
            <a:ln>
              <a:noFill/>
            </a:ln>
          </c:spPr>
          <c:invertIfNegative val="0"/>
          <c:dLbls>
            <c:numFmt formatCode="#,##0" sourceLinked="0"/>
            <c:txPr>
              <a:bodyPr/>
              <a:lstStyle/>
              <a:p>
                <a:pPr algn="ctr">
                  <a:defRPr lang="fi-FI" sz="1200" b="0" i="0" u="none" strike="noStrike" kern="1200" baseline="0">
                    <a:solidFill>
                      <a:srgbClr val="444444"/>
                    </a:solidFill>
                    <a:latin typeface="Calibri" panose="020F0502020204030204" pitchFamily="34" charset="0"/>
                    <a:ea typeface="+mn-ea"/>
                    <a:cs typeface="Arial" panose="020B0604020202020204" pitchFamily="34" charset="0"/>
                  </a:defRPr>
                </a:pPr>
                <a:endParaRPr lang="fi-FI"/>
              </a:p>
            </c:txPr>
            <c:showLegendKey val="0"/>
            <c:showVal val="1"/>
            <c:showCatName val="0"/>
            <c:showSerName val="0"/>
            <c:showPercent val="0"/>
            <c:showBubbleSize val="0"/>
            <c:showLeaderLines val="0"/>
          </c:dLbls>
          <c:cat>
            <c:strRef>
              <c:f>Taul1!$B$1:$N$1</c:f>
              <c:strCache>
                <c:ptCount val="13"/>
                <c:pt idx="0">
                  <c:v>Sairaalan 
sosiaali-
hoitajalta/
Sairaala-
psykologilta/
-psykiatrilta</c:v>
                </c:pt>
                <c:pt idx="1">
                  <c:v>Sairaalassa 
muulta 
henkilö-
kunnalta</c:v>
                </c:pt>
                <c:pt idx="2">
                  <c:v>Potilas-
järjestöltä</c:v>
                </c:pt>
                <c:pt idx="3">
                  <c:v>Kelasta</c:v>
                </c:pt>
                <c:pt idx="4">
                  <c:v>Kunnalta/
kunnan sosiaali-
toimelta </c:v>
                </c:pt>
                <c:pt idx="5">
                  <c:v>Ystäviltä</c:v>
                </c:pt>
                <c:pt idx="6">
                  <c:v>vertais-
tukiryh-
mästä/
vertais-
vanhem-
milta</c:v>
                </c:pt>
                <c:pt idx="7">
                  <c:v>Inter-
netistä</c:v>
                </c:pt>
                <c:pt idx="8">
                  <c:v>Isovan-
hemmilta tai muilta sukulaisilta</c:v>
                </c:pt>
                <c:pt idx="9">
                  <c:v>Neuvolasta</c:v>
                </c:pt>
                <c:pt idx="10">
                  <c:v>Koulu-
terveyden-
huollosta</c:v>
                </c:pt>
                <c:pt idx="11">
                  <c:v>Muu</c:v>
                </c:pt>
                <c:pt idx="12">
                  <c:v>En 
mistään</c:v>
                </c:pt>
              </c:strCache>
            </c:strRef>
          </c:cat>
          <c:val>
            <c:numRef>
              <c:f>Taul1!$B$3:$N$3</c:f>
              <c:numCache>
                <c:formatCode>0.00000</c:formatCode>
                <c:ptCount val="13"/>
                <c:pt idx="0">
                  <c:v>29.411760000000001</c:v>
                </c:pt>
                <c:pt idx="1">
                  <c:v>36.898400000000002</c:v>
                </c:pt>
                <c:pt idx="2">
                  <c:v>13.903740000000001</c:v>
                </c:pt>
                <c:pt idx="3">
                  <c:v>1.06952</c:v>
                </c:pt>
                <c:pt idx="4">
                  <c:v>5.8823499999999997</c:v>
                </c:pt>
                <c:pt idx="5">
                  <c:v>21.390370000000001</c:v>
                </c:pt>
                <c:pt idx="6">
                  <c:v>4.8128299999999999</c:v>
                </c:pt>
                <c:pt idx="7">
                  <c:v>1.06952</c:v>
                </c:pt>
                <c:pt idx="8">
                  <c:v>15.50802</c:v>
                </c:pt>
                <c:pt idx="9">
                  <c:v>9.6256699999999995</c:v>
                </c:pt>
                <c:pt idx="11">
                  <c:v>2.1390400000000001</c:v>
                </c:pt>
                <c:pt idx="12">
                  <c:v>28.34225</c:v>
                </c:pt>
              </c:numCache>
            </c:numRef>
          </c:val>
        </c:ser>
        <c:dLbls>
          <c:showLegendKey val="0"/>
          <c:showVal val="0"/>
          <c:showCatName val="0"/>
          <c:showSerName val="0"/>
          <c:showPercent val="0"/>
          <c:showBubbleSize val="0"/>
        </c:dLbls>
        <c:gapWidth val="150"/>
        <c:axId val="114329088"/>
        <c:axId val="114330624"/>
      </c:barChart>
      <c:catAx>
        <c:axId val="114329088"/>
        <c:scaling>
          <c:orientation val="minMax"/>
        </c:scaling>
        <c:delete val="0"/>
        <c:axPos val="b"/>
        <c:majorGridlines/>
        <c:majorTickMark val="none"/>
        <c:minorTickMark val="none"/>
        <c:tickLblPos val="nextTo"/>
        <c:spPr>
          <a:ln>
            <a:noFill/>
          </a:ln>
        </c:spPr>
        <c:txPr>
          <a:bodyPr/>
          <a:lstStyle/>
          <a:p>
            <a:pPr>
              <a:defRPr sz="1100">
                <a:solidFill>
                  <a:srgbClr val="444444"/>
                </a:solidFill>
                <a:latin typeface="Calibri" panose="020F0502020204030204" pitchFamily="34" charset="0"/>
                <a:cs typeface="Arial" panose="020B0604020202020204" pitchFamily="34" charset="0"/>
              </a:defRPr>
            </a:pPr>
            <a:endParaRPr lang="fi-FI"/>
          </a:p>
        </c:txPr>
        <c:crossAx val="114330624"/>
        <c:crosses val="autoZero"/>
        <c:auto val="1"/>
        <c:lblAlgn val="ctr"/>
        <c:lblOffset val="100"/>
        <c:noMultiLvlLbl val="0"/>
      </c:catAx>
      <c:valAx>
        <c:axId val="114330624"/>
        <c:scaling>
          <c:orientation val="minMax"/>
          <c:max val="100"/>
          <c:min val="0"/>
        </c:scaling>
        <c:delete val="0"/>
        <c:axPos val="l"/>
        <c:majorGridlines>
          <c:spPr>
            <a:ln w="6350">
              <a:solidFill>
                <a:srgbClr val="BCBEC0"/>
              </a:solidFill>
            </a:ln>
          </c:spPr>
        </c:majorGridlines>
        <c:title>
          <c:tx>
            <c:rich>
              <a:bodyPr rot="0" vert="horz"/>
              <a:lstStyle/>
              <a:p>
                <a:pPr>
                  <a:defRPr b="0">
                    <a:solidFill>
                      <a:srgbClr val="444444"/>
                    </a:solidFill>
                    <a:latin typeface="Calibri" panose="020F0502020204030204" pitchFamily="34" charset="0"/>
                    <a:cs typeface="Arial" panose="020B0604020202020204" pitchFamily="34" charset="0"/>
                  </a:defRPr>
                </a:pPr>
                <a:r>
                  <a:rPr lang="fi-FI" b="0" smtClean="0">
                    <a:solidFill>
                      <a:srgbClr val="444444"/>
                    </a:solidFill>
                    <a:latin typeface="Calibri" panose="020F0502020204030204" pitchFamily="34" charset="0"/>
                    <a:cs typeface="Arial" panose="020B0604020202020204" pitchFamily="34" charset="0"/>
                  </a:rPr>
                  <a:t>%</a:t>
                </a:r>
                <a:endParaRPr lang="fi-FI" b="0">
                  <a:solidFill>
                    <a:srgbClr val="444444"/>
                  </a:solidFill>
                  <a:latin typeface="Calibri" panose="020F0502020204030204" pitchFamily="34" charset="0"/>
                  <a:cs typeface="Arial" panose="020B0604020202020204" pitchFamily="34" charset="0"/>
                </a:endParaRPr>
              </a:p>
            </c:rich>
          </c:tx>
          <c:layout>
            <c:manualLayout>
              <c:xMode val="edge"/>
              <c:yMode val="edge"/>
              <c:x val="1.3740157480315121E-3"/>
              <c:y val="7.4021455759101351E-4"/>
            </c:manualLayout>
          </c:layout>
          <c:overlay val="0"/>
        </c:title>
        <c:numFmt formatCode="General" sourceLinked="0"/>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114329088"/>
        <c:crosses val="autoZero"/>
        <c:crossBetween val="between"/>
        <c:majorUnit val="10"/>
        <c:minorUnit val="1"/>
      </c:valAx>
      <c:spPr>
        <a:ln w="6350">
          <a:noFill/>
        </a:ln>
      </c:spPr>
    </c:plotArea>
    <c:legend>
      <c:legendPos val="r"/>
      <c:layout>
        <c:manualLayout>
          <c:xMode val="edge"/>
          <c:yMode val="edge"/>
          <c:x val="0.15060239781576445"/>
          <c:y val="6.7511969655061108E-2"/>
          <c:w val="0.39419360404408166"/>
          <c:h val="7.1342301088177074E-2"/>
        </c:manualLayout>
      </c:layout>
      <c:overlay val="0"/>
      <c:spPr>
        <a:solidFill>
          <a:schemeClr val="bg1"/>
        </a:solidFill>
      </c:spPr>
      <c:txPr>
        <a:bodyPr/>
        <a:lstStyle/>
        <a:p>
          <a:pPr>
            <a:defRPr>
              <a:solidFill>
                <a:srgbClr val="444444"/>
              </a:solidFill>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370866045257909E-2"/>
          <c:y val="2.8279582329512856E-2"/>
          <c:w val="0.93807976139295701"/>
          <c:h val="0.67922829724509248"/>
        </c:manualLayout>
      </c:layout>
      <c:lineChart>
        <c:grouping val="standard"/>
        <c:varyColors val="0"/>
        <c:ser>
          <c:idx val="0"/>
          <c:order val="0"/>
          <c:tx>
            <c:strRef>
              <c:f>Taul1!$A$3</c:f>
              <c:strCache>
                <c:ptCount val="1"/>
                <c:pt idx="0">
                  <c:v>Musili, n=40</c:v>
                </c:pt>
              </c:strCache>
            </c:strRef>
          </c:tx>
          <c:spPr>
            <a:ln>
              <a:solidFill>
                <a:srgbClr val="96F000"/>
              </a:solidFill>
            </a:ln>
          </c:spPr>
          <c:marker>
            <c:symbol val="square"/>
            <c:size val="5"/>
            <c:spPr>
              <a:solidFill>
                <a:srgbClr val="96F000"/>
              </a:solidFill>
              <a:ln>
                <a:solidFill>
                  <a:schemeClr val="bg1"/>
                </a:solidFill>
              </a:ln>
            </c:spPr>
          </c:marker>
          <c:cat>
            <c:strRef>
              <c:f>Taul1!$B$1:$N$1</c:f>
              <c:strCache>
                <c:ptCount val="13"/>
                <c:pt idx="0">
                  <c:v>Sairaalan 
sosiaali-
hoitajalta</c:v>
                </c:pt>
                <c:pt idx="1">
                  <c:v>Sairaalassa 
muulta 
henkilö-
kunnalta</c:v>
                </c:pt>
                <c:pt idx="2">
                  <c:v>Potilas-
järjestöltä</c:v>
                </c:pt>
                <c:pt idx="3">
                  <c:v>Kelasta</c:v>
                </c:pt>
                <c:pt idx="4">
                  <c:v>Kunnalta/
kunnan sosiaali-
toimelta </c:v>
                </c:pt>
                <c:pt idx="5">
                  <c:v>Ystäviltä</c:v>
                </c:pt>
                <c:pt idx="6">
                  <c:v>Vertais-
tukiryh-
mästä/
-vanhem-
milta</c:v>
                </c:pt>
                <c:pt idx="7">
                  <c:v>Inter-
netistä</c:v>
                </c:pt>
                <c:pt idx="8">
                  <c:v>Isovan-
hemmilta tai muilta sukulaisilta</c:v>
                </c:pt>
                <c:pt idx="9">
                  <c:v>Neuvolasta</c:v>
                </c:pt>
                <c:pt idx="10">
                  <c:v>Koulu-
terveyden-
huollosta</c:v>
                </c:pt>
                <c:pt idx="11">
                  <c:v>Muu</c:v>
                </c:pt>
                <c:pt idx="12">
                  <c:v>En 
mistään</c:v>
                </c:pt>
              </c:strCache>
            </c:strRef>
          </c:cat>
          <c:val>
            <c:numRef>
              <c:f>Taul1!$B$3:$N$3</c:f>
              <c:numCache>
                <c:formatCode>0.00000</c:formatCode>
                <c:ptCount val="13"/>
                <c:pt idx="0">
                  <c:v>67.5</c:v>
                </c:pt>
                <c:pt idx="1">
                  <c:v>22.5</c:v>
                </c:pt>
                <c:pt idx="2">
                  <c:v>17.5</c:v>
                </c:pt>
                <c:pt idx="3">
                  <c:v>17.5</c:v>
                </c:pt>
                <c:pt idx="4">
                  <c:v>10</c:v>
                </c:pt>
                <c:pt idx="5">
                  <c:v>5</c:v>
                </c:pt>
                <c:pt idx="6">
                  <c:v>7.5</c:v>
                </c:pt>
                <c:pt idx="7">
                  <c:v>5</c:v>
                </c:pt>
                <c:pt idx="12">
                  <c:v>7.5</c:v>
                </c:pt>
              </c:numCache>
            </c:numRef>
          </c:val>
          <c:smooth val="0"/>
        </c:ser>
        <c:ser>
          <c:idx val="1"/>
          <c:order val="1"/>
          <c:tx>
            <c:strRef>
              <c:f>Taul1!$A$4</c:f>
              <c:strCache>
                <c:ptCount val="1"/>
                <c:pt idx="0">
                  <c:v>Kympin Lapset, n=37</c:v>
                </c:pt>
              </c:strCache>
            </c:strRef>
          </c:tx>
          <c:spPr>
            <a:ln>
              <a:solidFill>
                <a:srgbClr val="00B0F0"/>
              </a:solidFill>
            </a:ln>
          </c:spPr>
          <c:marker>
            <c:symbol val="diamond"/>
            <c:size val="5"/>
            <c:spPr>
              <a:solidFill>
                <a:srgbClr val="00B0F0"/>
              </a:solidFill>
              <a:ln>
                <a:solidFill>
                  <a:schemeClr val="bg1"/>
                </a:solidFill>
              </a:ln>
            </c:spPr>
          </c:marker>
          <c:dPt>
            <c:idx val="2"/>
            <c:marker>
              <c:symbol val="diamond"/>
              <c:size val="6"/>
            </c:marker>
            <c:bubble3D val="0"/>
          </c:dPt>
          <c:cat>
            <c:strRef>
              <c:f>Taul1!$B$1:$N$1</c:f>
              <c:strCache>
                <c:ptCount val="13"/>
                <c:pt idx="0">
                  <c:v>Sairaalan 
sosiaali-
hoitajalta</c:v>
                </c:pt>
                <c:pt idx="1">
                  <c:v>Sairaalassa 
muulta 
henkilö-
kunnalta</c:v>
                </c:pt>
                <c:pt idx="2">
                  <c:v>Potilas-
järjestöltä</c:v>
                </c:pt>
                <c:pt idx="3">
                  <c:v>Kelasta</c:v>
                </c:pt>
                <c:pt idx="4">
                  <c:v>Kunnalta/
kunnan sosiaali-
toimelta </c:v>
                </c:pt>
                <c:pt idx="5">
                  <c:v>Ystäviltä</c:v>
                </c:pt>
                <c:pt idx="6">
                  <c:v>Vertais-
tukiryh-
mästä/
-vanhem-
milta</c:v>
                </c:pt>
                <c:pt idx="7">
                  <c:v>Inter-
netistä</c:v>
                </c:pt>
                <c:pt idx="8">
                  <c:v>Isovan-
hemmilta tai muilta sukulaisilta</c:v>
                </c:pt>
                <c:pt idx="9">
                  <c:v>Neuvolasta</c:v>
                </c:pt>
                <c:pt idx="10">
                  <c:v>Koulu-
terveyden-
huollosta</c:v>
                </c:pt>
                <c:pt idx="11">
                  <c:v>Muu</c:v>
                </c:pt>
                <c:pt idx="12">
                  <c:v>En 
mistään</c:v>
                </c:pt>
              </c:strCache>
            </c:strRef>
          </c:cat>
          <c:val>
            <c:numRef>
              <c:f>Taul1!$B$4:$N$4</c:f>
              <c:numCache>
                <c:formatCode>0.00000</c:formatCode>
                <c:ptCount val="13"/>
                <c:pt idx="0">
                  <c:v>97.297300000000007</c:v>
                </c:pt>
                <c:pt idx="1">
                  <c:v>16.21622</c:v>
                </c:pt>
                <c:pt idx="2">
                  <c:v>10.81081</c:v>
                </c:pt>
                <c:pt idx="3">
                  <c:v>29.72973</c:v>
                </c:pt>
                <c:pt idx="4">
                  <c:v>18.91892</c:v>
                </c:pt>
                <c:pt idx="5">
                  <c:v>8.1081099999999999</c:v>
                </c:pt>
                <c:pt idx="6">
                  <c:v>13.51351</c:v>
                </c:pt>
                <c:pt idx="7">
                  <c:v>2.7027000000000001</c:v>
                </c:pt>
              </c:numCache>
            </c:numRef>
          </c:val>
          <c:smooth val="0"/>
        </c:ser>
        <c:ser>
          <c:idx val="2"/>
          <c:order val="2"/>
          <c:tx>
            <c:strRef>
              <c:f>Taul1!$A$5</c:f>
              <c:strCache>
                <c:ptCount val="1"/>
                <c:pt idx="0">
                  <c:v>Sydänlapset, n=39</c:v>
                </c:pt>
              </c:strCache>
            </c:strRef>
          </c:tx>
          <c:spPr>
            <a:ln>
              <a:solidFill>
                <a:srgbClr val="E60F28"/>
              </a:solidFill>
            </a:ln>
          </c:spPr>
          <c:marker>
            <c:symbol val="triangle"/>
            <c:size val="5"/>
            <c:spPr>
              <a:solidFill>
                <a:srgbClr val="E60F28"/>
              </a:solidFill>
              <a:ln>
                <a:solidFill>
                  <a:schemeClr val="bg1"/>
                </a:solidFill>
              </a:ln>
            </c:spPr>
          </c:marker>
          <c:cat>
            <c:strRef>
              <c:f>Taul1!$B$1:$N$1</c:f>
              <c:strCache>
                <c:ptCount val="13"/>
                <c:pt idx="0">
                  <c:v>Sairaalan 
sosiaali-
hoitajalta</c:v>
                </c:pt>
                <c:pt idx="1">
                  <c:v>Sairaalassa 
muulta 
henkilö-
kunnalta</c:v>
                </c:pt>
                <c:pt idx="2">
                  <c:v>Potilas-
järjestöltä</c:v>
                </c:pt>
                <c:pt idx="3">
                  <c:v>Kelasta</c:v>
                </c:pt>
                <c:pt idx="4">
                  <c:v>Kunnalta/
kunnan sosiaali-
toimelta </c:v>
                </c:pt>
                <c:pt idx="5">
                  <c:v>Ystäviltä</c:v>
                </c:pt>
                <c:pt idx="6">
                  <c:v>Vertais-
tukiryh-
mästä/
-vanhem-
milta</c:v>
                </c:pt>
                <c:pt idx="7">
                  <c:v>Inter-
netistä</c:v>
                </c:pt>
                <c:pt idx="8">
                  <c:v>Isovan-
hemmilta tai muilta sukulaisilta</c:v>
                </c:pt>
                <c:pt idx="9">
                  <c:v>Neuvolasta</c:v>
                </c:pt>
                <c:pt idx="10">
                  <c:v>Koulu-
terveyden-
huollosta</c:v>
                </c:pt>
                <c:pt idx="11">
                  <c:v>Muu</c:v>
                </c:pt>
                <c:pt idx="12">
                  <c:v>En 
mistään</c:v>
                </c:pt>
              </c:strCache>
            </c:strRef>
          </c:cat>
          <c:val>
            <c:numRef>
              <c:f>Taul1!$B$5:$N$5</c:f>
              <c:numCache>
                <c:formatCode>0.00000</c:formatCode>
                <c:ptCount val="13"/>
                <c:pt idx="0">
                  <c:v>66.666669999999996</c:v>
                </c:pt>
                <c:pt idx="1">
                  <c:v>20.512820000000001</c:v>
                </c:pt>
                <c:pt idx="2">
                  <c:v>2.5640999999999998</c:v>
                </c:pt>
                <c:pt idx="3">
                  <c:v>20.512820000000001</c:v>
                </c:pt>
                <c:pt idx="5">
                  <c:v>2.5640999999999998</c:v>
                </c:pt>
                <c:pt idx="6">
                  <c:v>7.69231</c:v>
                </c:pt>
                <c:pt idx="8">
                  <c:v>2.5640999999999998</c:v>
                </c:pt>
                <c:pt idx="9">
                  <c:v>2.5640999999999998</c:v>
                </c:pt>
                <c:pt idx="11">
                  <c:v>2.5640999999999998</c:v>
                </c:pt>
                <c:pt idx="12">
                  <c:v>10.256410000000001</c:v>
                </c:pt>
              </c:numCache>
            </c:numRef>
          </c:val>
          <c:smooth val="0"/>
        </c:ser>
        <c:ser>
          <c:idx val="3"/>
          <c:order val="3"/>
          <c:tx>
            <c:strRef>
              <c:f>Taul1!$A$6</c:f>
              <c:strCache>
                <c:ptCount val="1"/>
                <c:pt idx="0">
                  <c:v>Sykerö, n=22</c:v>
                </c:pt>
              </c:strCache>
            </c:strRef>
          </c:tx>
          <c:spPr>
            <a:ln>
              <a:solidFill>
                <a:srgbClr val="EB599E"/>
              </a:solidFill>
            </a:ln>
          </c:spPr>
          <c:marker>
            <c:symbol val="circle"/>
            <c:size val="5"/>
            <c:spPr>
              <a:solidFill>
                <a:srgbClr val="EB599E"/>
              </a:solidFill>
              <a:ln>
                <a:solidFill>
                  <a:schemeClr val="bg1"/>
                </a:solidFill>
              </a:ln>
            </c:spPr>
          </c:marker>
          <c:cat>
            <c:strRef>
              <c:f>Taul1!$B$1:$N$1</c:f>
              <c:strCache>
                <c:ptCount val="13"/>
                <c:pt idx="0">
                  <c:v>Sairaalan 
sosiaali-
hoitajalta</c:v>
                </c:pt>
                <c:pt idx="1">
                  <c:v>Sairaalassa 
muulta 
henkilö-
kunnalta</c:v>
                </c:pt>
                <c:pt idx="2">
                  <c:v>Potilas-
järjestöltä</c:v>
                </c:pt>
                <c:pt idx="3">
                  <c:v>Kelasta</c:v>
                </c:pt>
                <c:pt idx="4">
                  <c:v>Kunnalta/
kunnan sosiaali-
toimelta </c:v>
                </c:pt>
                <c:pt idx="5">
                  <c:v>Ystäviltä</c:v>
                </c:pt>
                <c:pt idx="6">
                  <c:v>Vertais-
tukiryh-
mästä/
-vanhem-
milta</c:v>
                </c:pt>
                <c:pt idx="7">
                  <c:v>Inter-
netistä</c:v>
                </c:pt>
                <c:pt idx="8">
                  <c:v>Isovan-
hemmilta tai muilta sukulaisilta</c:v>
                </c:pt>
                <c:pt idx="9">
                  <c:v>Neuvolasta</c:v>
                </c:pt>
                <c:pt idx="10">
                  <c:v>Koulu-
terveyden-
huollosta</c:v>
                </c:pt>
                <c:pt idx="11">
                  <c:v>Muu</c:v>
                </c:pt>
                <c:pt idx="12">
                  <c:v>En 
mistään</c:v>
                </c:pt>
              </c:strCache>
            </c:strRef>
          </c:cat>
          <c:val>
            <c:numRef>
              <c:f>Taul1!$B$6:$N$6</c:f>
              <c:numCache>
                <c:formatCode>0.00000</c:formatCode>
                <c:ptCount val="13"/>
                <c:pt idx="0">
                  <c:v>72.727270000000004</c:v>
                </c:pt>
                <c:pt idx="1">
                  <c:v>45.454549999999998</c:v>
                </c:pt>
                <c:pt idx="2">
                  <c:v>27.272729999999999</c:v>
                </c:pt>
                <c:pt idx="3">
                  <c:v>18.181819999999998</c:v>
                </c:pt>
                <c:pt idx="4">
                  <c:v>18.181819999999998</c:v>
                </c:pt>
                <c:pt idx="7">
                  <c:v>4.5454499999999998</c:v>
                </c:pt>
              </c:numCache>
            </c:numRef>
          </c:val>
          <c:smooth val="0"/>
        </c:ser>
        <c:ser>
          <c:idx val="4"/>
          <c:order val="4"/>
          <c:tx>
            <c:strRef>
              <c:f>Taul1!$A$7</c:f>
              <c:strCache>
                <c:ptCount val="1"/>
                <c:pt idx="0">
                  <c:v>Leijonaemot, n=49</c:v>
                </c:pt>
              </c:strCache>
            </c:strRef>
          </c:tx>
          <c:spPr>
            <a:ln>
              <a:solidFill>
                <a:srgbClr val="FFC000"/>
              </a:solidFill>
            </a:ln>
          </c:spPr>
          <c:marker>
            <c:symbol val="none"/>
          </c:marker>
          <c:cat>
            <c:strRef>
              <c:f>Taul1!$B$1:$N$1</c:f>
              <c:strCache>
                <c:ptCount val="13"/>
                <c:pt idx="0">
                  <c:v>Sairaalan 
sosiaali-
hoitajalta</c:v>
                </c:pt>
                <c:pt idx="1">
                  <c:v>Sairaalassa 
muulta 
henkilö-
kunnalta</c:v>
                </c:pt>
                <c:pt idx="2">
                  <c:v>Potilas-
järjestöltä</c:v>
                </c:pt>
                <c:pt idx="3">
                  <c:v>Kelasta</c:v>
                </c:pt>
                <c:pt idx="4">
                  <c:v>Kunnalta/
kunnan sosiaali-
toimelta </c:v>
                </c:pt>
                <c:pt idx="5">
                  <c:v>Ystäviltä</c:v>
                </c:pt>
                <c:pt idx="6">
                  <c:v>Vertais-
tukiryh-
mästä/
-vanhem-
milta</c:v>
                </c:pt>
                <c:pt idx="7">
                  <c:v>Inter-
netistä</c:v>
                </c:pt>
                <c:pt idx="8">
                  <c:v>Isovan-
hemmilta tai muilta sukulaisilta</c:v>
                </c:pt>
                <c:pt idx="9">
                  <c:v>Neuvolasta</c:v>
                </c:pt>
                <c:pt idx="10">
                  <c:v>Koulu-
terveyden-
huollosta</c:v>
                </c:pt>
                <c:pt idx="11">
                  <c:v>Muu</c:v>
                </c:pt>
                <c:pt idx="12">
                  <c:v>En 
mistään</c:v>
                </c:pt>
              </c:strCache>
            </c:strRef>
          </c:cat>
          <c:val>
            <c:numRef>
              <c:f>Taul1!$B$7:$N$7</c:f>
              <c:numCache>
                <c:formatCode>0.00000</c:formatCode>
                <c:ptCount val="13"/>
                <c:pt idx="0">
                  <c:v>51.020409999999998</c:v>
                </c:pt>
                <c:pt idx="1">
                  <c:v>18.367349999999998</c:v>
                </c:pt>
                <c:pt idx="2">
                  <c:v>34.69388</c:v>
                </c:pt>
                <c:pt idx="3">
                  <c:v>8.1632700000000007</c:v>
                </c:pt>
                <c:pt idx="4">
                  <c:v>8.1632700000000007</c:v>
                </c:pt>
                <c:pt idx="5">
                  <c:v>24.489799999999999</c:v>
                </c:pt>
                <c:pt idx="6">
                  <c:v>12.244899999999999</c:v>
                </c:pt>
                <c:pt idx="7">
                  <c:v>6.1224499999999997</c:v>
                </c:pt>
                <c:pt idx="8">
                  <c:v>2.0408200000000001</c:v>
                </c:pt>
                <c:pt idx="10">
                  <c:v>2.0408200000000001</c:v>
                </c:pt>
                <c:pt idx="11">
                  <c:v>6.1224499999999997</c:v>
                </c:pt>
                <c:pt idx="12">
                  <c:v>2.0408200000000001</c:v>
                </c:pt>
              </c:numCache>
            </c:numRef>
          </c:val>
          <c:smooth val="0"/>
        </c:ser>
        <c:dLbls>
          <c:showLegendKey val="0"/>
          <c:showVal val="0"/>
          <c:showCatName val="0"/>
          <c:showSerName val="0"/>
          <c:showPercent val="0"/>
          <c:showBubbleSize val="0"/>
        </c:dLbls>
        <c:marker val="1"/>
        <c:smooth val="0"/>
        <c:axId val="114539520"/>
        <c:axId val="115737728"/>
      </c:lineChart>
      <c:catAx>
        <c:axId val="114539520"/>
        <c:scaling>
          <c:orientation val="minMax"/>
        </c:scaling>
        <c:delete val="0"/>
        <c:axPos val="b"/>
        <c:majorGridlines/>
        <c:majorTickMark val="none"/>
        <c:minorTickMark val="none"/>
        <c:tickLblPos val="nextTo"/>
        <c:spPr>
          <a:ln>
            <a:noFill/>
          </a:ln>
        </c:spPr>
        <c:txPr>
          <a:bodyPr/>
          <a:lstStyle/>
          <a:p>
            <a:pPr>
              <a:defRPr sz="1100">
                <a:solidFill>
                  <a:srgbClr val="444444"/>
                </a:solidFill>
                <a:latin typeface="Calibri" panose="020F0502020204030204" pitchFamily="34" charset="0"/>
                <a:cs typeface="Arial" panose="020B0604020202020204" pitchFamily="34" charset="0"/>
              </a:defRPr>
            </a:pPr>
            <a:endParaRPr lang="fi-FI"/>
          </a:p>
        </c:txPr>
        <c:crossAx val="115737728"/>
        <c:crosses val="autoZero"/>
        <c:auto val="1"/>
        <c:lblAlgn val="ctr"/>
        <c:lblOffset val="100"/>
        <c:noMultiLvlLbl val="0"/>
      </c:catAx>
      <c:valAx>
        <c:axId val="115737728"/>
        <c:scaling>
          <c:orientation val="minMax"/>
          <c:max val="100"/>
          <c:min val="0"/>
        </c:scaling>
        <c:delete val="0"/>
        <c:axPos val="l"/>
        <c:majorGridlines>
          <c:spPr>
            <a:ln w="6350">
              <a:solidFill>
                <a:srgbClr val="BCBEC0"/>
              </a:solidFill>
            </a:ln>
          </c:spPr>
        </c:majorGridlines>
        <c:title>
          <c:tx>
            <c:rich>
              <a:bodyPr rot="0" vert="horz"/>
              <a:lstStyle/>
              <a:p>
                <a:pPr>
                  <a:defRPr b="0">
                    <a:solidFill>
                      <a:srgbClr val="444444"/>
                    </a:solidFill>
                    <a:latin typeface="Calibri" panose="020F0502020204030204" pitchFamily="34" charset="0"/>
                    <a:cs typeface="Arial" panose="020B0604020202020204" pitchFamily="34" charset="0"/>
                  </a:defRPr>
                </a:pPr>
                <a:r>
                  <a:rPr lang="fi-FI" b="0" smtClean="0">
                    <a:solidFill>
                      <a:srgbClr val="444444"/>
                    </a:solidFill>
                    <a:latin typeface="Calibri" panose="020F0502020204030204" pitchFamily="34" charset="0"/>
                    <a:cs typeface="Arial" panose="020B0604020202020204" pitchFamily="34" charset="0"/>
                  </a:rPr>
                  <a:t>%</a:t>
                </a:r>
                <a:endParaRPr lang="fi-FI" b="0">
                  <a:solidFill>
                    <a:srgbClr val="444444"/>
                  </a:solidFill>
                  <a:latin typeface="Calibri" panose="020F0502020204030204" pitchFamily="34" charset="0"/>
                  <a:cs typeface="Arial" panose="020B0604020202020204" pitchFamily="34" charset="0"/>
                </a:endParaRPr>
              </a:p>
            </c:rich>
          </c:tx>
          <c:layout>
            <c:manualLayout>
              <c:xMode val="edge"/>
              <c:yMode val="edge"/>
              <c:x val="1.3740157480315121E-3"/>
              <c:y val="7.4021455759101351E-4"/>
            </c:manualLayout>
          </c:layout>
          <c:overlay val="0"/>
        </c:title>
        <c:numFmt formatCode="General" sourceLinked="0"/>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114539520"/>
        <c:crosses val="autoZero"/>
        <c:crossBetween val="between"/>
        <c:majorUnit val="10"/>
        <c:minorUnit val="1"/>
      </c:valAx>
      <c:spPr>
        <a:ln w="6350">
          <a:noFill/>
        </a:ln>
      </c:spPr>
    </c:plotArea>
    <c:legend>
      <c:legendPos val="r"/>
      <c:layout>
        <c:manualLayout>
          <c:xMode val="edge"/>
          <c:yMode val="edge"/>
          <c:x val="0.2315616393069434"/>
          <c:y val="5.4236173149710916E-2"/>
          <c:w val="0.16809283287139712"/>
          <c:h val="0.273134555836473"/>
        </c:manualLayout>
      </c:layout>
      <c:overlay val="0"/>
      <c:spPr>
        <a:solidFill>
          <a:schemeClr val="bg1"/>
        </a:solidFill>
      </c:spPr>
      <c:txPr>
        <a:bodyPr/>
        <a:lstStyle/>
        <a:p>
          <a:pPr>
            <a:defRPr>
              <a:solidFill>
                <a:srgbClr val="444444"/>
              </a:solidFill>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370866045257909E-2"/>
          <c:y val="2.8279582329512856E-2"/>
          <c:w val="0.93807976139295701"/>
          <c:h val="0.67922829724509248"/>
        </c:manualLayout>
      </c:layout>
      <c:lineChart>
        <c:grouping val="standard"/>
        <c:varyColors val="0"/>
        <c:ser>
          <c:idx val="0"/>
          <c:order val="0"/>
          <c:tx>
            <c:strRef>
              <c:f>Taul1!$A$3</c:f>
              <c:strCache>
                <c:ptCount val="1"/>
                <c:pt idx="0">
                  <c:v>Musili, n=40</c:v>
                </c:pt>
              </c:strCache>
            </c:strRef>
          </c:tx>
          <c:spPr>
            <a:ln>
              <a:solidFill>
                <a:srgbClr val="96F000"/>
              </a:solidFill>
            </a:ln>
          </c:spPr>
          <c:marker>
            <c:symbol val="square"/>
            <c:size val="5"/>
            <c:spPr>
              <a:solidFill>
                <a:srgbClr val="96F000"/>
              </a:solidFill>
              <a:ln>
                <a:solidFill>
                  <a:schemeClr val="bg1"/>
                </a:solidFill>
              </a:ln>
            </c:spPr>
          </c:marker>
          <c:cat>
            <c:strRef>
              <c:f>Taul1!$B$1:$M$1</c:f>
              <c:strCache>
                <c:ptCount val="12"/>
                <c:pt idx="0">
                  <c:v>Sairaalassa muulta henkilö-
kunnalta</c:v>
                </c:pt>
                <c:pt idx="1">
                  <c:v>Sairaala-
psykologilta/
-psykiatrilta</c:v>
                </c:pt>
                <c:pt idx="2">
                  <c:v>Ystäviltä</c:v>
                </c:pt>
                <c:pt idx="3">
                  <c:v>Isovan-
hemmilta/
muilta sukulaisilta</c:v>
                </c:pt>
                <c:pt idx="4">
                  <c:v>Potilas-
järjestöltä</c:v>
                </c:pt>
                <c:pt idx="5">
                  <c:v>Neuvolasta</c:v>
                </c:pt>
                <c:pt idx="6">
                  <c:v>Kunnalta/
kunnan sosiaali-
toimelta </c:v>
                </c:pt>
                <c:pt idx="7">
                  <c:v>Vertais-
tuki</c:v>
                </c:pt>
                <c:pt idx="8">
                  <c:v>Kelasta</c:v>
                </c:pt>
                <c:pt idx="9">
                  <c:v>Inter-
netistä</c:v>
                </c:pt>
                <c:pt idx="10">
                  <c:v>Muu</c:v>
                </c:pt>
                <c:pt idx="11">
                  <c:v>En mistään</c:v>
                </c:pt>
              </c:strCache>
            </c:strRef>
          </c:cat>
          <c:val>
            <c:numRef>
              <c:f>Taul1!$B$3:$M$3</c:f>
              <c:numCache>
                <c:formatCode>0.00000</c:formatCode>
                <c:ptCount val="12"/>
                <c:pt idx="0">
                  <c:v>32.5</c:v>
                </c:pt>
                <c:pt idx="1">
                  <c:v>22.5</c:v>
                </c:pt>
                <c:pt idx="2">
                  <c:v>20</c:v>
                </c:pt>
                <c:pt idx="3">
                  <c:v>17.5</c:v>
                </c:pt>
                <c:pt idx="4">
                  <c:v>12.5</c:v>
                </c:pt>
                <c:pt idx="5">
                  <c:v>7.5</c:v>
                </c:pt>
                <c:pt idx="6">
                  <c:v>5</c:v>
                </c:pt>
                <c:pt idx="7">
                  <c:v>5</c:v>
                </c:pt>
                <c:pt idx="11">
                  <c:v>30</c:v>
                </c:pt>
              </c:numCache>
            </c:numRef>
          </c:val>
          <c:smooth val="0"/>
        </c:ser>
        <c:ser>
          <c:idx val="1"/>
          <c:order val="1"/>
          <c:tx>
            <c:strRef>
              <c:f>Taul1!$A$4</c:f>
              <c:strCache>
                <c:ptCount val="1"/>
                <c:pt idx="0">
                  <c:v>Kympin Lapset, n=37</c:v>
                </c:pt>
              </c:strCache>
            </c:strRef>
          </c:tx>
          <c:spPr>
            <a:ln>
              <a:solidFill>
                <a:srgbClr val="00B0F0"/>
              </a:solidFill>
            </a:ln>
          </c:spPr>
          <c:marker>
            <c:symbol val="diamond"/>
            <c:size val="6"/>
            <c:spPr>
              <a:solidFill>
                <a:srgbClr val="00B0F0"/>
              </a:solidFill>
              <a:ln>
                <a:solidFill>
                  <a:schemeClr val="bg1"/>
                </a:solidFill>
              </a:ln>
            </c:spPr>
          </c:marker>
          <c:cat>
            <c:strRef>
              <c:f>Taul1!$B$1:$M$1</c:f>
              <c:strCache>
                <c:ptCount val="12"/>
                <c:pt idx="0">
                  <c:v>Sairaalassa muulta henkilö-
kunnalta</c:v>
                </c:pt>
                <c:pt idx="1">
                  <c:v>Sairaala-
psykologilta/
-psykiatrilta</c:v>
                </c:pt>
                <c:pt idx="2">
                  <c:v>Ystäviltä</c:v>
                </c:pt>
                <c:pt idx="3">
                  <c:v>Isovan-
hemmilta/
muilta sukulaisilta</c:v>
                </c:pt>
                <c:pt idx="4">
                  <c:v>Potilas-
järjestöltä</c:v>
                </c:pt>
                <c:pt idx="5">
                  <c:v>Neuvolasta</c:v>
                </c:pt>
                <c:pt idx="6">
                  <c:v>Kunnalta/
kunnan sosiaali-
toimelta </c:v>
                </c:pt>
                <c:pt idx="7">
                  <c:v>Vertais-
tuki</c:v>
                </c:pt>
                <c:pt idx="8">
                  <c:v>Kelasta</c:v>
                </c:pt>
                <c:pt idx="9">
                  <c:v>Inter-
netistä</c:v>
                </c:pt>
                <c:pt idx="10">
                  <c:v>Muu</c:v>
                </c:pt>
                <c:pt idx="11">
                  <c:v>En mistään</c:v>
                </c:pt>
              </c:strCache>
            </c:strRef>
          </c:cat>
          <c:val>
            <c:numRef>
              <c:f>Taul1!$B$4:$M$4</c:f>
              <c:numCache>
                <c:formatCode>0.00000</c:formatCode>
                <c:ptCount val="12"/>
                <c:pt idx="0">
                  <c:v>48.648650000000004</c:v>
                </c:pt>
                <c:pt idx="1">
                  <c:v>48.648650000000004</c:v>
                </c:pt>
                <c:pt idx="2">
                  <c:v>21.62162</c:v>
                </c:pt>
                <c:pt idx="3">
                  <c:v>21.62162</c:v>
                </c:pt>
                <c:pt idx="4">
                  <c:v>13.51351</c:v>
                </c:pt>
                <c:pt idx="6">
                  <c:v>5.4054099999999998</c:v>
                </c:pt>
                <c:pt idx="9">
                  <c:v>2.7027000000000001</c:v>
                </c:pt>
                <c:pt idx="11">
                  <c:v>13.51351</c:v>
                </c:pt>
              </c:numCache>
            </c:numRef>
          </c:val>
          <c:smooth val="0"/>
        </c:ser>
        <c:ser>
          <c:idx val="2"/>
          <c:order val="2"/>
          <c:tx>
            <c:strRef>
              <c:f>Taul1!$A$5</c:f>
              <c:strCache>
                <c:ptCount val="1"/>
                <c:pt idx="0">
                  <c:v>Sydänlapset, n=39</c:v>
                </c:pt>
              </c:strCache>
            </c:strRef>
          </c:tx>
          <c:spPr>
            <a:ln>
              <a:solidFill>
                <a:srgbClr val="FF0000"/>
              </a:solidFill>
            </a:ln>
          </c:spPr>
          <c:marker>
            <c:symbol val="triangle"/>
            <c:size val="6"/>
            <c:spPr>
              <a:solidFill>
                <a:srgbClr val="E60F28"/>
              </a:solidFill>
              <a:ln>
                <a:solidFill>
                  <a:schemeClr val="bg1"/>
                </a:solidFill>
              </a:ln>
            </c:spPr>
          </c:marker>
          <c:cat>
            <c:strRef>
              <c:f>Taul1!$B$1:$M$1</c:f>
              <c:strCache>
                <c:ptCount val="12"/>
                <c:pt idx="0">
                  <c:v>Sairaalassa muulta henkilö-
kunnalta</c:v>
                </c:pt>
                <c:pt idx="1">
                  <c:v>Sairaala-
psykologilta/
-psykiatrilta</c:v>
                </c:pt>
                <c:pt idx="2">
                  <c:v>Ystäviltä</c:v>
                </c:pt>
                <c:pt idx="3">
                  <c:v>Isovan-
hemmilta/
muilta sukulaisilta</c:v>
                </c:pt>
                <c:pt idx="4">
                  <c:v>Potilas-
järjestöltä</c:v>
                </c:pt>
                <c:pt idx="5">
                  <c:v>Neuvolasta</c:v>
                </c:pt>
                <c:pt idx="6">
                  <c:v>Kunnalta/
kunnan sosiaali-
toimelta </c:v>
                </c:pt>
                <c:pt idx="7">
                  <c:v>Vertais-
tuki</c:v>
                </c:pt>
                <c:pt idx="8">
                  <c:v>Kelasta</c:v>
                </c:pt>
                <c:pt idx="9">
                  <c:v>Inter-
netistä</c:v>
                </c:pt>
                <c:pt idx="10">
                  <c:v>Muu</c:v>
                </c:pt>
                <c:pt idx="11">
                  <c:v>En mistään</c:v>
                </c:pt>
              </c:strCache>
            </c:strRef>
          </c:cat>
          <c:val>
            <c:numRef>
              <c:f>Taul1!$B$5:$M$5</c:f>
              <c:numCache>
                <c:formatCode>0.00000</c:formatCode>
                <c:ptCount val="12"/>
                <c:pt idx="0">
                  <c:v>41.025640000000003</c:v>
                </c:pt>
                <c:pt idx="1">
                  <c:v>30.76923</c:v>
                </c:pt>
                <c:pt idx="2">
                  <c:v>17.948720000000002</c:v>
                </c:pt>
                <c:pt idx="3">
                  <c:v>15.38462</c:v>
                </c:pt>
                <c:pt idx="4">
                  <c:v>7.69231</c:v>
                </c:pt>
                <c:pt idx="5">
                  <c:v>28.20513</c:v>
                </c:pt>
                <c:pt idx="6">
                  <c:v>7.69231</c:v>
                </c:pt>
                <c:pt idx="10">
                  <c:v>2.5640999999999998</c:v>
                </c:pt>
                <c:pt idx="11">
                  <c:v>28.20513</c:v>
                </c:pt>
              </c:numCache>
            </c:numRef>
          </c:val>
          <c:smooth val="0"/>
        </c:ser>
        <c:ser>
          <c:idx val="3"/>
          <c:order val="3"/>
          <c:tx>
            <c:strRef>
              <c:f>Taul1!$A$6</c:f>
              <c:strCache>
                <c:ptCount val="1"/>
                <c:pt idx="0">
                  <c:v>Sykerö, n=22</c:v>
                </c:pt>
              </c:strCache>
            </c:strRef>
          </c:tx>
          <c:spPr>
            <a:ln>
              <a:solidFill>
                <a:srgbClr val="EB599E"/>
              </a:solidFill>
            </a:ln>
          </c:spPr>
          <c:marker>
            <c:symbol val="circle"/>
            <c:size val="5"/>
            <c:spPr>
              <a:solidFill>
                <a:srgbClr val="EB599E"/>
              </a:solidFill>
              <a:ln>
                <a:solidFill>
                  <a:schemeClr val="bg1"/>
                </a:solidFill>
              </a:ln>
            </c:spPr>
          </c:marker>
          <c:cat>
            <c:strRef>
              <c:f>Taul1!$B$1:$M$1</c:f>
              <c:strCache>
                <c:ptCount val="12"/>
                <c:pt idx="0">
                  <c:v>Sairaalassa muulta henkilö-
kunnalta</c:v>
                </c:pt>
                <c:pt idx="1">
                  <c:v>Sairaala-
psykologilta/
-psykiatrilta</c:v>
                </c:pt>
                <c:pt idx="2">
                  <c:v>Ystäviltä</c:v>
                </c:pt>
                <c:pt idx="3">
                  <c:v>Isovan-
hemmilta/
muilta sukulaisilta</c:v>
                </c:pt>
                <c:pt idx="4">
                  <c:v>Potilas-
järjestöltä</c:v>
                </c:pt>
                <c:pt idx="5">
                  <c:v>Neuvolasta</c:v>
                </c:pt>
                <c:pt idx="6">
                  <c:v>Kunnalta/
kunnan sosiaali-
toimelta </c:v>
                </c:pt>
                <c:pt idx="7">
                  <c:v>Vertais-
tuki</c:v>
                </c:pt>
                <c:pt idx="8">
                  <c:v>Kelasta</c:v>
                </c:pt>
                <c:pt idx="9">
                  <c:v>Inter-
netistä</c:v>
                </c:pt>
                <c:pt idx="10">
                  <c:v>Muu</c:v>
                </c:pt>
                <c:pt idx="11">
                  <c:v>En mistään</c:v>
                </c:pt>
              </c:strCache>
            </c:strRef>
          </c:cat>
          <c:val>
            <c:numRef>
              <c:f>Taul1!$B$6:$M$6</c:f>
              <c:numCache>
                <c:formatCode>0.00000</c:formatCode>
                <c:ptCount val="12"/>
                <c:pt idx="0">
                  <c:v>50</c:v>
                </c:pt>
                <c:pt idx="1">
                  <c:v>31.818180000000002</c:v>
                </c:pt>
                <c:pt idx="2">
                  <c:v>18.181819999999998</c:v>
                </c:pt>
                <c:pt idx="3">
                  <c:v>9.0909099999999992</c:v>
                </c:pt>
                <c:pt idx="4">
                  <c:v>27.272729999999999</c:v>
                </c:pt>
                <c:pt idx="5">
                  <c:v>4.5454499999999998</c:v>
                </c:pt>
                <c:pt idx="7">
                  <c:v>4.5454499999999998</c:v>
                </c:pt>
                <c:pt idx="8">
                  <c:v>9.0909099999999992</c:v>
                </c:pt>
                <c:pt idx="11">
                  <c:v>18.181819999999998</c:v>
                </c:pt>
              </c:numCache>
            </c:numRef>
          </c:val>
          <c:smooth val="0"/>
        </c:ser>
        <c:ser>
          <c:idx val="4"/>
          <c:order val="4"/>
          <c:tx>
            <c:strRef>
              <c:f>Taul1!$A$7</c:f>
              <c:strCache>
                <c:ptCount val="1"/>
                <c:pt idx="0">
                  <c:v>Leijonaemot, n=49</c:v>
                </c:pt>
              </c:strCache>
            </c:strRef>
          </c:tx>
          <c:spPr>
            <a:ln>
              <a:solidFill>
                <a:srgbClr val="FFC000"/>
              </a:solidFill>
            </a:ln>
          </c:spPr>
          <c:marker>
            <c:symbol val="none"/>
          </c:marker>
          <c:cat>
            <c:strRef>
              <c:f>Taul1!$B$1:$M$1</c:f>
              <c:strCache>
                <c:ptCount val="12"/>
                <c:pt idx="0">
                  <c:v>Sairaalassa muulta henkilö-
kunnalta</c:v>
                </c:pt>
                <c:pt idx="1">
                  <c:v>Sairaala-
psykologilta/
-psykiatrilta</c:v>
                </c:pt>
                <c:pt idx="2">
                  <c:v>Ystäviltä</c:v>
                </c:pt>
                <c:pt idx="3">
                  <c:v>Isovan-
hemmilta/
muilta sukulaisilta</c:v>
                </c:pt>
                <c:pt idx="4">
                  <c:v>Potilas-
järjestöltä</c:v>
                </c:pt>
                <c:pt idx="5">
                  <c:v>Neuvolasta</c:v>
                </c:pt>
                <c:pt idx="6">
                  <c:v>Kunnalta/
kunnan sosiaali-
toimelta </c:v>
                </c:pt>
                <c:pt idx="7">
                  <c:v>Vertais-
tuki</c:v>
                </c:pt>
                <c:pt idx="8">
                  <c:v>Kelasta</c:v>
                </c:pt>
                <c:pt idx="9">
                  <c:v>Inter-
netistä</c:v>
                </c:pt>
                <c:pt idx="10">
                  <c:v>Muu</c:v>
                </c:pt>
                <c:pt idx="11">
                  <c:v>En mistään</c:v>
                </c:pt>
              </c:strCache>
            </c:strRef>
          </c:cat>
          <c:val>
            <c:numRef>
              <c:f>Taul1!$B$7:$M$7</c:f>
              <c:numCache>
                <c:formatCode>0.00000</c:formatCode>
                <c:ptCount val="12"/>
                <c:pt idx="0">
                  <c:v>22.448979999999999</c:v>
                </c:pt>
                <c:pt idx="1">
                  <c:v>18.367349999999998</c:v>
                </c:pt>
                <c:pt idx="2">
                  <c:v>26.530609999999999</c:v>
                </c:pt>
                <c:pt idx="3">
                  <c:v>12.244899999999999</c:v>
                </c:pt>
                <c:pt idx="4">
                  <c:v>14.28571</c:v>
                </c:pt>
                <c:pt idx="5">
                  <c:v>6.1224499999999997</c:v>
                </c:pt>
                <c:pt idx="6">
                  <c:v>8.1632700000000007</c:v>
                </c:pt>
                <c:pt idx="7">
                  <c:v>12.244899999999999</c:v>
                </c:pt>
                <c:pt idx="9">
                  <c:v>2.0408200000000001</c:v>
                </c:pt>
                <c:pt idx="10">
                  <c:v>6.1224499999999997</c:v>
                </c:pt>
                <c:pt idx="11">
                  <c:v>42.857140000000001</c:v>
                </c:pt>
              </c:numCache>
            </c:numRef>
          </c:val>
          <c:smooth val="0"/>
        </c:ser>
        <c:dLbls>
          <c:showLegendKey val="0"/>
          <c:showVal val="0"/>
          <c:showCatName val="0"/>
          <c:showSerName val="0"/>
          <c:showPercent val="0"/>
          <c:showBubbleSize val="0"/>
        </c:dLbls>
        <c:marker val="1"/>
        <c:smooth val="0"/>
        <c:axId val="115906048"/>
        <c:axId val="115907584"/>
      </c:lineChart>
      <c:catAx>
        <c:axId val="115906048"/>
        <c:scaling>
          <c:orientation val="minMax"/>
        </c:scaling>
        <c:delete val="0"/>
        <c:axPos val="b"/>
        <c:majorGridlines/>
        <c:majorTickMark val="none"/>
        <c:minorTickMark val="none"/>
        <c:tickLblPos val="nextTo"/>
        <c:spPr>
          <a:ln>
            <a:noFill/>
          </a:ln>
        </c:spPr>
        <c:txPr>
          <a:bodyPr/>
          <a:lstStyle/>
          <a:p>
            <a:pPr>
              <a:defRPr sz="1100">
                <a:solidFill>
                  <a:srgbClr val="444444"/>
                </a:solidFill>
                <a:latin typeface="Calibri" panose="020F0502020204030204" pitchFamily="34" charset="0"/>
                <a:cs typeface="Arial" panose="020B0604020202020204" pitchFamily="34" charset="0"/>
              </a:defRPr>
            </a:pPr>
            <a:endParaRPr lang="fi-FI"/>
          </a:p>
        </c:txPr>
        <c:crossAx val="115907584"/>
        <c:crosses val="autoZero"/>
        <c:auto val="1"/>
        <c:lblAlgn val="ctr"/>
        <c:lblOffset val="100"/>
        <c:noMultiLvlLbl val="0"/>
      </c:catAx>
      <c:valAx>
        <c:axId val="115907584"/>
        <c:scaling>
          <c:orientation val="minMax"/>
          <c:max val="100"/>
          <c:min val="0"/>
        </c:scaling>
        <c:delete val="0"/>
        <c:axPos val="l"/>
        <c:majorGridlines>
          <c:spPr>
            <a:ln w="6350">
              <a:solidFill>
                <a:srgbClr val="BCBEC0"/>
              </a:solidFill>
            </a:ln>
          </c:spPr>
        </c:majorGridlines>
        <c:title>
          <c:tx>
            <c:rich>
              <a:bodyPr rot="0" vert="horz"/>
              <a:lstStyle/>
              <a:p>
                <a:pPr>
                  <a:defRPr b="0">
                    <a:solidFill>
                      <a:srgbClr val="444444"/>
                    </a:solidFill>
                    <a:latin typeface="Calibri" panose="020F0502020204030204" pitchFamily="34" charset="0"/>
                    <a:cs typeface="Arial" panose="020B0604020202020204" pitchFamily="34" charset="0"/>
                  </a:defRPr>
                </a:pPr>
                <a:r>
                  <a:rPr lang="fi-FI" b="0" smtClean="0">
                    <a:solidFill>
                      <a:srgbClr val="444444"/>
                    </a:solidFill>
                    <a:latin typeface="Calibri" panose="020F0502020204030204" pitchFamily="34" charset="0"/>
                    <a:cs typeface="Arial" panose="020B0604020202020204" pitchFamily="34" charset="0"/>
                  </a:rPr>
                  <a:t>%</a:t>
                </a:r>
                <a:endParaRPr lang="fi-FI" b="0">
                  <a:solidFill>
                    <a:srgbClr val="444444"/>
                  </a:solidFill>
                  <a:latin typeface="Calibri" panose="020F0502020204030204" pitchFamily="34" charset="0"/>
                  <a:cs typeface="Arial" panose="020B0604020202020204" pitchFamily="34" charset="0"/>
                </a:endParaRPr>
              </a:p>
            </c:rich>
          </c:tx>
          <c:layout>
            <c:manualLayout>
              <c:xMode val="edge"/>
              <c:yMode val="edge"/>
              <c:x val="1.3740157480315121E-3"/>
              <c:y val="7.4021455759101351E-4"/>
            </c:manualLayout>
          </c:layout>
          <c:overlay val="0"/>
        </c:title>
        <c:numFmt formatCode="General" sourceLinked="0"/>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115906048"/>
        <c:crosses val="autoZero"/>
        <c:crossBetween val="between"/>
        <c:majorUnit val="10"/>
        <c:minorUnit val="1"/>
      </c:valAx>
      <c:spPr>
        <a:ln w="6350">
          <a:noFill/>
        </a:ln>
      </c:spPr>
    </c:plotArea>
    <c:legend>
      <c:legendPos val="r"/>
      <c:layout>
        <c:manualLayout>
          <c:xMode val="edge"/>
          <c:yMode val="edge"/>
          <c:x val="0.2315616393069434"/>
          <c:y val="5.4236173149710916E-2"/>
          <c:w val="0.15107526141144417"/>
          <c:h val="0.2722010680438382"/>
        </c:manualLayout>
      </c:layout>
      <c:overlay val="0"/>
      <c:spPr>
        <a:solidFill>
          <a:schemeClr val="bg1"/>
        </a:solidFill>
      </c:spPr>
      <c:txPr>
        <a:bodyPr/>
        <a:lstStyle/>
        <a:p>
          <a:pPr>
            <a:defRPr>
              <a:solidFill>
                <a:srgbClr val="444444"/>
              </a:solidFill>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37809214630215"/>
          <c:y val="0.26585034118697409"/>
          <c:w val="0.69656056497419583"/>
          <c:h val="0.6370048669271029"/>
        </c:manualLayout>
      </c:layout>
      <c:barChart>
        <c:barDir val="bar"/>
        <c:grouping val="stacked"/>
        <c:varyColors val="0"/>
        <c:ser>
          <c:idx val="0"/>
          <c:order val="0"/>
          <c:tx>
            <c:strRef>
              <c:f>Taul1!$A$8</c:f>
              <c:strCache>
                <c:ptCount val="1"/>
                <c:pt idx="0">
                  <c:v>Kyllä</c:v>
                </c:pt>
              </c:strCache>
            </c:strRef>
          </c:tx>
          <c:spPr>
            <a:solidFill>
              <a:srgbClr val="96F000"/>
            </a:solidFill>
            <a:ln>
              <a:noFill/>
            </a:ln>
          </c:spPr>
          <c:invertIfNegative val="0"/>
          <c:dLbls>
            <c:numFmt formatCode="#,##0" sourceLinked="0"/>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dLbls>
          <c:cat>
            <c:strRef>
              <c:f>Taul1!$B$7:$C$7</c:f>
              <c:strCache>
                <c:ptCount val="2"/>
                <c:pt idx="0">
                  <c:v>Taloudellinen apu ja tuki</c:v>
                </c:pt>
                <c:pt idx="1">
                  <c:v>Henkinen apu ja tuki</c:v>
                </c:pt>
              </c:strCache>
            </c:strRef>
          </c:cat>
          <c:val>
            <c:numRef>
              <c:f>Taul1!$B$8:$C$8</c:f>
              <c:numCache>
                <c:formatCode>0.00000</c:formatCode>
                <c:ptCount val="2"/>
                <c:pt idx="0">
                  <c:v>42.780749999999998</c:v>
                </c:pt>
                <c:pt idx="1">
                  <c:v>29</c:v>
                </c:pt>
              </c:numCache>
            </c:numRef>
          </c:val>
        </c:ser>
        <c:ser>
          <c:idx val="1"/>
          <c:order val="1"/>
          <c:tx>
            <c:strRef>
              <c:f>Taul1!$A$9</c:f>
              <c:strCache>
                <c:ptCount val="1"/>
                <c:pt idx="0">
                  <c:v>Eos</c:v>
                </c:pt>
              </c:strCache>
            </c:strRef>
          </c:tx>
          <c:spPr>
            <a:solidFill>
              <a:srgbClr val="E1E1E1"/>
            </a:solidFill>
            <a:ln>
              <a:noFill/>
            </a:ln>
          </c:spPr>
          <c:invertIfNegative val="0"/>
          <c:dLbls>
            <c:numFmt formatCode="#,##0" sourceLinked="0"/>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dLbls>
          <c:cat>
            <c:strRef>
              <c:f>Taul1!$B$7:$C$7</c:f>
              <c:strCache>
                <c:ptCount val="2"/>
                <c:pt idx="0">
                  <c:v>Taloudellinen apu ja tuki</c:v>
                </c:pt>
                <c:pt idx="1">
                  <c:v>Henkinen apu ja tuki</c:v>
                </c:pt>
              </c:strCache>
            </c:strRef>
          </c:cat>
          <c:val>
            <c:numRef>
              <c:f>Taul1!$B$9:$C$9</c:f>
              <c:numCache>
                <c:formatCode>0.00000</c:formatCode>
                <c:ptCount val="2"/>
                <c:pt idx="0">
                  <c:v>10.69519</c:v>
                </c:pt>
                <c:pt idx="1">
                  <c:v>14</c:v>
                </c:pt>
              </c:numCache>
            </c:numRef>
          </c:val>
        </c:ser>
        <c:ser>
          <c:idx val="2"/>
          <c:order val="2"/>
          <c:tx>
            <c:strRef>
              <c:f>Taul1!$A$10</c:f>
              <c:strCache>
                <c:ptCount val="1"/>
                <c:pt idx="0">
                  <c:v>Ei</c:v>
                </c:pt>
              </c:strCache>
            </c:strRef>
          </c:tx>
          <c:spPr>
            <a:solidFill>
              <a:srgbClr val="D070E1"/>
            </a:solidFill>
            <a:ln>
              <a:noFill/>
            </a:ln>
          </c:spPr>
          <c:invertIfNegative val="0"/>
          <c:dPt>
            <c:idx val="5"/>
            <c:invertIfNegative val="0"/>
            <c:bubble3D val="0"/>
          </c:dPt>
          <c:dLbls>
            <c:numFmt formatCode="#,##0" sourceLinked="0"/>
            <c:txPr>
              <a:bodyPr/>
              <a:lstStyle/>
              <a:p>
                <a:pPr>
                  <a:defRPr b="0">
                    <a:solidFill>
                      <a:schemeClr val="bg1"/>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dLbls>
          <c:cat>
            <c:strRef>
              <c:f>Taul1!$B$7:$C$7</c:f>
              <c:strCache>
                <c:ptCount val="2"/>
                <c:pt idx="0">
                  <c:v>Taloudellinen apu ja tuki</c:v>
                </c:pt>
                <c:pt idx="1">
                  <c:v>Henkinen apu ja tuki</c:v>
                </c:pt>
              </c:strCache>
            </c:strRef>
          </c:cat>
          <c:val>
            <c:numRef>
              <c:f>Taul1!$B$10:$C$10</c:f>
              <c:numCache>
                <c:formatCode>0.00000</c:formatCode>
                <c:ptCount val="2"/>
                <c:pt idx="0">
                  <c:v>46.524059999999999</c:v>
                </c:pt>
                <c:pt idx="1">
                  <c:v>57</c:v>
                </c:pt>
              </c:numCache>
            </c:numRef>
          </c:val>
        </c:ser>
        <c:dLbls>
          <c:showLegendKey val="0"/>
          <c:showVal val="0"/>
          <c:showCatName val="0"/>
          <c:showSerName val="0"/>
          <c:showPercent val="0"/>
          <c:showBubbleSize val="0"/>
        </c:dLbls>
        <c:gapWidth val="55"/>
        <c:overlap val="100"/>
        <c:axId val="117321728"/>
        <c:axId val="117323264"/>
      </c:barChart>
      <c:catAx>
        <c:axId val="117321728"/>
        <c:scaling>
          <c:orientation val="maxMin"/>
        </c:scaling>
        <c:delete val="0"/>
        <c:axPos val="l"/>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117323264"/>
        <c:crosses val="autoZero"/>
        <c:auto val="1"/>
        <c:lblAlgn val="ctr"/>
        <c:lblOffset val="100"/>
        <c:tickLblSkip val="1"/>
        <c:noMultiLvlLbl val="0"/>
      </c:catAx>
      <c:valAx>
        <c:axId val="117323264"/>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smtClean="0">
                    <a:solidFill>
                      <a:srgbClr val="444444"/>
                    </a:solidFill>
                    <a:latin typeface="Calibri" panose="020F0502020204030204" pitchFamily="34" charset="0"/>
                    <a:cs typeface="Arial" panose="020B0604020202020204" pitchFamily="34" charset="0"/>
                  </a:rPr>
                  <a:t>%</a:t>
                </a:r>
                <a:endParaRPr lang="fi-FI" sz="1200" b="0">
                  <a:solidFill>
                    <a:srgbClr val="444444"/>
                  </a:solidFill>
                  <a:latin typeface="Calibri" panose="020F0502020204030204" pitchFamily="34" charset="0"/>
                  <a:cs typeface="Arial" panose="020B0604020202020204" pitchFamily="34" charset="0"/>
                </a:endParaRP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117321728"/>
        <c:crosses val="autoZero"/>
        <c:crossBetween val="between"/>
        <c:majorUnit val="20"/>
        <c:minorUnit val="1"/>
      </c:valAx>
      <c:spPr>
        <a:ln>
          <a:noFill/>
        </a:ln>
      </c:spPr>
    </c:plotArea>
    <c:legend>
      <c:legendPos val="r"/>
      <c:layout>
        <c:manualLayout>
          <c:xMode val="edge"/>
          <c:yMode val="edge"/>
          <c:x val="0.26196052666497871"/>
          <c:y val="9.2257910446224028E-2"/>
          <c:w val="0.60140266115433361"/>
          <c:h val="0.13288461823169817"/>
        </c:manualLayout>
      </c:layout>
      <c:overlay val="0"/>
      <c:txPr>
        <a:bodyPr/>
        <a:lstStyle/>
        <a:p>
          <a:pPr algn="ctr">
            <a:defRPr lang="fi-FI" sz="1200" b="0" i="0" u="none" strike="noStrike" kern="1200" baseline="0">
              <a:solidFill>
                <a:srgbClr val="444444"/>
              </a:solidFill>
              <a:latin typeface="Calibri" panose="020F0502020204030204" pitchFamily="34" charset="0"/>
              <a:ea typeface="+mn-ea"/>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37809214630215"/>
          <c:y val="3.6909913954494403E-2"/>
          <c:w val="0.69656056497419583"/>
          <c:h val="0.8945122361289336"/>
        </c:manualLayout>
      </c:layout>
      <c:barChart>
        <c:barDir val="bar"/>
        <c:grouping val="stacked"/>
        <c:varyColors val="0"/>
        <c:ser>
          <c:idx val="0"/>
          <c:order val="0"/>
          <c:tx>
            <c:strRef>
              <c:f>Taul1!$A$2</c:f>
              <c:strCache>
                <c:ptCount val="1"/>
                <c:pt idx="0">
                  <c:v>Kyllä</c:v>
                </c:pt>
              </c:strCache>
            </c:strRef>
          </c:tx>
          <c:spPr>
            <a:solidFill>
              <a:srgbClr val="96F000"/>
            </a:solidFill>
            <a:ln>
              <a:noFill/>
            </a:ln>
          </c:spPr>
          <c:invertIfNegative val="0"/>
          <c:dLbls>
            <c:numFmt formatCode="#,##0" sourceLinked="0"/>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dLbls>
          <c:cat>
            <c:strRef>
              <c:f>Taul1!$B$1:$F$1</c:f>
              <c:strCache>
                <c:ptCount val="5"/>
                <c:pt idx="0">
                  <c:v>Musili, n=40</c:v>
                </c:pt>
                <c:pt idx="1">
                  <c:v>Kympin Lapset, n=37</c:v>
                </c:pt>
                <c:pt idx="2">
                  <c:v>Sydänlapset, n=39</c:v>
                </c:pt>
                <c:pt idx="3">
                  <c:v>Sykerö, n=22</c:v>
                </c:pt>
                <c:pt idx="4">
                  <c:v>Leijonaemot, n=49</c:v>
                </c:pt>
              </c:strCache>
            </c:strRef>
          </c:cat>
          <c:val>
            <c:numRef>
              <c:f>Taul1!$B$2:$F$2</c:f>
              <c:numCache>
                <c:formatCode>0.00000</c:formatCode>
                <c:ptCount val="5"/>
                <c:pt idx="0">
                  <c:v>37.5</c:v>
                </c:pt>
                <c:pt idx="1">
                  <c:v>29.72973</c:v>
                </c:pt>
                <c:pt idx="2">
                  <c:v>28.20513</c:v>
                </c:pt>
                <c:pt idx="3">
                  <c:v>27.272729999999999</c:v>
                </c:pt>
                <c:pt idx="4">
                  <c:v>22.448979999999999</c:v>
                </c:pt>
              </c:numCache>
            </c:numRef>
          </c:val>
        </c:ser>
        <c:ser>
          <c:idx val="1"/>
          <c:order val="1"/>
          <c:tx>
            <c:strRef>
              <c:f>Taul1!$A$3</c:f>
              <c:strCache>
                <c:ptCount val="1"/>
                <c:pt idx="0">
                  <c:v>En osaa sanoa</c:v>
                </c:pt>
              </c:strCache>
            </c:strRef>
          </c:tx>
          <c:spPr>
            <a:solidFill>
              <a:srgbClr val="E1E1E1"/>
            </a:solidFill>
            <a:ln>
              <a:noFill/>
            </a:ln>
          </c:spPr>
          <c:invertIfNegative val="0"/>
          <c:dLbls>
            <c:numFmt formatCode="#,##0" sourceLinked="0"/>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dLbls>
          <c:cat>
            <c:strRef>
              <c:f>Taul1!$B$1:$F$1</c:f>
              <c:strCache>
                <c:ptCount val="5"/>
                <c:pt idx="0">
                  <c:v>Musili, n=40</c:v>
                </c:pt>
                <c:pt idx="1">
                  <c:v>Kympin Lapset, n=37</c:v>
                </c:pt>
                <c:pt idx="2">
                  <c:v>Sydänlapset, n=39</c:v>
                </c:pt>
                <c:pt idx="3">
                  <c:v>Sykerö, n=22</c:v>
                </c:pt>
                <c:pt idx="4">
                  <c:v>Leijonaemot, n=49</c:v>
                </c:pt>
              </c:strCache>
            </c:strRef>
          </c:cat>
          <c:val>
            <c:numRef>
              <c:f>Taul1!$B$3:$F$3</c:f>
              <c:numCache>
                <c:formatCode>0.00000</c:formatCode>
                <c:ptCount val="5"/>
                <c:pt idx="0">
                  <c:v>17.5</c:v>
                </c:pt>
                <c:pt idx="1">
                  <c:v>10.81081</c:v>
                </c:pt>
                <c:pt idx="2">
                  <c:v>23.076920000000001</c:v>
                </c:pt>
                <c:pt idx="3">
                  <c:v>13.63636</c:v>
                </c:pt>
                <c:pt idx="4">
                  <c:v>6.1224499999999997</c:v>
                </c:pt>
              </c:numCache>
            </c:numRef>
          </c:val>
        </c:ser>
        <c:ser>
          <c:idx val="2"/>
          <c:order val="2"/>
          <c:tx>
            <c:strRef>
              <c:f>Taul1!$A$4</c:f>
              <c:strCache>
                <c:ptCount val="1"/>
                <c:pt idx="0">
                  <c:v>En </c:v>
                </c:pt>
              </c:strCache>
            </c:strRef>
          </c:tx>
          <c:spPr>
            <a:solidFill>
              <a:srgbClr val="D070E1"/>
            </a:solidFill>
            <a:ln>
              <a:noFill/>
            </a:ln>
          </c:spPr>
          <c:invertIfNegative val="0"/>
          <c:dPt>
            <c:idx val="5"/>
            <c:invertIfNegative val="0"/>
            <c:bubble3D val="0"/>
          </c:dPt>
          <c:dLbls>
            <c:numFmt formatCode="#,##0" sourceLinked="0"/>
            <c:txPr>
              <a:bodyPr/>
              <a:lstStyle/>
              <a:p>
                <a:pPr>
                  <a:defRPr b="0">
                    <a:solidFill>
                      <a:schemeClr val="bg1"/>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dLbls>
          <c:cat>
            <c:strRef>
              <c:f>Taul1!$B$1:$F$1</c:f>
              <c:strCache>
                <c:ptCount val="5"/>
                <c:pt idx="0">
                  <c:v>Musili, n=40</c:v>
                </c:pt>
                <c:pt idx="1">
                  <c:v>Kympin Lapset, n=37</c:v>
                </c:pt>
                <c:pt idx="2">
                  <c:v>Sydänlapset, n=39</c:v>
                </c:pt>
                <c:pt idx="3">
                  <c:v>Sykerö, n=22</c:v>
                </c:pt>
                <c:pt idx="4">
                  <c:v>Leijonaemot, n=49</c:v>
                </c:pt>
              </c:strCache>
            </c:strRef>
          </c:cat>
          <c:val>
            <c:numRef>
              <c:f>Taul1!$B$4:$F$4</c:f>
              <c:numCache>
                <c:formatCode>0.00000</c:formatCode>
                <c:ptCount val="5"/>
                <c:pt idx="0">
                  <c:v>45</c:v>
                </c:pt>
                <c:pt idx="1">
                  <c:v>59.45946</c:v>
                </c:pt>
                <c:pt idx="2">
                  <c:v>48.717950000000002</c:v>
                </c:pt>
                <c:pt idx="3">
                  <c:v>59.090910000000001</c:v>
                </c:pt>
                <c:pt idx="4">
                  <c:v>71.428569999999993</c:v>
                </c:pt>
              </c:numCache>
            </c:numRef>
          </c:val>
        </c:ser>
        <c:dLbls>
          <c:showLegendKey val="0"/>
          <c:showVal val="0"/>
          <c:showCatName val="0"/>
          <c:showSerName val="0"/>
          <c:showPercent val="0"/>
          <c:showBubbleSize val="0"/>
        </c:dLbls>
        <c:gapWidth val="55"/>
        <c:overlap val="100"/>
        <c:axId val="117432704"/>
        <c:axId val="117434240"/>
      </c:barChart>
      <c:catAx>
        <c:axId val="117432704"/>
        <c:scaling>
          <c:orientation val="maxMin"/>
        </c:scaling>
        <c:delete val="0"/>
        <c:axPos val="l"/>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117434240"/>
        <c:crosses val="autoZero"/>
        <c:auto val="1"/>
        <c:lblAlgn val="ctr"/>
        <c:lblOffset val="100"/>
        <c:tickLblSkip val="1"/>
        <c:noMultiLvlLbl val="0"/>
      </c:catAx>
      <c:valAx>
        <c:axId val="117434240"/>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smtClean="0">
                    <a:solidFill>
                      <a:srgbClr val="444444"/>
                    </a:solidFill>
                    <a:latin typeface="Calibri" panose="020F0502020204030204" pitchFamily="34" charset="0"/>
                    <a:cs typeface="Arial" panose="020B0604020202020204" pitchFamily="34" charset="0"/>
                  </a:rPr>
                  <a:t>%</a:t>
                </a:r>
                <a:endParaRPr lang="fi-FI" sz="1200" b="0">
                  <a:solidFill>
                    <a:srgbClr val="444444"/>
                  </a:solidFill>
                  <a:latin typeface="Calibri" panose="020F0502020204030204" pitchFamily="34" charset="0"/>
                  <a:cs typeface="Arial" panose="020B0604020202020204" pitchFamily="34" charset="0"/>
                </a:endParaRP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117432704"/>
        <c:crosses val="autoZero"/>
        <c:crossBetween val="between"/>
        <c:majorUnit val="20"/>
        <c:minorUnit val="1"/>
      </c:valAx>
      <c:spPr>
        <a:ln>
          <a:noFill/>
        </a:ln>
      </c:spPr>
    </c:plotArea>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37809214630215"/>
          <c:y val="3.6909913954494403E-2"/>
          <c:w val="0.5135472594493331"/>
          <c:h val="0.8945122361289336"/>
        </c:manualLayout>
      </c:layout>
      <c:barChart>
        <c:barDir val="bar"/>
        <c:grouping val="stacked"/>
        <c:varyColors val="0"/>
        <c:ser>
          <c:idx val="0"/>
          <c:order val="0"/>
          <c:tx>
            <c:strRef>
              <c:f>Taul1!$A$8</c:f>
              <c:strCache>
                <c:ptCount val="1"/>
                <c:pt idx="0">
                  <c:v>Kyllä</c:v>
                </c:pt>
              </c:strCache>
            </c:strRef>
          </c:tx>
          <c:spPr>
            <a:solidFill>
              <a:srgbClr val="96F000"/>
            </a:solidFill>
            <a:ln>
              <a:noFill/>
            </a:ln>
          </c:spPr>
          <c:invertIfNegative val="0"/>
          <c:dLbls>
            <c:numFmt formatCode="#,##0" sourceLinked="0"/>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dLbls>
          <c:cat>
            <c:strRef>
              <c:f>Taul1!$B$7:$F$7</c:f>
              <c:strCache>
                <c:ptCount val="5"/>
                <c:pt idx="0">
                  <c:v>Kympin Lapset, n=37</c:v>
                </c:pt>
                <c:pt idx="1">
                  <c:v>Sykerö, n=22</c:v>
                </c:pt>
                <c:pt idx="2">
                  <c:v>Sydänlapset, n=39</c:v>
                </c:pt>
                <c:pt idx="3">
                  <c:v>Musili, n=40</c:v>
                </c:pt>
                <c:pt idx="4">
                  <c:v>Leijonaemot, n=49</c:v>
                </c:pt>
              </c:strCache>
            </c:strRef>
          </c:cat>
          <c:val>
            <c:numRef>
              <c:f>Taul1!$B$8:$F$8</c:f>
              <c:numCache>
                <c:formatCode>0.00000</c:formatCode>
                <c:ptCount val="5"/>
                <c:pt idx="0">
                  <c:v>62.16216</c:v>
                </c:pt>
                <c:pt idx="1">
                  <c:v>45.454549999999998</c:v>
                </c:pt>
                <c:pt idx="2">
                  <c:v>43.589739999999999</c:v>
                </c:pt>
                <c:pt idx="3">
                  <c:v>35</c:v>
                </c:pt>
                <c:pt idx="4">
                  <c:v>32.653060000000004</c:v>
                </c:pt>
              </c:numCache>
            </c:numRef>
          </c:val>
        </c:ser>
        <c:ser>
          <c:idx val="1"/>
          <c:order val="1"/>
          <c:tx>
            <c:strRef>
              <c:f>Taul1!$A$9</c:f>
              <c:strCache>
                <c:ptCount val="1"/>
                <c:pt idx="0">
                  <c:v>Eos</c:v>
                </c:pt>
              </c:strCache>
            </c:strRef>
          </c:tx>
          <c:spPr>
            <a:solidFill>
              <a:srgbClr val="E1E1E1"/>
            </a:solidFill>
            <a:ln>
              <a:noFill/>
            </a:ln>
          </c:spPr>
          <c:invertIfNegative val="0"/>
          <c:dLbls>
            <c:numFmt formatCode="#,##0" sourceLinked="0"/>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dLbls>
          <c:cat>
            <c:strRef>
              <c:f>Taul1!$B$7:$F$7</c:f>
              <c:strCache>
                <c:ptCount val="5"/>
                <c:pt idx="0">
                  <c:v>Kympin Lapset, n=37</c:v>
                </c:pt>
                <c:pt idx="1">
                  <c:v>Sykerö, n=22</c:v>
                </c:pt>
                <c:pt idx="2">
                  <c:v>Sydänlapset, n=39</c:v>
                </c:pt>
                <c:pt idx="3">
                  <c:v>Musili, n=40</c:v>
                </c:pt>
                <c:pt idx="4">
                  <c:v>Leijonaemot, n=49</c:v>
                </c:pt>
              </c:strCache>
            </c:strRef>
          </c:cat>
          <c:val>
            <c:numRef>
              <c:f>Taul1!$B$9:$F$9</c:f>
              <c:numCache>
                <c:formatCode>0.00000</c:formatCode>
                <c:ptCount val="5"/>
                <c:pt idx="0">
                  <c:v>5.4054099999999998</c:v>
                </c:pt>
                <c:pt idx="1">
                  <c:v>9.0909099999999992</c:v>
                </c:pt>
                <c:pt idx="2">
                  <c:v>7.69231</c:v>
                </c:pt>
                <c:pt idx="3">
                  <c:v>20</c:v>
                </c:pt>
                <c:pt idx="4">
                  <c:v>10.204079999999999</c:v>
                </c:pt>
              </c:numCache>
            </c:numRef>
          </c:val>
        </c:ser>
        <c:ser>
          <c:idx val="2"/>
          <c:order val="2"/>
          <c:tx>
            <c:strRef>
              <c:f>Taul1!$A$10</c:f>
              <c:strCache>
                <c:ptCount val="1"/>
                <c:pt idx="0">
                  <c:v>Ei</c:v>
                </c:pt>
              </c:strCache>
            </c:strRef>
          </c:tx>
          <c:spPr>
            <a:solidFill>
              <a:srgbClr val="D070E1"/>
            </a:solidFill>
            <a:ln>
              <a:noFill/>
            </a:ln>
          </c:spPr>
          <c:invertIfNegative val="0"/>
          <c:dPt>
            <c:idx val="5"/>
            <c:invertIfNegative val="0"/>
            <c:bubble3D val="0"/>
          </c:dPt>
          <c:dLbls>
            <c:numFmt formatCode="#,##0" sourceLinked="0"/>
            <c:txPr>
              <a:bodyPr/>
              <a:lstStyle/>
              <a:p>
                <a:pPr>
                  <a:defRPr b="0">
                    <a:solidFill>
                      <a:schemeClr val="bg1"/>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dLbls>
          <c:cat>
            <c:strRef>
              <c:f>Taul1!$B$7:$F$7</c:f>
              <c:strCache>
                <c:ptCount val="5"/>
                <c:pt idx="0">
                  <c:v>Kympin Lapset, n=37</c:v>
                </c:pt>
                <c:pt idx="1">
                  <c:v>Sykerö, n=22</c:v>
                </c:pt>
                <c:pt idx="2">
                  <c:v>Sydänlapset, n=39</c:v>
                </c:pt>
                <c:pt idx="3">
                  <c:v>Musili, n=40</c:v>
                </c:pt>
                <c:pt idx="4">
                  <c:v>Leijonaemot, n=49</c:v>
                </c:pt>
              </c:strCache>
            </c:strRef>
          </c:cat>
          <c:val>
            <c:numRef>
              <c:f>Taul1!$B$10:$F$10</c:f>
              <c:numCache>
                <c:formatCode>0.00000</c:formatCode>
                <c:ptCount val="5"/>
                <c:pt idx="0">
                  <c:v>32.432429999999997</c:v>
                </c:pt>
                <c:pt idx="1">
                  <c:v>45.454549999999998</c:v>
                </c:pt>
                <c:pt idx="2">
                  <c:v>48.717950000000002</c:v>
                </c:pt>
                <c:pt idx="3">
                  <c:v>45</c:v>
                </c:pt>
                <c:pt idx="4">
                  <c:v>57.142859999999999</c:v>
                </c:pt>
              </c:numCache>
            </c:numRef>
          </c:val>
        </c:ser>
        <c:dLbls>
          <c:showLegendKey val="0"/>
          <c:showVal val="0"/>
          <c:showCatName val="0"/>
          <c:showSerName val="0"/>
          <c:showPercent val="0"/>
          <c:showBubbleSize val="0"/>
        </c:dLbls>
        <c:gapWidth val="55"/>
        <c:overlap val="100"/>
        <c:axId val="117195136"/>
        <c:axId val="117196672"/>
      </c:barChart>
      <c:catAx>
        <c:axId val="117195136"/>
        <c:scaling>
          <c:orientation val="maxMin"/>
        </c:scaling>
        <c:delete val="0"/>
        <c:axPos val="l"/>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117196672"/>
        <c:crosses val="autoZero"/>
        <c:auto val="1"/>
        <c:lblAlgn val="ctr"/>
        <c:lblOffset val="100"/>
        <c:tickLblSkip val="1"/>
        <c:noMultiLvlLbl val="0"/>
      </c:catAx>
      <c:valAx>
        <c:axId val="117196672"/>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smtClean="0">
                    <a:solidFill>
                      <a:srgbClr val="444444"/>
                    </a:solidFill>
                    <a:latin typeface="Calibri" panose="020F0502020204030204" pitchFamily="34" charset="0"/>
                    <a:cs typeface="Arial" panose="020B0604020202020204" pitchFamily="34" charset="0"/>
                  </a:rPr>
                  <a:t>%</a:t>
                </a:r>
                <a:endParaRPr lang="fi-FI" sz="1200" b="0">
                  <a:solidFill>
                    <a:srgbClr val="444444"/>
                  </a:solidFill>
                  <a:latin typeface="Calibri" panose="020F0502020204030204" pitchFamily="34" charset="0"/>
                  <a:cs typeface="Arial" panose="020B0604020202020204" pitchFamily="34" charset="0"/>
                </a:endParaRPr>
              </a:p>
            </c:rich>
          </c:tx>
          <c:layout>
            <c:manualLayout>
              <c:xMode val="edge"/>
              <c:yMode val="edge"/>
              <c:x val="0.78239130535837975"/>
              <c:y val="0.94542485058690529"/>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117195136"/>
        <c:crosses val="autoZero"/>
        <c:crossBetween val="between"/>
        <c:majorUnit val="20"/>
        <c:minorUnit val="1"/>
      </c:valAx>
      <c:spPr>
        <a:ln>
          <a:noFill/>
        </a:ln>
      </c:spPr>
    </c:plotArea>
    <c:legend>
      <c:legendPos val="r"/>
      <c:layout>
        <c:manualLayout>
          <c:xMode val="edge"/>
          <c:yMode val="edge"/>
          <c:x val="0.82655993603599831"/>
          <c:y val="0"/>
          <c:w val="8.2867936339703394E-2"/>
          <c:h val="0.18781763355816425"/>
        </c:manualLayout>
      </c:layout>
      <c:overlay val="0"/>
      <c:txPr>
        <a:bodyPr/>
        <a:lstStyle/>
        <a:p>
          <a:pPr algn="ctr">
            <a:defRPr lang="fi-FI" sz="1200" b="0" i="0" u="none" strike="noStrike" kern="1200" baseline="0">
              <a:solidFill>
                <a:srgbClr val="444444"/>
              </a:solidFill>
              <a:latin typeface="Calibri" panose="020F0502020204030204" pitchFamily="34" charset="0"/>
              <a:ea typeface="+mn-ea"/>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263123359580047E-2"/>
          <c:y val="2.8279582329512856E-2"/>
          <c:w val="0.91418755468066504"/>
          <c:h val="0.76684858455605387"/>
        </c:manualLayout>
      </c:layout>
      <c:barChart>
        <c:barDir val="col"/>
        <c:grouping val="clustered"/>
        <c:varyColors val="0"/>
        <c:ser>
          <c:idx val="0"/>
          <c:order val="0"/>
          <c:tx>
            <c:strRef>
              <c:f>Taul1!$A$3</c:f>
              <c:strCache>
                <c:ptCount val="1"/>
                <c:pt idx="0">
                  <c:v>Lapsipotilasperhe, n=72</c:v>
                </c:pt>
              </c:strCache>
            </c:strRef>
          </c:tx>
          <c:spPr>
            <a:solidFill>
              <a:srgbClr val="96F000"/>
            </a:solidFill>
          </c:spPr>
          <c:invertIfNegative val="0"/>
          <c:dLbls>
            <c:numFmt formatCode="#,##0" sourceLinked="0"/>
            <c:txPr>
              <a:bodyPr/>
              <a:lstStyle/>
              <a:p>
                <a:pPr>
                  <a:defRPr sz="1200" b="0">
                    <a:solidFill>
                      <a:srgbClr val="444444"/>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dLbls>
          <c:cat>
            <c:strRef>
              <c:f>Taul1!$B$1:$K$1</c:f>
              <c:strCache>
                <c:ptCount val="10"/>
                <c:pt idx="0">
                  <c:v>Keskus-
telua</c:v>
                </c:pt>
                <c:pt idx="1">
                  <c:v>Asiantunt./
psykologin apua</c:v>
                </c:pt>
                <c:pt idx="2">
                  <c:v>Konkreettista apua (esim. hoitoapua)</c:v>
                </c:pt>
                <c:pt idx="3">
                  <c:v>Vertais-
tukea</c:v>
                </c:pt>
                <c:pt idx="4">
                  <c:v>Tukea 
sisaruksille</c:v>
                </c:pt>
                <c:pt idx="5">
                  <c:v>Mikä 
tahansa 
apu olisi 
tarpeen</c:v>
                </c:pt>
                <c:pt idx="6">
                  <c:v>Tietoa/
opastusta</c:v>
                </c:pt>
                <c:pt idx="7">
                  <c:v>Apua parisuh-
teeseen/
vanhem-
muuteen</c:v>
                </c:pt>
                <c:pt idx="8">
                  <c:v>Apua 
pyytämättä</c:v>
                </c:pt>
                <c:pt idx="9">
                  <c:v>Ei saanut/
tarjottu 
henkistä tukea</c:v>
                </c:pt>
              </c:strCache>
            </c:strRef>
          </c:cat>
          <c:val>
            <c:numRef>
              <c:f>Taul1!$B$3:$K$3</c:f>
              <c:numCache>
                <c:formatCode>0.00000</c:formatCode>
                <c:ptCount val="10"/>
                <c:pt idx="0">
                  <c:v>30.55556</c:v>
                </c:pt>
                <c:pt idx="1">
                  <c:v>25</c:v>
                </c:pt>
                <c:pt idx="2">
                  <c:v>15.27778</c:v>
                </c:pt>
                <c:pt idx="3">
                  <c:v>9.7222200000000001</c:v>
                </c:pt>
                <c:pt idx="4">
                  <c:v>9.7222200000000001</c:v>
                </c:pt>
                <c:pt idx="5">
                  <c:v>5.5555599999999998</c:v>
                </c:pt>
                <c:pt idx="6">
                  <c:v>4.1666699999999999</c:v>
                </c:pt>
                <c:pt idx="7">
                  <c:v>4.1666699999999999</c:v>
                </c:pt>
                <c:pt idx="8">
                  <c:v>2.7777799999999999</c:v>
                </c:pt>
                <c:pt idx="9">
                  <c:v>12.5</c:v>
                </c:pt>
              </c:numCache>
            </c:numRef>
          </c:val>
        </c:ser>
        <c:ser>
          <c:idx val="1"/>
          <c:order val="1"/>
          <c:tx>
            <c:strRef>
              <c:f>Taul1!$A$4</c:f>
              <c:strCache>
                <c:ptCount val="1"/>
                <c:pt idx="0">
                  <c:v>Erityislapsiperhe, n=35</c:v>
                </c:pt>
              </c:strCache>
            </c:strRef>
          </c:tx>
          <c:spPr>
            <a:solidFill>
              <a:srgbClr val="00B0F0"/>
            </a:solidFill>
          </c:spPr>
          <c:invertIfNegative val="0"/>
          <c:dLbls>
            <c:numFmt formatCode="#,##0" sourceLinked="0"/>
            <c:txPr>
              <a:bodyPr/>
              <a:lstStyle/>
              <a:p>
                <a:pPr algn="ctr">
                  <a:defRPr lang="fi-FI" sz="1200" b="0" i="0" u="none" strike="noStrike" kern="1200" baseline="0">
                    <a:solidFill>
                      <a:srgbClr val="444444"/>
                    </a:solidFill>
                    <a:latin typeface="Calibri" panose="020F0502020204030204" pitchFamily="34" charset="0"/>
                    <a:ea typeface="+mn-ea"/>
                    <a:cs typeface="Arial" panose="020B0604020202020204" pitchFamily="34" charset="0"/>
                  </a:defRPr>
                </a:pPr>
                <a:endParaRPr lang="fi-FI"/>
              </a:p>
            </c:txPr>
            <c:showLegendKey val="0"/>
            <c:showVal val="1"/>
            <c:showCatName val="0"/>
            <c:showSerName val="0"/>
            <c:showPercent val="0"/>
            <c:showBubbleSize val="0"/>
            <c:showLeaderLines val="0"/>
          </c:dLbls>
          <c:cat>
            <c:strRef>
              <c:f>Taul1!$B$1:$K$1</c:f>
              <c:strCache>
                <c:ptCount val="10"/>
                <c:pt idx="0">
                  <c:v>Keskus-
telua</c:v>
                </c:pt>
                <c:pt idx="1">
                  <c:v>Asiantunt./
psykologin apua</c:v>
                </c:pt>
                <c:pt idx="2">
                  <c:v>Konkreettista apua (esim. hoitoapua)</c:v>
                </c:pt>
                <c:pt idx="3">
                  <c:v>Vertais-
tukea</c:v>
                </c:pt>
                <c:pt idx="4">
                  <c:v>Tukea 
sisaruksille</c:v>
                </c:pt>
                <c:pt idx="5">
                  <c:v>Mikä 
tahansa 
apu olisi 
tarpeen</c:v>
                </c:pt>
                <c:pt idx="6">
                  <c:v>Tietoa/
opastusta</c:v>
                </c:pt>
                <c:pt idx="7">
                  <c:v>Apua parisuh-
teeseen/
vanhem-
muuteen</c:v>
                </c:pt>
                <c:pt idx="8">
                  <c:v>Apua 
pyytämättä</c:v>
                </c:pt>
                <c:pt idx="9">
                  <c:v>Ei saanut/
tarjottu 
henkistä tukea</c:v>
                </c:pt>
              </c:strCache>
            </c:strRef>
          </c:cat>
          <c:val>
            <c:numRef>
              <c:f>Taul1!$B$4:$K$4</c:f>
              <c:numCache>
                <c:formatCode>0.00000</c:formatCode>
                <c:ptCount val="10"/>
                <c:pt idx="0">
                  <c:v>28.571429999999999</c:v>
                </c:pt>
                <c:pt idx="1">
                  <c:v>22.857140000000001</c:v>
                </c:pt>
                <c:pt idx="2">
                  <c:v>25.714289999999998</c:v>
                </c:pt>
                <c:pt idx="3">
                  <c:v>8.5714299999999994</c:v>
                </c:pt>
                <c:pt idx="4">
                  <c:v>8.5714299999999994</c:v>
                </c:pt>
                <c:pt idx="5">
                  <c:v>5.7142900000000001</c:v>
                </c:pt>
                <c:pt idx="6">
                  <c:v>20</c:v>
                </c:pt>
                <c:pt idx="7">
                  <c:v>5.7142900000000001</c:v>
                </c:pt>
                <c:pt idx="8">
                  <c:v>5.7142900000000001</c:v>
                </c:pt>
                <c:pt idx="9">
                  <c:v>11.428570000000001</c:v>
                </c:pt>
              </c:numCache>
            </c:numRef>
          </c:val>
        </c:ser>
        <c:dLbls>
          <c:showLegendKey val="0"/>
          <c:showVal val="0"/>
          <c:showCatName val="0"/>
          <c:showSerName val="0"/>
          <c:showPercent val="0"/>
          <c:showBubbleSize val="0"/>
        </c:dLbls>
        <c:gapWidth val="150"/>
        <c:axId val="117799168"/>
        <c:axId val="117813248"/>
      </c:barChart>
      <c:catAx>
        <c:axId val="117799168"/>
        <c:scaling>
          <c:orientation val="minMax"/>
        </c:scaling>
        <c:delete val="0"/>
        <c:axPos val="b"/>
        <c:majorGridlines/>
        <c:majorTickMark val="none"/>
        <c:minorTickMark val="none"/>
        <c:tickLblPos val="nextTo"/>
        <c:spPr>
          <a:ln>
            <a:noFill/>
          </a:ln>
        </c:spPr>
        <c:txPr>
          <a:bodyPr/>
          <a:lstStyle/>
          <a:p>
            <a:pPr>
              <a:defRPr sz="1000">
                <a:solidFill>
                  <a:srgbClr val="444444"/>
                </a:solidFill>
                <a:latin typeface="Calibri" panose="020F0502020204030204" pitchFamily="34" charset="0"/>
                <a:cs typeface="Arial" panose="020B0604020202020204" pitchFamily="34" charset="0"/>
              </a:defRPr>
            </a:pPr>
            <a:endParaRPr lang="fi-FI"/>
          </a:p>
        </c:txPr>
        <c:crossAx val="117813248"/>
        <c:crosses val="autoZero"/>
        <c:auto val="1"/>
        <c:lblAlgn val="ctr"/>
        <c:lblOffset val="100"/>
        <c:noMultiLvlLbl val="0"/>
      </c:catAx>
      <c:valAx>
        <c:axId val="117813248"/>
        <c:scaling>
          <c:orientation val="minMax"/>
          <c:max val="60"/>
          <c:min val="0"/>
        </c:scaling>
        <c:delete val="0"/>
        <c:axPos val="l"/>
        <c:majorGridlines>
          <c:spPr>
            <a:ln w="6350">
              <a:solidFill>
                <a:srgbClr val="BCBEC0"/>
              </a:solidFill>
            </a:ln>
          </c:spPr>
        </c:majorGridlines>
        <c:title>
          <c:tx>
            <c:rich>
              <a:bodyPr rot="0" vert="horz"/>
              <a:lstStyle/>
              <a:p>
                <a:pPr>
                  <a:defRPr b="0">
                    <a:solidFill>
                      <a:srgbClr val="444444"/>
                    </a:solidFill>
                    <a:latin typeface="Calibri" panose="020F0502020204030204" pitchFamily="34" charset="0"/>
                    <a:cs typeface="Arial" panose="020B0604020202020204" pitchFamily="34" charset="0"/>
                  </a:defRPr>
                </a:pPr>
                <a:r>
                  <a:rPr lang="fi-FI" b="0" smtClean="0">
                    <a:solidFill>
                      <a:srgbClr val="444444"/>
                    </a:solidFill>
                    <a:latin typeface="Calibri" panose="020F0502020204030204" pitchFamily="34" charset="0"/>
                    <a:cs typeface="Arial" panose="020B0604020202020204" pitchFamily="34" charset="0"/>
                  </a:rPr>
                  <a:t>%</a:t>
                </a:r>
                <a:endParaRPr lang="fi-FI" b="0">
                  <a:solidFill>
                    <a:srgbClr val="444444"/>
                  </a:solidFill>
                  <a:latin typeface="Calibri" panose="020F0502020204030204" pitchFamily="34" charset="0"/>
                  <a:cs typeface="Arial" panose="020B0604020202020204" pitchFamily="34" charset="0"/>
                </a:endParaRPr>
              </a:p>
            </c:rich>
          </c:tx>
          <c:layout>
            <c:manualLayout>
              <c:xMode val="edge"/>
              <c:yMode val="edge"/>
              <c:x val="2.762904636920385E-3"/>
              <c:y val="3.1562322603424582E-3"/>
            </c:manualLayout>
          </c:layout>
          <c:overlay val="0"/>
        </c:title>
        <c:numFmt formatCode="General" sourceLinked="0"/>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117799168"/>
        <c:crosses val="autoZero"/>
        <c:crossBetween val="between"/>
        <c:majorUnit val="10"/>
        <c:minorUnit val="1"/>
      </c:valAx>
      <c:spPr>
        <a:ln w="6350">
          <a:noFill/>
        </a:ln>
      </c:spPr>
    </c:plotArea>
    <c:legend>
      <c:legendPos val="r"/>
      <c:layout>
        <c:manualLayout>
          <c:xMode val="edge"/>
          <c:yMode val="edge"/>
          <c:x val="8.9386932465050431E-2"/>
          <c:y val="6.4587850969834784E-2"/>
          <c:w val="0.42568372009528954"/>
          <c:h val="7.5123710652653261E-2"/>
        </c:manualLayout>
      </c:layout>
      <c:overlay val="0"/>
      <c:spPr>
        <a:solidFill>
          <a:schemeClr val="bg1"/>
        </a:solidFill>
      </c:spPr>
      <c:txPr>
        <a:bodyPr/>
        <a:lstStyle/>
        <a:p>
          <a:pPr>
            <a:defRPr>
              <a:solidFill>
                <a:srgbClr val="444444"/>
              </a:solidFill>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61067366579178"/>
          <c:y val="0.1264984641769068"/>
          <c:w val="0.72316710411198593"/>
          <c:h val="0.80794874643558123"/>
        </c:manualLayout>
      </c:layout>
      <c:barChart>
        <c:barDir val="bar"/>
        <c:grouping val="stacked"/>
        <c:varyColors val="0"/>
        <c:ser>
          <c:idx val="0"/>
          <c:order val="0"/>
          <c:tx>
            <c:strRef>
              <c:f>Taul1!$A$2</c:f>
              <c:strCache>
                <c:ptCount val="1"/>
                <c:pt idx="0">
                  <c:v>erittäin suurta 
huolta</c:v>
                </c:pt>
              </c:strCache>
            </c:strRef>
          </c:tx>
          <c:spPr>
            <a:solidFill>
              <a:srgbClr val="EB599E"/>
            </a:solidFill>
            <a:ln>
              <a:noFill/>
            </a:ln>
          </c:spPr>
          <c:invertIfNegative val="0"/>
          <c:dLbls>
            <c:numFmt formatCode="#,##0" sourceLinked="0"/>
            <c:txPr>
              <a:bodyPr/>
              <a:lstStyle/>
              <a:p>
                <a:pPr>
                  <a:defRPr b="0">
                    <a:solidFill>
                      <a:schemeClr val="bg1"/>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dLbls>
          <c:cat>
            <c:strRef>
              <c:f>Taul1!$B$1:$H$1</c:f>
              <c:strCache>
                <c:ptCount val="7"/>
                <c:pt idx="0">
                  <c:v>Kaikki vast.</c:v>
                </c:pt>
                <c:pt idx="1">
                  <c:v>POTILASJÄRJESTÖ</c:v>
                </c:pt>
                <c:pt idx="2">
                  <c:v>Kympin Lapset</c:v>
                </c:pt>
                <c:pt idx="3">
                  <c:v>Sykerö </c:v>
                </c:pt>
                <c:pt idx="4">
                  <c:v>Sydänlapset</c:v>
                </c:pt>
                <c:pt idx="5">
                  <c:v>Musili</c:v>
                </c:pt>
                <c:pt idx="6">
                  <c:v>Leijonaemot</c:v>
                </c:pt>
              </c:strCache>
            </c:strRef>
          </c:cat>
          <c:val>
            <c:numRef>
              <c:f>Taul1!$B$2:$H$2</c:f>
              <c:numCache>
                <c:formatCode>General</c:formatCode>
                <c:ptCount val="7"/>
                <c:pt idx="0" formatCode="0.00000">
                  <c:v>58.823529999999998</c:v>
                </c:pt>
                <c:pt idx="2" formatCode="0.00000">
                  <c:v>78.378380000000007</c:v>
                </c:pt>
                <c:pt idx="3" formatCode="0.00000">
                  <c:v>68.181820000000002</c:v>
                </c:pt>
                <c:pt idx="4" formatCode="0.00000">
                  <c:v>66.666669999999996</c:v>
                </c:pt>
                <c:pt idx="5" formatCode="0.00000">
                  <c:v>55</c:v>
                </c:pt>
                <c:pt idx="6" formatCode="0.00000">
                  <c:v>36.734690000000001</c:v>
                </c:pt>
              </c:numCache>
            </c:numRef>
          </c:val>
        </c:ser>
        <c:ser>
          <c:idx val="1"/>
          <c:order val="1"/>
          <c:tx>
            <c:strRef>
              <c:f>Taul1!$A$3</c:f>
              <c:strCache>
                <c:ptCount val="1"/>
                <c:pt idx="0">
                  <c:v>suurta 
huolta</c:v>
                </c:pt>
              </c:strCache>
            </c:strRef>
          </c:tx>
          <c:spPr>
            <a:solidFill>
              <a:srgbClr val="FFD7FE"/>
            </a:solidFill>
            <a:ln>
              <a:noFill/>
            </a:ln>
          </c:spPr>
          <c:invertIfNegative val="0"/>
          <c:dLbls>
            <c:numFmt formatCode="#,##0" sourceLinked="0"/>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dLbls>
          <c:cat>
            <c:strRef>
              <c:f>Taul1!$B$1:$H$1</c:f>
              <c:strCache>
                <c:ptCount val="7"/>
                <c:pt idx="0">
                  <c:v>Kaikki vast.</c:v>
                </c:pt>
                <c:pt idx="1">
                  <c:v>POTILASJÄRJESTÖ</c:v>
                </c:pt>
                <c:pt idx="2">
                  <c:v>Kympin Lapset</c:v>
                </c:pt>
                <c:pt idx="3">
                  <c:v>Sykerö </c:v>
                </c:pt>
                <c:pt idx="4">
                  <c:v>Sydänlapset</c:v>
                </c:pt>
                <c:pt idx="5">
                  <c:v>Musili</c:v>
                </c:pt>
                <c:pt idx="6">
                  <c:v>Leijonaemot</c:v>
                </c:pt>
              </c:strCache>
            </c:strRef>
          </c:cat>
          <c:val>
            <c:numRef>
              <c:f>Taul1!$B$3:$H$3</c:f>
              <c:numCache>
                <c:formatCode>General</c:formatCode>
                <c:ptCount val="7"/>
                <c:pt idx="0" formatCode="0.00000">
                  <c:v>13.903740000000001</c:v>
                </c:pt>
                <c:pt idx="2" formatCode="0.00000">
                  <c:v>13.51351</c:v>
                </c:pt>
                <c:pt idx="3" formatCode="0.00000">
                  <c:v>4.5454499999999998</c:v>
                </c:pt>
                <c:pt idx="4" formatCode="0.00000">
                  <c:v>12.820510000000001</c:v>
                </c:pt>
                <c:pt idx="5" formatCode="0.00000">
                  <c:v>7.5</c:v>
                </c:pt>
                <c:pt idx="6" formatCode="0.00000">
                  <c:v>24.489799999999999</c:v>
                </c:pt>
              </c:numCache>
            </c:numRef>
          </c:val>
        </c:ser>
        <c:ser>
          <c:idx val="2"/>
          <c:order val="2"/>
          <c:tx>
            <c:strRef>
              <c:f>Taul1!$A$4</c:f>
              <c:strCache>
                <c:ptCount val="1"/>
                <c:pt idx="0">
                  <c:v>olen ollut vaihtelevasti 
huolissani ja toiveikas</c:v>
                </c:pt>
              </c:strCache>
            </c:strRef>
          </c:tx>
          <c:spPr>
            <a:solidFill>
              <a:srgbClr val="DEFF75"/>
            </a:solidFill>
            <a:ln>
              <a:noFill/>
            </a:ln>
          </c:spPr>
          <c:invertIfNegative val="0"/>
          <c:dPt>
            <c:idx val="5"/>
            <c:invertIfNegative val="0"/>
            <c:bubble3D val="0"/>
          </c:dPt>
          <c:dLbls>
            <c:numFmt formatCode="#,##0" sourceLinked="0"/>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dLbls>
          <c:cat>
            <c:strRef>
              <c:f>Taul1!$B$1:$H$1</c:f>
              <c:strCache>
                <c:ptCount val="7"/>
                <c:pt idx="0">
                  <c:v>Kaikki vast.</c:v>
                </c:pt>
                <c:pt idx="1">
                  <c:v>POTILASJÄRJESTÖ</c:v>
                </c:pt>
                <c:pt idx="2">
                  <c:v>Kympin Lapset</c:v>
                </c:pt>
                <c:pt idx="3">
                  <c:v>Sykerö </c:v>
                </c:pt>
                <c:pt idx="4">
                  <c:v>Sydänlapset</c:v>
                </c:pt>
                <c:pt idx="5">
                  <c:v>Musili</c:v>
                </c:pt>
                <c:pt idx="6">
                  <c:v>Leijonaemot</c:v>
                </c:pt>
              </c:strCache>
            </c:strRef>
          </c:cat>
          <c:val>
            <c:numRef>
              <c:f>Taul1!$B$4:$H$4</c:f>
              <c:numCache>
                <c:formatCode>General</c:formatCode>
                <c:ptCount val="7"/>
                <c:pt idx="0" formatCode="0.00000">
                  <c:v>22.99465</c:v>
                </c:pt>
                <c:pt idx="2" formatCode="0.00000">
                  <c:v>8.1081099999999999</c:v>
                </c:pt>
                <c:pt idx="3" formatCode="0.00000">
                  <c:v>18.181819999999998</c:v>
                </c:pt>
                <c:pt idx="4" formatCode="0.00000">
                  <c:v>17.948720000000002</c:v>
                </c:pt>
                <c:pt idx="5" formatCode="0.00000">
                  <c:v>27.5</c:v>
                </c:pt>
                <c:pt idx="6" formatCode="0.00000">
                  <c:v>36.734690000000001</c:v>
                </c:pt>
              </c:numCache>
            </c:numRef>
          </c:val>
        </c:ser>
        <c:ser>
          <c:idx val="3"/>
          <c:order val="3"/>
          <c:tx>
            <c:strRef>
              <c:f>Taul1!$A$5</c:f>
              <c:strCache>
                <c:ptCount val="1"/>
                <c:pt idx="0">
                  <c:v>olen ollut koko ajan 
luottavaisella mielellä</c:v>
                </c:pt>
              </c:strCache>
            </c:strRef>
          </c:tx>
          <c:spPr>
            <a:solidFill>
              <a:srgbClr val="96F000"/>
            </a:solidFill>
            <a:ln>
              <a:noFill/>
            </a:ln>
          </c:spPr>
          <c:invertIfNegative val="0"/>
          <c:dLbls>
            <c:numFmt formatCode="#,##0" sourceLinked="0"/>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dLbls>
          <c:cat>
            <c:strRef>
              <c:f>Taul1!$B$1:$H$1</c:f>
              <c:strCache>
                <c:ptCount val="7"/>
                <c:pt idx="0">
                  <c:v>Kaikki vast.</c:v>
                </c:pt>
                <c:pt idx="1">
                  <c:v>POTILASJÄRJESTÖ</c:v>
                </c:pt>
                <c:pt idx="2">
                  <c:v>Kympin Lapset</c:v>
                </c:pt>
                <c:pt idx="3">
                  <c:v>Sykerö </c:v>
                </c:pt>
                <c:pt idx="4">
                  <c:v>Sydänlapset</c:v>
                </c:pt>
                <c:pt idx="5">
                  <c:v>Musili</c:v>
                </c:pt>
                <c:pt idx="6">
                  <c:v>Leijonaemot</c:v>
                </c:pt>
              </c:strCache>
            </c:strRef>
          </c:cat>
          <c:val>
            <c:numRef>
              <c:f>Taul1!$B$5:$H$5</c:f>
              <c:numCache>
                <c:formatCode>General</c:formatCode>
                <c:ptCount val="7"/>
                <c:pt idx="0" formatCode="0.00000">
                  <c:v>4.2780699999999996</c:v>
                </c:pt>
                <c:pt idx="3" formatCode="0.00000">
                  <c:v>9.0909099999999992</c:v>
                </c:pt>
                <c:pt idx="4" formatCode="0.00000">
                  <c:v>2.5640999999999998</c:v>
                </c:pt>
                <c:pt idx="5" formatCode="0.00000">
                  <c:v>10</c:v>
                </c:pt>
                <c:pt idx="6" formatCode="0.00000">
                  <c:v>2.0408200000000001</c:v>
                </c:pt>
              </c:numCache>
            </c:numRef>
          </c:val>
        </c:ser>
        <c:dLbls>
          <c:showLegendKey val="0"/>
          <c:showVal val="0"/>
          <c:showCatName val="0"/>
          <c:showSerName val="0"/>
          <c:showPercent val="0"/>
          <c:showBubbleSize val="0"/>
        </c:dLbls>
        <c:gapWidth val="55"/>
        <c:overlap val="100"/>
        <c:axId val="114461312"/>
        <c:axId val="114532736"/>
      </c:barChart>
      <c:catAx>
        <c:axId val="114461312"/>
        <c:scaling>
          <c:orientation val="maxMin"/>
        </c:scaling>
        <c:delete val="0"/>
        <c:axPos val="l"/>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114532736"/>
        <c:crosses val="autoZero"/>
        <c:auto val="1"/>
        <c:lblAlgn val="ctr"/>
        <c:lblOffset val="100"/>
        <c:tickLblSkip val="1"/>
        <c:noMultiLvlLbl val="0"/>
      </c:catAx>
      <c:valAx>
        <c:axId val="114532736"/>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smtClean="0">
                    <a:solidFill>
                      <a:srgbClr val="444444"/>
                    </a:solidFill>
                    <a:latin typeface="Calibri" panose="020F0502020204030204" pitchFamily="34" charset="0"/>
                    <a:cs typeface="Arial" panose="020B0604020202020204" pitchFamily="34" charset="0"/>
                  </a:rPr>
                  <a:t>%</a:t>
                </a:r>
                <a:endParaRPr lang="fi-FI" sz="1200" b="0">
                  <a:solidFill>
                    <a:srgbClr val="444444"/>
                  </a:solidFill>
                  <a:latin typeface="Calibri" panose="020F0502020204030204" pitchFamily="34" charset="0"/>
                  <a:cs typeface="Arial" panose="020B0604020202020204" pitchFamily="34" charset="0"/>
                </a:endParaRP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114461312"/>
        <c:crosses val="autoZero"/>
        <c:crossBetween val="between"/>
        <c:majorUnit val="10"/>
        <c:minorUnit val="1"/>
      </c:valAx>
      <c:spPr>
        <a:ln>
          <a:noFill/>
        </a:ln>
      </c:spPr>
    </c:plotArea>
    <c:legend>
      <c:legendPos val="t"/>
      <c:layout>
        <c:manualLayout>
          <c:xMode val="edge"/>
          <c:yMode val="edge"/>
          <c:x val="0.15012114603962756"/>
          <c:y val="1.4904447236692011E-2"/>
          <c:w val="0.8415455577136427"/>
          <c:h val="9.8129746147141705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61067366579178"/>
          <c:y val="0.1264984641769068"/>
          <c:w val="0.70055916002021745"/>
          <c:h val="0.80794874643558123"/>
        </c:manualLayout>
      </c:layout>
      <c:barChart>
        <c:barDir val="bar"/>
        <c:grouping val="stacked"/>
        <c:varyColors val="0"/>
        <c:ser>
          <c:idx val="0"/>
          <c:order val="0"/>
          <c:tx>
            <c:strRef>
              <c:f>Taul1!$A$2</c:f>
              <c:strCache>
                <c:ptCount val="1"/>
                <c:pt idx="0">
                  <c:v>4 paljon</c:v>
                </c:pt>
              </c:strCache>
            </c:strRef>
          </c:tx>
          <c:spPr>
            <a:solidFill>
              <a:srgbClr val="179000"/>
            </a:solidFill>
            <a:ln>
              <a:noFill/>
            </a:ln>
          </c:spPr>
          <c:invertIfNegative val="0"/>
          <c:dLbls>
            <c:numFmt formatCode="#,##0" sourceLinked="0"/>
            <c:txPr>
              <a:bodyPr/>
              <a:lstStyle/>
              <a:p>
                <a:pPr>
                  <a:defRPr b="0">
                    <a:solidFill>
                      <a:schemeClr val="bg1"/>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dLbls>
          <c:cat>
            <c:strRef>
              <c:f>Taul1!$B$1:$D$1</c:f>
              <c:strCache>
                <c:ptCount val="3"/>
                <c:pt idx="0">
                  <c:v>Puolison kanssa, n=149</c:v>
                </c:pt>
                <c:pt idx="1">
                  <c:v>Koko perheen kesken, n=147</c:v>
                </c:pt>
                <c:pt idx="2">
                  <c:v>Lapsen kanssa, n=187</c:v>
                </c:pt>
              </c:strCache>
            </c:strRef>
          </c:cat>
          <c:val>
            <c:numRef>
              <c:f>Taul1!$B$2:$D$2</c:f>
              <c:numCache>
                <c:formatCode>0.00000</c:formatCode>
                <c:ptCount val="3"/>
                <c:pt idx="0">
                  <c:v>43.624160000000003</c:v>
                </c:pt>
                <c:pt idx="1">
                  <c:v>24.489799999999999</c:v>
                </c:pt>
                <c:pt idx="2">
                  <c:v>21.390370000000001</c:v>
                </c:pt>
              </c:numCache>
            </c:numRef>
          </c:val>
        </c:ser>
        <c:ser>
          <c:idx val="1"/>
          <c:order val="1"/>
          <c:tx>
            <c:strRef>
              <c:f>Taul1!$A$3</c:f>
              <c:strCache>
                <c:ptCount val="1"/>
                <c:pt idx="0">
                  <c:v>3 jonkin verran</c:v>
                </c:pt>
              </c:strCache>
            </c:strRef>
          </c:tx>
          <c:spPr>
            <a:solidFill>
              <a:srgbClr val="96F000"/>
            </a:solidFill>
            <a:ln>
              <a:noFill/>
            </a:ln>
          </c:spPr>
          <c:invertIfNegative val="0"/>
          <c:dLbls>
            <c:numFmt formatCode="#,##0" sourceLinked="0"/>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dLbls>
          <c:cat>
            <c:strRef>
              <c:f>Taul1!$B$1:$D$1</c:f>
              <c:strCache>
                <c:ptCount val="3"/>
                <c:pt idx="0">
                  <c:v>Puolison kanssa, n=149</c:v>
                </c:pt>
                <c:pt idx="1">
                  <c:v>Koko perheen kesken, n=147</c:v>
                </c:pt>
                <c:pt idx="2">
                  <c:v>Lapsen kanssa, n=187</c:v>
                </c:pt>
              </c:strCache>
            </c:strRef>
          </c:cat>
          <c:val>
            <c:numRef>
              <c:f>Taul1!$B$3:$D$3</c:f>
              <c:numCache>
                <c:formatCode>0.00000</c:formatCode>
                <c:ptCount val="3"/>
                <c:pt idx="0">
                  <c:v>42.281880000000001</c:v>
                </c:pt>
                <c:pt idx="1">
                  <c:v>61.224490000000003</c:v>
                </c:pt>
                <c:pt idx="2">
                  <c:v>43.315510000000003</c:v>
                </c:pt>
              </c:numCache>
            </c:numRef>
          </c:val>
        </c:ser>
        <c:ser>
          <c:idx val="2"/>
          <c:order val="2"/>
          <c:tx>
            <c:strRef>
              <c:f>Taul1!$A$4</c:f>
              <c:strCache>
                <c:ptCount val="1"/>
                <c:pt idx="0">
                  <c:v>2 vain vähän</c:v>
                </c:pt>
              </c:strCache>
            </c:strRef>
          </c:tx>
          <c:spPr>
            <a:solidFill>
              <a:srgbClr val="F5A2FD"/>
            </a:solidFill>
            <a:ln>
              <a:noFill/>
            </a:ln>
          </c:spPr>
          <c:invertIfNegative val="0"/>
          <c:dPt>
            <c:idx val="5"/>
            <c:invertIfNegative val="0"/>
            <c:bubble3D val="0"/>
          </c:dPt>
          <c:dLbls>
            <c:numFmt formatCode="#,##0" sourceLinked="0"/>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dLbls>
          <c:cat>
            <c:strRef>
              <c:f>Taul1!$B$1:$D$1</c:f>
              <c:strCache>
                <c:ptCount val="3"/>
                <c:pt idx="0">
                  <c:v>Puolison kanssa, n=149</c:v>
                </c:pt>
                <c:pt idx="1">
                  <c:v>Koko perheen kesken, n=147</c:v>
                </c:pt>
                <c:pt idx="2">
                  <c:v>Lapsen kanssa, n=187</c:v>
                </c:pt>
              </c:strCache>
            </c:strRef>
          </c:cat>
          <c:val>
            <c:numRef>
              <c:f>Taul1!$B$4:$D$4</c:f>
              <c:numCache>
                <c:formatCode>0.00000</c:formatCode>
                <c:ptCount val="3"/>
                <c:pt idx="0">
                  <c:v>12.75168</c:v>
                </c:pt>
                <c:pt idx="1">
                  <c:v>13.60544</c:v>
                </c:pt>
                <c:pt idx="2">
                  <c:v>20.32086</c:v>
                </c:pt>
              </c:numCache>
            </c:numRef>
          </c:val>
        </c:ser>
        <c:ser>
          <c:idx val="3"/>
          <c:order val="3"/>
          <c:tx>
            <c:strRef>
              <c:f>Taul1!$A$5</c:f>
              <c:strCache>
                <c:ptCount val="1"/>
                <c:pt idx="0">
                  <c:v>1 ei lainkaan</c:v>
                </c:pt>
              </c:strCache>
            </c:strRef>
          </c:tx>
          <c:spPr>
            <a:solidFill>
              <a:srgbClr val="A52ACF"/>
            </a:solidFill>
            <a:ln>
              <a:noFill/>
            </a:ln>
          </c:spPr>
          <c:invertIfNegative val="0"/>
          <c:dLbls>
            <c:numFmt formatCode="#,##0" sourceLinked="0"/>
            <c:txPr>
              <a:bodyPr/>
              <a:lstStyle/>
              <a:p>
                <a:pPr>
                  <a:defRPr b="0">
                    <a:solidFill>
                      <a:schemeClr val="bg1"/>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dLbls>
          <c:cat>
            <c:strRef>
              <c:f>Taul1!$B$1:$D$1</c:f>
              <c:strCache>
                <c:ptCount val="3"/>
                <c:pt idx="0">
                  <c:v>Puolison kanssa, n=149</c:v>
                </c:pt>
                <c:pt idx="1">
                  <c:v>Koko perheen kesken, n=147</c:v>
                </c:pt>
                <c:pt idx="2">
                  <c:v>Lapsen kanssa, n=187</c:v>
                </c:pt>
              </c:strCache>
            </c:strRef>
          </c:cat>
          <c:val>
            <c:numRef>
              <c:f>Taul1!$B$5:$D$5</c:f>
              <c:numCache>
                <c:formatCode>0.00000</c:formatCode>
                <c:ptCount val="3"/>
                <c:pt idx="0">
                  <c:v>1.3422799999999999</c:v>
                </c:pt>
                <c:pt idx="1">
                  <c:v>0.68027000000000004</c:v>
                </c:pt>
                <c:pt idx="2">
                  <c:v>14.97326</c:v>
                </c:pt>
              </c:numCache>
            </c:numRef>
          </c:val>
        </c:ser>
        <c:ser>
          <c:idx val="4"/>
          <c:order val="4"/>
          <c:tx>
            <c:strRef>
              <c:f>Taul1!$A$6</c:f>
              <c:strCache>
                <c:ptCount val="1"/>
                <c:pt idx="0">
                  <c:v>Ka 4-1</c:v>
                </c:pt>
              </c:strCache>
            </c:strRef>
          </c:tx>
          <c:spPr>
            <a:noFill/>
          </c:spPr>
          <c:invertIfNegative val="0"/>
          <c:dLbls>
            <c:numFmt formatCode="#,##0.00" sourceLinked="0"/>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inBase"/>
            <c:showLegendKey val="0"/>
            <c:showVal val="1"/>
            <c:showCatName val="0"/>
            <c:showSerName val="0"/>
            <c:showPercent val="0"/>
            <c:showBubbleSize val="0"/>
            <c:showLeaderLines val="0"/>
          </c:dLbls>
          <c:cat>
            <c:strRef>
              <c:f>Taul1!$B$1:$D$1</c:f>
              <c:strCache>
                <c:ptCount val="3"/>
                <c:pt idx="0">
                  <c:v>Puolison kanssa, n=149</c:v>
                </c:pt>
                <c:pt idx="1">
                  <c:v>Koko perheen kesken, n=147</c:v>
                </c:pt>
                <c:pt idx="2">
                  <c:v>Lapsen kanssa, n=187</c:v>
                </c:pt>
              </c:strCache>
            </c:strRef>
          </c:cat>
          <c:val>
            <c:numRef>
              <c:f>Taul1!$B$6:$D$6</c:f>
              <c:numCache>
                <c:formatCode>0.00</c:formatCode>
                <c:ptCount val="3"/>
                <c:pt idx="0">
                  <c:v>3.28</c:v>
                </c:pt>
                <c:pt idx="1">
                  <c:v>3.1</c:v>
                </c:pt>
                <c:pt idx="2">
                  <c:v>2.71</c:v>
                </c:pt>
              </c:numCache>
            </c:numRef>
          </c:val>
        </c:ser>
        <c:dLbls>
          <c:showLegendKey val="0"/>
          <c:showVal val="0"/>
          <c:showCatName val="0"/>
          <c:showSerName val="0"/>
          <c:showPercent val="0"/>
          <c:showBubbleSize val="0"/>
        </c:dLbls>
        <c:gapWidth val="55"/>
        <c:overlap val="100"/>
        <c:axId val="125491072"/>
        <c:axId val="125992960"/>
      </c:barChart>
      <c:catAx>
        <c:axId val="125491072"/>
        <c:scaling>
          <c:orientation val="maxMin"/>
        </c:scaling>
        <c:delete val="0"/>
        <c:axPos val="l"/>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125992960"/>
        <c:crosses val="autoZero"/>
        <c:auto val="1"/>
        <c:lblAlgn val="ctr"/>
        <c:lblOffset val="100"/>
        <c:tickLblSkip val="1"/>
        <c:noMultiLvlLbl val="0"/>
      </c:catAx>
      <c:valAx>
        <c:axId val="125992960"/>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smtClean="0">
                    <a:solidFill>
                      <a:srgbClr val="444444"/>
                    </a:solidFill>
                    <a:latin typeface="Calibri" panose="020F0502020204030204" pitchFamily="34" charset="0"/>
                    <a:cs typeface="Arial" panose="020B0604020202020204" pitchFamily="34" charset="0"/>
                  </a:rPr>
                  <a:t>%</a:t>
                </a:r>
                <a:endParaRPr lang="fi-FI" sz="1200" b="0">
                  <a:solidFill>
                    <a:srgbClr val="444444"/>
                  </a:solidFill>
                  <a:latin typeface="Calibri" panose="020F0502020204030204" pitchFamily="34" charset="0"/>
                  <a:cs typeface="Arial" panose="020B0604020202020204" pitchFamily="34" charset="0"/>
                </a:endParaRPr>
              </a:p>
            </c:rich>
          </c:tx>
          <c:layout>
            <c:manualLayout>
              <c:xMode val="edge"/>
              <c:yMode val="edge"/>
              <c:x val="0.93245156224668535"/>
              <c:y val="0.95073526014412713"/>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125491072"/>
        <c:crosses val="autoZero"/>
        <c:crossBetween val="between"/>
        <c:majorUnit val="10"/>
        <c:minorUnit val="1"/>
      </c:valAx>
      <c:spPr>
        <a:ln>
          <a:noFill/>
        </a:ln>
      </c:spPr>
    </c:plotArea>
    <c:legend>
      <c:legendPos val="t"/>
      <c:layout>
        <c:manualLayout>
          <c:xMode val="edge"/>
          <c:yMode val="edge"/>
          <c:x val="0.28882830703893142"/>
          <c:y val="1.4904447236692011E-2"/>
          <c:w val="0.7028383967143389"/>
          <c:h val="9.8129746147141705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61067366579178"/>
          <c:y val="0.1264984641769068"/>
          <c:w val="0.70055916002021745"/>
          <c:h val="0.80794874643558123"/>
        </c:manualLayout>
      </c:layout>
      <c:barChart>
        <c:barDir val="bar"/>
        <c:grouping val="stacked"/>
        <c:varyColors val="0"/>
        <c:ser>
          <c:idx val="0"/>
          <c:order val="0"/>
          <c:tx>
            <c:strRef>
              <c:f>Taul1!$A$2</c:f>
              <c:strCache>
                <c:ptCount val="1"/>
                <c:pt idx="0">
                  <c:v>4 paljon</c:v>
                </c:pt>
              </c:strCache>
            </c:strRef>
          </c:tx>
          <c:spPr>
            <a:solidFill>
              <a:srgbClr val="179000"/>
            </a:solidFill>
            <a:ln>
              <a:noFill/>
            </a:ln>
          </c:spPr>
          <c:invertIfNegative val="0"/>
          <c:dLbls>
            <c:numFmt formatCode="#,##0" sourceLinked="0"/>
            <c:txPr>
              <a:bodyPr/>
              <a:lstStyle/>
              <a:p>
                <a:pPr>
                  <a:defRPr b="0">
                    <a:solidFill>
                      <a:schemeClr val="bg1"/>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dLbls>
          <c:cat>
            <c:strRef>
              <c:f>Taul1!$B$1:$H$1</c:f>
              <c:strCache>
                <c:ptCount val="7"/>
                <c:pt idx="0">
                  <c:v>Kaikki vast. n=147</c:v>
                </c:pt>
                <c:pt idx="1">
                  <c:v>POTILASJÄRJESTÖ</c:v>
                </c:pt>
                <c:pt idx="2">
                  <c:v>Sykerö*</c:v>
                </c:pt>
                <c:pt idx="3">
                  <c:v>Kympin Lapset</c:v>
                </c:pt>
                <c:pt idx="4">
                  <c:v>Leijonaemot</c:v>
                </c:pt>
                <c:pt idx="5">
                  <c:v>Musili</c:v>
                </c:pt>
                <c:pt idx="6">
                  <c:v>Sydänlapset</c:v>
                </c:pt>
              </c:strCache>
            </c:strRef>
          </c:cat>
          <c:val>
            <c:numRef>
              <c:f>Taul1!$B$2:$H$2</c:f>
              <c:numCache>
                <c:formatCode>General</c:formatCode>
                <c:ptCount val="7"/>
                <c:pt idx="0" formatCode="0.00000">
                  <c:v>24.489799999999999</c:v>
                </c:pt>
                <c:pt idx="2" formatCode="0.00000">
                  <c:v>50</c:v>
                </c:pt>
                <c:pt idx="3" formatCode="0.00000">
                  <c:v>20</c:v>
                </c:pt>
                <c:pt idx="4" formatCode="0.00000">
                  <c:v>25</c:v>
                </c:pt>
                <c:pt idx="5" formatCode="0.00000">
                  <c:v>25.806450000000002</c:v>
                </c:pt>
                <c:pt idx="6" formatCode="0.00000">
                  <c:v>15.625</c:v>
                </c:pt>
              </c:numCache>
            </c:numRef>
          </c:val>
        </c:ser>
        <c:ser>
          <c:idx val="1"/>
          <c:order val="1"/>
          <c:tx>
            <c:strRef>
              <c:f>Taul1!$A$3</c:f>
              <c:strCache>
                <c:ptCount val="1"/>
                <c:pt idx="0">
                  <c:v>3 jonkin verran</c:v>
                </c:pt>
              </c:strCache>
            </c:strRef>
          </c:tx>
          <c:spPr>
            <a:solidFill>
              <a:srgbClr val="96F000"/>
            </a:solidFill>
            <a:ln>
              <a:noFill/>
            </a:ln>
          </c:spPr>
          <c:invertIfNegative val="0"/>
          <c:dLbls>
            <c:numFmt formatCode="#,##0" sourceLinked="0"/>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dLbls>
          <c:cat>
            <c:strRef>
              <c:f>Taul1!$B$1:$H$1</c:f>
              <c:strCache>
                <c:ptCount val="7"/>
                <c:pt idx="0">
                  <c:v>Kaikki vast. n=147</c:v>
                </c:pt>
                <c:pt idx="1">
                  <c:v>POTILASJÄRJESTÖ</c:v>
                </c:pt>
                <c:pt idx="2">
                  <c:v>Sykerö*</c:v>
                </c:pt>
                <c:pt idx="3">
                  <c:v>Kympin Lapset</c:v>
                </c:pt>
                <c:pt idx="4">
                  <c:v>Leijonaemot</c:v>
                </c:pt>
                <c:pt idx="5">
                  <c:v>Musili</c:v>
                </c:pt>
                <c:pt idx="6">
                  <c:v>Sydänlapset</c:v>
                </c:pt>
              </c:strCache>
            </c:strRef>
          </c:cat>
          <c:val>
            <c:numRef>
              <c:f>Taul1!$B$3:$H$3</c:f>
              <c:numCache>
                <c:formatCode>General</c:formatCode>
                <c:ptCount val="7"/>
                <c:pt idx="0" formatCode="0.00000">
                  <c:v>61.224490000000003</c:v>
                </c:pt>
                <c:pt idx="2" formatCode="0.00000">
                  <c:v>42.857140000000001</c:v>
                </c:pt>
                <c:pt idx="3" formatCode="0.00000">
                  <c:v>76.666669999999996</c:v>
                </c:pt>
                <c:pt idx="4" formatCode="0.00000">
                  <c:v>55</c:v>
                </c:pt>
                <c:pt idx="5" formatCode="0.00000">
                  <c:v>51.612900000000003</c:v>
                </c:pt>
                <c:pt idx="6" formatCode="0.00000">
                  <c:v>71.875</c:v>
                </c:pt>
              </c:numCache>
            </c:numRef>
          </c:val>
        </c:ser>
        <c:ser>
          <c:idx val="2"/>
          <c:order val="2"/>
          <c:tx>
            <c:strRef>
              <c:f>Taul1!$A$4</c:f>
              <c:strCache>
                <c:ptCount val="1"/>
                <c:pt idx="0">
                  <c:v>2 vain vähän</c:v>
                </c:pt>
              </c:strCache>
            </c:strRef>
          </c:tx>
          <c:spPr>
            <a:solidFill>
              <a:srgbClr val="F5A2FD"/>
            </a:solidFill>
            <a:ln>
              <a:noFill/>
            </a:ln>
          </c:spPr>
          <c:invertIfNegative val="0"/>
          <c:dPt>
            <c:idx val="5"/>
            <c:invertIfNegative val="0"/>
            <c:bubble3D val="0"/>
          </c:dPt>
          <c:dLbls>
            <c:numFmt formatCode="#,##0" sourceLinked="0"/>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dLbls>
          <c:cat>
            <c:strRef>
              <c:f>Taul1!$B$1:$H$1</c:f>
              <c:strCache>
                <c:ptCount val="7"/>
                <c:pt idx="0">
                  <c:v>Kaikki vast. n=147</c:v>
                </c:pt>
                <c:pt idx="1">
                  <c:v>POTILASJÄRJESTÖ</c:v>
                </c:pt>
                <c:pt idx="2">
                  <c:v>Sykerö*</c:v>
                </c:pt>
                <c:pt idx="3">
                  <c:v>Kympin Lapset</c:v>
                </c:pt>
                <c:pt idx="4">
                  <c:v>Leijonaemot</c:v>
                </c:pt>
                <c:pt idx="5">
                  <c:v>Musili</c:v>
                </c:pt>
                <c:pt idx="6">
                  <c:v>Sydänlapset</c:v>
                </c:pt>
              </c:strCache>
            </c:strRef>
          </c:cat>
          <c:val>
            <c:numRef>
              <c:f>Taul1!$B$4:$H$4</c:f>
              <c:numCache>
                <c:formatCode>General</c:formatCode>
                <c:ptCount val="7"/>
                <c:pt idx="0" formatCode="0.00000">
                  <c:v>13.60544</c:v>
                </c:pt>
                <c:pt idx="2" formatCode="0.00000">
                  <c:v>7.1428599999999998</c:v>
                </c:pt>
                <c:pt idx="4" formatCode="0.00000">
                  <c:v>20</c:v>
                </c:pt>
                <c:pt idx="5" formatCode="0.00000">
                  <c:v>22.580649999999999</c:v>
                </c:pt>
                <c:pt idx="6" formatCode="0.00000">
                  <c:v>12.5</c:v>
                </c:pt>
              </c:numCache>
            </c:numRef>
          </c:val>
        </c:ser>
        <c:ser>
          <c:idx val="3"/>
          <c:order val="3"/>
          <c:tx>
            <c:strRef>
              <c:f>Taul1!$A$5</c:f>
              <c:strCache>
                <c:ptCount val="1"/>
                <c:pt idx="0">
                  <c:v>1 ei lainkaan</c:v>
                </c:pt>
              </c:strCache>
            </c:strRef>
          </c:tx>
          <c:spPr>
            <a:solidFill>
              <a:srgbClr val="A52ACF"/>
            </a:solidFill>
            <a:ln>
              <a:noFill/>
            </a:ln>
          </c:spPr>
          <c:invertIfNegative val="0"/>
          <c:dLbls>
            <c:numFmt formatCode="#,##0" sourceLinked="0"/>
            <c:txPr>
              <a:bodyPr/>
              <a:lstStyle/>
              <a:p>
                <a:pPr>
                  <a:defRPr b="0">
                    <a:solidFill>
                      <a:schemeClr val="bg1"/>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dLbls>
          <c:cat>
            <c:strRef>
              <c:f>Taul1!$B$1:$H$1</c:f>
              <c:strCache>
                <c:ptCount val="7"/>
                <c:pt idx="0">
                  <c:v>Kaikki vast. n=147</c:v>
                </c:pt>
                <c:pt idx="1">
                  <c:v>POTILASJÄRJESTÖ</c:v>
                </c:pt>
                <c:pt idx="2">
                  <c:v>Sykerö*</c:v>
                </c:pt>
                <c:pt idx="3">
                  <c:v>Kympin Lapset</c:v>
                </c:pt>
                <c:pt idx="4">
                  <c:v>Leijonaemot</c:v>
                </c:pt>
                <c:pt idx="5">
                  <c:v>Musili</c:v>
                </c:pt>
                <c:pt idx="6">
                  <c:v>Sydänlapset</c:v>
                </c:pt>
              </c:strCache>
            </c:strRef>
          </c:cat>
          <c:val>
            <c:numRef>
              <c:f>Taul1!$B$5:$H$5</c:f>
              <c:numCache>
                <c:formatCode>General</c:formatCode>
                <c:ptCount val="7"/>
                <c:pt idx="0" formatCode="0.00000">
                  <c:v>0.68027000000000004</c:v>
                </c:pt>
                <c:pt idx="3" formatCode="0.00000">
                  <c:v>3.3333300000000001</c:v>
                </c:pt>
              </c:numCache>
            </c:numRef>
          </c:val>
        </c:ser>
        <c:ser>
          <c:idx val="4"/>
          <c:order val="4"/>
          <c:tx>
            <c:strRef>
              <c:f>Taul1!$A$6</c:f>
              <c:strCache>
                <c:ptCount val="1"/>
                <c:pt idx="0">
                  <c:v>Ka 4-1</c:v>
                </c:pt>
              </c:strCache>
            </c:strRef>
          </c:tx>
          <c:spPr>
            <a:noFill/>
          </c:spPr>
          <c:invertIfNegative val="0"/>
          <c:dLbls>
            <c:numFmt formatCode="#,##0.00" sourceLinked="0"/>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inBase"/>
            <c:showLegendKey val="0"/>
            <c:showVal val="1"/>
            <c:showCatName val="0"/>
            <c:showSerName val="0"/>
            <c:showPercent val="0"/>
            <c:showBubbleSize val="0"/>
            <c:showLeaderLines val="0"/>
          </c:dLbls>
          <c:cat>
            <c:strRef>
              <c:f>Taul1!$B$1:$H$1</c:f>
              <c:strCache>
                <c:ptCount val="7"/>
                <c:pt idx="0">
                  <c:v>Kaikki vast. n=147</c:v>
                </c:pt>
                <c:pt idx="1">
                  <c:v>POTILASJÄRJESTÖ</c:v>
                </c:pt>
                <c:pt idx="2">
                  <c:v>Sykerö*</c:v>
                </c:pt>
                <c:pt idx="3">
                  <c:v>Kympin Lapset</c:v>
                </c:pt>
                <c:pt idx="4">
                  <c:v>Leijonaemot</c:v>
                </c:pt>
                <c:pt idx="5">
                  <c:v>Musili</c:v>
                </c:pt>
                <c:pt idx="6">
                  <c:v>Sydänlapset</c:v>
                </c:pt>
              </c:strCache>
            </c:strRef>
          </c:cat>
          <c:val>
            <c:numRef>
              <c:f>Taul1!$B$6:$H$6</c:f>
              <c:numCache>
                <c:formatCode>General</c:formatCode>
                <c:ptCount val="7"/>
                <c:pt idx="0" formatCode="0.00">
                  <c:v>3.1</c:v>
                </c:pt>
                <c:pt idx="2" formatCode="0.00">
                  <c:v>3.43</c:v>
                </c:pt>
                <c:pt idx="3" formatCode="0.00">
                  <c:v>3.13</c:v>
                </c:pt>
                <c:pt idx="4" formatCode="0.00">
                  <c:v>3.05</c:v>
                </c:pt>
                <c:pt idx="5" formatCode="0.00">
                  <c:v>3.03</c:v>
                </c:pt>
                <c:pt idx="6" formatCode="0.00">
                  <c:v>3.03</c:v>
                </c:pt>
              </c:numCache>
            </c:numRef>
          </c:val>
        </c:ser>
        <c:dLbls>
          <c:showLegendKey val="0"/>
          <c:showVal val="0"/>
          <c:showCatName val="0"/>
          <c:showSerName val="0"/>
          <c:showPercent val="0"/>
          <c:showBubbleSize val="0"/>
        </c:dLbls>
        <c:gapWidth val="55"/>
        <c:overlap val="100"/>
        <c:axId val="115750784"/>
        <c:axId val="115752320"/>
      </c:barChart>
      <c:catAx>
        <c:axId val="115750784"/>
        <c:scaling>
          <c:orientation val="maxMin"/>
        </c:scaling>
        <c:delete val="0"/>
        <c:axPos val="l"/>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115752320"/>
        <c:crosses val="autoZero"/>
        <c:auto val="1"/>
        <c:lblAlgn val="ctr"/>
        <c:lblOffset val="100"/>
        <c:tickLblSkip val="1"/>
        <c:noMultiLvlLbl val="0"/>
      </c:catAx>
      <c:valAx>
        <c:axId val="115752320"/>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smtClean="0">
                    <a:solidFill>
                      <a:srgbClr val="444444"/>
                    </a:solidFill>
                    <a:latin typeface="Calibri" panose="020F0502020204030204" pitchFamily="34" charset="0"/>
                    <a:cs typeface="Arial" panose="020B0604020202020204" pitchFamily="34" charset="0"/>
                  </a:rPr>
                  <a:t>%</a:t>
                </a:r>
                <a:endParaRPr lang="fi-FI" sz="1200" b="0">
                  <a:solidFill>
                    <a:srgbClr val="444444"/>
                  </a:solidFill>
                  <a:latin typeface="Calibri" panose="020F0502020204030204" pitchFamily="34" charset="0"/>
                  <a:cs typeface="Arial" panose="020B0604020202020204" pitchFamily="34" charset="0"/>
                </a:endParaRPr>
              </a:p>
            </c:rich>
          </c:tx>
          <c:layout>
            <c:manualLayout>
              <c:xMode val="edge"/>
              <c:yMode val="edge"/>
              <c:x val="0.93245156224668535"/>
              <c:y val="0.95073526014412713"/>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115750784"/>
        <c:crosses val="autoZero"/>
        <c:crossBetween val="between"/>
        <c:majorUnit val="10"/>
        <c:minorUnit val="1"/>
      </c:valAx>
      <c:spPr>
        <a:ln>
          <a:noFill/>
        </a:ln>
      </c:spPr>
    </c:plotArea>
    <c:legend>
      <c:legendPos val="t"/>
      <c:layout>
        <c:manualLayout>
          <c:xMode val="edge"/>
          <c:yMode val="edge"/>
          <c:x val="0.28882830703893142"/>
          <c:y val="1.4904447236692011E-2"/>
          <c:w val="0.7028383967143389"/>
          <c:h val="9.8129746147141705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773650743043377"/>
          <c:y val="1.2420372697243342E-2"/>
          <c:w val="0.49825105832757671"/>
          <c:h val="0.92020426193132265"/>
        </c:manualLayout>
      </c:layout>
      <c:barChart>
        <c:barDir val="bar"/>
        <c:grouping val="clustered"/>
        <c:varyColors val="0"/>
        <c:ser>
          <c:idx val="0"/>
          <c:order val="0"/>
          <c:tx>
            <c:strRef>
              <c:f>Taul1!$A$2</c:f>
              <c:strCache>
                <c:ptCount val="1"/>
                <c:pt idx="0">
                  <c:v>Kaikki</c:v>
                </c:pt>
              </c:strCache>
            </c:strRef>
          </c:tx>
          <c:spPr>
            <a:solidFill>
              <a:srgbClr val="FFD000"/>
            </a:solidFill>
          </c:spPr>
          <c:invertIfNegative val="0"/>
          <c:dLbls>
            <c:numFmt formatCode="#,##0" sourceLinked="0"/>
            <c:txPr>
              <a:bodyPr/>
              <a:lstStyle/>
              <a:p>
                <a:pPr>
                  <a:defRPr sz="1200" b="0">
                    <a:solidFill>
                      <a:srgbClr val="444444"/>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dLbls>
          <c:cat>
            <c:strRef>
              <c:f>Taul1!$V$1:$AN$1</c:f>
              <c:strCache>
                <c:ptCount val="19"/>
                <c:pt idx="0">
                  <c:v>TALOUDEN RAKENNE</c:v>
                </c:pt>
                <c:pt idx="1">
                  <c:v>Vanhempi/vanhemmat + yksi lapsi</c:v>
                </c:pt>
                <c:pt idx="2">
                  <c:v>Vanhempi/vanhemmat + kaksi lasta</c:v>
                </c:pt>
                <c:pt idx="3">
                  <c:v>Vanhempi/vanhemmat + kolme lasta</c:v>
                </c:pt>
                <c:pt idx="4">
                  <c:v>Vanhempi/vanhemmat + 4 tai us. lapsia</c:v>
                </c:pt>
                <c:pt idx="5">
                  <c:v>Ei vast.</c:v>
                </c:pt>
                <c:pt idx="6">
                  <c:v>VASTAAJA ON PERHEEN…</c:v>
                </c:pt>
                <c:pt idx="7">
                  <c:v>Äiti/äitipuoli</c:v>
                </c:pt>
                <c:pt idx="8">
                  <c:v>Isä/isäpuoli</c:v>
                </c:pt>
                <c:pt idx="9">
                  <c:v>Ei vast.</c:v>
                </c:pt>
                <c:pt idx="10">
                  <c:v>KOULUTUS</c:v>
                </c:pt>
                <c:pt idx="11">
                  <c:v>Peruskoulu/yo/lukio</c:v>
                </c:pt>
                <c:pt idx="12">
                  <c:v>Amm.-/tekn.-/kauppak./opisto</c:v>
                </c:pt>
                <c:pt idx="13">
                  <c:v>Ammattikorkeakoulu</c:v>
                </c:pt>
                <c:pt idx="14">
                  <c:v>Yliopisto/korkeakoulu</c:v>
                </c:pt>
                <c:pt idx="15">
                  <c:v>ASUINPAIKKA</c:v>
                </c:pt>
                <c:pt idx="16">
                  <c:v>Uusimaa</c:v>
                </c:pt>
                <c:pt idx="17">
                  <c:v>Muu Etelä-Suomi</c:v>
                </c:pt>
                <c:pt idx="18">
                  <c:v>Keski- ja Pohjois-Suomi</c:v>
                </c:pt>
              </c:strCache>
            </c:strRef>
          </c:cat>
          <c:val>
            <c:numRef>
              <c:f>Taul1!$V$2:$AN$2</c:f>
              <c:numCache>
                <c:formatCode>0.00000</c:formatCode>
                <c:ptCount val="19"/>
                <c:pt idx="1">
                  <c:v>18.71658</c:v>
                </c:pt>
                <c:pt idx="2">
                  <c:v>41.176470000000002</c:v>
                </c:pt>
                <c:pt idx="3">
                  <c:v>22.99465</c:v>
                </c:pt>
                <c:pt idx="4">
                  <c:v>14.438499999999999</c:v>
                </c:pt>
                <c:pt idx="5">
                  <c:v>2.6738</c:v>
                </c:pt>
                <c:pt idx="7">
                  <c:v>88</c:v>
                </c:pt>
                <c:pt idx="8">
                  <c:v>6</c:v>
                </c:pt>
                <c:pt idx="9">
                  <c:v>5</c:v>
                </c:pt>
                <c:pt idx="11">
                  <c:v>9.6256699999999995</c:v>
                </c:pt>
                <c:pt idx="12">
                  <c:v>35.294119999999999</c:v>
                </c:pt>
                <c:pt idx="13">
                  <c:v>29.411760000000001</c:v>
                </c:pt>
                <c:pt idx="14">
                  <c:v>25.66845</c:v>
                </c:pt>
                <c:pt idx="16">
                  <c:v>37.433160000000001</c:v>
                </c:pt>
                <c:pt idx="17">
                  <c:v>39.037430000000001</c:v>
                </c:pt>
                <c:pt idx="18">
                  <c:v>23.529409999999999</c:v>
                </c:pt>
              </c:numCache>
            </c:numRef>
          </c:val>
        </c:ser>
        <c:dLbls>
          <c:showLegendKey val="0"/>
          <c:showVal val="0"/>
          <c:showCatName val="0"/>
          <c:showSerName val="0"/>
          <c:showPercent val="0"/>
          <c:showBubbleSize val="0"/>
        </c:dLbls>
        <c:gapWidth val="55"/>
        <c:axId val="32901376"/>
        <c:axId val="32911360"/>
      </c:barChart>
      <c:catAx>
        <c:axId val="32901376"/>
        <c:scaling>
          <c:orientation val="maxMin"/>
        </c:scaling>
        <c:delete val="0"/>
        <c:axPos val="l"/>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32911360"/>
        <c:crosses val="autoZero"/>
        <c:auto val="1"/>
        <c:lblAlgn val="ctr"/>
        <c:lblOffset val="100"/>
        <c:tickLblSkip val="1"/>
        <c:noMultiLvlLbl val="0"/>
      </c:catAx>
      <c:valAx>
        <c:axId val="32911360"/>
        <c:scaling>
          <c:orientation val="minMax"/>
          <c:max val="100"/>
          <c:min val="0"/>
        </c:scaling>
        <c:delete val="0"/>
        <c:axPos val="t"/>
        <c:majorGridlines>
          <c:spPr>
            <a:ln w="6350">
              <a:solidFill>
                <a:srgbClr val="BCBEC0"/>
              </a:solidFill>
            </a:ln>
          </c:spPr>
        </c:majorGridlines>
        <c:title>
          <c:tx>
            <c:rich>
              <a:bodyPr/>
              <a:lstStyle/>
              <a:p>
                <a:pPr>
                  <a:defRPr b="0">
                    <a:solidFill>
                      <a:srgbClr val="444444"/>
                    </a:solidFill>
                    <a:latin typeface="Calibri" panose="020F0502020204030204" pitchFamily="34" charset="0"/>
                    <a:cs typeface="Arial" panose="020B0604020202020204" pitchFamily="34" charset="0"/>
                  </a:defRPr>
                </a:pPr>
                <a:r>
                  <a:rPr lang="fi-FI" b="0" smtClean="0">
                    <a:solidFill>
                      <a:srgbClr val="444444"/>
                    </a:solidFill>
                    <a:latin typeface="Calibri" panose="020F0502020204030204" pitchFamily="34" charset="0"/>
                    <a:cs typeface="Arial" panose="020B0604020202020204" pitchFamily="34" charset="0"/>
                  </a:rPr>
                  <a:t>%</a:t>
                </a:r>
                <a:endParaRPr lang="fi-FI" b="0">
                  <a:solidFill>
                    <a:srgbClr val="444444"/>
                  </a:solidFill>
                  <a:latin typeface="Calibri" panose="020F0502020204030204" pitchFamily="34" charset="0"/>
                  <a:cs typeface="Arial" panose="020B0604020202020204" pitchFamily="34" charset="0"/>
                </a:endParaRPr>
              </a:p>
            </c:rich>
          </c:tx>
          <c:layout>
            <c:manualLayout>
              <c:xMode val="edge"/>
              <c:yMode val="edge"/>
              <c:x val="0.7007571500444536"/>
              <c:y val="0.9507135170913984"/>
            </c:manualLayout>
          </c:layout>
          <c:overlay val="0"/>
        </c:title>
        <c:numFmt formatCode="General" sourceLinked="0"/>
        <c:majorTickMark val="none"/>
        <c:minorTickMark val="none"/>
        <c:tickLblPos val="high"/>
        <c:spPr>
          <a:ln>
            <a:noFill/>
          </a:ln>
        </c:spPr>
        <c:txPr>
          <a:bodyPr rot="0" vert="horz" anchor="ctr" anchorCtr="1"/>
          <a:lstStyle/>
          <a:p>
            <a:pPr>
              <a:defRPr>
                <a:solidFill>
                  <a:srgbClr val="444444"/>
                </a:solidFill>
                <a:latin typeface="Calibri" panose="020F0502020204030204" pitchFamily="34" charset="0"/>
                <a:cs typeface="Arial" panose="020B0604020202020204" pitchFamily="34" charset="0"/>
              </a:defRPr>
            </a:pPr>
            <a:endParaRPr lang="fi-FI"/>
          </a:p>
        </c:txPr>
        <c:crossAx val="32901376"/>
        <c:crosses val="autoZero"/>
        <c:crossBetween val="between"/>
        <c:majorUnit val="20"/>
        <c:minorUnit val="1"/>
      </c:valAx>
      <c:spPr>
        <a:ln w="6350">
          <a:noFill/>
        </a:ln>
      </c:spPr>
    </c:plotArea>
    <c:plotVisOnly val="1"/>
    <c:dispBlanksAs val="gap"/>
    <c:showDLblsOverMax val="0"/>
  </c:chart>
  <c:spPr>
    <a:ln>
      <a:noFill/>
    </a:ln>
  </c:spPr>
  <c:txPr>
    <a:bodyPr/>
    <a:lstStyle/>
    <a:p>
      <a:pPr>
        <a:defRPr sz="1200">
          <a:latin typeface="Calibri" panose="020F0502020204030204" pitchFamily="34" charset="0"/>
        </a:defRPr>
      </a:pPr>
      <a:endParaRPr lang="fi-FI"/>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61067366579178"/>
          <c:y val="0.1264984641769068"/>
          <c:w val="0.70055916002021745"/>
          <c:h val="0.80794874643558123"/>
        </c:manualLayout>
      </c:layout>
      <c:barChart>
        <c:barDir val="bar"/>
        <c:grouping val="stacked"/>
        <c:varyColors val="0"/>
        <c:ser>
          <c:idx val="0"/>
          <c:order val="0"/>
          <c:tx>
            <c:strRef>
              <c:f>Taul1!$A$2</c:f>
              <c:strCache>
                <c:ptCount val="1"/>
                <c:pt idx="0">
                  <c:v>4 paljon</c:v>
                </c:pt>
              </c:strCache>
            </c:strRef>
          </c:tx>
          <c:spPr>
            <a:solidFill>
              <a:srgbClr val="179000"/>
            </a:solidFill>
            <a:ln>
              <a:noFill/>
            </a:ln>
          </c:spPr>
          <c:invertIfNegative val="0"/>
          <c:dLbls>
            <c:numFmt formatCode="#,##0" sourceLinked="0"/>
            <c:txPr>
              <a:bodyPr/>
              <a:lstStyle/>
              <a:p>
                <a:pPr>
                  <a:defRPr b="0">
                    <a:solidFill>
                      <a:schemeClr val="bg1"/>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dLbls>
          <c:cat>
            <c:strRef>
              <c:f>Taul1!$B$1:$H$1</c:f>
              <c:strCache>
                <c:ptCount val="7"/>
                <c:pt idx="0">
                  <c:v>Kaikki vast. n=149</c:v>
                </c:pt>
                <c:pt idx="1">
                  <c:v>POTILASJÄRJESTÖ</c:v>
                </c:pt>
                <c:pt idx="2">
                  <c:v>Sykerö*</c:v>
                </c:pt>
                <c:pt idx="3">
                  <c:v>Musili</c:v>
                </c:pt>
                <c:pt idx="4">
                  <c:v>Sydänlapset</c:v>
                </c:pt>
                <c:pt idx="5">
                  <c:v>Leijonaemot</c:v>
                </c:pt>
                <c:pt idx="6">
                  <c:v>Kympin Lapset</c:v>
                </c:pt>
              </c:strCache>
            </c:strRef>
          </c:cat>
          <c:val>
            <c:numRef>
              <c:f>Taul1!$B$2:$H$2</c:f>
              <c:numCache>
                <c:formatCode>General</c:formatCode>
                <c:ptCount val="7"/>
                <c:pt idx="0" formatCode="0.00000">
                  <c:v>43.624160000000003</c:v>
                </c:pt>
                <c:pt idx="2" formatCode="0.00000">
                  <c:v>52.941180000000003</c:v>
                </c:pt>
                <c:pt idx="3" formatCode="0.00000">
                  <c:v>50</c:v>
                </c:pt>
                <c:pt idx="4" formatCode="0.00000">
                  <c:v>40</c:v>
                </c:pt>
                <c:pt idx="5" formatCode="0.00000">
                  <c:v>40</c:v>
                </c:pt>
                <c:pt idx="6" formatCode="0.00000">
                  <c:v>40</c:v>
                </c:pt>
              </c:numCache>
            </c:numRef>
          </c:val>
        </c:ser>
        <c:ser>
          <c:idx val="1"/>
          <c:order val="1"/>
          <c:tx>
            <c:strRef>
              <c:f>Taul1!$A$3</c:f>
              <c:strCache>
                <c:ptCount val="1"/>
                <c:pt idx="0">
                  <c:v>3 jonkin verran</c:v>
                </c:pt>
              </c:strCache>
            </c:strRef>
          </c:tx>
          <c:spPr>
            <a:solidFill>
              <a:srgbClr val="96F000"/>
            </a:solidFill>
            <a:ln>
              <a:noFill/>
            </a:ln>
          </c:spPr>
          <c:invertIfNegative val="0"/>
          <c:dLbls>
            <c:numFmt formatCode="#,##0" sourceLinked="0"/>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dLbls>
          <c:cat>
            <c:strRef>
              <c:f>Taul1!$B$1:$H$1</c:f>
              <c:strCache>
                <c:ptCount val="7"/>
                <c:pt idx="0">
                  <c:v>Kaikki vast. n=149</c:v>
                </c:pt>
                <c:pt idx="1">
                  <c:v>POTILASJÄRJESTÖ</c:v>
                </c:pt>
                <c:pt idx="2">
                  <c:v>Sykerö*</c:v>
                </c:pt>
                <c:pt idx="3">
                  <c:v>Musili</c:v>
                </c:pt>
                <c:pt idx="4">
                  <c:v>Sydänlapset</c:v>
                </c:pt>
                <c:pt idx="5">
                  <c:v>Leijonaemot</c:v>
                </c:pt>
                <c:pt idx="6">
                  <c:v>Kympin Lapset</c:v>
                </c:pt>
              </c:strCache>
            </c:strRef>
          </c:cat>
          <c:val>
            <c:numRef>
              <c:f>Taul1!$B$3:$H$3</c:f>
              <c:numCache>
                <c:formatCode>General</c:formatCode>
                <c:ptCount val="7"/>
                <c:pt idx="0" formatCode="0.00000">
                  <c:v>42.281880000000001</c:v>
                </c:pt>
                <c:pt idx="2" formatCode="0.00000">
                  <c:v>35.294119999999999</c:v>
                </c:pt>
                <c:pt idx="3" formatCode="0.00000">
                  <c:v>34.375</c:v>
                </c:pt>
                <c:pt idx="4" formatCode="0.00000">
                  <c:v>53.333329999999997</c:v>
                </c:pt>
                <c:pt idx="5" formatCode="0.00000">
                  <c:v>47.5</c:v>
                </c:pt>
                <c:pt idx="6" formatCode="0.00000">
                  <c:v>36.666670000000003</c:v>
                </c:pt>
              </c:numCache>
            </c:numRef>
          </c:val>
        </c:ser>
        <c:ser>
          <c:idx val="2"/>
          <c:order val="2"/>
          <c:tx>
            <c:strRef>
              <c:f>Taul1!$A$4</c:f>
              <c:strCache>
                <c:ptCount val="1"/>
                <c:pt idx="0">
                  <c:v>2 vain vähän</c:v>
                </c:pt>
              </c:strCache>
            </c:strRef>
          </c:tx>
          <c:spPr>
            <a:solidFill>
              <a:srgbClr val="F5A2FD"/>
            </a:solidFill>
            <a:ln>
              <a:noFill/>
            </a:ln>
          </c:spPr>
          <c:invertIfNegative val="0"/>
          <c:dPt>
            <c:idx val="5"/>
            <c:invertIfNegative val="0"/>
            <c:bubble3D val="0"/>
          </c:dPt>
          <c:dLbls>
            <c:numFmt formatCode="#,##0" sourceLinked="0"/>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dLbls>
          <c:cat>
            <c:strRef>
              <c:f>Taul1!$B$1:$H$1</c:f>
              <c:strCache>
                <c:ptCount val="7"/>
                <c:pt idx="0">
                  <c:v>Kaikki vast. n=149</c:v>
                </c:pt>
                <c:pt idx="1">
                  <c:v>POTILASJÄRJESTÖ</c:v>
                </c:pt>
                <c:pt idx="2">
                  <c:v>Sykerö*</c:v>
                </c:pt>
                <c:pt idx="3">
                  <c:v>Musili</c:v>
                </c:pt>
                <c:pt idx="4">
                  <c:v>Sydänlapset</c:v>
                </c:pt>
                <c:pt idx="5">
                  <c:v>Leijonaemot</c:v>
                </c:pt>
                <c:pt idx="6">
                  <c:v>Kympin Lapset</c:v>
                </c:pt>
              </c:strCache>
            </c:strRef>
          </c:cat>
          <c:val>
            <c:numRef>
              <c:f>Taul1!$B$4:$H$4</c:f>
              <c:numCache>
                <c:formatCode>General</c:formatCode>
                <c:ptCount val="7"/>
                <c:pt idx="0" formatCode="0.00000">
                  <c:v>12.75168</c:v>
                </c:pt>
                <c:pt idx="2" formatCode="0.00000">
                  <c:v>11.764709999999999</c:v>
                </c:pt>
                <c:pt idx="3" formatCode="0.00000">
                  <c:v>15.625</c:v>
                </c:pt>
                <c:pt idx="4" formatCode="0.00000">
                  <c:v>6.6666699999999999</c:v>
                </c:pt>
                <c:pt idx="5" formatCode="0.00000">
                  <c:v>10</c:v>
                </c:pt>
                <c:pt idx="6" formatCode="0.00000">
                  <c:v>20</c:v>
                </c:pt>
              </c:numCache>
            </c:numRef>
          </c:val>
        </c:ser>
        <c:ser>
          <c:idx val="3"/>
          <c:order val="3"/>
          <c:tx>
            <c:strRef>
              <c:f>Taul1!$A$5</c:f>
              <c:strCache>
                <c:ptCount val="1"/>
                <c:pt idx="0">
                  <c:v>1 ei lainkaan</c:v>
                </c:pt>
              </c:strCache>
            </c:strRef>
          </c:tx>
          <c:spPr>
            <a:solidFill>
              <a:srgbClr val="A52ACF"/>
            </a:solidFill>
            <a:ln>
              <a:noFill/>
            </a:ln>
          </c:spPr>
          <c:invertIfNegative val="0"/>
          <c:dLbls>
            <c:numFmt formatCode="#,##0" sourceLinked="0"/>
            <c:txPr>
              <a:bodyPr/>
              <a:lstStyle/>
              <a:p>
                <a:pPr>
                  <a:defRPr b="0">
                    <a:solidFill>
                      <a:schemeClr val="bg1"/>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dLbls>
          <c:cat>
            <c:strRef>
              <c:f>Taul1!$B$1:$H$1</c:f>
              <c:strCache>
                <c:ptCount val="7"/>
                <c:pt idx="0">
                  <c:v>Kaikki vast. n=149</c:v>
                </c:pt>
                <c:pt idx="1">
                  <c:v>POTILASJÄRJESTÖ</c:v>
                </c:pt>
                <c:pt idx="2">
                  <c:v>Sykerö*</c:v>
                </c:pt>
                <c:pt idx="3">
                  <c:v>Musili</c:v>
                </c:pt>
                <c:pt idx="4">
                  <c:v>Sydänlapset</c:v>
                </c:pt>
                <c:pt idx="5">
                  <c:v>Leijonaemot</c:v>
                </c:pt>
                <c:pt idx="6">
                  <c:v>Kympin Lapset</c:v>
                </c:pt>
              </c:strCache>
            </c:strRef>
          </c:cat>
          <c:val>
            <c:numRef>
              <c:f>Taul1!$B$5:$H$5</c:f>
              <c:numCache>
                <c:formatCode>General</c:formatCode>
                <c:ptCount val="7"/>
                <c:pt idx="0" formatCode="0.00000">
                  <c:v>1.3422799999999999</c:v>
                </c:pt>
                <c:pt idx="5" formatCode="0.00000">
                  <c:v>2.5</c:v>
                </c:pt>
                <c:pt idx="6" formatCode="0.00000">
                  <c:v>3.3333300000000001</c:v>
                </c:pt>
              </c:numCache>
            </c:numRef>
          </c:val>
        </c:ser>
        <c:ser>
          <c:idx val="4"/>
          <c:order val="4"/>
          <c:tx>
            <c:strRef>
              <c:f>Taul1!$A$6</c:f>
              <c:strCache>
                <c:ptCount val="1"/>
                <c:pt idx="0">
                  <c:v>Ka 4-1</c:v>
                </c:pt>
              </c:strCache>
            </c:strRef>
          </c:tx>
          <c:spPr>
            <a:noFill/>
          </c:spPr>
          <c:invertIfNegative val="0"/>
          <c:dLbls>
            <c:numFmt formatCode="#,##0.00" sourceLinked="0"/>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inBase"/>
            <c:showLegendKey val="0"/>
            <c:showVal val="1"/>
            <c:showCatName val="0"/>
            <c:showSerName val="0"/>
            <c:showPercent val="0"/>
            <c:showBubbleSize val="0"/>
            <c:showLeaderLines val="0"/>
          </c:dLbls>
          <c:cat>
            <c:strRef>
              <c:f>Taul1!$B$1:$H$1</c:f>
              <c:strCache>
                <c:ptCount val="7"/>
                <c:pt idx="0">
                  <c:v>Kaikki vast. n=149</c:v>
                </c:pt>
                <c:pt idx="1">
                  <c:v>POTILASJÄRJESTÖ</c:v>
                </c:pt>
                <c:pt idx="2">
                  <c:v>Sykerö*</c:v>
                </c:pt>
                <c:pt idx="3">
                  <c:v>Musili</c:v>
                </c:pt>
                <c:pt idx="4">
                  <c:v>Sydänlapset</c:v>
                </c:pt>
                <c:pt idx="5">
                  <c:v>Leijonaemot</c:v>
                </c:pt>
                <c:pt idx="6">
                  <c:v>Kympin Lapset</c:v>
                </c:pt>
              </c:strCache>
            </c:strRef>
          </c:cat>
          <c:val>
            <c:numRef>
              <c:f>Taul1!$B$6:$H$6</c:f>
              <c:numCache>
                <c:formatCode>General</c:formatCode>
                <c:ptCount val="7"/>
                <c:pt idx="0" formatCode="0.00">
                  <c:v>3.28</c:v>
                </c:pt>
                <c:pt idx="2" formatCode="0.00">
                  <c:v>3.41</c:v>
                </c:pt>
                <c:pt idx="3" formatCode="0.00">
                  <c:v>3.34</c:v>
                </c:pt>
                <c:pt idx="4" formatCode="0.00">
                  <c:v>3.33</c:v>
                </c:pt>
                <c:pt idx="5" formatCode="0.00">
                  <c:v>3.25</c:v>
                </c:pt>
                <c:pt idx="6" formatCode="0.00">
                  <c:v>3.13</c:v>
                </c:pt>
              </c:numCache>
            </c:numRef>
          </c:val>
        </c:ser>
        <c:dLbls>
          <c:showLegendKey val="0"/>
          <c:showVal val="0"/>
          <c:showCatName val="0"/>
          <c:showSerName val="0"/>
          <c:showPercent val="0"/>
          <c:showBubbleSize val="0"/>
        </c:dLbls>
        <c:gapWidth val="55"/>
        <c:overlap val="100"/>
        <c:axId val="95330688"/>
        <c:axId val="95332992"/>
      </c:barChart>
      <c:catAx>
        <c:axId val="95330688"/>
        <c:scaling>
          <c:orientation val="maxMin"/>
        </c:scaling>
        <c:delete val="0"/>
        <c:axPos val="l"/>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95332992"/>
        <c:crosses val="autoZero"/>
        <c:auto val="1"/>
        <c:lblAlgn val="ctr"/>
        <c:lblOffset val="100"/>
        <c:tickLblSkip val="1"/>
        <c:noMultiLvlLbl val="0"/>
      </c:catAx>
      <c:valAx>
        <c:axId val="95332992"/>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smtClean="0">
                    <a:solidFill>
                      <a:srgbClr val="444444"/>
                    </a:solidFill>
                    <a:latin typeface="Calibri" panose="020F0502020204030204" pitchFamily="34" charset="0"/>
                    <a:cs typeface="Arial" panose="020B0604020202020204" pitchFamily="34" charset="0"/>
                  </a:rPr>
                  <a:t>%</a:t>
                </a:r>
                <a:endParaRPr lang="fi-FI" sz="1200" b="0">
                  <a:solidFill>
                    <a:srgbClr val="444444"/>
                  </a:solidFill>
                  <a:latin typeface="Calibri" panose="020F0502020204030204" pitchFamily="34" charset="0"/>
                  <a:cs typeface="Arial" panose="020B0604020202020204" pitchFamily="34" charset="0"/>
                </a:endParaRPr>
              </a:p>
            </c:rich>
          </c:tx>
          <c:layout>
            <c:manualLayout>
              <c:xMode val="edge"/>
              <c:yMode val="edge"/>
              <c:x val="0.93245156224668535"/>
              <c:y val="0.95073526014412713"/>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95330688"/>
        <c:crosses val="autoZero"/>
        <c:crossBetween val="between"/>
        <c:majorUnit val="10"/>
        <c:minorUnit val="1"/>
      </c:valAx>
      <c:spPr>
        <a:ln>
          <a:noFill/>
        </a:ln>
      </c:spPr>
    </c:plotArea>
    <c:legend>
      <c:legendPos val="t"/>
      <c:layout>
        <c:manualLayout>
          <c:xMode val="edge"/>
          <c:yMode val="edge"/>
          <c:x val="0.28882830703893142"/>
          <c:y val="1.4904447236692011E-2"/>
          <c:w val="0.7028383967143389"/>
          <c:h val="9.8129746147141705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61067366579178"/>
          <c:y val="0.1264984641769068"/>
          <c:w val="0.70055916002021745"/>
          <c:h val="0.80794874643558123"/>
        </c:manualLayout>
      </c:layout>
      <c:barChart>
        <c:barDir val="bar"/>
        <c:grouping val="stacked"/>
        <c:varyColors val="0"/>
        <c:ser>
          <c:idx val="0"/>
          <c:order val="0"/>
          <c:tx>
            <c:strRef>
              <c:f>Taul1!$A$2</c:f>
              <c:strCache>
                <c:ptCount val="1"/>
                <c:pt idx="0">
                  <c:v>4 paljon</c:v>
                </c:pt>
              </c:strCache>
            </c:strRef>
          </c:tx>
          <c:spPr>
            <a:solidFill>
              <a:srgbClr val="179000"/>
            </a:solidFill>
            <a:ln>
              <a:noFill/>
            </a:ln>
          </c:spPr>
          <c:invertIfNegative val="0"/>
          <c:dLbls>
            <c:numFmt formatCode="#,##0" sourceLinked="0"/>
            <c:txPr>
              <a:bodyPr/>
              <a:lstStyle/>
              <a:p>
                <a:pPr>
                  <a:defRPr b="0">
                    <a:solidFill>
                      <a:schemeClr val="bg1"/>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dLbls>
          <c:cat>
            <c:strRef>
              <c:f>Taul1!$B$1:$H$1</c:f>
              <c:strCache>
                <c:ptCount val="7"/>
                <c:pt idx="0">
                  <c:v>Kaikki vast. n=187</c:v>
                </c:pt>
                <c:pt idx="1">
                  <c:v>POTILASJÄRJESTÖ</c:v>
                </c:pt>
                <c:pt idx="2">
                  <c:v>Sykerö</c:v>
                </c:pt>
                <c:pt idx="3">
                  <c:v>Kympin Lapset</c:v>
                </c:pt>
                <c:pt idx="4">
                  <c:v>Musili</c:v>
                </c:pt>
                <c:pt idx="5">
                  <c:v>Sydänlapset</c:v>
                </c:pt>
                <c:pt idx="6">
                  <c:v>Leijonaemot </c:v>
                </c:pt>
              </c:strCache>
            </c:strRef>
          </c:cat>
          <c:val>
            <c:numRef>
              <c:f>Taul1!$B$2:$H$2</c:f>
              <c:numCache>
                <c:formatCode>General</c:formatCode>
                <c:ptCount val="7"/>
                <c:pt idx="0" formatCode="0.00000">
                  <c:v>21.390370000000001</c:v>
                </c:pt>
                <c:pt idx="2" formatCode="0.00000">
                  <c:v>45.454549999999998</c:v>
                </c:pt>
                <c:pt idx="3" formatCode="0.00000">
                  <c:v>24.32432</c:v>
                </c:pt>
                <c:pt idx="4" formatCode="0.00000">
                  <c:v>20</c:v>
                </c:pt>
                <c:pt idx="5" formatCode="0.00000">
                  <c:v>12.820510000000001</c:v>
                </c:pt>
                <c:pt idx="6" formatCode="0.00000">
                  <c:v>16.326530000000002</c:v>
                </c:pt>
              </c:numCache>
            </c:numRef>
          </c:val>
        </c:ser>
        <c:ser>
          <c:idx val="1"/>
          <c:order val="1"/>
          <c:tx>
            <c:strRef>
              <c:f>Taul1!$A$3</c:f>
              <c:strCache>
                <c:ptCount val="1"/>
                <c:pt idx="0">
                  <c:v>3 jonkin verran</c:v>
                </c:pt>
              </c:strCache>
            </c:strRef>
          </c:tx>
          <c:spPr>
            <a:solidFill>
              <a:srgbClr val="96F000"/>
            </a:solidFill>
            <a:ln>
              <a:noFill/>
            </a:ln>
          </c:spPr>
          <c:invertIfNegative val="0"/>
          <c:dLbls>
            <c:numFmt formatCode="#,##0" sourceLinked="0"/>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dLbls>
          <c:cat>
            <c:strRef>
              <c:f>Taul1!$B$1:$H$1</c:f>
              <c:strCache>
                <c:ptCount val="7"/>
                <c:pt idx="0">
                  <c:v>Kaikki vast. n=187</c:v>
                </c:pt>
                <c:pt idx="1">
                  <c:v>POTILASJÄRJESTÖ</c:v>
                </c:pt>
                <c:pt idx="2">
                  <c:v>Sykerö</c:v>
                </c:pt>
                <c:pt idx="3">
                  <c:v>Kympin Lapset</c:v>
                </c:pt>
                <c:pt idx="4">
                  <c:v>Musili</c:v>
                </c:pt>
                <c:pt idx="5">
                  <c:v>Sydänlapset</c:v>
                </c:pt>
                <c:pt idx="6">
                  <c:v>Leijonaemot </c:v>
                </c:pt>
              </c:strCache>
            </c:strRef>
          </c:cat>
          <c:val>
            <c:numRef>
              <c:f>Taul1!$B$3:$H$3</c:f>
              <c:numCache>
                <c:formatCode>General</c:formatCode>
                <c:ptCount val="7"/>
                <c:pt idx="0" formatCode="0.00000">
                  <c:v>43.315510000000003</c:v>
                </c:pt>
                <c:pt idx="2" formatCode="0.00000">
                  <c:v>31.818180000000002</c:v>
                </c:pt>
                <c:pt idx="3" formatCode="0.00000">
                  <c:v>54.054049999999997</c:v>
                </c:pt>
                <c:pt idx="4" formatCode="0.00000">
                  <c:v>55</c:v>
                </c:pt>
                <c:pt idx="5" formatCode="0.00000">
                  <c:v>41.025640000000003</c:v>
                </c:pt>
                <c:pt idx="6" formatCode="0.00000">
                  <c:v>32.653060000000004</c:v>
                </c:pt>
              </c:numCache>
            </c:numRef>
          </c:val>
        </c:ser>
        <c:ser>
          <c:idx val="2"/>
          <c:order val="2"/>
          <c:tx>
            <c:strRef>
              <c:f>Taul1!$A$4</c:f>
              <c:strCache>
                <c:ptCount val="1"/>
                <c:pt idx="0">
                  <c:v>2 vain vähän</c:v>
                </c:pt>
              </c:strCache>
            </c:strRef>
          </c:tx>
          <c:spPr>
            <a:solidFill>
              <a:srgbClr val="F5A2FD"/>
            </a:solidFill>
            <a:ln>
              <a:noFill/>
            </a:ln>
          </c:spPr>
          <c:invertIfNegative val="0"/>
          <c:dPt>
            <c:idx val="5"/>
            <c:invertIfNegative val="0"/>
            <c:bubble3D val="0"/>
          </c:dPt>
          <c:dLbls>
            <c:numFmt formatCode="#,##0" sourceLinked="0"/>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dLbls>
          <c:cat>
            <c:strRef>
              <c:f>Taul1!$B$1:$H$1</c:f>
              <c:strCache>
                <c:ptCount val="7"/>
                <c:pt idx="0">
                  <c:v>Kaikki vast. n=187</c:v>
                </c:pt>
                <c:pt idx="1">
                  <c:v>POTILASJÄRJESTÖ</c:v>
                </c:pt>
                <c:pt idx="2">
                  <c:v>Sykerö</c:v>
                </c:pt>
                <c:pt idx="3">
                  <c:v>Kympin Lapset</c:v>
                </c:pt>
                <c:pt idx="4">
                  <c:v>Musili</c:v>
                </c:pt>
                <c:pt idx="5">
                  <c:v>Sydänlapset</c:v>
                </c:pt>
                <c:pt idx="6">
                  <c:v>Leijonaemot </c:v>
                </c:pt>
              </c:strCache>
            </c:strRef>
          </c:cat>
          <c:val>
            <c:numRef>
              <c:f>Taul1!$B$4:$H$4</c:f>
              <c:numCache>
                <c:formatCode>General</c:formatCode>
                <c:ptCount val="7"/>
                <c:pt idx="0" formatCode="0.00000">
                  <c:v>20.32086</c:v>
                </c:pt>
                <c:pt idx="2" formatCode="0.00000">
                  <c:v>13.63636</c:v>
                </c:pt>
                <c:pt idx="3" formatCode="0.00000">
                  <c:v>10.81081</c:v>
                </c:pt>
                <c:pt idx="4" formatCode="0.00000">
                  <c:v>20</c:v>
                </c:pt>
                <c:pt idx="5" formatCode="0.00000">
                  <c:v>28.20513</c:v>
                </c:pt>
                <c:pt idx="6" formatCode="0.00000">
                  <c:v>24.489799999999999</c:v>
                </c:pt>
              </c:numCache>
            </c:numRef>
          </c:val>
        </c:ser>
        <c:ser>
          <c:idx val="3"/>
          <c:order val="3"/>
          <c:tx>
            <c:strRef>
              <c:f>Taul1!$A$5</c:f>
              <c:strCache>
                <c:ptCount val="1"/>
                <c:pt idx="0">
                  <c:v>1 ei lainkaan</c:v>
                </c:pt>
              </c:strCache>
            </c:strRef>
          </c:tx>
          <c:spPr>
            <a:solidFill>
              <a:srgbClr val="A52ACF"/>
            </a:solidFill>
            <a:ln>
              <a:noFill/>
            </a:ln>
          </c:spPr>
          <c:invertIfNegative val="0"/>
          <c:dLbls>
            <c:numFmt formatCode="#,##0" sourceLinked="0"/>
            <c:txPr>
              <a:bodyPr/>
              <a:lstStyle/>
              <a:p>
                <a:pPr>
                  <a:defRPr b="0">
                    <a:solidFill>
                      <a:schemeClr val="bg1"/>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dLbls>
          <c:cat>
            <c:strRef>
              <c:f>Taul1!$B$1:$H$1</c:f>
              <c:strCache>
                <c:ptCount val="7"/>
                <c:pt idx="0">
                  <c:v>Kaikki vast. n=187</c:v>
                </c:pt>
                <c:pt idx="1">
                  <c:v>POTILASJÄRJESTÖ</c:v>
                </c:pt>
                <c:pt idx="2">
                  <c:v>Sykerö</c:v>
                </c:pt>
                <c:pt idx="3">
                  <c:v>Kympin Lapset</c:v>
                </c:pt>
                <c:pt idx="4">
                  <c:v>Musili</c:v>
                </c:pt>
                <c:pt idx="5">
                  <c:v>Sydänlapset</c:v>
                </c:pt>
                <c:pt idx="6">
                  <c:v>Leijonaemot </c:v>
                </c:pt>
              </c:strCache>
            </c:strRef>
          </c:cat>
          <c:val>
            <c:numRef>
              <c:f>Taul1!$B$5:$H$5</c:f>
              <c:numCache>
                <c:formatCode>General</c:formatCode>
                <c:ptCount val="7"/>
                <c:pt idx="0" formatCode="0.00000">
                  <c:v>14.97326</c:v>
                </c:pt>
                <c:pt idx="2" formatCode="0.00000">
                  <c:v>9.0909099999999992</c:v>
                </c:pt>
                <c:pt idx="3" formatCode="0.00000">
                  <c:v>10.81081</c:v>
                </c:pt>
                <c:pt idx="4" formatCode="0.00000">
                  <c:v>5</c:v>
                </c:pt>
                <c:pt idx="5" formatCode="0.00000">
                  <c:v>17.948720000000002</c:v>
                </c:pt>
                <c:pt idx="6" formatCode="0.00000">
                  <c:v>26.530609999999999</c:v>
                </c:pt>
              </c:numCache>
            </c:numRef>
          </c:val>
        </c:ser>
        <c:ser>
          <c:idx val="4"/>
          <c:order val="4"/>
          <c:tx>
            <c:strRef>
              <c:f>Taul1!$A$6</c:f>
              <c:strCache>
                <c:ptCount val="1"/>
                <c:pt idx="0">
                  <c:v>Ka 4-1</c:v>
                </c:pt>
              </c:strCache>
            </c:strRef>
          </c:tx>
          <c:spPr>
            <a:noFill/>
          </c:spPr>
          <c:invertIfNegative val="0"/>
          <c:dLbls>
            <c:numFmt formatCode="#,##0.00" sourceLinked="0"/>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inBase"/>
            <c:showLegendKey val="0"/>
            <c:showVal val="1"/>
            <c:showCatName val="0"/>
            <c:showSerName val="0"/>
            <c:showPercent val="0"/>
            <c:showBubbleSize val="0"/>
            <c:showLeaderLines val="0"/>
          </c:dLbls>
          <c:cat>
            <c:strRef>
              <c:f>Taul1!$B$1:$H$1</c:f>
              <c:strCache>
                <c:ptCount val="7"/>
                <c:pt idx="0">
                  <c:v>Kaikki vast. n=187</c:v>
                </c:pt>
                <c:pt idx="1">
                  <c:v>POTILASJÄRJESTÖ</c:v>
                </c:pt>
                <c:pt idx="2">
                  <c:v>Sykerö</c:v>
                </c:pt>
                <c:pt idx="3">
                  <c:v>Kympin Lapset</c:v>
                </c:pt>
                <c:pt idx="4">
                  <c:v>Musili</c:v>
                </c:pt>
                <c:pt idx="5">
                  <c:v>Sydänlapset</c:v>
                </c:pt>
                <c:pt idx="6">
                  <c:v>Leijonaemot </c:v>
                </c:pt>
              </c:strCache>
            </c:strRef>
          </c:cat>
          <c:val>
            <c:numRef>
              <c:f>Taul1!$B$6:$H$6</c:f>
              <c:numCache>
                <c:formatCode>General</c:formatCode>
                <c:ptCount val="7"/>
                <c:pt idx="0" formatCode="0.00">
                  <c:v>2.71</c:v>
                </c:pt>
                <c:pt idx="2" formatCode="0.00">
                  <c:v>3.14</c:v>
                </c:pt>
                <c:pt idx="3" formatCode="0.00">
                  <c:v>2.92</c:v>
                </c:pt>
                <c:pt idx="4" formatCode="0.00">
                  <c:v>2.9</c:v>
                </c:pt>
                <c:pt idx="5" formatCode="0.00">
                  <c:v>2.4900000000000002</c:v>
                </c:pt>
                <c:pt idx="6" formatCode="0.00">
                  <c:v>2.39</c:v>
                </c:pt>
              </c:numCache>
            </c:numRef>
          </c:val>
        </c:ser>
        <c:dLbls>
          <c:showLegendKey val="0"/>
          <c:showVal val="0"/>
          <c:showCatName val="0"/>
          <c:showSerName val="0"/>
          <c:showPercent val="0"/>
          <c:showBubbleSize val="0"/>
        </c:dLbls>
        <c:gapWidth val="55"/>
        <c:overlap val="100"/>
        <c:axId val="146627584"/>
        <c:axId val="146637568"/>
      </c:barChart>
      <c:catAx>
        <c:axId val="146627584"/>
        <c:scaling>
          <c:orientation val="maxMin"/>
        </c:scaling>
        <c:delete val="0"/>
        <c:axPos val="l"/>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146637568"/>
        <c:crosses val="autoZero"/>
        <c:auto val="1"/>
        <c:lblAlgn val="ctr"/>
        <c:lblOffset val="100"/>
        <c:tickLblSkip val="1"/>
        <c:noMultiLvlLbl val="0"/>
      </c:catAx>
      <c:valAx>
        <c:axId val="146637568"/>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smtClean="0">
                    <a:solidFill>
                      <a:srgbClr val="444444"/>
                    </a:solidFill>
                    <a:latin typeface="Calibri" panose="020F0502020204030204" pitchFamily="34" charset="0"/>
                    <a:cs typeface="Arial" panose="020B0604020202020204" pitchFamily="34" charset="0"/>
                  </a:rPr>
                  <a:t>%</a:t>
                </a:r>
                <a:endParaRPr lang="fi-FI" sz="1200" b="0">
                  <a:solidFill>
                    <a:srgbClr val="444444"/>
                  </a:solidFill>
                  <a:latin typeface="Calibri" panose="020F0502020204030204" pitchFamily="34" charset="0"/>
                  <a:cs typeface="Arial" panose="020B0604020202020204" pitchFamily="34" charset="0"/>
                </a:endParaRPr>
              </a:p>
            </c:rich>
          </c:tx>
          <c:layout>
            <c:manualLayout>
              <c:xMode val="edge"/>
              <c:yMode val="edge"/>
              <c:x val="0.93245156224668535"/>
              <c:y val="0.95073526014412713"/>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146627584"/>
        <c:crosses val="autoZero"/>
        <c:crossBetween val="between"/>
        <c:majorUnit val="10"/>
        <c:minorUnit val="1"/>
      </c:valAx>
      <c:spPr>
        <a:ln>
          <a:noFill/>
        </a:ln>
      </c:spPr>
    </c:plotArea>
    <c:legend>
      <c:legendPos val="t"/>
      <c:layout>
        <c:manualLayout>
          <c:xMode val="edge"/>
          <c:yMode val="edge"/>
          <c:x val="0.28882830703893142"/>
          <c:y val="1.4904447236692011E-2"/>
          <c:w val="0.7028383967143389"/>
          <c:h val="9.8129746147141705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766478372682215"/>
          <c:y val="1.2420372697243342E-2"/>
          <c:w val="0.45675903350191838"/>
          <c:h val="0.92020426193132265"/>
        </c:manualLayout>
      </c:layout>
      <c:barChart>
        <c:barDir val="bar"/>
        <c:grouping val="clustered"/>
        <c:varyColors val="0"/>
        <c:ser>
          <c:idx val="0"/>
          <c:order val="0"/>
          <c:tx>
            <c:strRef>
              <c:f>Taul1!$A$2</c:f>
              <c:strCache>
                <c:ptCount val="1"/>
                <c:pt idx="0">
                  <c:v>Kaikki</c:v>
                </c:pt>
              </c:strCache>
            </c:strRef>
          </c:tx>
          <c:spPr>
            <a:solidFill>
              <a:srgbClr val="EB599E"/>
            </a:solidFill>
          </c:spPr>
          <c:invertIfNegative val="0"/>
          <c:dLbls>
            <c:numFmt formatCode="#,##0" sourceLinked="0"/>
            <c:txPr>
              <a:bodyPr/>
              <a:lstStyle/>
              <a:p>
                <a:pPr>
                  <a:defRPr sz="1200" b="0">
                    <a:solidFill>
                      <a:srgbClr val="444444"/>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dLbls>
          <c:cat>
            <c:strRef>
              <c:f>Taul1!$B$1:$N$1</c:f>
              <c:strCache>
                <c:ptCount val="13"/>
                <c:pt idx="0">
                  <c:v>Sairaudesta yleensä</c:v>
                </c:pt>
                <c:pt idx="1">
                  <c:v>Hoitotoimenpiteet/operaatiot</c:v>
                </c:pt>
                <c:pt idx="2">
                  <c:v>Opiskelu/koulu/jatko-opinnot/ammatinvalinta</c:v>
                </c:pt>
                <c:pt idx="3">
                  <c:v>Kuolema/pelot</c:v>
                </c:pt>
                <c:pt idx="4">
                  <c:v>Tulevaisuus (mm. asuminen/perheen perust.)</c:v>
                </c:pt>
                <c:pt idx="5">
                  <c:v>Erilaisuus/huonommuuden tunne</c:v>
                </c:pt>
                <c:pt idx="6">
                  <c:v>Miksi minä sairastuin/paranenko</c:v>
                </c:pt>
                <c:pt idx="7">
                  <c:v>Lääkitys/apuvälineet</c:v>
                </c:pt>
                <c:pt idx="8">
                  <c:v>Harrastukset/liikunta</c:v>
                </c:pt>
                <c:pt idx="9">
                  <c:v>Ystävyyssuhteet</c:v>
                </c:pt>
                <c:pt idx="10">
                  <c:v>Ruokavalio</c:v>
                </c:pt>
                <c:pt idx="11">
                  <c:v>Muu</c:v>
                </c:pt>
                <c:pt idx="12">
                  <c:v>Ei vast.</c:v>
                </c:pt>
              </c:strCache>
            </c:strRef>
          </c:cat>
          <c:val>
            <c:numRef>
              <c:f>Taul1!$B$2:$N$2</c:f>
              <c:numCache>
                <c:formatCode>0.00000</c:formatCode>
                <c:ptCount val="13"/>
                <c:pt idx="0">
                  <c:v>20.661159999999999</c:v>
                </c:pt>
                <c:pt idx="1">
                  <c:v>16.528929999999999</c:v>
                </c:pt>
                <c:pt idx="2">
                  <c:v>12.39669</c:v>
                </c:pt>
                <c:pt idx="3">
                  <c:v>12.39669</c:v>
                </c:pt>
                <c:pt idx="4">
                  <c:v>10.7438</c:v>
                </c:pt>
                <c:pt idx="5">
                  <c:v>10.7438</c:v>
                </c:pt>
                <c:pt idx="6">
                  <c:v>9.9173600000000004</c:v>
                </c:pt>
                <c:pt idx="7">
                  <c:v>8.2644599999999997</c:v>
                </c:pt>
                <c:pt idx="8">
                  <c:v>3.30579</c:v>
                </c:pt>
                <c:pt idx="9">
                  <c:v>3.30579</c:v>
                </c:pt>
                <c:pt idx="10">
                  <c:v>2.4793400000000001</c:v>
                </c:pt>
                <c:pt idx="11">
                  <c:v>7.4380199999999999</c:v>
                </c:pt>
                <c:pt idx="12">
                  <c:v>9.9173600000000004</c:v>
                </c:pt>
              </c:numCache>
            </c:numRef>
          </c:val>
        </c:ser>
        <c:dLbls>
          <c:showLegendKey val="0"/>
          <c:showVal val="0"/>
          <c:showCatName val="0"/>
          <c:showSerName val="0"/>
          <c:showPercent val="0"/>
          <c:showBubbleSize val="0"/>
        </c:dLbls>
        <c:gapWidth val="55"/>
        <c:axId val="146438016"/>
        <c:axId val="146439552"/>
      </c:barChart>
      <c:catAx>
        <c:axId val="146438016"/>
        <c:scaling>
          <c:orientation val="maxMin"/>
        </c:scaling>
        <c:delete val="0"/>
        <c:axPos val="l"/>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146439552"/>
        <c:crosses val="autoZero"/>
        <c:auto val="1"/>
        <c:lblAlgn val="ctr"/>
        <c:lblOffset val="100"/>
        <c:tickLblSkip val="1"/>
        <c:noMultiLvlLbl val="0"/>
      </c:catAx>
      <c:valAx>
        <c:axId val="146439552"/>
        <c:scaling>
          <c:orientation val="minMax"/>
          <c:max val="60"/>
          <c:min val="0"/>
        </c:scaling>
        <c:delete val="0"/>
        <c:axPos val="t"/>
        <c:majorGridlines>
          <c:spPr>
            <a:ln w="6350">
              <a:solidFill>
                <a:srgbClr val="BCBEC0"/>
              </a:solidFill>
            </a:ln>
          </c:spPr>
        </c:majorGridlines>
        <c:title>
          <c:tx>
            <c:rich>
              <a:bodyPr/>
              <a:lstStyle/>
              <a:p>
                <a:pPr>
                  <a:defRPr b="0">
                    <a:solidFill>
                      <a:srgbClr val="444444"/>
                    </a:solidFill>
                    <a:latin typeface="Calibri" panose="020F0502020204030204" pitchFamily="34" charset="0"/>
                    <a:cs typeface="Arial" panose="020B0604020202020204" pitchFamily="34" charset="0"/>
                  </a:defRPr>
                </a:pPr>
                <a:r>
                  <a:rPr lang="fi-FI" b="0" smtClean="0">
                    <a:solidFill>
                      <a:srgbClr val="444444"/>
                    </a:solidFill>
                    <a:latin typeface="Calibri" panose="020F0502020204030204" pitchFamily="34" charset="0"/>
                    <a:cs typeface="Arial" panose="020B0604020202020204" pitchFamily="34" charset="0"/>
                  </a:rPr>
                  <a:t>%</a:t>
                </a:r>
                <a:endParaRPr lang="fi-FI" b="0">
                  <a:solidFill>
                    <a:srgbClr val="444444"/>
                  </a:solidFill>
                  <a:latin typeface="Calibri" panose="020F0502020204030204" pitchFamily="34" charset="0"/>
                  <a:cs typeface="Arial" panose="020B0604020202020204" pitchFamily="34" charset="0"/>
                </a:endParaRPr>
              </a:p>
            </c:rich>
          </c:tx>
          <c:layout>
            <c:manualLayout>
              <c:xMode val="edge"/>
              <c:yMode val="edge"/>
              <c:x val="0.90532031699509508"/>
              <c:y val="0.9482275836225369"/>
            </c:manualLayout>
          </c:layout>
          <c:overlay val="0"/>
        </c:title>
        <c:numFmt formatCode="General" sourceLinked="0"/>
        <c:majorTickMark val="none"/>
        <c:minorTickMark val="none"/>
        <c:tickLblPos val="high"/>
        <c:spPr>
          <a:ln>
            <a:noFill/>
          </a:ln>
        </c:spPr>
        <c:txPr>
          <a:bodyPr rot="0" vert="horz" anchor="ctr" anchorCtr="1"/>
          <a:lstStyle/>
          <a:p>
            <a:pPr>
              <a:defRPr>
                <a:solidFill>
                  <a:srgbClr val="444444"/>
                </a:solidFill>
                <a:latin typeface="Calibri" panose="020F0502020204030204" pitchFamily="34" charset="0"/>
                <a:cs typeface="Arial" panose="020B0604020202020204" pitchFamily="34" charset="0"/>
              </a:defRPr>
            </a:pPr>
            <a:endParaRPr lang="fi-FI"/>
          </a:p>
        </c:txPr>
        <c:crossAx val="146438016"/>
        <c:crosses val="autoZero"/>
        <c:crossBetween val="between"/>
        <c:majorUnit val="10"/>
        <c:minorUnit val="1"/>
      </c:valAx>
      <c:spPr>
        <a:ln w="6350">
          <a:noFill/>
        </a:ln>
      </c:spPr>
    </c:plotArea>
    <c:plotVisOnly val="1"/>
    <c:dispBlanksAs val="gap"/>
    <c:showDLblsOverMax val="0"/>
  </c:chart>
  <c:spPr>
    <a:ln>
      <a:noFill/>
    </a:ln>
  </c:spPr>
  <c:txPr>
    <a:bodyPr/>
    <a:lstStyle/>
    <a:p>
      <a:pPr>
        <a:defRPr sz="1200">
          <a:latin typeface="Calibri" panose="020F0502020204030204" pitchFamily="34" charset="0"/>
        </a:defRPr>
      </a:pPr>
      <a:endParaRPr lang="fi-FI"/>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154783900579477E-2"/>
          <c:y val="2.8279582329512856E-2"/>
          <c:w val="0.94229595542409528"/>
          <c:h val="0.71109023220534973"/>
        </c:manualLayout>
      </c:layout>
      <c:barChart>
        <c:barDir val="col"/>
        <c:grouping val="clustered"/>
        <c:varyColors val="0"/>
        <c:ser>
          <c:idx val="0"/>
          <c:order val="0"/>
          <c:tx>
            <c:strRef>
              <c:f>Taul1!$A$3</c:f>
              <c:strCache>
                <c:ptCount val="1"/>
                <c:pt idx="0">
                  <c:v>Musili</c:v>
                </c:pt>
              </c:strCache>
            </c:strRef>
          </c:tx>
          <c:spPr>
            <a:solidFill>
              <a:srgbClr val="96F000"/>
            </a:solidFill>
            <a:ln>
              <a:noFill/>
            </a:ln>
          </c:spPr>
          <c:invertIfNegative val="0"/>
          <c:dLbls>
            <c:numFmt formatCode="#,##0" sourceLinked="0"/>
            <c:txPr>
              <a:bodyPr/>
              <a:lstStyle/>
              <a:p>
                <a:pPr algn="ctr">
                  <a:defRPr lang="fi-FI" sz="1200" b="0" i="0" u="none" strike="noStrike" kern="1200" baseline="0">
                    <a:solidFill>
                      <a:srgbClr val="444444"/>
                    </a:solidFill>
                    <a:latin typeface="Calibri" panose="020F0502020204030204" pitchFamily="34" charset="0"/>
                    <a:ea typeface="+mn-ea"/>
                    <a:cs typeface="+mn-cs"/>
                  </a:defRPr>
                </a:pPr>
                <a:endParaRPr lang="fi-FI"/>
              </a:p>
            </c:txPr>
            <c:showLegendKey val="0"/>
            <c:showVal val="1"/>
            <c:showCatName val="0"/>
            <c:showSerName val="0"/>
            <c:showPercent val="0"/>
            <c:showBubbleSize val="0"/>
            <c:showLeaderLines val="0"/>
          </c:dLbls>
          <c:cat>
            <c:strRef>
              <c:f>Taul1!$B$1:$N$1</c:f>
              <c:strCache>
                <c:ptCount val="13"/>
                <c:pt idx="0">
                  <c:v>Sairaudesta 
yleensä</c:v>
                </c:pt>
                <c:pt idx="1">
                  <c:v>Hoitotoi-
menpiteet/
operaatiot</c:v>
                </c:pt>
                <c:pt idx="2">
                  <c:v>Opiskelu/
koulu/
jatko-
opinnot/
ammatin-
valinta</c:v>
                </c:pt>
                <c:pt idx="3">
                  <c:v>Kuolema/
pelot</c:v>
                </c:pt>
                <c:pt idx="4">
                  <c:v>Tulevaisuus 
(mm. asu-
minen/
perheen 
perust.)</c:v>
                </c:pt>
                <c:pt idx="5">
                  <c:v>Erilaisuus/
huonom-
muuden 
tunne</c:v>
                </c:pt>
                <c:pt idx="6">
                  <c:v>Miksi minä sairastuin/
paranenko</c:v>
                </c:pt>
                <c:pt idx="7">
                  <c:v>Lääkitys/
apuväli-
neet</c:v>
                </c:pt>
                <c:pt idx="8">
                  <c:v>Harrastukset/
liikunta</c:v>
                </c:pt>
                <c:pt idx="9">
                  <c:v>Ystävyys-
suhteet</c:v>
                </c:pt>
                <c:pt idx="10">
                  <c:v>Ruoka-
valio</c:v>
                </c:pt>
                <c:pt idx="11">
                  <c:v>Muu</c:v>
                </c:pt>
                <c:pt idx="12">
                  <c:v>Ei vast.</c:v>
                </c:pt>
              </c:strCache>
            </c:strRef>
          </c:cat>
          <c:val>
            <c:numRef>
              <c:f>Taul1!$B$3:$N$3</c:f>
              <c:numCache>
                <c:formatCode>0.00000</c:formatCode>
                <c:ptCount val="13"/>
                <c:pt idx="0">
                  <c:v>20</c:v>
                </c:pt>
                <c:pt idx="1">
                  <c:v>13.33333</c:v>
                </c:pt>
                <c:pt idx="2">
                  <c:v>10</c:v>
                </c:pt>
                <c:pt idx="3">
                  <c:v>3.3333300000000001</c:v>
                </c:pt>
                <c:pt idx="4">
                  <c:v>6.6666699999999999</c:v>
                </c:pt>
                <c:pt idx="5">
                  <c:v>10</c:v>
                </c:pt>
                <c:pt idx="6">
                  <c:v>6.6666699999999999</c:v>
                </c:pt>
                <c:pt idx="7">
                  <c:v>16.66667</c:v>
                </c:pt>
                <c:pt idx="8">
                  <c:v>3.3333300000000001</c:v>
                </c:pt>
                <c:pt idx="10">
                  <c:v>6.6666699999999999</c:v>
                </c:pt>
                <c:pt idx="11">
                  <c:v>6.6666699999999999</c:v>
                </c:pt>
                <c:pt idx="12">
                  <c:v>20</c:v>
                </c:pt>
              </c:numCache>
            </c:numRef>
          </c:val>
        </c:ser>
        <c:ser>
          <c:idx val="1"/>
          <c:order val="1"/>
          <c:tx>
            <c:strRef>
              <c:f>Taul1!$A$4</c:f>
              <c:strCache>
                <c:ptCount val="1"/>
                <c:pt idx="0">
                  <c:v>Kympin Lapset</c:v>
                </c:pt>
              </c:strCache>
            </c:strRef>
          </c:tx>
          <c:spPr>
            <a:solidFill>
              <a:srgbClr val="00B0F0"/>
            </a:solidFill>
            <a:ln>
              <a:noFill/>
            </a:ln>
          </c:spPr>
          <c:invertIfNegative val="0"/>
          <c:dLbls>
            <c:numFmt formatCode="#,##0" sourceLinked="0"/>
            <c:txPr>
              <a:bodyPr/>
              <a:lstStyle/>
              <a:p>
                <a:pPr>
                  <a:defRPr lang="fi-FI" sz="1200" b="0" i="0" u="none" strike="noStrike" kern="1200" baseline="0">
                    <a:solidFill>
                      <a:srgbClr val="444444"/>
                    </a:solidFill>
                    <a:latin typeface="Calibri" panose="020F0502020204030204" pitchFamily="34" charset="0"/>
                    <a:ea typeface="+mn-ea"/>
                    <a:cs typeface="+mn-cs"/>
                  </a:defRPr>
                </a:pPr>
                <a:endParaRPr lang="fi-FI"/>
              </a:p>
            </c:txPr>
            <c:showLegendKey val="0"/>
            <c:showVal val="1"/>
            <c:showCatName val="0"/>
            <c:showSerName val="0"/>
            <c:showPercent val="0"/>
            <c:showBubbleSize val="0"/>
            <c:showLeaderLines val="0"/>
          </c:dLbls>
          <c:cat>
            <c:strRef>
              <c:f>Taul1!$B$1:$N$1</c:f>
              <c:strCache>
                <c:ptCount val="13"/>
                <c:pt idx="0">
                  <c:v>Sairaudesta 
yleensä</c:v>
                </c:pt>
                <c:pt idx="1">
                  <c:v>Hoitotoi-
menpiteet/
operaatiot</c:v>
                </c:pt>
                <c:pt idx="2">
                  <c:v>Opiskelu/
koulu/
jatko-
opinnot/
ammatin-
valinta</c:v>
                </c:pt>
                <c:pt idx="3">
                  <c:v>Kuolema/
pelot</c:v>
                </c:pt>
                <c:pt idx="4">
                  <c:v>Tulevaisuus 
(mm. asu-
minen/
perheen 
perust.)</c:v>
                </c:pt>
                <c:pt idx="5">
                  <c:v>Erilaisuus/
huonom-
muuden 
tunne</c:v>
                </c:pt>
                <c:pt idx="6">
                  <c:v>Miksi minä sairastuin/
paranenko</c:v>
                </c:pt>
                <c:pt idx="7">
                  <c:v>Lääkitys/
apuväli-
neet</c:v>
                </c:pt>
                <c:pt idx="8">
                  <c:v>Harrastukset/
liikunta</c:v>
                </c:pt>
                <c:pt idx="9">
                  <c:v>Ystävyys-
suhteet</c:v>
                </c:pt>
                <c:pt idx="10">
                  <c:v>Ruoka-
valio</c:v>
                </c:pt>
                <c:pt idx="11">
                  <c:v>Muu</c:v>
                </c:pt>
                <c:pt idx="12">
                  <c:v>Ei vast.</c:v>
                </c:pt>
              </c:strCache>
            </c:strRef>
          </c:cat>
          <c:val>
            <c:numRef>
              <c:f>Taul1!$B$4:$N$4</c:f>
              <c:numCache>
                <c:formatCode>0.00000</c:formatCode>
                <c:ptCount val="13"/>
                <c:pt idx="0">
                  <c:v>27.586210000000001</c:v>
                </c:pt>
                <c:pt idx="1">
                  <c:v>27.586210000000001</c:v>
                </c:pt>
                <c:pt idx="2">
                  <c:v>3.44828</c:v>
                </c:pt>
                <c:pt idx="3">
                  <c:v>17.241379999999999</c:v>
                </c:pt>
                <c:pt idx="4">
                  <c:v>3.44828</c:v>
                </c:pt>
                <c:pt idx="5">
                  <c:v>6.8965500000000004</c:v>
                </c:pt>
                <c:pt idx="6">
                  <c:v>17.241379999999999</c:v>
                </c:pt>
                <c:pt idx="7">
                  <c:v>3.44828</c:v>
                </c:pt>
                <c:pt idx="8">
                  <c:v>3.44828</c:v>
                </c:pt>
                <c:pt idx="11">
                  <c:v>3.44828</c:v>
                </c:pt>
                <c:pt idx="12">
                  <c:v>6.8965500000000004</c:v>
                </c:pt>
              </c:numCache>
            </c:numRef>
          </c:val>
        </c:ser>
        <c:ser>
          <c:idx val="2"/>
          <c:order val="2"/>
          <c:tx>
            <c:strRef>
              <c:f>Taul1!$A$5</c:f>
              <c:strCache>
                <c:ptCount val="1"/>
                <c:pt idx="0">
                  <c:v>Sydänlapset</c:v>
                </c:pt>
              </c:strCache>
            </c:strRef>
          </c:tx>
          <c:spPr>
            <a:solidFill>
              <a:srgbClr val="FF0000"/>
            </a:solidFill>
            <a:ln>
              <a:noFill/>
            </a:ln>
          </c:spPr>
          <c:invertIfNegative val="0"/>
          <c:dLbls>
            <c:numFmt formatCode="#,##0" sourceLinked="0"/>
            <c:txPr>
              <a:bodyPr/>
              <a:lstStyle/>
              <a:p>
                <a:pPr algn="ctr">
                  <a:defRPr lang="fi-FI" sz="1200" b="0" i="0" u="none" strike="noStrike" kern="1200" baseline="0">
                    <a:solidFill>
                      <a:srgbClr val="444444"/>
                    </a:solidFill>
                    <a:latin typeface="Calibri" panose="020F0502020204030204" pitchFamily="34" charset="0"/>
                    <a:ea typeface="+mn-ea"/>
                    <a:cs typeface="+mn-cs"/>
                  </a:defRPr>
                </a:pPr>
                <a:endParaRPr lang="fi-FI"/>
              </a:p>
            </c:txPr>
            <c:showLegendKey val="0"/>
            <c:showVal val="1"/>
            <c:showCatName val="0"/>
            <c:showSerName val="0"/>
            <c:showPercent val="0"/>
            <c:showBubbleSize val="0"/>
            <c:showLeaderLines val="0"/>
          </c:dLbls>
          <c:cat>
            <c:strRef>
              <c:f>Taul1!$B$1:$N$1</c:f>
              <c:strCache>
                <c:ptCount val="13"/>
                <c:pt idx="0">
                  <c:v>Sairaudesta 
yleensä</c:v>
                </c:pt>
                <c:pt idx="1">
                  <c:v>Hoitotoi-
menpiteet/
operaatiot</c:v>
                </c:pt>
                <c:pt idx="2">
                  <c:v>Opiskelu/
koulu/
jatko-
opinnot/
ammatin-
valinta</c:v>
                </c:pt>
                <c:pt idx="3">
                  <c:v>Kuolema/
pelot</c:v>
                </c:pt>
                <c:pt idx="4">
                  <c:v>Tulevaisuus 
(mm. asu-
minen/
perheen 
perust.)</c:v>
                </c:pt>
                <c:pt idx="5">
                  <c:v>Erilaisuus/
huonom-
muuden 
tunne</c:v>
                </c:pt>
                <c:pt idx="6">
                  <c:v>Miksi minä sairastuin/
paranenko</c:v>
                </c:pt>
                <c:pt idx="7">
                  <c:v>Lääkitys/
apuväli-
neet</c:v>
                </c:pt>
                <c:pt idx="8">
                  <c:v>Harrastukset/
liikunta</c:v>
                </c:pt>
                <c:pt idx="9">
                  <c:v>Ystävyys-
suhteet</c:v>
                </c:pt>
                <c:pt idx="10">
                  <c:v>Ruoka-
valio</c:v>
                </c:pt>
                <c:pt idx="11">
                  <c:v>Muu</c:v>
                </c:pt>
                <c:pt idx="12">
                  <c:v>Ei vast.</c:v>
                </c:pt>
              </c:strCache>
            </c:strRef>
          </c:cat>
          <c:val>
            <c:numRef>
              <c:f>Taul1!$B$5:$N$5</c:f>
              <c:numCache>
                <c:formatCode>0.00000</c:formatCode>
                <c:ptCount val="13"/>
                <c:pt idx="0">
                  <c:v>23.809519999999999</c:v>
                </c:pt>
                <c:pt idx="1">
                  <c:v>23.809519999999999</c:v>
                </c:pt>
                <c:pt idx="2">
                  <c:v>9.5238099999999992</c:v>
                </c:pt>
                <c:pt idx="3">
                  <c:v>14.28571</c:v>
                </c:pt>
                <c:pt idx="4">
                  <c:v>14.28571</c:v>
                </c:pt>
                <c:pt idx="5">
                  <c:v>4.7618999999999998</c:v>
                </c:pt>
                <c:pt idx="6">
                  <c:v>4.7618999999999998</c:v>
                </c:pt>
                <c:pt idx="7">
                  <c:v>4.7618999999999998</c:v>
                </c:pt>
                <c:pt idx="8">
                  <c:v>9.5238099999999992</c:v>
                </c:pt>
                <c:pt idx="10">
                  <c:v>4.7618999999999998</c:v>
                </c:pt>
                <c:pt idx="11">
                  <c:v>19.047619999999998</c:v>
                </c:pt>
                <c:pt idx="12">
                  <c:v>4.7618999999999998</c:v>
                </c:pt>
              </c:numCache>
            </c:numRef>
          </c:val>
        </c:ser>
        <c:ser>
          <c:idx val="3"/>
          <c:order val="3"/>
          <c:tx>
            <c:strRef>
              <c:f>Taul1!$A$6</c:f>
              <c:strCache>
                <c:ptCount val="1"/>
                <c:pt idx="0">
                  <c:v>Sykerö </c:v>
                </c:pt>
              </c:strCache>
            </c:strRef>
          </c:tx>
          <c:spPr>
            <a:solidFill>
              <a:srgbClr val="EB599E"/>
            </a:solidFill>
            <a:ln>
              <a:noFill/>
            </a:ln>
          </c:spPr>
          <c:invertIfNegative val="0"/>
          <c:dLbls>
            <c:numFmt formatCode="#,##0" sourceLinked="0"/>
            <c:txPr>
              <a:bodyPr/>
              <a:lstStyle/>
              <a:p>
                <a:pPr algn="ctr">
                  <a:defRPr lang="fi-FI" sz="1200" b="0" i="0" u="none" strike="noStrike" kern="1200" baseline="0">
                    <a:solidFill>
                      <a:srgbClr val="444444"/>
                    </a:solidFill>
                    <a:latin typeface="Calibri" panose="020F0502020204030204" pitchFamily="34" charset="0"/>
                    <a:ea typeface="+mn-ea"/>
                    <a:cs typeface="+mn-cs"/>
                  </a:defRPr>
                </a:pPr>
                <a:endParaRPr lang="fi-FI"/>
              </a:p>
            </c:txPr>
            <c:showLegendKey val="0"/>
            <c:showVal val="1"/>
            <c:showCatName val="0"/>
            <c:showSerName val="0"/>
            <c:showPercent val="0"/>
            <c:showBubbleSize val="0"/>
            <c:showLeaderLines val="0"/>
          </c:dLbls>
          <c:cat>
            <c:strRef>
              <c:f>Taul1!$B$1:$N$1</c:f>
              <c:strCache>
                <c:ptCount val="13"/>
                <c:pt idx="0">
                  <c:v>Sairaudesta 
yleensä</c:v>
                </c:pt>
                <c:pt idx="1">
                  <c:v>Hoitotoi-
menpiteet/
operaatiot</c:v>
                </c:pt>
                <c:pt idx="2">
                  <c:v>Opiskelu/
koulu/
jatko-
opinnot/
ammatin-
valinta</c:v>
                </c:pt>
                <c:pt idx="3">
                  <c:v>Kuolema/
pelot</c:v>
                </c:pt>
                <c:pt idx="4">
                  <c:v>Tulevaisuus 
(mm. asu-
minen/
perheen 
perust.)</c:v>
                </c:pt>
                <c:pt idx="5">
                  <c:v>Erilaisuus/
huonom-
muuden 
tunne</c:v>
                </c:pt>
                <c:pt idx="6">
                  <c:v>Miksi minä sairastuin/
paranenko</c:v>
                </c:pt>
                <c:pt idx="7">
                  <c:v>Lääkitys/
apuväli-
neet</c:v>
                </c:pt>
                <c:pt idx="8">
                  <c:v>Harrastukset/
liikunta</c:v>
                </c:pt>
                <c:pt idx="9">
                  <c:v>Ystävyys-
suhteet</c:v>
                </c:pt>
                <c:pt idx="10">
                  <c:v>Ruoka-
valio</c:v>
                </c:pt>
                <c:pt idx="11">
                  <c:v>Muu</c:v>
                </c:pt>
                <c:pt idx="12">
                  <c:v>Ei vast.</c:v>
                </c:pt>
              </c:strCache>
            </c:strRef>
          </c:cat>
          <c:val>
            <c:numRef>
              <c:f>Taul1!$B$6:$N$6</c:f>
              <c:numCache>
                <c:formatCode>0.00000</c:formatCode>
                <c:ptCount val="13"/>
                <c:pt idx="0">
                  <c:v>35.294119999999999</c:v>
                </c:pt>
                <c:pt idx="1">
                  <c:v>17.64706</c:v>
                </c:pt>
                <c:pt idx="3">
                  <c:v>23.529409999999999</c:v>
                </c:pt>
                <c:pt idx="5">
                  <c:v>5.8823499999999997</c:v>
                </c:pt>
                <c:pt idx="6">
                  <c:v>23.529409999999999</c:v>
                </c:pt>
                <c:pt idx="11">
                  <c:v>5.8823499999999997</c:v>
                </c:pt>
                <c:pt idx="12">
                  <c:v>5.8823499999999997</c:v>
                </c:pt>
              </c:numCache>
            </c:numRef>
          </c:val>
        </c:ser>
        <c:ser>
          <c:idx val="4"/>
          <c:order val="4"/>
          <c:tx>
            <c:strRef>
              <c:f>Taul1!$A$7</c:f>
              <c:strCache>
                <c:ptCount val="1"/>
                <c:pt idx="0">
                  <c:v>Leijonaemot</c:v>
                </c:pt>
              </c:strCache>
            </c:strRef>
          </c:tx>
          <c:spPr>
            <a:solidFill>
              <a:srgbClr val="FFC000"/>
            </a:solidFill>
            <a:ln>
              <a:noFill/>
            </a:ln>
          </c:spPr>
          <c:invertIfNegative val="0"/>
          <c:dLbls>
            <c:numFmt formatCode="#,##0" sourceLinked="0"/>
            <c:txPr>
              <a:bodyPr/>
              <a:lstStyle/>
              <a:p>
                <a:pPr algn="ctr">
                  <a:defRPr lang="fi-FI" sz="1200" b="0" i="0" u="none" strike="noStrike" kern="1200" baseline="0">
                    <a:solidFill>
                      <a:srgbClr val="444444"/>
                    </a:solidFill>
                    <a:latin typeface="Calibri" panose="020F0502020204030204" pitchFamily="34" charset="0"/>
                    <a:ea typeface="+mn-ea"/>
                    <a:cs typeface="+mn-cs"/>
                  </a:defRPr>
                </a:pPr>
                <a:endParaRPr lang="fi-FI"/>
              </a:p>
            </c:txPr>
            <c:showLegendKey val="0"/>
            <c:showVal val="1"/>
            <c:showCatName val="0"/>
            <c:showSerName val="0"/>
            <c:showPercent val="0"/>
            <c:showBubbleSize val="0"/>
            <c:showLeaderLines val="0"/>
          </c:dLbls>
          <c:cat>
            <c:strRef>
              <c:f>Taul1!$B$1:$N$1</c:f>
              <c:strCache>
                <c:ptCount val="13"/>
                <c:pt idx="0">
                  <c:v>Sairaudesta 
yleensä</c:v>
                </c:pt>
                <c:pt idx="1">
                  <c:v>Hoitotoi-
menpiteet/
operaatiot</c:v>
                </c:pt>
                <c:pt idx="2">
                  <c:v>Opiskelu/
koulu/
jatko-
opinnot/
ammatin-
valinta</c:v>
                </c:pt>
                <c:pt idx="3">
                  <c:v>Kuolema/
pelot</c:v>
                </c:pt>
                <c:pt idx="4">
                  <c:v>Tulevaisuus 
(mm. asu-
minen/
perheen 
perust.)</c:v>
                </c:pt>
                <c:pt idx="5">
                  <c:v>Erilaisuus/
huonom-
muuden 
tunne</c:v>
                </c:pt>
                <c:pt idx="6">
                  <c:v>Miksi minä sairastuin/
paranenko</c:v>
                </c:pt>
                <c:pt idx="7">
                  <c:v>Lääkitys/
apuväli-
neet</c:v>
                </c:pt>
                <c:pt idx="8">
                  <c:v>Harrastukset/
liikunta</c:v>
                </c:pt>
                <c:pt idx="9">
                  <c:v>Ystävyys-
suhteet</c:v>
                </c:pt>
                <c:pt idx="10">
                  <c:v>Ruoka-
valio</c:v>
                </c:pt>
                <c:pt idx="11">
                  <c:v>Muu</c:v>
                </c:pt>
                <c:pt idx="12">
                  <c:v>Ei vast.</c:v>
                </c:pt>
              </c:strCache>
            </c:strRef>
          </c:cat>
          <c:val>
            <c:numRef>
              <c:f>Taul1!$B$7:$N$7</c:f>
              <c:numCache>
                <c:formatCode>General</c:formatCode>
                <c:ptCount val="13"/>
                <c:pt idx="2" formatCode="0.00000">
                  <c:v>37.5</c:v>
                </c:pt>
                <c:pt idx="3" formatCode="0.00000">
                  <c:v>8.3333300000000001</c:v>
                </c:pt>
                <c:pt idx="4" formatCode="0.00000">
                  <c:v>29.16667</c:v>
                </c:pt>
                <c:pt idx="5" formatCode="0.00000">
                  <c:v>25</c:v>
                </c:pt>
                <c:pt idx="7" formatCode="0.00000">
                  <c:v>12.5</c:v>
                </c:pt>
                <c:pt idx="9" formatCode="0.00000">
                  <c:v>16.66667</c:v>
                </c:pt>
                <c:pt idx="11" formatCode="0.00000">
                  <c:v>4.1666699999999999</c:v>
                </c:pt>
                <c:pt idx="12" formatCode="0.00000">
                  <c:v>8.3333300000000001</c:v>
                </c:pt>
              </c:numCache>
            </c:numRef>
          </c:val>
        </c:ser>
        <c:dLbls>
          <c:showLegendKey val="0"/>
          <c:showVal val="0"/>
          <c:showCatName val="0"/>
          <c:showSerName val="0"/>
          <c:showPercent val="0"/>
          <c:showBubbleSize val="0"/>
        </c:dLbls>
        <c:gapWidth val="150"/>
        <c:axId val="95553792"/>
        <c:axId val="95606272"/>
      </c:barChart>
      <c:catAx>
        <c:axId val="95553792"/>
        <c:scaling>
          <c:orientation val="minMax"/>
        </c:scaling>
        <c:delete val="0"/>
        <c:axPos val="b"/>
        <c:majorGridlines/>
        <c:majorTickMark val="none"/>
        <c:minorTickMark val="none"/>
        <c:tickLblPos val="nextTo"/>
        <c:spPr>
          <a:ln>
            <a:noFill/>
          </a:ln>
        </c:spPr>
        <c:txPr>
          <a:bodyPr/>
          <a:lstStyle/>
          <a:p>
            <a:pPr>
              <a:defRPr sz="1000">
                <a:solidFill>
                  <a:srgbClr val="444444"/>
                </a:solidFill>
                <a:latin typeface="Calibri" panose="020F0502020204030204" pitchFamily="34" charset="0"/>
                <a:cs typeface="Arial" panose="020B0604020202020204" pitchFamily="34" charset="0"/>
              </a:defRPr>
            </a:pPr>
            <a:endParaRPr lang="fi-FI"/>
          </a:p>
        </c:txPr>
        <c:crossAx val="95606272"/>
        <c:crosses val="autoZero"/>
        <c:auto val="1"/>
        <c:lblAlgn val="ctr"/>
        <c:lblOffset val="100"/>
        <c:noMultiLvlLbl val="0"/>
      </c:catAx>
      <c:valAx>
        <c:axId val="95606272"/>
        <c:scaling>
          <c:orientation val="minMax"/>
          <c:max val="50"/>
          <c:min val="0"/>
        </c:scaling>
        <c:delete val="0"/>
        <c:axPos val="l"/>
        <c:majorGridlines>
          <c:spPr>
            <a:ln w="6350">
              <a:solidFill>
                <a:srgbClr val="BCBEC0"/>
              </a:solidFill>
            </a:ln>
          </c:spPr>
        </c:majorGridlines>
        <c:title>
          <c:tx>
            <c:rich>
              <a:bodyPr rot="0" vert="horz"/>
              <a:lstStyle/>
              <a:p>
                <a:pPr>
                  <a:defRPr b="0">
                    <a:solidFill>
                      <a:srgbClr val="444444"/>
                    </a:solidFill>
                    <a:latin typeface="Calibri" panose="020F0502020204030204" pitchFamily="34" charset="0"/>
                    <a:cs typeface="Arial" panose="020B0604020202020204" pitchFamily="34" charset="0"/>
                  </a:defRPr>
                </a:pPr>
                <a:r>
                  <a:rPr lang="fi-FI" b="0" smtClean="0">
                    <a:solidFill>
                      <a:srgbClr val="444444"/>
                    </a:solidFill>
                    <a:latin typeface="Calibri" panose="020F0502020204030204" pitchFamily="34" charset="0"/>
                    <a:cs typeface="Arial" panose="020B0604020202020204" pitchFamily="34" charset="0"/>
                  </a:rPr>
                  <a:t>%</a:t>
                </a:r>
                <a:endParaRPr lang="fi-FI" b="0">
                  <a:solidFill>
                    <a:srgbClr val="444444"/>
                  </a:solidFill>
                  <a:latin typeface="Calibri" panose="020F0502020204030204" pitchFamily="34" charset="0"/>
                  <a:cs typeface="Arial" panose="020B0604020202020204" pitchFamily="34" charset="0"/>
                </a:endParaRPr>
              </a:p>
            </c:rich>
          </c:tx>
          <c:layout>
            <c:manualLayout>
              <c:xMode val="edge"/>
              <c:yMode val="edge"/>
              <c:x val="1.91513811883481E-2"/>
              <c:y val="6.9774501545742884E-2"/>
            </c:manualLayout>
          </c:layout>
          <c:overlay val="0"/>
        </c:title>
        <c:numFmt formatCode="General" sourceLinked="0"/>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95553792"/>
        <c:crosses val="autoZero"/>
        <c:crossBetween val="between"/>
        <c:majorUnit val="10"/>
        <c:minorUnit val="1"/>
      </c:valAx>
      <c:spPr>
        <a:ln w="6350">
          <a:noFill/>
        </a:ln>
      </c:spPr>
    </c:plotArea>
    <c:legend>
      <c:legendPos val="r"/>
      <c:layout>
        <c:manualLayout>
          <c:xMode val="edge"/>
          <c:yMode val="edge"/>
          <c:x val="5.8538745454452229E-2"/>
          <c:y val="6.7511969655061108E-2"/>
          <c:w val="0.51489707377722127"/>
          <c:h val="6.0721656101424652E-2"/>
        </c:manualLayout>
      </c:layout>
      <c:overlay val="0"/>
      <c:spPr>
        <a:solidFill>
          <a:schemeClr val="bg1"/>
        </a:solidFill>
      </c:spPr>
      <c:txPr>
        <a:bodyPr/>
        <a:lstStyle/>
        <a:p>
          <a:pPr>
            <a:defRPr>
              <a:solidFill>
                <a:srgbClr val="444444"/>
              </a:solidFill>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232030342069645"/>
          <c:y val="1.2420372697243342E-2"/>
          <c:w val="0.69445754451951258"/>
          <c:h val="0.92020426193132265"/>
        </c:manualLayout>
      </c:layout>
      <c:barChart>
        <c:barDir val="bar"/>
        <c:grouping val="clustered"/>
        <c:varyColors val="0"/>
        <c:ser>
          <c:idx val="0"/>
          <c:order val="0"/>
          <c:tx>
            <c:strRef>
              <c:f>Taul1!$A$2</c:f>
              <c:strCache>
                <c:ptCount val="1"/>
                <c:pt idx="0">
                  <c:v>Kaikki</c:v>
                </c:pt>
              </c:strCache>
            </c:strRef>
          </c:tx>
          <c:spPr>
            <a:solidFill>
              <a:srgbClr val="D070E1"/>
            </a:solidFill>
          </c:spPr>
          <c:invertIfNegative val="0"/>
          <c:dLbls>
            <c:numFmt formatCode="#,##0" sourceLinked="0"/>
            <c:txPr>
              <a:bodyPr/>
              <a:lstStyle/>
              <a:p>
                <a:pPr>
                  <a:defRPr sz="1200" b="0">
                    <a:solidFill>
                      <a:srgbClr val="444444"/>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dLbls>
          <c:cat>
            <c:strRef>
              <c:f>Taul1!$B$1:$F$1</c:f>
              <c:strCache>
                <c:ptCount val="5"/>
                <c:pt idx="0">
                  <c:v>äidin ja tai isän kanssa</c:v>
                </c:pt>
                <c:pt idx="1">
                  <c:v>kaverin tai kavereiden kanssa</c:v>
                </c:pt>
                <c:pt idx="2">
                  <c:v>muun aikuisen kuin isän tai äidin kanssa</c:v>
                </c:pt>
                <c:pt idx="3">
                  <c:v>muiden sisarusten kanssa</c:v>
                </c:pt>
                <c:pt idx="4">
                  <c:v>en kenenkään kanssa</c:v>
                </c:pt>
              </c:strCache>
            </c:strRef>
          </c:cat>
          <c:val>
            <c:numRef>
              <c:f>Taul1!$B$2:$F$2</c:f>
              <c:numCache>
                <c:formatCode>0.00000</c:formatCode>
                <c:ptCount val="5"/>
                <c:pt idx="0">
                  <c:v>72.340429999999998</c:v>
                </c:pt>
                <c:pt idx="1">
                  <c:v>36.170209999999997</c:v>
                </c:pt>
                <c:pt idx="2">
                  <c:v>27.659569999999999</c:v>
                </c:pt>
                <c:pt idx="3">
                  <c:v>19.14894</c:v>
                </c:pt>
                <c:pt idx="4">
                  <c:v>12.76596</c:v>
                </c:pt>
              </c:numCache>
            </c:numRef>
          </c:val>
        </c:ser>
        <c:dLbls>
          <c:showLegendKey val="0"/>
          <c:showVal val="0"/>
          <c:showCatName val="0"/>
          <c:showSerName val="0"/>
          <c:showPercent val="0"/>
          <c:showBubbleSize val="0"/>
        </c:dLbls>
        <c:gapWidth val="55"/>
        <c:axId val="117744768"/>
        <c:axId val="117746304"/>
      </c:barChart>
      <c:catAx>
        <c:axId val="117744768"/>
        <c:scaling>
          <c:orientation val="maxMin"/>
        </c:scaling>
        <c:delete val="0"/>
        <c:axPos val="l"/>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117746304"/>
        <c:crosses val="autoZero"/>
        <c:auto val="1"/>
        <c:lblAlgn val="ctr"/>
        <c:lblOffset val="100"/>
        <c:tickLblSkip val="1"/>
        <c:noMultiLvlLbl val="0"/>
      </c:catAx>
      <c:valAx>
        <c:axId val="117746304"/>
        <c:scaling>
          <c:orientation val="minMax"/>
          <c:max val="100"/>
          <c:min val="0"/>
        </c:scaling>
        <c:delete val="0"/>
        <c:axPos val="t"/>
        <c:majorGridlines>
          <c:spPr>
            <a:ln w="6350">
              <a:solidFill>
                <a:srgbClr val="BCBEC0"/>
              </a:solidFill>
            </a:ln>
          </c:spPr>
        </c:majorGridlines>
        <c:title>
          <c:tx>
            <c:rich>
              <a:bodyPr/>
              <a:lstStyle/>
              <a:p>
                <a:pPr>
                  <a:defRPr b="0">
                    <a:solidFill>
                      <a:srgbClr val="444444"/>
                    </a:solidFill>
                    <a:latin typeface="Calibri" panose="020F0502020204030204" pitchFamily="34" charset="0"/>
                    <a:cs typeface="Arial" panose="020B0604020202020204" pitchFamily="34" charset="0"/>
                  </a:defRPr>
                </a:pPr>
                <a:r>
                  <a:rPr lang="fi-FI" b="0" smtClean="0">
                    <a:solidFill>
                      <a:srgbClr val="444444"/>
                    </a:solidFill>
                    <a:latin typeface="Calibri" panose="020F0502020204030204" pitchFamily="34" charset="0"/>
                    <a:cs typeface="Arial" panose="020B0604020202020204" pitchFamily="34" charset="0"/>
                  </a:rPr>
                  <a:t>%</a:t>
                </a:r>
                <a:endParaRPr lang="fi-FI" b="0">
                  <a:solidFill>
                    <a:srgbClr val="444444"/>
                  </a:solidFill>
                  <a:latin typeface="Calibri" panose="020F0502020204030204" pitchFamily="34" charset="0"/>
                  <a:cs typeface="Arial" panose="020B0604020202020204" pitchFamily="34" charset="0"/>
                </a:endParaRP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nchor="ctr" anchorCtr="1"/>
          <a:lstStyle/>
          <a:p>
            <a:pPr>
              <a:defRPr>
                <a:solidFill>
                  <a:srgbClr val="444444"/>
                </a:solidFill>
                <a:latin typeface="Calibri" panose="020F0502020204030204" pitchFamily="34" charset="0"/>
                <a:cs typeface="Arial" panose="020B0604020202020204" pitchFamily="34" charset="0"/>
              </a:defRPr>
            </a:pPr>
            <a:endParaRPr lang="fi-FI"/>
          </a:p>
        </c:txPr>
        <c:crossAx val="117744768"/>
        <c:crosses val="autoZero"/>
        <c:crossBetween val="between"/>
        <c:majorUnit val="10"/>
        <c:minorUnit val="1"/>
      </c:valAx>
      <c:spPr>
        <a:ln w="6350">
          <a:noFill/>
        </a:ln>
      </c:spPr>
    </c:plotArea>
    <c:plotVisOnly val="1"/>
    <c:dispBlanksAs val="gap"/>
    <c:showDLblsOverMax val="0"/>
  </c:chart>
  <c:spPr>
    <a:ln>
      <a:noFill/>
    </a:ln>
  </c:spPr>
  <c:txPr>
    <a:bodyPr/>
    <a:lstStyle/>
    <a:p>
      <a:pPr>
        <a:defRPr sz="1200">
          <a:latin typeface="Calibri" panose="020F0502020204030204" pitchFamily="34" charset="0"/>
        </a:defRPr>
      </a:pPr>
      <a:endParaRPr lang="fi-FI"/>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263123359580047E-2"/>
          <c:y val="2.8279582329512856E-2"/>
          <c:w val="0.91418755468066504"/>
          <c:h val="0.69781442597190924"/>
        </c:manualLayout>
      </c:layout>
      <c:barChart>
        <c:barDir val="col"/>
        <c:grouping val="clustered"/>
        <c:varyColors val="0"/>
        <c:ser>
          <c:idx val="0"/>
          <c:order val="0"/>
          <c:tx>
            <c:strRef>
              <c:f>Taul1!$A$2</c:f>
              <c:strCache>
                <c:ptCount val="1"/>
                <c:pt idx="0">
                  <c:v>Kaikki</c:v>
                </c:pt>
              </c:strCache>
            </c:strRef>
          </c:tx>
          <c:spPr>
            <a:solidFill>
              <a:srgbClr val="96F000"/>
            </a:solidFill>
          </c:spPr>
          <c:invertIfNegative val="0"/>
          <c:dLbls>
            <c:numFmt formatCode="#,##0" sourceLinked="0"/>
            <c:txPr>
              <a:bodyPr/>
              <a:lstStyle/>
              <a:p>
                <a:pPr>
                  <a:defRPr sz="1200" b="0">
                    <a:solidFill>
                      <a:srgbClr val="444444"/>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dLbls>
          <c:cat>
            <c:strRef>
              <c:f>Taul1!$B$1:$L$1</c:f>
              <c:strCache>
                <c:ptCount val="11"/>
                <c:pt idx="0">
                  <c:v>On huolissaan/
peloissaan</c:v>
                </c:pt>
                <c:pt idx="1">
                  <c:v>Hyvin/
ei vaikuta sisaren elämään tällä hetkellä</c:v>
                </c:pt>
                <c:pt idx="2">
                  <c:v>Kokee saaneensa vähemmän huomiota</c:v>
                </c:pt>
                <c:pt idx="3">
                  <c:v>On huolehtiva/
suojeleva</c:v>
                </c:pt>
                <c:pt idx="4">
                  <c:v>Liian nuori ymmär-
tämään asiaa</c:v>
                </c:pt>
                <c:pt idx="5">
                  <c:v>On ärsyyntynyt/
kriittinen</c:v>
                </c:pt>
                <c:pt idx="6">
                  <c:v>On stressaan-
tunut/
kokee tilanteen raskaaksi</c:v>
                </c:pt>
                <c:pt idx="7">
                  <c:v>Kärsii kun sairaus rajoittaa perheen elämää</c:v>
                </c:pt>
                <c:pt idx="8">
                  <c:v>Herättää kysymyksiä/
suhtautuu neutraalisti</c:v>
                </c:pt>
                <c:pt idx="9">
                  <c:v>Muu</c:v>
                </c:pt>
                <c:pt idx="10">
                  <c:v>Ei vast./
eos</c:v>
                </c:pt>
              </c:strCache>
            </c:strRef>
          </c:cat>
          <c:val>
            <c:numRef>
              <c:f>Taul1!$B$2:$L$2</c:f>
              <c:numCache>
                <c:formatCode>0.00000</c:formatCode>
                <c:ptCount val="11"/>
                <c:pt idx="0">
                  <c:v>21.088439999999999</c:v>
                </c:pt>
                <c:pt idx="1">
                  <c:v>21.088439999999999</c:v>
                </c:pt>
                <c:pt idx="2">
                  <c:v>20.408159999999999</c:v>
                </c:pt>
                <c:pt idx="3">
                  <c:v>10.88435</c:v>
                </c:pt>
                <c:pt idx="4">
                  <c:v>10.204079999999999</c:v>
                </c:pt>
                <c:pt idx="5">
                  <c:v>9.5238099999999992</c:v>
                </c:pt>
                <c:pt idx="6">
                  <c:v>8.8435400000000008</c:v>
                </c:pt>
                <c:pt idx="7">
                  <c:v>8.1632700000000007</c:v>
                </c:pt>
                <c:pt idx="8">
                  <c:v>6.8027199999999999</c:v>
                </c:pt>
                <c:pt idx="9">
                  <c:v>1.3605400000000001</c:v>
                </c:pt>
                <c:pt idx="10">
                  <c:v>2.7210899999999998</c:v>
                </c:pt>
              </c:numCache>
            </c:numRef>
          </c:val>
        </c:ser>
        <c:dLbls>
          <c:showLegendKey val="0"/>
          <c:showVal val="0"/>
          <c:showCatName val="0"/>
          <c:showSerName val="0"/>
          <c:showPercent val="0"/>
          <c:showBubbleSize val="0"/>
        </c:dLbls>
        <c:gapWidth val="55"/>
        <c:axId val="125500032"/>
        <c:axId val="134566656"/>
      </c:barChart>
      <c:catAx>
        <c:axId val="125500032"/>
        <c:scaling>
          <c:orientation val="minMax"/>
        </c:scaling>
        <c:delete val="0"/>
        <c:axPos val="b"/>
        <c:majorGridlines/>
        <c:majorTickMark val="none"/>
        <c:minorTickMark val="none"/>
        <c:tickLblPos val="nextTo"/>
        <c:spPr>
          <a:ln>
            <a:noFill/>
          </a:ln>
        </c:spPr>
        <c:txPr>
          <a:bodyPr/>
          <a:lstStyle/>
          <a:p>
            <a:pPr>
              <a:defRPr sz="1100">
                <a:solidFill>
                  <a:srgbClr val="444444"/>
                </a:solidFill>
                <a:latin typeface="Calibri" panose="020F0502020204030204" pitchFamily="34" charset="0"/>
                <a:cs typeface="Arial" panose="020B0604020202020204" pitchFamily="34" charset="0"/>
              </a:defRPr>
            </a:pPr>
            <a:endParaRPr lang="fi-FI"/>
          </a:p>
        </c:txPr>
        <c:crossAx val="134566656"/>
        <c:crosses val="autoZero"/>
        <c:auto val="1"/>
        <c:lblAlgn val="ctr"/>
        <c:lblOffset val="100"/>
        <c:noMultiLvlLbl val="0"/>
      </c:catAx>
      <c:valAx>
        <c:axId val="134566656"/>
        <c:scaling>
          <c:orientation val="minMax"/>
          <c:max val="60"/>
          <c:min val="0"/>
        </c:scaling>
        <c:delete val="0"/>
        <c:axPos val="l"/>
        <c:majorGridlines>
          <c:spPr>
            <a:ln w="6350">
              <a:solidFill>
                <a:srgbClr val="BCBEC0"/>
              </a:solidFill>
            </a:ln>
          </c:spPr>
        </c:majorGridlines>
        <c:title>
          <c:tx>
            <c:rich>
              <a:bodyPr rot="0" vert="horz"/>
              <a:lstStyle/>
              <a:p>
                <a:pPr>
                  <a:defRPr b="0">
                    <a:solidFill>
                      <a:srgbClr val="444444"/>
                    </a:solidFill>
                    <a:latin typeface="Calibri" panose="020F0502020204030204" pitchFamily="34" charset="0"/>
                    <a:cs typeface="Arial" panose="020B0604020202020204" pitchFamily="34" charset="0"/>
                  </a:defRPr>
                </a:pPr>
                <a:r>
                  <a:rPr lang="fi-FI" b="0" smtClean="0">
                    <a:solidFill>
                      <a:srgbClr val="444444"/>
                    </a:solidFill>
                    <a:latin typeface="Calibri" panose="020F0502020204030204" pitchFamily="34" charset="0"/>
                    <a:cs typeface="Arial" panose="020B0604020202020204" pitchFamily="34" charset="0"/>
                  </a:rPr>
                  <a:t>%</a:t>
                </a:r>
                <a:endParaRPr lang="fi-FI" b="0">
                  <a:solidFill>
                    <a:srgbClr val="444444"/>
                  </a:solidFill>
                  <a:latin typeface="Calibri" panose="020F0502020204030204" pitchFamily="34" charset="0"/>
                  <a:cs typeface="Arial" panose="020B0604020202020204" pitchFamily="34" charset="0"/>
                </a:endParaRPr>
              </a:p>
            </c:rich>
          </c:tx>
          <c:layout>
            <c:manualLayout>
              <c:xMode val="edge"/>
              <c:yMode val="edge"/>
              <c:x val="4.5004254627195796E-2"/>
              <c:y val="6.1569844225661946E-2"/>
            </c:manualLayout>
          </c:layout>
          <c:overlay val="0"/>
        </c:title>
        <c:numFmt formatCode="General" sourceLinked="0"/>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125500032"/>
        <c:crosses val="autoZero"/>
        <c:crossBetween val="between"/>
        <c:majorUnit val="10"/>
        <c:minorUnit val="1"/>
      </c:valAx>
      <c:spPr>
        <a:ln w="6350">
          <a:noFill/>
        </a:ln>
      </c:spPr>
    </c:plotArea>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04349589312773E-2"/>
          <c:y val="2.8279582329512856E-2"/>
          <c:w val="0.94144623099387337"/>
          <c:h val="0.72171087719210214"/>
        </c:manualLayout>
      </c:layout>
      <c:barChart>
        <c:barDir val="col"/>
        <c:grouping val="clustered"/>
        <c:varyColors val="0"/>
        <c:ser>
          <c:idx val="0"/>
          <c:order val="0"/>
          <c:tx>
            <c:strRef>
              <c:f>Taul1!$A$3</c:f>
              <c:strCache>
                <c:ptCount val="1"/>
                <c:pt idx="0">
                  <c:v>Musili</c:v>
                </c:pt>
              </c:strCache>
            </c:strRef>
          </c:tx>
          <c:spPr>
            <a:solidFill>
              <a:srgbClr val="96F000"/>
            </a:solidFill>
          </c:spPr>
          <c:invertIfNegative val="0"/>
          <c:dLbls>
            <c:numFmt formatCode="#,##0" sourceLinked="0"/>
            <c:txPr>
              <a:bodyPr/>
              <a:lstStyle/>
              <a:p>
                <a:pPr>
                  <a:defRPr sz="1000" b="0">
                    <a:solidFill>
                      <a:srgbClr val="444444"/>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dLbls>
          <c:cat>
            <c:strRef>
              <c:f>Taul1!$B$1:$L$1</c:f>
              <c:strCache>
                <c:ptCount val="11"/>
                <c:pt idx="0">
                  <c:v>On huolissaan/
peloissaan</c:v>
                </c:pt>
                <c:pt idx="1">
                  <c:v>Hyvin/
ei vaikuta sisaruksen elämään tällä hetkellä</c:v>
                </c:pt>
                <c:pt idx="2">
                  <c:v>Kokee saaneensa vähemmän huomiota</c:v>
                </c:pt>
                <c:pt idx="3">
                  <c:v>On huolehtiva/
suojeleva</c:v>
                </c:pt>
                <c:pt idx="4">
                  <c:v>Liian nuori ymmär-
tämään asiaa</c:v>
                </c:pt>
                <c:pt idx="5">
                  <c:v>On ärsyyntynyt/
kriittinen</c:v>
                </c:pt>
                <c:pt idx="6">
                  <c:v>On stressaan-
tunut/
kokee tilanteen raskaaksi</c:v>
                </c:pt>
                <c:pt idx="7">
                  <c:v>Kärsii kun sairaus rajoittaa perheen elämää</c:v>
                </c:pt>
                <c:pt idx="8">
                  <c:v>Herättää kysymyksiä/
suhtautuu neutraalisti</c:v>
                </c:pt>
                <c:pt idx="9">
                  <c:v>Muu</c:v>
                </c:pt>
                <c:pt idx="10">
                  <c:v>Ei vast./
eos</c:v>
                </c:pt>
              </c:strCache>
            </c:strRef>
          </c:cat>
          <c:val>
            <c:numRef>
              <c:f>Taul1!$B$3:$L$3</c:f>
              <c:numCache>
                <c:formatCode>0.00000</c:formatCode>
                <c:ptCount val="11"/>
                <c:pt idx="0">
                  <c:v>22.580649999999999</c:v>
                </c:pt>
                <c:pt idx="1">
                  <c:v>25.806450000000002</c:v>
                </c:pt>
                <c:pt idx="2">
                  <c:v>16.12903</c:v>
                </c:pt>
                <c:pt idx="3">
                  <c:v>16.12903</c:v>
                </c:pt>
                <c:pt idx="4">
                  <c:v>6.4516099999999996</c:v>
                </c:pt>
                <c:pt idx="5">
                  <c:v>3.2258100000000001</c:v>
                </c:pt>
                <c:pt idx="6">
                  <c:v>9.6774199999999997</c:v>
                </c:pt>
                <c:pt idx="7">
                  <c:v>3.2258100000000001</c:v>
                </c:pt>
                <c:pt idx="8">
                  <c:v>3.2258100000000001</c:v>
                </c:pt>
                <c:pt idx="10">
                  <c:v>9.6774199999999997</c:v>
                </c:pt>
              </c:numCache>
            </c:numRef>
          </c:val>
        </c:ser>
        <c:ser>
          <c:idx val="1"/>
          <c:order val="1"/>
          <c:tx>
            <c:strRef>
              <c:f>Taul1!$A$4</c:f>
              <c:strCache>
                <c:ptCount val="1"/>
                <c:pt idx="0">
                  <c:v>Kympin Lapset</c:v>
                </c:pt>
              </c:strCache>
            </c:strRef>
          </c:tx>
          <c:spPr>
            <a:solidFill>
              <a:srgbClr val="00B0F0"/>
            </a:solidFill>
          </c:spPr>
          <c:invertIfNegative val="0"/>
          <c:dLbls>
            <c:numFmt formatCode="#,##0" sourceLinked="0"/>
            <c:txPr>
              <a:bodyPr/>
              <a:lstStyle/>
              <a:p>
                <a:pPr algn="ctr">
                  <a:defRPr lang="fi-FI" sz="1000" b="0" i="0" u="none" strike="noStrike" kern="1200" baseline="0">
                    <a:solidFill>
                      <a:srgbClr val="444444"/>
                    </a:solidFill>
                    <a:latin typeface="Calibri" panose="020F0502020204030204" pitchFamily="34" charset="0"/>
                    <a:ea typeface="+mn-ea"/>
                    <a:cs typeface="Arial" panose="020B0604020202020204" pitchFamily="34" charset="0"/>
                  </a:defRPr>
                </a:pPr>
                <a:endParaRPr lang="fi-FI"/>
              </a:p>
            </c:txPr>
            <c:showLegendKey val="0"/>
            <c:showVal val="1"/>
            <c:showCatName val="0"/>
            <c:showSerName val="0"/>
            <c:showPercent val="0"/>
            <c:showBubbleSize val="0"/>
            <c:showLeaderLines val="0"/>
          </c:dLbls>
          <c:cat>
            <c:strRef>
              <c:f>Taul1!$B$1:$L$1</c:f>
              <c:strCache>
                <c:ptCount val="11"/>
                <c:pt idx="0">
                  <c:v>On huolissaan/
peloissaan</c:v>
                </c:pt>
                <c:pt idx="1">
                  <c:v>Hyvin/
ei vaikuta sisaruksen elämään tällä hetkellä</c:v>
                </c:pt>
                <c:pt idx="2">
                  <c:v>Kokee saaneensa vähemmän huomiota</c:v>
                </c:pt>
                <c:pt idx="3">
                  <c:v>On huolehtiva/
suojeleva</c:v>
                </c:pt>
                <c:pt idx="4">
                  <c:v>Liian nuori ymmär-
tämään asiaa</c:v>
                </c:pt>
                <c:pt idx="5">
                  <c:v>On ärsyyntynyt/
kriittinen</c:v>
                </c:pt>
                <c:pt idx="6">
                  <c:v>On stressaan-
tunut/
kokee tilanteen raskaaksi</c:v>
                </c:pt>
                <c:pt idx="7">
                  <c:v>Kärsii kun sairaus rajoittaa perheen elämää</c:v>
                </c:pt>
                <c:pt idx="8">
                  <c:v>Herättää kysymyksiä/
suhtautuu neutraalisti</c:v>
                </c:pt>
                <c:pt idx="9">
                  <c:v>Muu</c:v>
                </c:pt>
                <c:pt idx="10">
                  <c:v>Ei vast./
eos</c:v>
                </c:pt>
              </c:strCache>
            </c:strRef>
          </c:cat>
          <c:val>
            <c:numRef>
              <c:f>Taul1!$B$4:$L$4</c:f>
              <c:numCache>
                <c:formatCode>0.00000</c:formatCode>
                <c:ptCount val="11"/>
                <c:pt idx="0">
                  <c:v>26.66667</c:v>
                </c:pt>
                <c:pt idx="1">
                  <c:v>23.33333</c:v>
                </c:pt>
                <c:pt idx="2">
                  <c:v>20</c:v>
                </c:pt>
                <c:pt idx="3">
                  <c:v>3.3333300000000001</c:v>
                </c:pt>
                <c:pt idx="4">
                  <c:v>3.3333300000000001</c:v>
                </c:pt>
                <c:pt idx="6">
                  <c:v>20</c:v>
                </c:pt>
                <c:pt idx="7">
                  <c:v>16.66667</c:v>
                </c:pt>
                <c:pt idx="8">
                  <c:v>10</c:v>
                </c:pt>
                <c:pt idx="9">
                  <c:v>3.3333300000000001</c:v>
                </c:pt>
              </c:numCache>
            </c:numRef>
          </c:val>
        </c:ser>
        <c:ser>
          <c:idx val="2"/>
          <c:order val="2"/>
          <c:tx>
            <c:strRef>
              <c:f>Taul1!$A$5</c:f>
              <c:strCache>
                <c:ptCount val="1"/>
                <c:pt idx="0">
                  <c:v>Sydänlapset</c:v>
                </c:pt>
              </c:strCache>
            </c:strRef>
          </c:tx>
          <c:spPr>
            <a:solidFill>
              <a:srgbClr val="E60F28"/>
            </a:solidFill>
          </c:spPr>
          <c:invertIfNegative val="0"/>
          <c:dLbls>
            <c:numFmt formatCode="#,##0" sourceLinked="0"/>
            <c:txPr>
              <a:bodyPr/>
              <a:lstStyle/>
              <a:p>
                <a:pPr algn="ctr">
                  <a:defRPr lang="fi-FI" sz="1000" b="0" i="0" u="none" strike="noStrike" kern="1200" baseline="0">
                    <a:solidFill>
                      <a:srgbClr val="444444"/>
                    </a:solidFill>
                    <a:latin typeface="Calibri" panose="020F0502020204030204" pitchFamily="34" charset="0"/>
                    <a:ea typeface="+mn-ea"/>
                    <a:cs typeface="Arial" panose="020B0604020202020204" pitchFamily="34" charset="0"/>
                  </a:defRPr>
                </a:pPr>
                <a:endParaRPr lang="fi-FI"/>
              </a:p>
            </c:txPr>
            <c:showLegendKey val="0"/>
            <c:showVal val="1"/>
            <c:showCatName val="0"/>
            <c:showSerName val="0"/>
            <c:showPercent val="0"/>
            <c:showBubbleSize val="0"/>
            <c:showLeaderLines val="0"/>
          </c:dLbls>
          <c:cat>
            <c:strRef>
              <c:f>Taul1!$B$1:$L$1</c:f>
              <c:strCache>
                <c:ptCount val="11"/>
                <c:pt idx="0">
                  <c:v>On huolissaan/
peloissaan</c:v>
                </c:pt>
                <c:pt idx="1">
                  <c:v>Hyvin/
ei vaikuta sisaruksen elämään tällä hetkellä</c:v>
                </c:pt>
                <c:pt idx="2">
                  <c:v>Kokee saaneensa vähemmän huomiota</c:v>
                </c:pt>
                <c:pt idx="3">
                  <c:v>On huolehtiva/
suojeleva</c:v>
                </c:pt>
                <c:pt idx="4">
                  <c:v>Liian nuori ymmär-
tämään asiaa</c:v>
                </c:pt>
                <c:pt idx="5">
                  <c:v>On ärsyyntynyt/
kriittinen</c:v>
                </c:pt>
                <c:pt idx="6">
                  <c:v>On stressaan-
tunut/
kokee tilanteen raskaaksi</c:v>
                </c:pt>
                <c:pt idx="7">
                  <c:v>Kärsii kun sairaus rajoittaa perheen elämää</c:v>
                </c:pt>
                <c:pt idx="8">
                  <c:v>Herättää kysymyksiä/
suhtautuu neutraalisti</c:v>
                </c:pt>
                <c:pt idx="9">
                  <c:v>Muu</c:v>
                </c:pt>
                <c:pt idx="10">
                  <c:v>Ei vast./
eos</c:v>
                </c:pt>
              </c:strCache>
            </c:strRef>
          </c:cat>
          <c:val>
            <c:numRef>
              <c:f>Taul1!$B$5:$L$5</c:f>
              <c:numCache>
                <c:formatCode>0.00000</c:formatCode>
                <c:ptCount val="11"/>
                <c:pt idx="0">
                  <c:v>25</c:v>
                </c:pt>
                <c:pt idx="1">
                  <c:v>31.25</c:v>
                </c:pt>
                <c:pt idx="2">
                  <c:v>15.625</c:v>
                </c:pt>
                <c:pt idx="3">
                  <c:v>9.375</c:v>
                </c:pt>
                <c:pt idx="4">
                  <c:v>18.75</c:v>
                </c:pt>
                <c:pt idx="5">
                  <c:v>3.125</c:v>
                </c:pt>
                <c:pt idx="6">
                  <c:v>6.25</c:v>
                </c:pt>
                <c:pt idx="7">
                  <c:v>3.125</c:v>
                </c:pt>
                <c:pt idx="8">
                  <c:v>3.125</c:v>
                </c:pt>
              </c:numCache>
            </c:numRef>
          </c:val>
        </c:ser>
        <c:ser>
          <c:idx val="3"/>
          <c:order val="3"/>
          <c:tx>
            <c:strRef>
              <c:f>Taul1!$A$6</c:f>
              <c:strCache>
                <c:ptCount val="1"/>
                <c:pt idx="0">
                  <c:v>Sykerö*</c:v>
                </c:pt>
              </c:strCache>
            </c:strRef>
          </c:tx>
          <c:spPr>
            <a:solidFill>
              <a:srgbClr val="EB599E"/>
            </a:solidFill>
          </c:spPr>
          <c:invertIfNegative val="0"/>
          <c:dLbls>
            <c:numFmt formatCode="#,##0" sourceLinked="0"/>
            <c:txPr>
              <a:bodyPr/>
              <a:lstStyle/>
              <a:p>
                <a:pPr algn="ctr">
                  <a:defRPr lang="fi-FI" sz="1000" b="0" i="0" u="none" strike="noStrike" kern="1200" baseline="0">
                    <a:solidFill>
                      <a:srgbClr val="444444"/>
                    </a:solidFill>
                    <a:latin typeface="Calibri" panose="020F0502020204030204" pitchFamily="34" charset="0"/>
                    <a:ea typeface="+mn-ea"/>
                    <a:cs typeface="Arial" panose="020B0604020202020204" pitchFamily="34" charset="0"/>
                  </a:defRPr>
                </a:pPr>
                <a:endParaRPr lang="fi-FI"/>
              </a:p>
            </c:txPr>
            <c:showLegendKey val="0"/>
            <c:showVal val="1"/>
            <c:showCatName val="0"/>
            <c:showSerName val="0"/>
            <c:showPercent val="0"/>
            <c:showBubbleSize val="0"/>
            <c:showLeaderLines val="0"/>
          </c:dLbls>
          <c:cat>
            <c:strRef>
              <c:f>Taul1!$B$1:$L$1</c:f>
              <c:strCache>
                <c:ptCount val="11"/>
                <c:pt idx="0">
                  <c:v>On huolissaan/
peloissaan</c:v>
                </c:pt>
                <c:pt idx="1">
                  <c:v>Hyvin/
ei vaikuta sisaruksen elämään tällä hetkellä</c:v>
                </c:pt>
                <c:pt idx="2">
                  <c:v>Kokee saaneensa vähemmän huomiota</c:v>
                </c:pt>
                <c:pt idx="3">
                  <c:v>On huolehtiva/
suojeleva</c:v>
                </c:pt>
                <c:pt idx="4">
                  <c:v>Liian nuori ymmär-
tämään asiaa</c:v>
                </c:pt>
                <c:pt idx="5">
                  <c:v>On ärsyyntynyt/
kriittinen</c:v>
                </c:pt>
                <c:pt idx="6">
                  <c:v>On stressaan-
tunut/
kokee tilanteen raskaaksi</c:v>
                </c:pt>
                <c:pt idx="7">
                  <c:v>Kärsii kun sairaus rajoittaa perheen elämää</c:v>
                </c:pt>
                <c:pt idx="8">
                  <c:v>Herättää kysymyksiä/
suhtautuu neutraalisti</c:v>
                </c:pt>
                <c:pt idx="9">
                  <c:v>Muu</c:v>
                </c:pt>
                <c:pt idx="10">
                  <c:v>Ei vast./
eos</c:v>
                </c:pt>
              </c:strCache>
            </c:strRef>
          </c:cat>
          <c:val>
            <c:numRef>
              <c:f>Taul1!$B$6:$L$6</c:f>
              <c:numCache>
                <c:formatCode>0.00000</c:formatCode>
                <c:ptCount val="11"/>
                <c:pt idx="0">
                  <c:v>7.1428599999999998</c:v>
                </c:pt>
                <c:pt idx="1">
                  <c:v>7.1428599999999998</c:v>
                </c:pt>
                <c:pt idx="2">
                  <c:v>28.571429999999999</c:v>
                </c:pt>
                <c:pt idx="4">
                  <c:v>21.428570000000001</c:v>
                </c:pt>
                <c:pt idx="5">
                  <c:v>7.1428599999999998</c:v>
                </c:pt>
                <c:pt idx="6">
                  <c:v>14.28571</c:v>
                </c:pt>
                <c:pt idx="7">
                  <c:v>7.1428599999999998</c:v>
                </c:pt>
                <c:pt idx="8">
                  <c:v>7.1428599999999998</c:v>
                </c:pt>
                <c:pt idx="10">
                  <c:v>7.1428599999999998</c:v>
                </c:pt>
              </c:numCache>
            </c:numRef>
          </c:val>
        </c:ser>
        <c:ser>
          <c:idx val="4"/>
          <c:order val="4"/>
          <c:tx>
            <c:strRef>
              <c:f>Taul1!$A$7</c:f>
              <c:strCache>
                <c:ptCount val="1"/>
                <c:pt idx="0">
                  <c:v>Leijonaemot</c:v>
                </c:pt>
              </c:strCache>
            </c:strRef>
          </c:tx>
          <c:spPr>
            <a:solidFill>
              <a:srgbClr val="FFC000"/>
            </a:solidFill>
          </c:spPr>
          <c:invertIfNegative val="0"/>
          <c:dLbls>
            <c:numFmt formatCode="#,##0" sourceLinked="0"/>
            <c:txPr>
              <a:bodyPr/>
              <a:lstStyle/>
              <a:p>
                <a:pPr algn="ctr">
                  <a:defRPr lang="fi-FI" sz="1000" b="0" i="0" u="none" strike="noStrike" kern="1200" baseline="0">
                    <a:solidFill>
                      <a:srgbClr val="444444"/>
                    </a:solidFill>
                    <a:latin typeface="Calibri" panose="020F0502020204030204" pitchFamily="34" charset="0"/>
                    <a:ea typeface="+mn-ea"/>
                    <a:cs typeface="Arial" panose="020B0604020202020204" pitchFamily="34" charset="0"/>
                  </a:defRPr>
                </a:pPr>
                <a:endParaRPr lang="fi-FI"/>
              </a:p>
            </c:txPr>
            <c:showLegendKey val="0"/>
            <c:showVal val="1"/>
            <c:showCatName val="0"/>
            <c:showSerName val="0"/>
            <c:showPercent val="0"/>
            <c:showBubbleSize val="0"/>
            <c:showLeaderLines val="0"/>
          </c:dLbls>
          <c:cat>
            <c:strRef>
              <c:f>Taul1!$B$1:$L$1</c:f>
              <c:strCache>
                <c:ptCount val="11"/>
                <c:pt idx="0">
                  <c:v>On huolissaan/
peloissaan</c:v>
                </c:pt>
                <c:pt idx="1">
                  <c:v>Hyvin/
ei vaikuta sisaruksen elämään tällä hetkellä</c:v>
                </c:pt>
                <c:pt idx="2">
                  <c:v>Kokee saaneensa vähemmän huomiota</c:v>
                </c:pt>
                <c:pt idx="3">
                  <c:v>On huolehtiva/
suojeleva</c:v>
                </c:pt>
                <c:pt idx="4">
                  <c:v>Liian nuori ymmär-
tämään asiaa</c:v>
                </c:pt>
                <c:pt idx="5">
                  <c:v>On ärsyyntynyt/
kriittinen</c:v>
                </c:pt>
                <c:pt idx="6">
                  <c:v>On stressaan-
tunut/
kokee tilanteen raskaaksi</c:v>
                </c:pt>
                <c:pt idx="7">
                  <c:v>Kärsii kun sairaus rajoittaa perheen elämää</c:v>
                </c:pt>
                <c:pt idx="8">
                  <c:v>Herättää kysymyksiä/
suhtautuu neutraalisti</c:v>
                </c:pt>
                <c:pt idx="9">
                  <c:v>Muu</c:v>
                </c:pt>
                <c:pt idx="10">
                  <c:v>Ei vast./
eos</c:v>
                </c:pt>
              </c:strCache>
            </c:strRef>
          </c:cat>
          <c:val>
            <c:numRef>
              <c:f>Taul1!$B$7:$L$7</c:f>
              <c:numCache>
                <c:formatCode>0.00000</c:formatCode>
                <c:ptCount val="11"/>
                <c:pt idx="0">
                  <c:v>17.5</c:v>
                </c:pt>
                <c:pt idx="1">
                  <c:v>12.5</c:v>
                </c:pt>
                <c:pt idx="2">
                  <c:v>25</c:v>
                </c:pt>
                <c:pt idx="3">
                  <c:v>17.5</c:v>
                </c:pt>
                <c:pt idx="4">
                  <c:v>7.5</c:v>
                </c:pt>
                <c:pt idx="5">
                  <c:v>27.5</c:v>
                </c:pt>
                <c:pt idx="7">
                  <c:v>10</c:v>
                </c:pt>
                <c:pt idx="8">
                  <c:v>10</c:v>
                </c:pt>
                <c:pt idx="9">
                  <c:v>2.5</c:v>
                </c:pt>
              </c:numCache>
            </c:numRef>
          </c:val>
        </c:ser>
        <c:dLbls>
          <c:showLegendKey val="0"/>
          <c:showVal val="0"/>
          <c:showCatName val="0"/>
          <c:showSerName val="0"/>
          <c:showPercent val="0"/>
          <c:showBubbleSize val="0"/>
        </c:dLbls>
        <c:gapWidth val="55"/>
        <c:axId val="117704576"/>
        <c:axId val="117706112"/>
      </c:barChart>
      <c:catAx>
        <c:axId val="117704576"/>
        <c:scaling>
          <c:orientation val="minMax"/>
        </c:scaling>
        <c:delete val="0"/>
        <c:axPos val="b"/>
        <c:majorGridlines/>
        <c:majorTickMark val="none"/>
        <c:minorTickMark val="none"/>
        <c:tickLblPos val="nextTo"/>
        <c:spPr>
          <a:ln>
            <a:noFill/>
          </a:ln>
        </c:spPr>
        <c:txPr>
          <a:bodyPr/>
          <a:lstStyle/>
          <a:p>
            <a:pPr>
              <a:defRPr sz="900">
                <a:solidFill>
                  <a:srgbClr val="444444"/>
                </a:solidFill>
                <a:latin typeface="Calibri" panose="020F0502020204030204" pitchFamily="34" charset="0"/>
                <a:cs typeface="Arial" panose="020B0604020202020204" pitchFamily="34" charset="0"/>
              </a:defRPr>
            </a:pPr>
            <a:endParaRPr lang="fi-FI"/>
          </a:p>
        </c:txPr>
        <c:crossAx val="117706112"/>
        <c:crosses val="autoZero"/>
        <c:auto val="1"/>
        <c:lblAlgn val="ctr"/>
        <c:lblOffset val="100"/>
        <c:noMultiLvlLbl val="0"/>
      </c:catAx>
      <c:valAx>
        <c:axId val="117706112"/>
        <c:scaling>
          <c:orientation val="minMax"/>
          <c:max val="60"/>
          <c:min val="0"/>
        </c:scaling>
        <c:delete val="0"/>
        <c:axPos val="l"/>
        <c:majorGridlines>
          <c:spPr>
            <a:ln w="6350">
              <a:solidFill>
                <a:srgbClr val="BCBEC0"/>
              </a:solidFill>
            </a:ln>
          </c:spPr>
        </c:majorGridlines>
        <c:title>
          <c:tx>
            <c:rich>
              <a:bodyPr rot="0" vert="horz"/>
              <a:lstStyle/>
              <a:p>
                <a:pPr>
                  <a:defRPr b="0">
                    <a:solidFill>
                      <a:srgbClr val="444444"/>
                    </a:solidFill>
                    <a:latin typeface="Calibri" panose="020F0502020204030204" pitchFamily="34" charset="0"/>
                    <a:cs typeface="Arial" panose="020B0604020202020204" pitchFamily="34" charset="0"/>
                  </a:defRPr>
                </a:pPr>
                <a:r>
                  <a:rPr lang="fi-FI" b="0" smtClean="0">
                    <a:solidFill>
                      <a:srgbClr val="444444"/>
                    </a:solidFill>
                    <a:latin typeface="Calibri" panose="020F0502020204030204" pitchFamily="34" charset="0"/>
                    <a:cs typeface="Arial" panose="020B0604020202020204" pitchFamily="34" charset="0"/>
                  </a:rPr>
                  <a:t>%</a:t>
                </a:r>
                <a:endParaRPr lang="fi-FI" b="0">
                  <a:solidFill>
                    <a:srgbClr val="444444"/>
                  </a:solidFill>
                  <a:latin typeface="Calibri" panose="020F0502020204030204" pitchFamily="34" charset="0"/>
                  <a:cs typeface="Arial" panose="020B0604020202020204" pitchFamily="34" charset="0"/>
                </a:endParaRPr>
              </a:p>
            </c:rich>
          </c:tx>
          <c:layout>
            <c:manualLayout>
              <c:xMode val="edge"/>
              <c:yMode val="edge"/>
              <c:x val="5.7917016890267218E-3"/>
              <c:y val="6.1569844225661946E-2"/>
            </c:manualLayout>
          </c:layout>
          <c:overlay val="0"/>
        </c:title>
        <c:numFmt formatCode="General" sourceLinked="0"/>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117704576"/>
        <c:crosses val="autoZero"/>
        <c:crossBetween val="between"/>
        <c:majorUnit val="10"/>
        <c:minorUnit val="1"/>
      </c:valAx>
      <c:spPr>
        <a:ln w="6350">
          <a:noFill/>
        </a:ln>
      </c:spPr>
    </c:plotArea>
    <c:legend>
      <c:legendPos val="r"/>
      <c:layout>
        <c:manualLayout>
          <c:xMode val="edge"/>
          <c:yMode val="edge"/>
          <c:x val="0.10788102127178315"/>
          <c:y val="5.4236173149710916E-2"/>
          <c:w val="0.72735395273415282"/>
          <c:h val="7.3063974542230348E-2"/>
        </c:manualLayout>
      </c:layout>
      <c:overlay val="0"/>
      <c:spPr>
        <a:solidFill>
          <a:schemeClr val="bg1"/>
        </a:solidFill>
      </c:spPr>
      <c:txPr>
        <a:bodyPr/>
        <a:lstStyle/>
        <a:p>
          <a:pPr>
            <a:defRPr>
              <a:solidFill>
                <a:srgbClr val="444444"/>
              </a:solidFill>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4026415075315285E-2"/>
          <c:w val="0.5572698710105739"/>
          <c:h val="0.9258641509654244"/>
        </c:manualLayout>
      </c:layout>
      <c:doughnutChart>
        <c:varyColors val="1"/>
        <c:ser>
          <c:idx val="0"/>
          <c:order val="0"/>
          <c:tx>
            <c:strRef>
              <c:f>Taul1!$A$2</c:f>
              <c:strCache>
                <c:ptCount val="1"/>
                <c:pt idx="0">
                  <c:v>Kaikki</c:v>
                </c:pt>
              </c:strCache>
            </c:strRef>
          </c:tx>
          <c:spPr>
            <a:solidFill>
              <a:srgbClr val="70BC00"/>
            </a:solidFill>
          </c:spPr>
          <c:dPt>
            <c:idx val="0"/>
            <c:bubble3D val="0"/>
            <c:spPr>
              <a:solidFill>
                <a:srgbClr val="DEFF75"/>
              </a:solidFill>
            </c:spPr>
          </c:dPt>
          <c:dPt>
            <c:idx val="1"/>
            <c:bubble3D val="0"/>
            <c:spPr>
              <a:solidFill>
                <a:srgbClr val="96F000"/>
              </a:solidFill>
            </c:spPr>
          </c:dPt>
          <c:dPt>
            <c:idx val="2"/>
            <c:bubble3D val="0"/>
            <c:spPr>
              <a:solidFill>
                <a:srgbClr val="EB599E"/>
              </a:solidFill>
            </c:spPr>
          </c:dPt>
          <c:dPt>
            <c:idx val="3"/>
            <c:bubble3D val="0"/>
            <c:spPr>
              <a:solidFill>
                <a:srgbClr val="E1E1E1"/>
              </a:solidFill>
            </c:spPr>
          </c:dPt>
          <c:dLbls>
            <c:dLbl>
              <c:idx val="0"/>
              <c:numFmt formatCode="#,##0" sourceLinked="0"/>
              <c:spPr/>
              <c:txPr>
                <a:bodyPr/>
                <a:lstStyle/>
                <a:p>
                  <a:pPr algn="ctr">
                    <a:defRPr lang="fi-FI" sz="1200" b="0" i="0" u="none" strike="noStrike" kern="1200" baseline="0">
                      <a:solidFill>
                        <a:srgbClr val="444444"/>
                      </a:solidFill>
                      <a:latin typeface="Calibri" panose="020F0502020204030204" pitchFamily="34" charset="0"/>
                      <a:ea typeface="+mn-ea"/>
                      <a:cs typeface="Arial" panose="020B0604020202020204" pitchFamily="34" charset="0"/>
                    </a:defRPr>
                  </a:pPr>
                  <a:endParaRPr lang="fi-FI"/>
                </a:p>
              </c:txPr>
              <c:showLegendKey val="0"/>
              <c:showVal val="1"/>
              <c:showCatName val="0"/>
              <c:showSerName val="0"/>
              <c:showPercent val="0"/>
              <c:showBubbleSize val="0"/>
            </c:dLbl>
            <c:dLbl>
              <c:idx val="1"/>
              <c:numFmt formatCode="#,##0" sourceLinked="0"/>
              <c:spPr/>
              <c:txPr>
                <a:bodyPr/>
                <a:lstStyle/>
                <a:p>
                  <a:pPr algn="ctr">
                    <a:defRPr lang="fi-FI" sz="1200" b="0" i="0" u="none" strike="noStrike" kern="1200" baseline="0">
                      <a:solidFill>
                        <a:srgbClr val="444444"/>
                      </a:solidFill>
                      <a:latin typeface="Calibri" panose="020F0502020204030204" pitchFamily="34" charset="0"/>
                      <a:ea typeface="+mn-ea"/>
                      <a:cs typeface="Arial" panose="020B0604020202020204" pitchFamily="34" charset="0"/>
                    </a:defRPr>
                  </a:pPr>
                  <a:endParaRPr lang="fi-FI"/>
                </a:p>
              </c:txPr>
              <c:showLegendKey val="0"/>
              <c:showVal val="1"/>
              <c:showCatName val="0"/>
              <c:showSerName val="0"/>
              <c:showPercent val="0"/>
              <c:showBubbleSize val="0"/>
            </c:dLbl>
            <c:dLbl>
              <c:idx val="2"/>
              <c:numFmt formatCode="#,##0" sourceLinked="0"/>
              <c:spPr/>
              <c:txPr>
                <a:bodyPr/>
                <a:lstStyle/>
                <a:p>
                  <a:pPr algn="ctr">
                    <a:defRPr lang="fi-FI" sz="1200" b="0" i="0" u="none" strike="noStrike" kern="1200" baseline="0">
                      <a:solidFill>
                        <a:schemeClr val="bg1"/>
                      </a:solidFill>
                      <a:latin typeface="Calibri" panose="020F0502020204030204" pitchFamily="34" charset="0"/>
                      <a:ea typeface="+mn-ea"/>
                      <a:cs typeface="Arial" panose="020B0604020202020204" pitchFamily="34" charset="0"/>
                    </a:defRPr>
                  </a:pPr>
                  <a:endParaRPr lang="fi-FI"/>
                </a:p>
              </c:txPr>
              <c:showLegendKey val="0"/>
              <c:showVal val="1"/>
              <c:showCatName val="0"/>
              <c:showSerName val="0"/>
              <c:showPercent val="0"/>
              <c:showBubbleSize val="0"/>
            </c:dLbl>
            <c:numFmt formatCode="#,##0" sourceLinked="0"/>
            <c:txPr>
              <a:bodyPr/>
              <a:lstStyle/>
              <a:p>
                <a:pPr>
                  <a:defRPr sz="1200" b="0">
                    <a:solidFill>
                      <a:srgbClr val="444444"/>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showLeaderLines val="0"/>
          </c:dLbls>
          <c:cat>
            <c:strRef>
              <c:f>Taul1!$B$1:$E$1</c:f>
              <c:strCache>
                <c:ptCount val="4"/>
                <c:pt idx="0">
                  <c:v>Kyllä, mutta muutokset ovat mielestäni normaaleja ikään ja kehitykseen liittyviä</c:v>
                </c:pt>
                <c:pt idx="1">
                  <c:v>Kyllä</c:v>
                </c:pt>
                <c:pt idx="2">
                  <c:v>Ei ole mielestäni muuttunut</c:v>
                </c:pt>
                <c:pt idx="3">
                  <c:v>En osaa sanoa</c:v>
                </c:pt>
              </c:strCache>
            </c:strRef>
          </c:cat>
          <c:val>
            <c:numRef>
              <c:f>Taul1!$B$2:$E$2</c:f>
              <c:numCache>
                <c:formatCode>0.00000</c:formatCode>
                <c:ptCount val="4"/>
                <c:pt idx="0">
                  <c:v>25.170069999999999</c:v>
                </c:pt>
                <c:pt idx="1">
                  <c:v>31.29252</c:v>
                </c:pt>
                <c:pt idx="2">
                  <c:v>32.653060000000004</c:v>
                </c:pt>
                <c:pt idx="3">
                  <c:v>10.88435</c:v>
                </c:pt>
              </c:numCache>
            </c:numRef>
          </c:val>
        </c:ser>
        <c:dLbls>
          <c:showLegendKey val="0"/>
          <c:showVal val="0"/>
          <c:showCatName val="0"/>
          <c:showSerName val="0"/>
          <c:showPercent val="0"/>
          <c:showBubbleSize val="0"/>
          <c:showLeaderLines val="0"/>
        </c:dLbls>
        <c:firstSliceAng val="0"/>
        <c:holeSize val="50"/>
      </c:doughnutChart>
      <c:spPr>
        <a:ln w="6350">
          <a:noFill/>
        </a:ln>
      </c:spPr>
    </c:plotArea>
    <c:legend>
      <c:legendPos val="r"/>
      <c:layout>
        <c:manualLayout>
          <c:xMode val="edge"/>
          <c:yMode val="edge"/>
          <c:x val="0.52946946643763815"/>
          <c:y val="7.125899136264556E-2"/>
          <c:w val="0.42514037481812561"/>
          <c:h val="0.56944994628584833"/>
        </c:manualLayout>
      </c:layout>
      <c:overlay val="0"/>
      <c:txPr>
        <a:bodyPr/>
        <a:lstStyle/>
        <a:p>
          <a:pPr>
            <a:defRPr>
              <a:solidFill>
                <a:srgbClr val="444444"/>
              </a:solidFill>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37809214630215"/>
          <c:y val="3.6909913954494403E-2"/>
          <c:w val="0.69656056497419583"/>
          <c:h val="0.8945122361289336"/>
        </c:manualLayout>
      </c:layout>
      <c:barChart>
        <c:barDir val="bar"/>
        <c:grouping val="stacked"/>
        <c:varyColors val="0"/>
        <c:ser>
          <c:idx val="0"/>
          <c:order val="0"/>
          <c:tx>
            <c:strRef>
              <c:f>Taul1!$A$2</c:f>
              <c:strCache>
                <c:ptCount val="1"/>
                <c:pt idx="0">
                  <c:v>Kyllä, mutta muutokset ovat mielestäni normaaleja ikään ja kehitykseen liittyviä</c:v>
                </c:pt>
              </c:strCache>
            </c:strRef>
          </c:tx>
          <c:spPr>
            <a:solidFill>
              <a:srgbClr val="DEFF75"/>
            </a:solidFill>
            <a:ln>
              <a:noFill/>
            </a:ln>
          </c:spPr>
          <c:invertIfNegative val="0"/>
          <c:dLbls>
            <c:numFmt formatCode="#,##0" sourceLinked="0"/>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dLbls>
          <c:cat>
            <c:strRef>
              <c:f>Taul1!$B$1:$F$1</c:f>
              <c:strCache>
                <c:ptCount val="5"/>
                <c:pt idx="0">
                  <c:v>Kympin Lapset</c:v>
                </c:pt>
                <c:pt idx="1">
                  <c:v>Sykerö*</c:v>
                </c:pt>
                <c:pt idx="2">
                  <c:v>Sydänlapset</c:v>
                </c:pt>
                <c:pt idx="3">
                  <c:v>Leijonaemot</c:v>
                </c:pt>
                <c:pt idx="4">
                  <c:v>Musili</c:v>
                </c:pt>
              </c:strCache>
            </c:strRef>
          </c:cat>
          <c:val>
            <c:numRef>
              <c:f>Taul1!$B$2:$F$2</c:f>
              <c:numCache>
                <c:formatCode>0.00000</c:formatCode>
                <c:ptCount val="5"/>
                <c:pt idx="0">
                  <c:v>36.666670000000003</c:v>
                </c:pt>
                <c:pt idx="1">
                  <c:v>21.428570000000001</c:v>
                </c:pt>
                <c:pt idx="2">
                  <c:v>28.125</c:v>
                </c:pt>
                <c:pt idx="3">
                  <c:v>17.5</c:v>
                </c:pt>
                <c:pt idx="4">
                  <c:v>22.580649999999999</c:v>
                </c:pt>
              </c:numCache>
            </c:numRef>
          </c:val>
        </c:ser>
        <c:ser>
          <c:idx val="1"/>
          <c:order val="1"/>
          <c:tx>
            <c:strRef>
              <c:f>Taul1!$A$3</c:f>
              <c:strCache>
                <c:ptCount val="1"/>
                <c:pt idx="0">
                  <c:v>Kyllä</c:v>
                </c:pt>
              </c:strCache>
            </c:strRef>
          </c:tx>
          <c:spPr>
            <a:solidFill>
              <a:srgbClr val="96F000"/>
            </a:solidFill>
            <a:ln>
              <a:noFill/>
            </a:ln>
          </c:spPr>
          <c:invertIfNegative val="0"/>
          <c:dLbls>
            <c:numFmt formatCode="#,##0" sourceLinked="0"/>
            <c:txPr>
              <a:bodyPr/>
              <a:lstStyle/>
              <a:p>
                <a:pPr>
                  <a:defRPr b="0">
                    <a:solidFill>
                      <a:schemeClr val="bg1"/>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dLbls>
          <c:cat>
            <c:strRef>
              <c:f>Taul1!$B$1:$F$1</c:f>
              <c:strCache>
                <c:ptCount val="5"/>
                <c:pt idx="0">
                  <c:v>Kympin Lapset</c:v>
                </c:pt>
                <c:pt idx="1">
                  <c:v>Sykerö*</c:v>
                </c:pt>
                <c:pt idx="2">
                  <c:v>Sydänlapset</c:v>
                </c:pt>
                <c:pt idx="3">
                  <c:v>Leijonaemot</c:v>
                </c:pt>
                <c:pt idx="4">
                  <c:v>Musili</c:v>
                </c:pt>
              </c:strCache>
            </c:strRef>
          </c:cat>
          <c:val>
            <c:numRef>
              <c:f>Taul1!$B$3:$F$3</c:f>
              <c:numCache>
                <c:formatCode>0.00000</c:formatCode>
                <c:ptCount val="5"/>
                <c:pt idx="0">
                  <c:v>50</c:v>
                </c:pt>
                <c:pt idx="1">
                  <c:v>42.857140000000001</c:v>
                </c:pt>
                <c:pt idx="2">
                  <c:v>25</c:v>
                </c:pt>
                <c:pt idx="3">
                  <c:v>25</c:v>
                </c:pt>
                <c:pt idx="4">
                  <c:v>22.580649999999999</c:v>
                </c:pt>
              </c:numCache>
            </c:numRef>
          </c:val>
        </c:ser>
        <c:ser>
          <c:idx val="2"/>
          <c:order val="2"/>
          <c:tx>
            <c:strRef>
              <c:f>Taul1!$A$4</c:f>
              <c:strCache>
                <c:ptCount val="1"/>
                <c:pt idx="0">
                  <c:v>Ei ole mielestäni muuttunut</c:v>
                </c:pt>
              </c:strCache>
            </c:strRef>
          </c:tx>
          <c:spPr>
            <a:solidFill>
              <a:srgbClr val="EB599E"/>
            </a:solidFill>
            <a:ln>
              <a:noFill/>
            </a:ln>
          </c:spPr>
          <c:invertIfNegative val="0"/>
          <c:dPt>
            <c:idx val="5"/>
            <c:invertIfNegative val="0"/>
            <c:bubble3D val="0"/>
          </c:dPt>
          <c:dLbls>
            <c:numFmt formatCode="#,##0" sourceLinked="0"/>
            <c:txPr>
              <a:bodyPr/>
              <a:lstStyle/>
              <a:p>
                <a:pPr>
                  <a:defRPr b="0">
                    <a:solidFill>
                      <a:schemeClr val="bg1"/>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dLbls>
          <c:cat>
            <c:strRef>
              <c:f>Taul1!$B$1:$F$1</c:f>
              <c:strCache>
                <c:ptCount val="5"/>
                <c:pt idx="0">
                  <c:v>Kympin Lapset</c:v>
                </c:pt>
                <c:pt idx="1">
                  <c:v>Sykerö*</c:v>
                </c:pt>
                <c:pt idx="2">
                  <c:v>Sydänlapset</c:v>
                </c:pt>
                <c:pt idx="3">
                  <c:v>Leijonaemot</c:v>
                </c:pt>
                <c:pt idx="4">
                  <c:v>Musili</c:v>
                </c:pt>
              </c:strCache>
            </c:strRef>
          </c:cat>
          <c:val>
            <c:numRef>
              <c:f>Taul1!$B$4:$F$4</c:f>
              <c:numCache>
                <c:formatCode>0.00000</c:formatCode>
                <c:ptCount val="5"/>
                <c:pt idx="0">
                  <c:v>13.33333</c:v>
                </c:pt>
                <c:pt idx="1">
                  <c:v>28.571429999999999</c:v>
                </c:pt>
                <c:pt idx="2">
                  <c:v>34.375</c:v>
                </c:pt>
                <c:pt idx="3">
                  <c:v>40</c:v>
                </c:pt>
                <c:pt idx="4">
                  <c:v>41.935479999999998</c:v>
                </c:pt>
              </c:numCache>
            </c:numRef>
          </c:val>
        </c:ser>
        <c:ser>
          <c:idx val="3"/>
          <c:order val="3"/>
          <c:tx>
            <c:strRef>
              <c:f>Taul1!$A$5</c:f>
              <c:strCache>
                <c:ptCount val="1"/>
                <c:pt idx="0">
                  <c:v>En osaa sanoa</c:v>
                </c:pt>
              </c:strCache>
            </c:strRef>
          </c:tx>
          <c:spPr>
            <a:solidFill>
              <a:srgbClr val="E1E1E1"/>
            </a:solidFill>
          </c:spPr>
          <c:invertIfNegative val="0"/>
          <c:dLbls>
            <c:numFmt formatCode="#,##0" sourceLinked="0"/>
            <c:txPr>
              <a:bodyPr/>
              <a:lstStyle/>
              <a:p>
                <a:pPr algn="ctr">
                  <a:defRPr lang="fi-FI" sz="1200" b="0" i="0" u="none" strike="noStrike" kern="1200" baseline="0">
                    <a:solidFill>
                      <a:srgbClr val="444444"/>
                    </a:solidFill>
                    <a:latin typeface="Calibri" panose="020F0502020204030204" pitchFamily="34" charset="0"/>
                    <a:ea typeface="+mn-ea"/>
                    <a:cs typeface="Arial" panose="020B0604020202020204" pitchFamily="34" charset="0"/>
                  </a:defRPr>
                </a:pPr>
                <a:endParaRPr lang="fi-FI"/>
              </a:p>
            </c:txPr>
            <c:showLegendKey val="0"/>
            <c:showVal val="1"/>
            <c:showCatName val="0"/>
            <c:showSerName val="0"/>
            <c:showPercent val="0"/>
            <c:showBubbleSize val="0"/>
            <c:showLeaderLines val="0"/>
          </c:dLbls>
          <c:cat>
            <c:strRef>
              <c:f>Taul1!$B$1:$F$1</c:f>
              <c:strCache>
                <c:ptCount val="5"/>
                <c:pt idx="0">
                  <c:v>Kympin Lapset</c:v>
                </c:pt>
                <c:pt idx="1">
                  <c:v>Sykerö*</c:v>
                </c:pt>
                <c:pt idx="2">
                  <c:v>Sydänlapset</c:v>
                </c:pt>
                <c:pt idx="3">
                  <c:v>Leijonaemot</c:v>
                </c:pt>
                <c:pt idx="4">
                  <c:v>Musili</c:v>
                </c:pt>
              </c:strCache>
            </c:strRef>
          </c:cat>
          <c:val>
            <c:numRef>
              <c:f>Taul1!$B$5:$F$5</c:f>
              <c:numCache>
                <c:formatCode>0.00000</c:formatCode>
                <c:ptCount val="5"/>
                <c:pt idx="1">
                  <c:v>7.1428599999999998</c:v>
                </c:pt>
                <c:pt idx="2">
                  <c:v>12.5</c:v>
                </c:pt>
                <c:pt idx="3">
                  <c:v>17.5</c:v>
                </c:pt>
                <c:pt idx="4">
                  <c:v>12.903230000000001</c:v>
                </c:pt>
              </c:numCache>
            </c:numRef>
          </c:val>
        </c:ser>
        <c:dLbls>
          <c:showLegendKey val="0"/>
          <c:showVal val="0"/>
          <c:showCatName val="0"/>
          <c:showSerName val="0"/>
          <c:showPercent val="0"/>
          <c:showBubbleSize val="0"/>
        </c:dLbls>
        <c:gapWidth val="55"/>
        <c:overlap val="100"/>
        <c:axId val="124967552"/>
        <c:axId val="125047168"/>
      </c:barChart>
      <c:catAx>
        <c:axId val="124967552"/>
        <c:scaling>
          <c:orientation val="maxMin"/>
        </c:scaling>
        <c:delete val="0"/>
        <c:axPos val="l"/>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125047168"/>
        <c:crosses val="autoZero"/>
        <c:auto val="1"/>
        <c:lblAlgn val="ctr"/>
        <c:lblOffset val="100"/>
        <c:tickLblSkip val="1"/>
        <c:noMultiLvlLbl val="0"/>
      </c:catAx>
      <c:valAx>
        <c:axId val="125047168"/>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smtClean="0">
                    <a:solidFill>
                      <a:srgbClr val="444444"/>
                    </a:solidFill>
                    <a:latin typeface="Calibri" panose="020F0502020204030204" pitchFamily="34" charset="0"/>
                    <a:cs typeface="Arial" panose="020B0604020202020204" pitchFamily="34" charset="0"/>
                  </a:rPr>
                  <a:t>%</a:t>
                </a:r>
                <a:endParaRPr lang="fi-FI" sz="1200" b="0">
                  <a:solidFill>
                    <a:srgbClr val="444444"/>
                  </a:solidFill>
                  <a:latin typeface="Calibri" panose="020F0502020204030204" pitchFamily="34" charset="0"/>
                  <a:cs typeface="Arial" panose="020B0604020202020204" pitchFamily="34" charset="0"/>
                </a:endParaRP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124967552"/>
        <c:crosses val="autoZero"/>
        <c:crossBetween val="between"/>
        <c:majorUnit val="20"/>
        <c:minorUnit val="1"/>
      </c:valAx>
      <c:spPr>
        <a:ln>
          <a:noFill/>
        </a:ln>
      </c:spPr>
    </c:plotArea>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238080100706023"/>
          <c:y val="1.2420372697243342E-2"/>
          <c:w val="0.64439698772009579"/>
          <c:h val="0.92020426193132265"/>
        </c:manualLayout>
      </c:layout>
      <c:barChart>
        <c:barDir val="bar"/>
        <c:grouping val="clustered"/>
        <c:varyColors val="0"/>
        <c:ser>
          <c:idx val="0"/>
          <c:order val="0"/>
          <c:tx>
            <c:strRef>
              <c:f>Taul1!$A$2</c:f>
              <c:strCache>
                <c:ptCount val="1"/>
                <c:pt idx="0">
                  <c:v>Kaikki</c:v>
                </c:pt>
              </c:strCache>
            </c:strRef>
          </c:tx>
          <c:spPr>
            <a:solidFill>
              <a:srgbClr val="FFC000"/>
            </a:solidFill>
          </c:spPr>
          <c:invertIfNegative val="0"/>
          <c:dLbls>
            <c:numFmt formatCode="#,##0" sourceLinked="0"/>
            <c:txPr>
              <a:bodyPr/>
              <a:lstStyle/>
              <a:p>
                <a:pPr>
                  <a:defRPr sz="1200" b="0">
                    <a:solidFill>
                      <a:srgbClr val="444444"/>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dLbls>
          <c:cat>
            <c:strRef>
              <c:f>Taul1!$B$1:$H$1</c:f>
              <c:strCache>
                <c:ptCount val="7"/>
                <c:pt idx="0">
                  <c:v>On pelokkaampi/itkuinen</c:v>
                </c:pt>
                <c:pt idx="1">
                  <c:v>Tullut vakavammaksi/sulkeutuneeksi</c:v>
                </c:pt>
                <c:pt idx="2">
                  <c:v>Häiriökäyttäytymistä/levottomuutta</c:v>
                </c:pt>
                <c:pt idx="3">
                  <c:v>Ottanut enemmän vastuuta asioista</c:v>
                </c:pt>
                <c:pt idx="4">
                  <c:v>Ylikiltteys</c:v>
                </c:pt>
                <c:pt idx="5">
                  <c:v>Muu</c:v>
                </c:pt>
                <c:pt idx="6">
                  <c:v>Eos</c:v>
                </c:pt>
              </c:strCache>
            </c:strRef>
          </c:cat>
          <c:val>
            <c:numRef>
              <c:f>Taul1!$B$2:$H$2</c:f>
              <c:numCache>
                <c:formatCode>0.00000</c:formatCode>
                <c:ptCount val="7"/>
                <c:pt idx="0">
                  <c:v>26.086960000000001</c:v>
                </c:pt>
                <c:pt idx="1">
                  <c:v>19.56522</c:v>
                </c:pt>
                <c:pt idx="2">
                  <c:v>15.21739</c:v>
                </c:pt>
                <c:pt idx="3">
                  <c:v>10.86957</c:v>
                </c:pt>
                <c:pt idx="4">
                  <c:v>8.6956500000000005</c:v>
                </c:pt>
                <c:pt idx="5">
                  <c:v>19.56522</c:v>
                </c:pt>
                <c:pt idx="6">
                  <c:v>4.3478300000000001</c:v>
                </c:pt>
              </c:numCache>
            </c:numRef>
          </c:val>
        </c:ser>
        <c:dLbls>
          <c:showLegendKey val="0"/>
          <c:showVal val="0"/>
          <c:showCatName val="0"/>
          <c:showSerName val="0"/>
          <c:showPercent val="0"/>
          <c:showBubbleSize val="0"/>
        </c:dLbls>
        <c:gapWidth val="55"/>
        <c:axId val="125092224"/>
        <c:axId val="125093760"/>
      </c:barChart>
      <c:catAx>
        <c:axId val="125092224"/>
        <c:scaling>
          <c:orientation val="maxMin"/>
        </c:scaling>
        <c:delete val="0"/>
        <c:axPos val="l"/>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125093760"/>
        <c:crosses val="autoZero"/>
        <c:auto val="1"/>
        <c:lblAlgn val="ctr"/>
        <c:lblOffset val="100"/>
        <c:tickLblSkip val="1"/>
        <c:noMultiLvlLbl val="0"/>
      </c:catAx>
      <c:valAx>
        <c:axId val="125093760"/>
        <c:scaling>
          <c:orientation val="minMax"/>
          <c:max val="100"/>
          <c:min val="0"/>
        </c:scaling>
        <c:delete val="0"/>
        <c:axPos val="t"/>
        <c:majorGridlines>
          <c:spPr>
            <a:ln w="6350">
              <a:solidFill>
                <a:srgbClr val="BCBEC0"/>
              </a:solidFill>
            </a:ln>
          </c:spPr>
        </c:majorGridlines>
        <c:title>
          <c:tx>
            <c:rich>
              <a:bodyPr/>
              <a:lstStyle/>
              <a:p>
                <a:pPr>
                  <a:defRPr b="0">
                    <a:solidFill>
                      <a:srgbClr val="444444"/>
                    </a:solidFill>
                    <a:latin typeface="Calibri" panose="020F0502020204030204" pitchFamily="34" charset="0"/>
                    <a:cs typeface="Arial" panose="020B0604020202020204" pitchFamily="34" charset="0"/>
                  </a:defRPr>
                </a:pPr>
                <a:r>
                  <a:rPr lang="fi-FI" b="0" smtClean="0">
                    <a:solidFill>
                      <a:srgbClr val="444444"/>
                    </a:solidFill>
                    <a:latin typeface="Calibri" panose="020F0502020204030204" pitchFamily="34" charset="0"/>
                    <a:cs typeface="Arial" panose="020B0604020202020204" pitchFamily="34" charset="0"/>
                  </a:rPr>
                  <a:t>%</a:t>
                </a:r>
                <a:endParaRPr lang="fi-FI" b="0">
                  <a:solidFill>
                    <a:srgbClr val="444444"/>
                  </a:solidFill>
                  <a:latin typeface="Calibri" panose="020F0502020204030204" pitchFamily="34" charset="0"/>
                  <a:cs typeface="Arial" panose="020B0604020202020204" pitchFamily="34" charset="0"/>
                </a:endParaRP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nchor="ctr" anchorCtr="1"/>
          <a:lstStyle/>
          <a:p>
            <a:pPr>
              <a:defRPr>
                <a:solidFill>
                  <a:srgbClr val="444444"/>
                </a:solidFill>
                <a:latin typeface="Calibri" panose="020F0502020204030204" pitchFamily="34" charset="0"/>
                <a:cs typeface="Arial" panose="020B0604020202020204" pitchFamily="34" charset="0"/>
              </a:defRPr>
            </a:pPr>
            <a:endParaRPr lang="fi-FI"/>
          </a:p>
        </c:txPr>
        <c:crossAx val="125092224"/>
        <c:crosses val="autoZero"/>
        <c:crossBetween val="between"/>
        <c:majorUnit val="10"/>
        <c:minorUnit val="1"/>
      </c:valAx>
      <c:spPr>
        <a:ln w="6350">
          <a:noFill/>
        </a:ln>
      </c:spPr>
    </c:plotArea>
    <c:plotVisOnly val="1"/>
    <c:dispBlanksAs val="gap"/>
    <c:showDLblsOverMax val="0"/>
  </c:chart>
  <c:spPr>
    <a:ln>
      <a:noFill/>
    </a:ln>
  </c:spPr>
  <c:txPr>
    <a:bodyPr/>
    <a:lstStyle/>
    <a:p>
      <a:pPr>
        <a:defRPr sz="1200">
          <a:latin typeface="Calibri" panose="020F0502020204030204" pitchFamily="34" charset="0"/>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232030342069645"/>
          <c:y val="1.2420372697243342E-2"/>
          <c:w val="0.69445754451951258"/>
          <c:h val="0.92020426193132265"/>
        </c:manualLayout>
      </c:layout>
      <c:barChart>
        <c:barDir val="bar"/>
        <c:grouping val="clustered"/>
        <c:varyColors val="0"/>
        <c:ser>
          <c:idx val="0"/>
          <c:order val="0"/>
          <c:tx>
            <c:strRef>
              <c:f>Taul1!$A$2</c:f>
              <c:strCache>
                <c:ptCount val="1"/>
                <c:pt idx="0">
                  <c:v>Kaikki</c:v>
                </c:pt>
              </c:strCache>
            </c:strRef>
          </c:tx>
          <c:spPr>
            <a:solidFill>
              <a:srgbClr val="00B0F0"/>
            </a:solidFill>
          </c:spPr>
          <c:invertIfNegative val="0"/>
          <c:dLbls>
            <c:numFmt formatCode="#,##0" sourceLinked="0"/>
            <c:txPr>
              <a:bodyPr/>
              <a:lstStyle/>
              <a:p>
                <a:pPr>
                  <a:defRPr sz="1200" b="0">
                    <a:solidFill>
                      <a:srgbClr val="444444"/>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dLbls>
          <c:cat>
            <c:strRef>
              <c:f>Taul1!$B$1:$H$1</c:f>
              <c:strCache>
                <c:ptCount val="7"/>
                <c:pt idx="0">
                  <c:v>SUKUPUOLI</c:v>
                </c:pt>
                <c:pt idx="1">
                  <c:v>tyttö</c:v>
                </c:pt>
                <c:pt idx="2">
                  <c:v>poika</c:v>
                </c:pt>
                <c:pt idx="3">
                  <c:v>IKÄRYHMÄ</c:v>
                </c:pt>
                <c:pt idx="4">
                  <c:v>8-10 vuotta</c:v>
                </c:pt>
                <c:pt idx="5">
                  <c:v>11-13 vuotta</c:v>
                </c:pt>
                <c:pt idx="6">
                  <c:v>14 vuotta tai vanhempi</c:v>
                </c:pt>
              </c:strCache>
            </c:strRef>
          </c:cat>
          <c:val>
            <c:numRef>
              <c:f>Taul1!$B$2:$H$2</c:f>
              <c:numCache>
                <c:formatCode>0.00000</c:formatCode>
                <c:ptCount val="7"/>
                <c:pt idx="1">
                  <c:v>46.808509999999998</c:v>
                </c:pt>
                <c:pt idx="2">
                  <c:v>53.191490000000002</c:v>
                </c:pt>
                <c:pt idx="4">
                  <c:v>29.787230000000001</c:v>
                </c:pt>
                <c:pt idx="5">
                  <c:v>25.53191</c:v>
                </c:pt>
                <c:pt idx="6">
                  <c:v>44.68085</c:v>
                </c:pt>
              </c:numCache>
            </c:numRef>
          </c:val>
        </c:ser>
        <c:dLbls>
          <c:showLegendKey val="0"/>
          <c:showVal val="0"/>
          <c:showCatName val="0"/>
          <c:showSerName val="0"/>
          <c:showPercent val="0"/>
          <c:showBubbleSize val="0"/>
        </c:dLbls>
        <c:gapWidth val="55"/>
        <c:axId val="31483008"/>
        <c:axId val="31484544"/>
      </c:barChart>
      <c:catAx>
        <c:axId val="31483008"/>
        <c:scaling>
          <c:orientation val="maxMin"/>
        </c:scaling>
        <c:delete val="0"/>
        <c:axPos val="l"/>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31484544"/>
        <c:crosses val="autoZero"/>
        <c:auto val="1"/>
        <c:lblAlgn val="ctr"/>
        <c:lblOffset val="100"/>
        <c:tickLblSkip val="1"/>
        <c:noMultiLvlLbl val="0"/>
      </c:catAx>
      <c:valAx>
        <c:axId val="31484544"/>
        <c:scaling>
          <c:orientation val="minMax"/>
          <c:max val="100"/>
          <c:min val="0"/>
        </c:scaling>
        <c:delete val="0"/>
        <c:axPos val="t"/>
        <c:majorGridlines>
          <c:spPr>
            <a:ln w="6350">
              <a:solidFill>
                <a:srgbClr val="BCBEC0"/>
              </a:solidFill>
            </a:ln>
          </c:spPr>
        </c:majorGridlines>
        <c:title>
          <c:tx>
            <c:rich>
              <a:bodyPr/>
              <a:lstStyle/>
              <a:p>
                <a:pPr>
                  <a:defRPr b="0">
                    <a:solidFill>
                      <a:srgbClr val="444444"/>
                    </a:solidFill>
                    <a:latin typeface="Calibri" panose="020F0502020204030204" pitchFamily="34" charset="0"/>
                    <a:cs typeface="Arial" panose="020B0604020202020204" pitchFamily="34" charset="0"/>
                  </a:defRPr>
                </a:pPr>
                <a:r>
                  <a:rPr lang="fi-FI" b="0" smtClean="0">
                    <a:solidFill>
                      <a:srgbClr val="444444"/>
                    </a:solidFill>
                    <a:latin typeface="Calibri" panose="020F0502020204030204" pitchFamily="34" charset="0"/>
                    <a:cs typeface="Arial" panose="020B0604020202020204" pitchFamily="34" charset="0"/>
                  </a:rPr>
                  <a:t>%</a:t>
                </a:r>
                <a:endParaRPr lang="fi-FI" b="0">
                  <a:solidFill>
                    <a:srgbClr val="444444"/>
                  </a:solidFill>
                  <a:latin typeface="Calibri" panose="020F0502020204030204" pitchFamily="34" charset="0"/>
                  <a:cs typeface="Arial" panose="020B0604020202020204" pitchFamily="34" charset="0"/>
                </a:endParaRP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nchor="ctr" anchorCtr="1"/>
          <a:lstStyle/>
          <a:p>
            <a:pPr>
              <a:defRPr>
                <a:solidFill>
                  <a:srgbClr val="444444"/>
                </a:solidFill>
                <a:latin typeface="Calibri" panose="020F0502020204030204" pitchFamily="34" charset="0"/>
                <a:cs typeface="Arial" panose="020B0604020202020204" pitchFamily="34" charset="0"/>
              </a:defRPr>
            </a:pPr>
            <a:endParaRPr lang="fi-FI"/>
          </a:p>
        </c:txPr>
        <c:crossAx val="31483008"/>
        <c:crosses val="autoZero"/>
        <c:crossBetween val="between"/>
        <c:majorUnit val="10"/>
        <c:minorUnit val="1"/>
      </c:valAx>
      <c:spPr>
        <a:ln w="6350">
          <a:noFill/>
        </a:ln>
      </c:spPr>
    </c:plotArea>
    <c:plotVisOnly val="1"/>
    <c:dispBlanksAs val="gap"/>
    <c:showDLblsOverMax val="0"/>
  </c:chart>
  <c:spPr>
    <a:ln>
      <a:noFill/>
    </a:ln>
  </c:spPr>
  <c:txPr>
    <a:bodyPr/>
    <a:lstStyle/>
    <a:p>
      <a:pPr>
        <a:defRPr sz="1200">
          <a:latin typeface="Calibri" panose="020F0502020204030204" pitchFamily="34" charset="0"/>
        </a:defRPr>
      </a:pPr>
      <a:endParaRPr lang="fi-FI"/>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028603307913117"/>
          <c:y val="0.1264984641769068"/>
          <c:w val="0.67149173975376619"/>
          <c:h val="0.80794874643558123"/>
        </c:manualLayout>
      </c:layout>
      <c:barChart>
        <c:barDir val="bar"/>
        <c:grouping val="stacked"/>
        <c:varyColors val="0"/>
        <c:ser>
          <c:idx val="0"/>
          <c:order val="0"/>
          <c:tx>
            <c:strRef>
              <c:f>Taul1!$A$2</c:f>
              <c:strCache>
                <c:ptCount val="1"/>
                <c:pt idx="0">
                  <c:v>4 paljon</c:v>
                </c:pt>
              </c:strCache>
            </c:strRef>
          </c:tx>
          <c:spPr>
            <a:solidFill>
              <a:srgbClr val="179000"/>
            </a:solidFill>
            <a:ln>
              <a:noFill/>
            </a:ln>
          </c:spPr>
          <c:invertIfNegative val="0"/>
          <c:dLbls>
            <c:numFmt formatCode="#,##0" sourceLinked="0"/>
            <c:txPr>
              <a:bodyPr/>
              <a:lstStyle/>
              <a:p>
                <a:pPr>
                  <a:defRPr b="0">
                    <a:solidFill>
                      <a:schemeClr val="bg1"/>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dLbls>
          <c:cat>
            <c:strRef>
              <c:f>Taul1!$B$1:$H$1</c:f>
              <c:strCache>
                <c:ptCount val="7"/>
                <c:pt idx="0">
                  <c:v>Kaikki</c:v>
                </c:pt>
                <c:pt idx="1">
                  <c:v>SUKUPUOLI</c:v>
                </c:pt>
                <c:pt idx="2">
                  <c:v>tyttö</c:v>
                </c:pt>
                <c:pt idx="3">
                  <c:v>poika</c:v>
                </c:pt>
                <c:pt idx="4">
                  <c:v>IKÄRYHMÄ</c:v>
                </c:pt>
                <c:pt idx="5">
                  <c:v>8-13 v.</c:v>
                </c:pt>
                <c:pt idx="6">
                  <c:v>14 v. tai vanh.</c:v>
                </c:pt>
              </c:strCache>
            </c:strRef>
          </c:cat>
          <c:val>
            <c:numRef>
              <c:f>Taul1!$B$2:$H$2</c:f>
              <c:numCache>
                <c:formatCode>General</c:formatCode>
                <c:ptCount val="7"/>
                <c:pt idx="0" formatCode="0.00000">
                  <c:v>36.170209999999997</c:v>
                </c:pt>
                <c:pt idx="2" formatCode="0.00000">
                  <c:v>45.454549999999998</c:v>
                </c:pt>
                <c:pt idx="3" formatCode="0.00000">
                  <c:v>28</c:v>
                </c:pt>
                <c:pt idx="5" formatCode="0.00000">
                  <c:v>34.615380000000002</c:v>
                </c:pt>
                <c:pt idx="6" formatCode="0.00000">
                  <c:v>38.095239999999997</c:v>
                </c:pt>
              </c:numCache>
            </c:numRef>
          </c:val>
        </c:ser>
        <c:ser>
          <c:idx val="1"/>
          <c:order val="1"/>
          <c:tx>
            <c:strRef>
              <c:f>Taul1!$A$3</c:f>
              <c:strCache>
                <c:ptCount val="1"/>
                <c:pt idx="0">
                  <c:v>3 jonkin verran</c:v>
                </c:pt>
              </c:strCache>
            </c:strRef>
          </c:tx>
          <c:spPr>
            <a:solidFill>
              <a:srgbClr val="96F000"/>
            </a:solidFill>
            <a:ln>
              <a:noFill/>
            </a:ln>
          </c:spPr>
          <c:invertIfNegative val="0"/>
          <c:dLbls>
            <c:numFmt formatCode="#,##0" sourceLinked="0"/>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dLbls>
          <c:cat>
            <c:strRef>
              <c:f>Taul1!$B$1:$H$1</c:f>
              <c:strCache>
                <c:ptCount val="7"/>
                <c:pt idx="0">
                  <c:v>Kaikki</c:v>
                </c:pt>
                <c:pt idx="1">
                  <c:v>SUKUPUOLI</c:v>
                </c:pt>
                <c:pt idx="2">
                  <c:v>tyttö</c:v>
                </c:pt>
                <c:pt idx="3">
                  <c:v>poika</c:v>
                </c:pt>
                <c:pt idx="4">
                  <c:v>IKÄRYHMÄ</c:v>
                </c:pt>
                <c:pt idx="5">
                  <c:v>8-13 v.</c:v>
                </c:pt>
                <c:pt idx="6">
                  <c:v>14 v. tai vanh.</c:v>
                </c:pt>
              </c:strCache>
            </c:strRef>
          </c:cat>
          <c:val>
            <c:numRef>
              <c:f>Taul1!$B$3:$H$3</c:f>
              <c:numCache>
                <c:formatCode>General</c:formatCode>
                <c:ptCount val="7"/>
                <c:pt idx="0" formatCode="0.00000">
                  <c:v>46.808509999999998</c:v>
                </c:pt>
                <c:pt idx="2" formatCode="0.00000">
                  <c:v>36.363639999999997</c:v>
                </c:pt>
                <c:pt idx="3" formatCode="0.00000">
                  <c:v>56</c:v>
                </c:pt>
                <c:pt idx="5" formatCode="0.00000">
                  <c:v>46.153849999999998</c:v>
                </c:pt>
                <c:pt idx="6" formatCode="0.00000">
                  <c:v>47.619050000000001</c:v>
                </c:pt>
              </c:numCache>
            </c:numRef>
          </c:val>
        </c:ser>
        <c:ser>
          <c:idx val="2"/>
          <c:order val="2"/>
          <c:tx>
            <c:strRef>
              <c:f>Taul1!$A$4</c:f>
              <c:strCache>
                <c:ptCount val="1"/>
                <c:pt idx="0">
                  <c:v>2 vain vähän</c:v>
                </c:pt>
              </c:strCache>
            </c:strRef>
          </c:tx>
          <c:spPr>
            <a:solidFill>
              <a:srgbClr val="F5A2FD"/>
            </a:solidFill>
            <a:ln>
              <a:noFill/>
            </a:ln>
          </c:spPr>
          <c:invertIfNegative val="0"/>
          <c:dPt>
            <c:idx val="5"/>
            <c:invertIfNegative val="0"/>
            <c:bubble3D val="0"/>
          </c:dPt>
          <c:dLbls>
            <c:numFmt formatCode="#,##0" sourceLinked="0"/>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dLbls>
          <c:cat>
            <c:strRef>
              <c:f>Taul1!$B$1:$H$1</c:f>
              <c:strCache>
                <c:ptCount val="7"/>
                <c:pt idx="0">
                  <c:v>Kaikki</c:v>
                </c:pt>
                <c:pt idx="1">
                  <c:v>SUKUPUOLI</c:v>
                </c:pt>
                <c:pt idx="2">
                  <c:v>tyttö</c:v>
                </c:pt>
                <c:pt idx="3">
                  <c:v>poika</c:v>
                </c:pt>
                <c:pt idx="4">
                  <c:v>IKÄRYHMÄ</c:v>
                </c:pt>
                <c:pt idx="5">
                  <c:v>8-13 v.</c:v>
                </c:pt>
                <c:pt idx="6">
                  <c:v>14 v. tai vanh.</c:v>
                </c:pt>
              </c:strCache>
            </c:strRef>
          </c:cat>
          <c:val>
            <c:numRef>
              <c:f>Taul1!$B$4:$H$4</c:f>
              <c:numCache>
                <c:formatCode>General</c:formatCode>
                <c:ptCount val="7"/>
                <c:pt idx="0" formatCode="0.00000">
                  <c:v>12.76596</c:v>
                </c:pt>
                <c:pt idx="2" formatCode="0.00000">
                  <c:v>13.63636</c:v>
                </c:pt>
                <c:pt idx="3" formatCode="0.00000">
                  <c:v>12</c:v>
                </c:pt>
                <c:pt idx="5" formatCode="0.00000">
                  <c:v>15.38462</c:v>
                </c:pt>
                <c:pt idx="6" formatCode="0.00000">
                  <c:v>9.5238099999999992</c:v>
                </c:pt>
              </c:numCache>
            </c:numRef>
          </c:val>
        </c:ser>
        <c:ser>
          <c:idx val="3"/>
          <c:order val="3"/>
          <c:tx>
            <c:strRef>
              <c:f>Taul1!$A$5</c:f>
              <c:strCache>
                <c:ptCount val="1"/>
                <c:pt idx="0">
                  <c:v>1 ei ollenkaan</c:v>
                </c:pt>
              </c:strCache>
            </c:strRef>
          </c:tx>
          <c:spPr>
            <a:solidFill>
              <a:srgbClr val="A52ACF"/>
            </a:solidFill>
            <a:ln>
              <a:noFill/>
            </a:ln>
          </c:spPr>
          <c:invertIfNegative val="0"/>
          <c:dLbls>
            <c:numFmt formatCode="#,##0" sourceLinked="0"/>
            <c:txPr>
              <a:bodyPr/>
              <a:lstStyle/>
              <a:p>
                <a:pPr>
                  <a:defRPr b="0">
                    <a:solidFill>
                      <a:schemeClr val="bg1"/>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dLbls>
          <c:cat>
            <c:strRef>
              <c:f>Taul1!$B$1:$H$1</c:f>
              <c:strCache>
                <c:ptCount val="7"/>
                <c:pt idx="0">
                  <c:v>Kaikki</c:v>
                </c:pt>
                <c:pt idx="1">
                  <c:v>SUKUPUOLI</c:v>
                </c:pt>
                <c:pt idx="2">
                  <c:v>tyttö</c:v>
                </c:pt>
                <c:pt idx="3">
                  <c:v>poika</c:v>
                </c:pt>
                <c:pt idx="4">
                  <c:v>IKÄRYHMÄ</c:v>
                </c:pt>
                <c:pt idx="5">
                  <c:v>8-13 v.</c:v>
                </c:pt>
                <c:pt idx="6">
                  <c:v>14 v. tai vanh.</c:v>
                </c:pt>
              </c:strCache>
            </c:strRef>
          </c:cat>
          <c:val>
            <c:numRef>
              <c:f>Taul1!$B$5:$H$5</c:f>
              <c:numCache>
                <c:formatCode>General</c:formatCode>
                <c:ptCount val="7"/>
                <c:pt idx="0" formatCode="0.00000">
                  <c:v>4.2553200000000002</c:v>
                </c:pt>
                <c:pt idx="2" formatCode="0.00000">
                  <c:v>4.5454499999999998</c:v>
                </c:pt>
                <c:pt idx="3" formatCode="0.00000">
                  <c:v>4</c:v>
                </c:pt>
                <c:pt idx="5" formatCode="0.00000">
                  <c:v>3.8461500000000002</c:v>
                </c:pt>
                <c:pt idx="6" formatCode="0.00000">
                  <c:v>4.7618999999999998</c:v>
                </c:pt>
              </c:numCache>
            </c:numRef>
          </c:val>
        </c:ser>
        <c:ser>
          <c:idx val="4"/>
          <c:order val="4"/>
          <c:tx>
            <c:strRef>
              <c:f>Taul1!$A$6</c:f>
              <c:strCache>
                <c:ptCount val="1"/>
                <c:pt idx="0">
                  <c:v>Ka 4-1</c:v>
                </c:pt>
              </c:strCache>
            </c:strRef>
          </c:tx>
          <c:spPr>
            <a:noFill/>
          </c:spPr>
          <c:invertIfNegative val="0"/>
          <c:dLbls>
            <c:numFmt formatCode="#,##0.00" sourceLinked="0"/>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inBase"/>
            <c:showLegendKey val="0"/>
            <c:showVal val="1"/>
            <c:showCatName val="0"/>
            <c:showSerName val="0"/>
            <c:showPercent val="0"/>
            <c:showBubbleSize val="0"/>
            <c:showLeaderLines val="0"/>
          </c:dLbls>
          <c:cat>
            <c:strRef>
              <c:f>Taul1!$B$1:$H$1</c:f>
              <c:strCache>
                <c:ptCount val="7"/>
                <c:pt idx="0">
                  <c:v>Kaikki</c:v>
                </c:pt>
                <c:pt idx="1">
                  <c:v>SUKUPUOLI</c:v>
                </c:pt>
                <c:pt idx="2">
                  <c:v>tyttö</c:v>
                </c:pt>
                <c:pt idx="3">
                  <c:v>poika</c:v>
                </c:pt>
                <c:pt idx="4">
                  <c:v>IKÄRYHMÄ</c:v>
                </c:pt>
                <c:pt idx="5">
                  <c:v>8-13 v.</c:v>
                </c:pt>
                <c:pt idx="6">
                  <c:v>14 v. tai vanh.</c:v>
                </c:pt>
              </c:strCache>
            </c:strRef>
          </c:cat>
          <c:val>
            <c:numRef>
              <c:f>Taul1!$B$6:$H$6</c:f>
              <c:numCache>
                <c:formatCode>General</c:formatCode>
                <c:ptCount val="7"/>
                <c:pt idx="0" formatCode="0.00">
                  <c:v>3.15</c:v>
                </c:pt>
                <c:pt idx="2" formatCode="0.00">
                  <c:v>3.23</c:v>
                </c:pt>
                <c:pt idx="3" formatCode="0.00">
                  <c:v>3.08</c:v>
                </c:pt>
                <c:pt idx="5" formatCode="0.00">
                  <c:v>3.12</c:v>
                </c:pt>
                <c:pt idx="6" formatCode="0.00">
                  <c:v>3.19</c:v>
                </c:pt>
              </c:numCache>
            </c:numRef>
          </c:val>
        </c:ser>
        <c:dLbls>
          <c:showLegendKey val="0"/>
          <c:showVal val="0"/>
          <c:showCatName val="0"/>
          <c:showSerName val="0"/>
          <c:showPercent val="0"/>
          <c:showBubbleSize val="0"/>
        </c:dLbls>
        <c:gapWidth val="55"/>
        <c:overlap val="100"/>
        <c:axId val="125432960"/>
        <c:axId val="125434496"/>
      </c:barChart>
      <c:catAx>
        <c:axId val="125432960"/>
        <c:scaling>
          <c:orientation val="maxMin"/>
        </c:scaling>
        <c:delete val="0"/>
        <c:axPos val="l"/>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125434496"/>
        <c:crosses val="autoZero"/>
        <c:auto val="1"/>
        <c:lblAlgn val="ctr"/>
        <c:lblOffset val="100"/>
        <c:tickLblSkip val="1"/>
        <c:noMultiLvlLbl val="0"/>
      </c:catAx>
      <c:valAx>
        <c:axId val="125434496"/>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smtClean="0">
                    <a:solidFill>
                      <a:srgbClr val="444444"/>
                    </a:solidFill>
                    <a:latin typeface="Calibri" panose="020F0502020204030204" pitchFamily="34" charset="0"/>
                    <a:cs typeface="Arial" panose="020B0604020202020204" pitchFamily="34" charset="0"/>
                  </a:rPr>
                  <a:t>%</a:t>
                </a:r>
                <a:endParaRPr lang="fi-FI" sz="1200" b="0">
                  <a:solidFill>
                    <a:srgbClr val="444444"/>
                  </a:solidFill>
                  <a:latin typeface="Calibri" panose="020F0502020204030204" pitchFamily="34" charset="0"/>
                  <a:cs typeface="Arial" panose="020B0604020202020204" pitchFamily="34" charset="0"/>
                </a:endParaRP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125432960"/>
        <c:crosses val="autoZero"/>
        <c:crossBetween val="between"/>
        <c:majorUnit val="10"/>
        <c:minorUnit val="1"/>
      </c:valAx>
      <c:spPr>
        <a:ln>
          <a:noFill/>
        </a:ln>
      </c:spPr>
    </c:plotArea>
    <c:legend>
      <c:legendPos val="t"/>
      <c:layout>
        <c:manualLayout>
          <c:xMode val="edge"/>
          <c:yMode val="edge"/>
          <c:x val="0.29868796073482334"/>
          <c:y val="1.4904447236692011E-2"/>
          <c:w val="0.69297874301844686"/>
          <c:h val="9.8129746147141705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120522266592236E-2"/>
          <c:y val="4.2066471170818701E-2"/>
          <c:w val="0.60698807961504808"/>
          <c:h val="0.92020426193132265"/>
        </c:manualLayout>
      </c:layout>
      <c:doughnutChart>
        <c:varyColors val="1"/>
        <c:ser>
          <c:idx val="0"/>
          <c:order val="0"/>
          <c:tx>
            <c:strRef>
              <c:f>Taul1!$A$2</c:f>
              <c:strCache>
                <c:ptCount val="1"/>
                <c:pt idx="0">
                  <c:v>Kaikki</c:v>
                </c:pt>
              </c:strCache>
            </c:strRef>
          </c:tx>
          <c:spPr>
            <a:solidFill>
              <a:srgbClr val="70BC00"/>
            </a:solidFill>
          </c:spPr>
          <c:dPt>
            <c:idx val="0"/>
            <c:bubble3D val="0"/>
            <c:spPr>
              <a:solidFill>
                <a:srgbClr val="96F000"/>
              </a:solidFill>
            </c:spPr>
          </c:dPt>
          <c:dPt>
            <c:idx val="1"/>
            <c:bubble3D val="0"/>
            <c:spPr>
              <a:solidFill>
                <a:srgbClr val="D070E1"/>
              </a:solidFill>
            </c:spPr>
          </c:dPt>
          <c:dPt>
            <c:idx val="2"/>
            <c:bubble3D val="0"/>
            <c:spPr>
              <a:solidFill>
                <a:srgbClr val="E1E1E1"/>
              </a:solidFill>
            </c:spPr>
          </c:dPt>
          <c:dPt>
            <c:idx val="3"/>
            <c:bubble3D val="0"/>
            <c:spPr>
              <a:solidFill>
                <a:srgbClr val="E1E1E1"/>
              </a:solidFill>
            </c:spPr>
          </c:dPt>
          <c:dLbls>
            <c:dLbl>
              <c:idx val="1"/>
              <c:numFmt formatCode="#,##0" sourceLinked="0"/>
              <c:spPr/>
              <c:txPr>
                <a:bodyPr/>
                <a:lstStyle/>
                <a:p>
                  <a:pPr>
                    <a:defRPr sz="1200" b="0">
                      <a:solidFill>
                        <a:schemeClr val="bg1"/>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dLbl>
            <c:numFmt formatCode="#,##0" sourceLinked="0"/>
            <c:txPr>
              <a:bodyPr/>
              <a:lstStyle/>
              <a:p>
                <a:pPr>
                  <a:defRPr sz="1200" b="0">
                    <a:solidFill>
                      <a:srgbClr val="444444"/>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showLeaderLines val="0"/>
          </c:dLbls>
          <c:cat>
            <c:strRef>
              <c:f>Taul1!$B$1:$C$1</c:f>
              <c:strCache>
                <c:ptCount val="2"/>
                <c:pt idx="0">
                  <c:v>Kyllä</c:v>
                </c:pt>
                <c:pt idx="1">
                  <c:v>Ei</c:v>
                </c:pt>
              </c:strCache>
            </c:strRef>
          </c:cat>
          <c:val>
            <c:numRef>
              <c:f>Taul1!$B$2:$C$2</c:f>
              <c:numCache>
                <c:formatCode>0.00000</c:formatCode>
                <c:ptCount val="2"/>
                <c:pt idx="0">
                  <c:v>51.063830000000003</c:v>
                </c:pt>
                <c:pt idx="1">
                  <c:v>48.936169999999997</c:v>
                </c:pt>
              </c:numCache>
            </c:numRef>
          </c:val>
        </c:ser>
        <c:dLbls>
          <c:showLegendKey val="0"/>
          <c:showVal val="0"/>
          <c:showCatName val="0"/>
          <c:showSerName val="0"/>
          <c:showPercent val="0"/>
          <c:showBubbleSize val="0"/>
          <c:showLeaderLines val="0"/>
        </c:dLbls>
        <c:firstSliceAng val="0"/>
        <c:holeSize val="50"/>
      </c:doughnutChart>
      <c:spPr>
        <a:ln w="6350">
          <a:noFill/>
        </a:ln>
      </c:spPr>
    </c:plotArea>
    <c:legend>
      <c:legendPos val="r"/>
      <c:layout>
        <c:manualLayout>
          <c:xMode val="edge"/>
          <c:yMode val="edge"/>
          <c:x val="0.32392062301973668"/>
          <c:y val="0.3789461043513967"/>
          <c:w val="0.10129355106225334"/>
          <c:h val="0.21747583601822021"/>
        </c:manualLayout>
      </c:layout>
      <c:overlay val="0"/>
      <c:txPr>
        <a:bodyPr/>
        <a:lstStyle/>
        <a:p>
          <a:pPr>
            <a:defRPr>
              <a:solidFill>
                <a:srgbClr val="444444"/>
              </a:solidFill>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120522266592236E-2"/>
          <c:y val="4.2066471170818701E-2"/>
          <c:w val="0.60698807961504808"/>
          <c:h val="0.92020426193132265"/>
        </c:manualLayout>
      </c:layout>
      <c:doughnutChart>
        <c:varyColors val="1"/>
        <c:ser>
          <c:idx val="0"/>
          <c:order val="0"/>
          <c:tx>
            <c:strRef>
              <c:f>Taul1!$A$2</c:f>
              <c:strCache>
                <c:ptCount val="1"/>
                <c:pt idx="0">
                  <c:v>Kaikki</c:v>
                </c:pt>
              </c:strCache>
            </c:strRef>
          </c:tx>
          <c:spPr>
            <a:solidFill>
              <a:srgbClr val="70BC00"/>
            </a:solidFill>
          </c:spPr>
          <c:dPt>
            <c:idx val="0"/>
            <c:bubble3D val="0"/>
            <c:spPr>
              <a:solidFill>
                <a:srgbClr val="96F000"/>
              </a:solidFill>
            </c:spPr>
          </c:dPt>
          <c:dPt>
            <c:idx val="1"/>
            <c:bubble3D val="0"/>
            <c:spPr>
              <a:solidFill>
                <a:srgbClr val="D070E1"/>
              </a:solidFill>
            </c:spPr>
          </c:dPt>
          <c:dPt>
            <c:idx val="2"/>
            <c:bubble3D val="0"/>
            <c:spPr>
              <a:solidFill>
                <a:srgbClr val="E1E1E1"/>
              </a:solidFill>
            </c:spPr>
          </c:dPt>
          <c:dPt>
            <c:idx val="3"/>
            <c:bubble3D val="0"/>
            <c:spPr>
              <a:solidFill>
                <a:srgbClr val="E1E1E1"/>
              </a:solidFill>
            </c:spPr>
          </c:dPt>
          <c:dLbls>
            <c:dLbl>
              <c:idx val="1"/>
              <c:numFmt formatCode="#,##0" sourceLinked="0"/>
              <c:spPr/>
              <c:txPr>
                <a:bodyPr/>
                <a:lstStyle/>
                <a:p>
                  <a:pPr>
                    <a:defRPr sz="1200" b="0">
                      <a:solidFill>
                        <a:schemeClr val="bg1"/>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dLbl>
            <c:numFmt formatCode="#,##0" sourceLinked="0"/>
            <c:txPr>
              <a:bodyPr/>
              <a:lstStyle/>
              <a:p>
                <a:pPr>
                  <a:defRPr sz="1200" b="0">
                    <a:solidFill>
                      <a:srgbClr val="444444"/>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showLeaderLines val="0"/>
          </c:dLbls>
          <c:cat>
            <c:strRef>
              <c:f>Taul1!$B$1:$D$1</c:f>
              <c:strCache>
                <c:ptCount val="3"/>
                <c:pt idx="0">
                  <c:v>Kyllä</c:v>
                </c:pt>
                <c:pt idx="1">
                  <c:v>Ei</c:v>
                </c:pt>
                <c:pt idx="2">
                  <c:v>En osaa sanoa</c:v>
                </c:pt>
              </c:strCache>
            </c:strRef>
          </c:cat>
          <c:val>
            <c:numRef>
              <c:f>Taul1!$B$2:$D$2</c:f>
              <c:numCache>
                <c:formatCode>0.00000</c:formatCode>
                <c:ptCount val="3"/>
                <c:pt idx="0">
                  <c:v>38.297870000000003</c:v>
                </c:pt>
                <c:pt idx="1">
                  <c:v>27.659569999999999</c:v>
                </c:pt>
                <c:pt idx="2">
                  <c:v>34.042549999999999</c:v>
                </c:pt>
              </c:numCache>
            </c:numRef>
          </c:val>
        </c:ser>
        <c:dLbls>
          <c:showLegendKey val="0"/>
          <c:showVal val="0"/>
          <c:showCatName val="0"/>
          <c:showSerName val="0"/>
          <c:showPercent val="0"/>
          <c:showBubbleSize val="0"/>
          <c:showLeaderLines val="0"/>
        </c:dLbls>
        <c:firstSliceAng val="0"/>
        <c:holeSize val="50"/>
      </c:doughnutChart>
      <c:spPr>
        <a:ln w="6350">
          <a:noFill/>
        </a:ln>
      </c:spPr>
    </c:plotArea>
    <c:legend>
      <c:legendPos val="r"/>
      <c:layout>
        <c:manualLayout>
          <c:xMode val="edge"/>
          <c:yMode val="edge"/>
          <c:x val="0.27949128500030196"/>
          <c:y val="0.34942803906301451"/>
          <c:w val="0.19716738573577047"/>
          <c:h val="0.2896311016591322"/>
        </c:manualLayout>
      </c:layout>
      <c:overlay val="0"/>
      <c:txPr>
        <a:bodyPr/>
        <a:lstStyle/>
        <a:p>
          <a:pPr>
            <a:defRPr>
              <a:solidFill>
                <a:srgbClr val="444444"/>
              </a:solidFill>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12454051180235E-2"/>
          <c:y val="8.7466230038034179E-2"/>
          <c:w val="0.60698807961504808"/>
          <c:h val="0.92020426193132265"/>
        </c:manualLayout>
      </c:layout>
      <c:doughnutChart>
        <c:varyColors val="1"/>
        <c:ser>
          <c:idx val="0"/>
          <c:order val="0"/>
          <c:tx>
            <c:strRef>
              <c:f>Taul1!$A$2</c:f>
              <c:strCache>
                <c:ptCount val="1"/>
                <c:pt idx="0">
                  <c:v>Kaikki</c:v>
                </c:pt>
              </c:strCache>
            </c:strRef>
          </c:tx>
          <c:spPr>
            <a:solidFill>
              <a:srgbClr val="70BC00"/>
            </a:solidFill>
          </c:spPr>
          <c:dPt>
            <c:idx val="0"/>
            <c:bubble3D val="0"/>
            <c:spPr>
              <a:solidFill>
                <a:srgbClr val="96F000"/>
              </a:solidFill>
            </c:spPr>
          </c:dPt>
          <c:dPt>
            <c:idx val="1"/>
            <c:bubble3D val="0"/>
            <c:spPr>
              <a:solidFill>
                <a:srgbClr val="D070E1"/>
              </a:solidFill>
            </c:spPr>
          </c:dPt>
          <c:dPt>
            <c:idx val="2"/>
            <c:bubble3D val="0"/>
            <c:spPr>
              <a:solidFill>
                <a:srgbClr val="E1E1E1"/>
              </a:solidFill>
            </c:spPr>
          </c:dPt>
          <c:dPt>
            <c:idx val="3"/>
            <c:bubble3D val="0"/>
            <c:spPr>
              <a:solidFill>
                <a:srgbClr val="E1E1E1"/>
              </a:solidFill>
            </c:spPr>
          </c:dPt>
          <c:dLbls>
            <c:dLbl>
              <c:idx val="1"/>
              <c:numFmt formatCode="#,##0" sourceLinked="0"/>
              <c:spPr/>
              <c:txPr>
                <a:bodyPr/>
                <a:lstStyle/>
                <a:p>
                  <a:pPr>
                    <a:defRPr sz="1200" b="0">
                      <a:solidFill>
                        <a:schemeClr val="bg1"/>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dLbl>
            <c:numFmt formatCode="#,##0" sourceLinked="0"/>
            <c:txPr>
              <a:bodyPr/>
              <a:lstStyle/>
              <a:p>
                <a:pPr>
                  <a:defRPr sz="1200" b="0">
                    <a:solidFill>
                      <a:srgbClr val="444444"/>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showLeaderLines val="0"/>
          </c:dLbls>
          <c:cat>
            <c:strRef>
              <c:f>Taul1!$B$1:$D$1</c:f>
              <c:strCache>
                <c:ptCount val="3"/>
                <c:pt idx="0">
                  <c:v>Kyllä</c:v>
                </c:pt>
                <c:pt idx="1">
                  <c:v>Ei</c:v>
                </c:pt>
                <c:pt idx="2">
                  <c:v>En osaa sanoa</c:v>
                </c:pt>
              </c:strCache>
            </c:strRef>
          </c:cat>
          <c:val>
            <c:numRef>
              <c:f>Taul1!$B$2:$D$2</c:f>
              <c:numCache>
                <c:formatCode>0.00000</c:formatCode>
                <c:ptCount val="3"/>
                <c:pt idx="0">
                  <c:v>66.844920000000002</c:v>
                </c:pt>
                <c:pt idx="1">
                  <c:v>17.112300000000001</c:v>
                </c:pt>
                <c:pt idx="2">
                  <c:v>16.04278</c:v>
                </c:pt>
              </c:numCache>
            </c:numRef>
          </c:val>
        </c:ser>
        <c:dLbls>
          <c:showLegendKey val="0"/>
          <c:showVal val="0"/>
          <c:showCatName val="0"/>
          <c:showSerName val="0"/>
          <c:showPercent val="0"/>
          <c:showBubbleSize val="0"/>
          <c:showLeaderLines val="0"/>
        </c:dLbls>
        <c:firstSliceAng val="0"/>
        <c:holeSize val="50"/>
      </c:doughnutChart>
      <c:spPr>
        <a:ln w="6350">
          <a:noFill/>
        </a:ln>
      </c:spPr>
    </c:plotArea>
    <c:legend>
      <c:legendPos val="r"/>
      <c:layout>
        <c:manualLayout>
          <c:xMode val="edge"/>
          <c:yMode val="edge"/>
          <c:x val="0.24299488696071142"/>
          <c:y val="0.41726156463718056"/>
          <c:w val="0.19574209680300053"/>
          <c:h val="0.21747583601822021"/>
        </c:manualLayout>
      </c:layout>
      <c:overlay val="0"/>
      <c:txPr>
        <a:bodyPr/>
        <a:lstStyle/>
        <a:p>
          <a:pPr>
            <a:defRPr>
              <a:solidFill>
                <a:srgbClr val="444444"/>
              </a:solidFill>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550381348514104"/>
          <c:y val="1.2420372697243342E-2"/>
          <c:w val="0.46390072242680347"/>
          <c:h val="0.92020426193132265"/>
        </c:manualLayout>
      </c:layout>
      <c:barChart>
        <c:barDir val="bar"/>
        <c:grouping val="clustered"/>
        <c:varyColors val="0"/>
        <c:ser>
          <c:idx val="0"/>
          <c:order val="0"/>
          <c:tx>
            <c:strRef>
              <c:f>Taul1!$A$2</c:f>
              <c:strCache>
                <c:ptCount val="1"/>
                <c:pt idx="0">
                  <c:v>Kaikki</c:v>
                </c:pt>
              </c:strCache>
            </c:strRef>
          </c:tx>
          <c:spPr>
            <a:solidFill>
              <a:srgbClr val="96F000"/>
            </a:solidFill>
          </c:spPr>
          <c:invertIfNegative val="0"/>
          <c:dLbls>
            <c:numFmt formatCode="#,##0" sourceLinked="0"/>
            <c:txPr>
              <a:bodyPr/>
              <a:lstStyle/>
              <a:p>
                <a:pPr>
                  <a:defRPr sz="1200" b="0">
                    <a:solidFill>
                      <a:srgbClr val="444444"/>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dLbls>
          <c:cat>
            <c:strRef>
              <c:f>Taul1!$B$1:$K$1</c:f>
              <c:strCache>
                <c:ptCount val="10"/>
                <c:pt idx="0">
                  <c:v>Vertaistuki/uudet ystävät</c:v>
                </c:pt>
                <c:pt idx="1">
                  <c:v>Elämään suhtautuminen/elämänarvot/
elämän arvostaminen/ymmärtäminen</c:v>
                </c:pt>
                <c:pt idx="2">
                  <c:v>Erilaiset tapahtumat (esim. potilasjärjestöjen järjestämät)</c:v>
                </c:pt>
                <c:pt idx="3">
                  <c:v>Lujittanut perhettä</c:v>
                </c:pt>
                <c:pt idx="4">
                  <c:v>Kasvattanut/vahvistanut henkisesti</c:v>
                </c:pt>
                <c:pt idx="5">
                  <c:v>Lujittanut parisuhdetta</c:v>
                </c:pt>
                <c:pt idx="6">
                  <c:v>Lapsen luonne/kehittyminen</c:v>
                </c:pt>
                <c:pt idx="7">
                  <c:v>Ystävien/tuttavien tuki</c:v>
                </c:pt>
                <c:pt idx="8">
                  <c:v>Muu</c:v>
                </c:pt>
                <c:pt idx="9">
                  <c:v>Eos</c:v>
                </c:pt>
              </c:strCache>
            </c:strRef>
          </c:cat>
          <c:val>
            <c:numRef>
              <c:f>Taul1!$B$2:$K$2</c:f>
              <c:numCache>
                <c:formatCode>0.00000</c:formatCode>
                <c:ptCount val="10"/>
                <c:pt idx="0">
                  <c:v>47.2</c:v>
                </c:pt>
                <c:pt idx="1">
                  <c:v>42.4</c:v>
                </c:pt>
                <c:pt idx="2">
                  <c:v>18.399999999999999</c:v>
                </c:pt>
                <c:pt idx="3">
                  <c:v>17.600000000000001</c:v>
                </c:pt>
                <c:pt idx="4">
                  <c:v>8</c:v>
                </c:pt>
                <c:pt idx="5">
                  <c:v>5.6</c:v>
                </c:pt>
                <c:pt idx="6">
                  <c:v>4.8</c:v>
                </c:pt>
                <c:pt idx="7">
                  <c:v>2.4</c:v>
                </c:pt>
                <c:pt idx="8">
                  <c:v>3.2</c:v>
                </c:pt>
                <c:pt idx="9">
                  <c:v>2.4</c:v>
                </c:pt>
              </c:numCache>
            </c:numRef>
          </c:val>
        </c:ser>
        <c:dLbls>
          <c:showLegendKey val="0"/>
          <c:showVal val="0"/>
          <c:showCatName val="0"/>
          <c:showSerName val="0"/>
          <c:showPercent val="0"/>
          <c:showBubbleSize val="0"/>
        </c:dLbls>
        <c:gapWidth val="55"/>
        <c:axId val="146160640"/>
        <c:axId val="146162432"/>
      </c:barChart>
      <c:catAx>
        <c:axId val="146160640"/>
        <c:scaling>
          <c:orientation val="maxMin"/>
        </c:scaling>
        <c:delete val="0"/>
        <c:axPos val="l"/>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146162432"/>
        <c:crosses val="autoZero"/>
        <c:auto val="1"/>
        <c:lblAlgn val="ctr"/>
        <c:lblOffset val="100"/>
        <c:tickLblSkip val="1"/>
        <c:noMultiLvlLbl val="0"/>
      </c:catAx>
      <c:valAx>
        <c:axId val="146162432"/>
        <c:scaling>
          <c:orientation val="minMax"/>
          <c:max val="60"/>
          <c:min val="0"/>
        </c:scaling>
        <c:delete val="0"/>
        <c:axPos val="t"/>
        <c:majorGridlines>
          <c:spPr>
            <a:ln w="6350">
              <a:solidFill>
                <a:srgbClr val="BCBEC0"/>
              </a:solidFill>
            </a:ln>
          </c:spPr>
        </c:majorGridlines>
        <c:title>
          <c:tx>
            <c:rich>
              <a:bodyPr/>
              <a:lstStyle/>
              <a:p>
                <a:pPr>
                  <a:defRPr b="0">
                    <a:solidFill>
                      <a:srgbClr val="444444"/>
                    </a:solidFill>
                    <a:latin typeface="Calibri" panose="020F0502020204030204" pitchFamily="34" charset="0"/>
                    <a:cs typeface="Arial" panose="020B0604020202020204" pitchFamily="34" charset="0"/>
                  </a:defRPr>
                </a:pPr>
                <a:r>
                  <a:rPr lang="fi-FI" b="0" smtClean="0">
                    <a:solidFill>
                      <a:srgbClr val="444444"/>
                    </a:solidFill>
                    <a:latin typeface="Calibri" panose="020F0502020204030204" pitchFamily="34" charset="0"/>
                    <a:cs typeface="Arial" panose="020B0604020202020204" pitchFamily="34" charset="0"/>
                  </a:rPr>
                  <a:t>%</a:t>
                </a:r>
                <a:endParaRPr lang="fi-FI" b="0">
                  <a:solidFill>
                    <a:srgbClr val="444444"/>
                  </a:solidFill>
                  <a:latin typeface="Calibri" panose="020F0502020204030204" pitchFamily="34" charset="0"/>
                  <a:cs typeface="Arial" panose="020B0604020202020204" pitchFamily="34" charset="0"/>
                </a:endParaRPr>
              </a:p>
            </c:rich>
          </c:tx>
          <c:layout>
            <c:manualLayout>
              <c:xMode val="edge"/>
              <c:yMode val="edge"/>
              <c:x val="0.90532031699509508"/>
              <c:y val="0.9482275836225369"/>
            </c:manualLayout>
          </c:layout>
          <c:overlay val="0"/>
        </c:title>
        <c:numFmt formatCode="General" sourceLinked="0"/>
        <c:majorTickMark val="none"/>
        <c:minorTickMark val="none"/>
        <c:tickLblPos val="high"/>
        <c:spPr>
          <a:ln>
            <a:noFill/>
          </a:ln>
        </c:spPr>
        <c:txPr>
          <a:bodyPr rot="0" vert="horz" anchor="ctr" anchorCtr="1"/>
          <a:lstStyle/>
          <a:p>
            <a:pPr>
              <a:defRPr>
                <a:solidFill>
                  <a:srgbClr val="444444"/>
                </a:solidFill>
                <a:latin typeface="Calibri" panose="020F0502020204030204" pitchFamily="34" charset="0"/>
                <a:cs typeface="Arial" panose="020B0604020202020204" pitchFamily="34" charset="0"/>
              </a:defRPr>
            </a:pPr>
            <a:endParaRPr lang="fi-FI"/>
          </a:p>
        </c:txPr>
        <c:crossAx val="146160640"/>
        <c:crosses val="autoZero"/>
        <c:crossBetween val="between"/>
        <c:majorUnit val="10"/>
        <c:minorUnit val="1"/>
      </c:valAx>
      <c:spPr>
        <a:ln w="6350">
          <a:noFill/>
        </a:ln>
      </c:spPr>
    </c:plotArea>
    <c:plotVisOnly val="1"/>
    <c:dispBlanksAs val="gap"/>
    <c:showDLblsOverMax val="0"/>
  </c:chart>
  <c:spPr>
    <a:ln>
      <a:noFill/>
    </a:ln>
  </c:spPr>
  <c:txPr>
    <a:bodyPr/>
    <a:lstStyle/>
    <a:p>
      <a:pPr>
        <a:defRPr sz="1200">
          <a:latin typeface="Calibri" panose="020F0502020204030204" pitchFamily="34" charset="0"/>
        </a:defRPr>
      </a:pPr>
      <a:endParaRPr lang="fi-FI"/>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96456692913378E-2"/>
          <c:y val="2.8279582329512856E-2"/>
          <c:w val="0.90585422134733173"/>
          <c:h val="0.76684858455605387"/>
        </c:manualLayout>
      </c:layout>
      <c:lineChart>
        <c:grouping val="standard"/>
        <c:varyColors val="0"/>
        <c:ser>
          <c:idx val="0"/>
          <c:order val="0"/>
          <c:tx>
            <c:strRef>
              <c:f>Taul1!$A$3</c:f>
              <c:strCache>
                <c:ptCount val="1"/>
                <c:pt idx="0">
                  <c:v>Musili</c:v>
                </c:pt>
              </c:strCache>
            </c:strRef>
          </c:tx>
          <c:spPr>
            <a:ln>
              <a:solidFill>
                <a:srgbClr val="96F000"/>
              </a:solidFill>
            </a:ln>
          </c:spPr>
          <c:marker>
            <c:symbol val="square"/>
            <c:size val="5"/>
            <c:spPr>
              <a:solidFill>
                <a:srgbClr val="96F000"/>
              </a:solidFill>
              <a:ln>
                <a:solidFill>
                  <a:schemeClr val="bg1"/>
                </a:solidFill>
              </a:ln>
            </c:spPr>
          </c:marker>
          <c:cat>
            <c:strRef>
              <c:f>Taul1!$B$1:$K$1</c:f>
              <c:strCache>
                <c:ptCount val="10"/>
                <c:pt idx="0">
                  <c:v>Vertaistuki/
uudet ystävät</c:v>
                </c:pt>
                <c:pt idx="1">
                  <c:v>Elämään suhtaut./
elämänarvot/
elämän arvost.</c:v>
                </c:pt>
                <c:pt idx="2">
                  <c:v>Erilaiset tapahtumat</c:v>
                </c:pt>
                <c:pt idx="3">
                  <c:v>Lujittanut perhettä</c:v>
                </c:pt>
                <c:pt idx="4">
                  <c:v>Kasvattanut/
vahvistanut henkisesti</c:v>
                </c:pt>
                <c:pt idx="5">
                  <c:v>Lujittanut pari-
suhdetta</c:v>
                </c:pt>
                <c:pt idx="6">
                  <c:v>Lapsen luonne/
kehittyminen</c:v>
                </c:pt>
                <c:pt idx="7">
                  <c:v>Ystävien/
tuttavien tuki</c:v>
                </c:pt>
                <c:pt idx="8">
                  <c:v>Muu</c:v>
                </c:pt>
                <c:pt idx="9">
                  <c:v>Eos</c:v>
                </c:pt>
              </c:strCache>
            </c:strRef>
          </c:cat>
          <c:val>
            <c:numRef>
              <c:f>Taul1!$B$3:$K$3</c:f>
              <c:numCache>
                <c:formatCode>0.00000</c:formatCode>
                <c:ptCount val="10"/>
                <c:pt idx="0">
                  <c:v>44.44444</c:v>
                </c:pt>
                <c:pt idx="1">
                  <c:v>37.037039999999998</c:v>
                </c:pt>
                <c:pt idx="2">
                  <c:v>22.22222</c:v>
                </c:pt>
                <c:pt idx="3">
                  <c:v>3.7037</c:v>
                </c:pt>
                <c:pt idx="4">
                  <c:v>3.7037</c:v>
                </c:pt>
                <c:pt idx="5">
                  <c:v>3.7037</c:v>
                </c:pt>
                <c:pt idx="7">
                  <c:v>3.7037</c:v>
                </c:pt>
                <c:pt idx="9">
                  <c:v>7.4074099999999996</c:v>
                </c:pt>
              </c:numCache>
            </c:numRef>
          </c:val>
          <c:smooth val="0"/>
        </c:ser>
        <c:ser>
          <c:idx val="1"/>
          <c:order val="1"/>
          <c:tx>
            <c:strRef>
              <c:f>Taul1!$A$4</c:f>
              <c:strCache>
                <c:ptCount val="1"/>
                <c:pt idx="0">
                  <c:v>Kympin Lapset</c:v>
                </c:pt>
              </c:strCache>
            </c:strRef>
          </c:tx>
          <c:spPr>
            <a:ln>
              <a:solidFill>
                <a:srgbClr val="00B0F0"/>
              </a:solidFill>
            </a:ln>
          </c:spPr>
          <c:marker>
            <c:symbol val="diamond"/>
            <c:size val="6"/>
            <c:spPr>
              <a:solidFill>
                <a:srgbClr val="00B0F0"/>
              </a:solidFill>
              <a:ln>
                <a:solidFill>
                  <a:schemeClr val="bg1"/>
                </a:solidFill>
              </a:ln>
            </c:spPr>
          </c:marker>
          <c:cat>
            <c:strRef>
              <c:f>Taul1!$B$1:$K$1</c:f>
              <c:strCache>
                <c:ptCount val="10"/>
                <c:pt idx="0">
                  <c:v>Vertaistuki/
uudet ystävät</c:v>
                </c:pt>
                <c:pt idx="1">
                  <c:v>Elämään suhtaut./
elämänarvot/
elämän arvost.</c:v>
                </c:pt>
                <c:pt idx="2">
                  <c:v>Erilaiset tapahtumat</c:v>
                </c:pt>
                <c:pt idx="3">
                  <c:v>Lujittanut perhettä</c:v>
                </c:pt>
                <c:pt idx="4">
                  <c:v>Kasvattanut/
vahvistanut henkisesti</c:v>
                </c:pt>
                <c:pt idx="5">
                  <c:v>Lujittanut pari-
suhdetta</c:v>
                </c:pt>
                <c:pt idx="6">
                  <c:v>Lapsen luonne/
kehittyminen</c:v>
                </c:pt>
                <c:pt idx="7">
                  <c:v>Ystävien/
tuttavien tuki</c:v>
                </c:pt>
                <c:pt idx="8">
                  <c:v>Muu</c:v>
                </c:pt>
                <c:pt idx="9">
                  <c:v>Eos</c:v>
                </c:pt>
              </c:strCache>
            </c:strRef>
          </c:cat>
          <c:val>
            <c:numRef>
              <c:f>Taul1!$B$4:$K$4</c:f>
              <c:numCache>
                <c:formatCode>0.00000</c:formatCode>
                <c:ptCount val="10"/>
                <c:pt idx="0">
                  <c:v>56</c:v>
                </c:pt>
                <c:pt idx="1">
                  <c:v>32</c:v>
                </c:pt>
                <c:pt idx="2">
                  <c:v>24</c:v>
                </c:pt>
                <c:pt idx="3">
                  <c:v>20</c:v>
                </c:pt>
                <c:pt idx="4">
                  <c:v>16</c:v>
                </c:pt>
                <c:pt idx="5">
                  <c:v>4</c:v>
                </c:pt>
                <c:pt idx="7">
                  <c:v>8</c:v>
                </c:pt>
                <c:pt idx="8">
                  <c:v>8</c:v>
                </c:pt>
              </c:numCache>
            </c:numRef>
          </c:val>
          <c:smooth val="0"/>
        </c:ser>
        <c:ser>
          <c:idx val="2"/>
          <c:order val="2"/>
          <c:tx>
            <c:strRef>
              <c:f>Taul1!$A$5</c:f>
              <c:strCache>
                <c:ptCount val="1"/>
                <c:pt idx="0">
                  <c:v>Sydänlapset</c:v>
                </c:pt>
              </c:strCache>
            </c:strRef>
          </c:tx>
          <c:spPr>
            <a:ln>
              <a:solidFill>
                <a:srgbClr val="FF0000"/>
              </a:solidFill>
            </a:ln>
          </c:spPr>
          <c:marker>
            <c:symbol val="triangle"/>
            <c:size val="6"/>
            <c:spPr>
              <a:solidFill>
                <a:srgbClr val="E60F28"/>
              </a:solidFill>
              <a:ln>
                <a:solidFill>
                  <a:schemeClr val="bg1"/>
                </a:solidFill>
              </a:ln>
            </c:spPr>
          </c:marker>
          <c:cat>
            <c:strRef>
              <c:f>Taul1!$B$1:$K$1</c:f>
              <c:strCache>
                <c:ptCount val="10"/>
                <c:pt idx="0">
                  <c:v>Vertaistuki/
uudet ystävät</c:v>
                </c:pt>
                <c:pt idx="1">
                  <c:v>Elämään suhtaut./
elämänarvot/
elämän arvost.</c:v>
                </c:pt>
                <c:pt idx="2">
                  <c:v>Erilaiset tapahtumat</c:v>
                </c:pt>
                <c:pt idx="3">
                  <c:v>Lujittanut perhettä</c:v>
                </c:pt>
                <c:pt idx="4">
                  <c:v>Kasvattanut/
vahvistanut henkisesti</c:v>
                </c:pt>
                <c:pt idx="5">
                  <c:v>Lujittanut pari-
suhdetta</c:v>
                </c:pt>
                <c:pt idx="6">
                  <c:v>Lapsen luonne/
kehittyminen</c:v>
                </c:pt>
                <c:pt idx="7">
                  <c:v>Ystävien/
tuttavien tuki</c:v>
                </c:pt>
                <c:pt idx="8">
                  <c:v>Muu</c:v>
                </c:pt>
                <c:pt idx="9">
                  <c:v>Eos</c:v>
                </c:pt>
              </c:strCache>
            </c:strRef>
          </c:cat>
          <c:val>
            <c:numRef>
              <c:f>Taul1!$B$5:$K$5</c:f>
              <c:numCache>
                <c:formatCode>0.00000</c:formatCode>
                <c:ptCount val="10"/>
                <c:pt idx="0">
                  <c:v>40</c:v>
                </c:pt>
                <c:pt idx="1">
                  <c:v>48</c:v>
                </c:pt>
                <c:pt idx="2">
                  <c:v>28</c:v>
                </c:pt>
                <c:pt idx="3">
                  <c:v>16</c:v>
                </c:pt>
                <c:pt idx="4">
                  <c:v>8</c:v>
                </c:pt>
                <c:pt idx="5">
                  <c:v>12</c:v>
                </c:pt>
                <c:pt idx="6">
                  <c:v>4</c:v>
                </c:pt>
              </c:numCache>
            </c:numRef>
          </c:val>
          <c:smooth val="0"/>
        </c:ser>
        <c:ser>
          <c:idx val="3"/>
          <c:order val="3"/>
          <c:tx>
            <c:strRef>
              <c:f>Taul1!$A$6</c:f>
              <c:strCache>
                <c:ptCount val="1"/>
                <c:pt idx="0">
                  <c:v>Sykerö*</c:v>
                </c:pt>
              </c:strCache>
            </c:strRef>
          </c:tx>
          <c:spPr>
            <a:ln>
              <a:solidFill>
                <a:srgbClr val="EB599E"/>
              </a:solidFill>
            </a:ln>
          </c:spPr>
          <c:marker>
            <c:symbol val="circle"/>
            <c:size val="5"/>
            <c:spPr>
              <a:solidFill>
                <a:srgbClr val="EB599E"/>
              </a:solidFill>
              <a:ln>
                <a:solidFill>
                  <a:schemeClr val="bg1"/>
                </a:solidFill>
              </a:ln>
            </c:spPr>
          </c:marker>
          <c:cat>
            <c:strRef>
              <c:f>Taul1!$B$1:$K$1</c:f>
              <c:strCache>
                <c:ptCount val="10"/>
                <c:pt idx="0">
                  <c:v>Vertaistuki/
uudet ystävät</c:v>
                </c:pt>
                <c:pt idx="1">
                  <c:v>Elämään suhtaut./
elämänarvot/
elämän arvost.</c:v>
                </c:pt>
                <c:pt idx="2">
                  <c:v>Erilaiset tapahtumat</c:v>
                </c:pt>
                <c:pt idx="3">
                  <c:v>Lujittanut perhettä</c:v>
                </c:pt>
                <c:pt idx="4">
                  <c:v>Kasvattanut/
vahvistanut henkisesti</c:v>
                </c:pt>
                <c:pt idx="5">
                  <c:v>Lujittanut pari-
suhdetta</c:v>
                </c:pt>
                <c:pt idx="6">
                  <c:v>Lapsen luonne/
kehittyminen</c:v>
                </c:pt>
                <c:pt idx="7">
                  <c:v>Ystävien/
tuttavien tuki</c:v>
                </c:pt>
                <c:pt idx="8">
                  <c:v>Muu</c:v>
                </c:pt>
                <c:pt idx="9">
                  <c:v>Eos</c:v>
                </c:pt>
              </c:strCache>
            </c:strRef>
          </c:cat>
          <c:val>
            <c:numRef>
              <c:f>Taul1!$B$6:$K$6</c:f>
              <c:numCache>
                <c:formatCode>0.00000</c:formatCode>
                <c:ptCount val="10"/>
                <c:pt idx="0">
                  <c:v>53.333329999999997</c:v>
                </c:pt>
                <c:pt idx="1">
                  <c:v>33.333329999999997</c:v>
                </c:pt>
                <c:pt idx="2">
                  <c:v>20</c:v>
                </c:pt>
                <c:pt idx="3">
                  <c:v>33.333329999999997</c:v>
                </c:pt>
                <c:pt idx="5">
                  <c:v>6.6666699999999999</c:v>
                </c:pt>
                <c:pt idx="6">
                  <c:v>6.6666699999999999</c:v>
                </c:pt>
                <c:pt idx="9">
                  <c:v>6.6666699999999999</c:v>
                </c:pt>
              </c:numCache>
            </c:numRef>
          </c:val>
          <c:smooth val="0"/>
        </c:ser>
        <c:ser>
          <c:idx val="4"/>
          <c:order val="4"/>
          <c:tx>
            <c:strRef>
              <c:f>Taul1!$A$7</c:f>
              <c:strCache>
                <c:ptCount val="1"/>
                <c:pt idx="0">
                  <c:v>Leijonaemot</c:v>
                </c:pt>
              </c:strCache>
            </c:strRef>
          </c:tx>
          <c:spPr>
            <a:ln>
              <a:solidFill>
                <a:srgbClr val="FFC000"/>
              </a:solidFill>
            </a:ln>
          </c:spPr>
          <c:marker>
            <c:symbol val="square"/>
            <c:size val="5"/>
            <c:spPr>
              <a:solidFill>
                <a:srgbClr val="FFC000"/>
              </a:solidFill>
              <a:ln>
                <a:solidFill>
                  <a:schemeClr val="bg1"/>
                </a:solidFill>
              </a:ln>
            </c:spPr>
          </c:marker>
          <c:cat>
            <c:strRef>
              <c:f>Taul1!$B$1:$K$1</c:f>
              <c:strCache>
                <c:ptCount val="10"/>
                <c:pt idx="0">
                  <c:v>Vertaistuki/
uudet ystävät</c:v>
                </c:pt>
                <c:pt idx="1">
                  <c:v>Elämään suhtaut./
elämänarvot/
elämän arvost.</c:v>
                </c:pt>
                <c:pt idx="2">
                  <c:v>Erilaiset tapahtumat</c:v>
                </c:pt>
                <c:pt idx="3">
                  <c:v>Lujittanut perhettä</c:v>
                </c:pt>
                <c:pt idx="4">
                  <c:v>Kasvattanut/
vahvistanut henkisesti</c:v>
                </c:pt>
                <c:pt idx="5">
                  <c:v>Lujittanut pari-
suhdetta</c:v>
                </c:pt>
                <c:pt idx="6">
                  <c:v>Lapsen luonne/
kehittyminen</c:v>
                </c:pt>
                <c:pt idx="7">
                  <c:v>Ystävien/
tuttavien tuki</c:v>
                </c:pt>
                <c:pt idx="8">
                  <c:v>Muu</c:v>
                </c:pt>
                <c:pt idx="9">
                  <c:v>Eos</c:v>
                </c:pt>
              </c:strCache>
            </c:strRef>
          </c:cat>
          <c:val>
            <c:numRef>
              <c:f>Taul1!$B$7:$K$7</c:f>
              <c:numCache>
                <c:formatCode>0.00000</c:formatCode>
                <c:ptCount val="10"/>
                <c:pt idx="0">
                  <c:v>45.454549999999998</c:v>
                </c:pt>
                <c:pt idx="1">
                  <c:v>54.545450000000002</c:v>
                </c:pt>
                <c:pt idx="2">
                  <c:v>3.0303</c:v>
                </c:pt>
                <c:pt idx="3">
                  <c:v>21.212119999999999</c:v>
                </c:pt>
                <c:pt idx="4">
                  <c:v>9.0909099999999992</c:v>
                </c:pt>
                <c:pt idx="5">
                  <c:v>3.0303</c:v>
                </c:pt>
                <c:pt idx="6">
                  <c:v>12.12121</c:v>
                </c:pt>
                <c:pt idx="8">
                  <c:v>6.0606099999999996</c:v>
                </c:pt>
              </c:numCache>
            </c:numRef>
          </c:val>
          <c:smooth val="0"/>
        </c:ser>
        <c:dLbls>
          <c:showLegendKey val="0"/>
          <c:showVal val="0"/>
          <c:showCatName val="0"/>
          <c:showSerName val="0"/>
          <c:showPercent val="0"/>
          <c:showBubbleSize val="0"/>
        </c:dLbls>
        <c:marker val="1"/>
        <c:smooth val="0"/>
        <c:axId val="146324480"/>
        <c:axId val="146338944"/>
      </c:lineChart>
      <c:catAx>
        <c:axId val="146324480"/>
        <c:scaling>
          <c:orientation val="minMax"/>
        </c:scaling>
        <c:delete val="0"/>
        <c:axPos val="b"/>
        <c:majorGridlines/>
        <c:majorTickMark val="none"/>
        <c:minorTickMark val="none"/>
        <c:tickLblPos val="nextTo"/>
        <c:spPr>
          <a:ln>
            <a:noFill/>
          </a:ln>
        </c:spPr>
        <c:txPr>
          <a:bodyPr/>
          <a:lstStyle/>
          <a:p>
            <a:pPr>
              <a:defRPr sz="1000">
                <a:solidFill>
                  <a:srgbClr val="444444"/>
                </a:solidFill>
                <a:latin typeface="Calibri" panose="020F0502020204030204" pitchFamily="34" charset="0"/>
                <a:cs typeface="Arial" panose="020B0604020202020204" pitchFamily="34" charset="0"/>
              </a:defRPr>
            </a:pPr>
            <a:endParaRPr lang="fi-FI"/>
          </a:p>
        </c:txPr>
        <c:crossAx val="146338944"/>
        <c:crosses val="autoZero"/>
        <c:auto val="1"/>
        <c:lblAlgn val="ctr"/>
        <c:lblOffset val="100"/>
        <c:noMultiLvlLbl val="0"/>
      </c:catAx>
      <c:valAx>
        <c:axId val="146338944"/>
        <c:scaling>
          <c:orientation val="minMax"/>
          <c:max val="80"/>
          <c:min val="0"/>
        </c:scaling>
        <c:delete val="0"/>
        <c:axPos val="l"/>
        <c:majorGridlines>
          <c:spPr>
            <a:ln w="6350">
              <a:solidFill>
                <a:srgbClr val="BCBEC0"/>
              </a:solidFill>
            </a:ln>
          </c:spPr>
        </c:majorGridlines>
        <c:title>
          <c:tx>
            <c:rich>
              <a:bodyPr rot="0" vert="horz"/>
              <a:lstStyle/>
              <a:p>
                <a:pPr>
                  <a:defRPr b="0">
                    <a:solidFill>
                      <a:srgbClr val="444444"/>
                    </a:solidFill>
                    <a:latin typeface="Calibri" panose="020F0502020204030204" pitchFamily="34" charset="0"/>
                    <a:cs typeface="Arial" panose="020B0604020202020204" pitchFamily="34" charset="0"/>
                  </a:defRPr>
                </a:pPr>
                <a:r>
                  <a:rPr lang="fi-FI" b="0" smtClean="0">
                    <a:solidFill>
                      <a:srgbClr val="444444"/>
                    </a:solidFill>
                    <a:latin typeface="Calibri" panose="020F0502020204030204" pitchFamily="34" charset="0"/>
                    <a:cs typeface="Arial" panose="020B0604020202020204" pitchFamily="34" charset="0"/>
                  </a:rPr>
                  <a:t>%</a:t>
                </a:r>
                <a:endParaRPr lang="fi-FI" b="0">
                  <a:solidFill>
                    <a:srgbClr val="444444"/>
                  </a:solidFill>
                  <a:latin typeface="Calibri" panose="020F0502020204030204" pitchFamily="34" charset="0"/>
                  <a:cs typeface="Arial" panose="020B0604020202020204" pitchFamily="34" charset="0"/>
                </a:endParaRPr>
              </a:p>
            </c:rich>
          </c:tx>
          <c:layout>
            <c:manualLayout>
              <c:xMode val="edge"/>
              <c:yMode val="edge"/>
              <c:x val="1.3740157480315121E-3"/>
              <c:y val="7.4021455759101351E-4"/>
            </c:manualLayout>
          </c:layout>
          <c:overlay val="0"/>
        </c:title>
        <c:numFmt formatCode="General" sourceLinked="0"/>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146324480"/>
        <c:crosses val="autoZero"/>
        <c:crossBetween val="between"/>
        <c:majorUnit val="10"/>
        <c:minorUnit val="1"/>
      </c:valAx>
      <c:spPr>
        <a:ln w="6350">
          <a:noFill/>
        </a:ln>
      </c:spPr>
    </c:plotArea>
    <c:legend>
      <c:legendPos val="r"/>
      <c:layout>
        <c:manualLayout>
          <c:xMode val="edge"/>
          <c:yMode val="edge"/>
          <c:x val="9.8401106174433511E-2"/>
          <c:y val="5.4236104631739258E-2"/>
          <c:w val="0.81626311824346232"/>
          <c:h val="8.6339780775670852E-2"/>
        </c:manualLayout>
      </c:layout>
      <c:overlay val="0"/>
      <c:spPr>
        <a:solidFill>
          <a:schemeClr val="bg1"/>
        </a:solidFill>
      </c:spPr>
      <c:txPr>
        <a:bodyPr/>
        <a:lstStyle/>
        <a:p>
          <a:pPr>
            <a:defRPr>
              <a:solidFill>
                <a:srgbClr val="444444"/>
              </a:solidFill>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97506826584104"/>
          <c:y val="6.0213203176074613E-2"/>
          <c:w val="0.58141757714278453"/>
          <c:h val="0.8485148972316704"/>
        </c:manualLayout>
      </c:layout>
      <c:barChart>
        <c:barDir val="bar"/>
        <c:grouping val="clustered"/>
        <c:varyColors val="0"/>
        <c:ser>
          <c:idx val="0"/>
          <c:order val="0"/>
          <c:tx>
            <c:strRef>
              <c:f>Taul1!$A$2</c:f>
              <c:strCache>
                <c:ptCount val="1"/>
                <c:pt idx="0">
                  <c:v>Äiti/äitipuoli</c:v>
                </c:pt>
              </c:strCache>
            </c:strRef>
          </c:tx>
          <c:spPr>
            <a:solidFill>
              <a:srgbClr val="EB599E"/>
            </a:solidFill>
          </c:spPr>
          <c:invertIfNegative val="0"/>
          <c:dPt>
            <c:idx val="4"/>
            <c:invertIfNegative val="0"/>
            <c:bubble3D val="0"/>
          </c:dPt>
          <c:dPt>
            <c:idx val="5"/>
            <c:invertIfNegative val="0"/>
            <c:bubble3D val="0"/>
          </c:dPt>
          <c:dPt>
            <c:idx val="7"/>
            <c:invertIfNegative val="0"/>
            <c:bubble3D val="0"/>
          </c:dPt>
          <c:dPt>
            <c:idx val="8"/>
            <c:invertIfNegative val="0"/>
            <c:bubble3D val="0"/>
          </c:dPt>
          <c:dLbls>
            <c:numFmt formatCode="#,##0" sourceLinked="0"/>
            <c:txPr>
              <a:bodyPr/>
              <a:lstStyle/>
              <a:p>
                <a:pPr>
                  <a:defRPr sz="1200" b="0">
                    <a:solidFill>
                      <a:srgbClr val="444444"/>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dLbls>
          <c:cat>
            <c:strRef>
              <c:f>Taul1!$B$1:$G$1</c:f>
              <c:strCache>
                <c:ptCount val="6"/>
                <c:pt idx="0">
                  <c:v>Kokoaikatyössä kodin ulkopuolella</c:v>
                </c:pt>
                <c:pt idx="1">
                  <c:v>Osa-aikatyössä kodin ulkopuolella</c:v>
                </c:pt>
                <c:pt idx="2">
                  <c:v>Omaishoitajana</c:v>
                </c:pt>
                <c:pt idx="3">
                  <c:v>Vanhempain-/hoitovapaalla</c:v>
                </c:pt>
                <c:pt idx="4">
                  <c:v>Opisk./työsk. kotona/
yritt./sairasloma/työtön</c:v>
                </c:pt>
                <c:pt idx="5">
                  <c:v>Ei vast./Yksinhuoltaja</c:v>
                </c:pt>
              </c:strCache>
            </c:strRef>
          </c:cat>
          <c:val>
            <c:numRef>
              <c:f>Taul1!$B$2:$G$2</c:f>
              <c:numCache>
                <c:formatCode>0.00000</c:formatCode>
                <c:ptCount val="6"/>
                <c:pt idx="0">
                  <c:v>37</c:v>
                </c:pt>
                <c:pt idx="1">
                  <c:v>18</c:v>
                </c:pt>
                <c:pt idx="2">
                  <c:v>30</c:v>
                </c:pt>
                <c:pt idx="3">
                  <c:v>12</c:v>
                </c:pt>
                <c:pt idx="4">
                  <c:v>11</c:v>
                </c:pt>
                <c:pt idx="5">
                  <c:v>8</c:v>
                </c:pt>
              </c:numCache>
            </c:numRef>
          </c:val>
        </c:ser>
        <c:ser>
          <c:idx val="1"/>
          <c:order val="1"/>
          <c:tx>
            <c:strRef>
              <c:f>Taul1!$A$3</c:f>
              <c:strCache>
                <c:ptCount val="1"/>
                <c:pt idx="0">
                  <c:v>Isä/isäpuoli</c:v>
                </c:pt>
              </c:strCache>
            </c:strRef>
          </c:tx>
          <c:spPr>
            <a:solidFill>
              <a:srgbClr val="00B0F0"/>
            </a:solidFill>
          </c:spPr>
          <c:invertIfNegative val="0"/>
          <c:dLbls>
            <c:numFmt formatCode="#,##0" sourceLinked="0"/>
            <c:txPr>
              <a:bodyPr/>
              <a:lstStyle/>
              <a:p>
                <a:pPr algn="ctr">
                  <a:defRPr lang="fi-FI" sz="1200" b="0" i="0" u="none" strike="noStrike" kern="1200" baseline="0">
                    <a:solidFill>
                      <a:srgbClr val="444444"/>
                    </a:solidFill>
                    <a:latin typeface="Calibri" panose="020F0502020204030204" pitchFamily="34" charset="0"/>
                    <a:ea typeface="+mn-ea"/>
                    <a:cs typeface="Arial" panose="020B0604020202020204" pitchFamily="34" charset="0"/>
                  </a:defRPr>
                </a:pPr>
                <a:endParaRPr lang="fi-FI"/>
              </a:p>
            </c:txPr>
            <c:showLegendKey val="0"/>
            <c:showVal val="1"/>
            <c:showCatName val="0"/>
            <c:showSerName val="0"/>
            <c:showPercent val="0"/>
            <c:showBubbleSize val="0"/>
            <c:showLeaderLines val="0"/>
          </c:dLbls>
          <c:cat>
            <c:strRef>
              <c:f>Taul1!$B$1:$G$1</c:f>
              <c:strCache>
                <c:ptCount val="6"/>
                <c:pt idx="0">
                  <c:v>Kokoaikatyössä kodin ulkopuolella</c:v>
                </c:pt>
                <c:pt idx="1">
                  <c:v>Osa-aikatyössä kodin ulkopuolella</c:v>
                </c:pt>
                <c:pt idx="2">
                  <c:v>Omaishoitajana</c:v>
                </c:pt>
                <c:pt idx="3">
                  <c:v>Vanhempain-/hoitovapaalla</c:v>
                </c:pt>
                <c:pt idx="4">
                  <c:v>Opisk./työsk. kotona/
yritt./sairasloma/työtön</c:v>
                </c:pt>
                <c:pt idx="5">
                  <c:v>Ei vast./Yksinhuoltaja</c:v>
                </c:pt>
              </c:strCache>
            </c:strRef>
          </c:cat>
          <c:val>
            <c:numRef>
              <c:f>Taul1!$B$3:$G$3</c:f>
              <c:numCache>
                <c:formatCode>0.00000</c:formatCode>
                <c:ptCount val="6"/>
                <c:pt idx="0" formatCode="General">
                  <c:v>64</c:v>
                </c:pt>
                <c:pt idx="1">
                  <c:v>7</c:v>
                </c:pt>
                <c:pt idx="2" formatCode="General">
                  <c:v>6</c:v>
                </c:pt>
                <c:pt idx="3" formatCode="General">
                  <c:v>1</c:v>
                </c:pt>
                <c:pt idx="4" formatCode="General">
                  <c:v>8</c:v>
                </c:pt>
                <c:pt idx="5" formatCode="General">
                  <c:v>18</c:v>
                </c:pt>
              </c:numCache>
            </c:numRef>
          </c:val>
        </c:ser>
        <c:dLbls>
          <c:showLegendKey val="0"/>
          <c:showVal val="0"/>
          <c:showCatName val="0"/>
          <c:showSerName val="0"/>
          <c:showPercent val="0"/>
          <c:showBubbleSize val="0"/>
        </c:dLbls>
        <c:gapWidth val="55"/>
        <c:axId val="31951104"/>
        <c:axId val="31956992"/>
      </c:barChart>
      <c:catAx>
        <c:axId val="31951104"/>
        <c:scaling>
          <c:orientation val="maxMin"/>
        </c:scaling>
        <c:delete val="0"/>
        <c:axPos val="l"/>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31956992"/>
        <c:crosses val="autoZero"/>
        <c:auto val="1"/>
        <c:lblAlgn val="ctr"/>
        <c:lblOffset val="100"/>
        <c:tickLblSkip val="1"/>
        <c:noMultiLvlLbl val="0"/>
      </c:catAx>
      <c:valAx>
        <c:axId val="31956992"/>
        <c:scaling>
          <c:orientation val="minMax"/>
          <c:max val="100"/>
          <c:min val="0"/>
        </c:scaling>
        <c:delete val="0"/>
        <c:axPos val="t"/>
        <c:majorGridlines>
          <c:spPr>
            <a:ln w="6350">
              <a:solidFill>
                <a:srgbClr val="BCBEC0"/>
              </a:solidFill>
            </a:ln>
          </c:spPr>
        </c:majorGridlines>
        <c:title>
          <c:tx>
            <c:rich>
              <a:bodyPr/>
              <a:lstStyle/>
              <a:p>
                <a:pPr>
                  <a:defRPr b="0">
                    <a:solidFill>
                      <a:srgbClr val="444444"/>
                    </a:solidFill>
                    <a:latin typeface="Calibri" panose="020F0502020204030204" pitchFamily="34" charset="0"/>
                    <a:cs typeface="Arial" panose="020B0604020202020204" pitchFamily="34" charset="0"/>
                  </a:defRPr>
                </a:pPr>
                <a:r>
                  <a:rPr lang="fi-FI" b="0" smtClean="0">
                    <a:solidFill>
                      <a:srgbClr val="444444"/>
                    </a:solidFill>
                    <a:latin typeface="Calibri" panose="020F0502020204030204" pitchFamily="34" charset="0"/>
                    <a:cs typeface="Arial" panose="020B0604020202020204" pitchFamily="34" charset="0"/>
                  </a:rPr>
                  <a:t>%</a:t>
                </a:r>
                <a:endParaRPr lang="fi-FI" b="0">
                  <a:solidFill>
                    <a:srgbClr val="444444"/>
                  </a:solidFill>
                  <a:latin typeface="Calibri" panose="020F0502020204030204" pitchFamily="34" charset="0"/>
                  <a:cs typeface="Arial" panose="020B0604020202020204" pitchFamily="34" charset="0"/>
                </a:endParaRPr>
              </a:p>
            </c:rich>
          </c:tx>
          <c:layout>
            <c:manualLayout>
              <c:xMode val="edge"/>
              <c:yMode val="edge"/>
              <c:x val="0.97637401097975385"/>
              <c:y val="0.92416190462451731"/>
            </c:manualLayout>
          </c:layout>
          <c:overlay val="0"/>
        </c:title>
        <c:numFmt formatCode="General" sourceLinked="0"/>
        <c:majorTickMark val="none"/>
        <c:minorTickMark val="none"/>
        <c:tickLblPos val="high"/>
        <c:spPr>
          <a:ln>
            <a:noFill/>
          </a:ln>
        </c:spPr>
        <c:txPr>
          <a:bodyPr rot="0" vert="horz" anchor="ctr" anchorCtr="1"/>
          <a:lstStyle/>
          <a:p>
            <a:pPr>
              <a:defRPr>
                <a:solidFill>
                  <a:srgbClr val="444444"/>
                </a:solidFill>
                <a:latin typeface="Calibri" panose="020F0502020204030204" pitchFamily="34" charset="0"/>
                <a:cs typeface="Arial" panose="020B0604020202020204" pitchFamily="34" charset="0"/>
              </a:defRPr>
            </a:pPr>
            <a:endParaRPr lang="fi-FI"/>
          </a:p>
        </c:txPr>
        <c:crossAx val="31951104"/>
        <c:crosses val="autoZero"/>
        <c:crossBetween val="between"/>
        <c:majorUnit val="10"/>
        <c:minorUnit val="1"/>
      </c:valAx>
      <c:spPr>
        <a:ln w="6350">
          <a:noFill/>
        </a:ln>
      </c:spPr>
    </c:plotArea>
    <c:legend>
      <c:legendPos val="r"/>
      <c:layout>
        <c:manualLayout>
          <c:xMode val="edge"/>
          <c:yMode val="edge"/>
          <c:x val="0.80940584082217826"/>
          <c:y val="0.21987097588883614"/>
          <c:w val="0.12922960528198005"/>
          <c:h val="0.10888042721753526"/>
        </c:manualLayout>
      </c:layout>
      <c:overlay val="0"/>
      <c:spPr>
        <a:solidFill>
          <a:schemeClr val="bg1"/>
        </a:solidFill>
      </c:spPr>
      <c:txPr>
        <a:bodyPr/>
        <a:lstStyle/>
        <a:p>
          <a:pPr algn="ctr">
            <a:defRPr lang="fi-FI" sz="1200" b="0" i="0" u="none" strike="noStrike" kern="1200" baseline="0">
              <a:solidFill>
                <a:srgbClr val="444444"/>
              </a:solidFill>
              <a:latin typeface="Calibri" panose="020F0502020204030204" pitchFamily="34" charset="0"/>
              <a:ea typeface="+mn-ea"/>
              <a:cs typeface="Arial" panose="020B0604020202020204" pitchFamily="34" charset="0"/>
            </a:defRPr>
          </a:pPr>
          <a:endParaRPr lang="fi-FI"/>
        </a:p>
      </c:txPr>
    </c:legend>
    <c:plotVisOnly val="1"/>
    <c:dispBlanksAs val="gap"/>
    <c:showDLblsOverMax val="0"/>
  </c:chart>
  <c:spPr>
    <a:ln>
      <a:noFill/>
    </a:ln>
  </c:spPr>
  <c:txPr>
    <a:bodyPr/>
    <a:lstStyle/>
    <a:p>
      <a:pPr>
        <a:defRPr sz="1200">
          <a:latin typeface="Calibri" panose="020F0502020204030204" pitchFamily="34" charset="0"/>
        </a:defRPr>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97506826584104"/>
          <c:y val="6.0213203176074613E-2"/>
          <c:w val="0.58141757714278453"/>
          <c:h val="0.8485148972316704"/>
        </c:manualLayout>
      </c:layout>
      <c:barChart>
        <c:barDir val="bar"/>
        <c:grouping val="clustered"/>
        <c:varyColors val="0"/>
        <c:ser>
          <c:idx val="0"/>
          <c:order val="0"/>
          <c:tx>
            <c:strRef>
              <c:f>Taul1!$A$2</c:f>
              <c:strCache>
                <c:ptCount val="1"/>
                <c:pt idx="0">
                  <c:v>Kaikki</c:v>
                </c:pt>
              </c:strCache>
            </c:strRef>
          </c:tx>
          <c:spPr>
            <a:solidFill>
              <a:srgbClr val="D070E1"/>
            </a:solidFill>
          </c:spPr>
          <c:invertIfNegative val="0"/>
          <c:dPt>
            <c:idx val="4"/>
            <c:invertIfNegative val="0"/>
            <c:bubble3D val="0"/>
            <c:spPr>
              <a:solidFill>
                <a:srgbClr val="FFC000"/>
              </a:solidFill>
            </c:spPr>
          </c:dPt>
          <c:dPt>
            <c:idx val="5"/>
            <c:invertIfNegative val="0"/>
            <c:bubble3D val="0"/>
            <c:spPr>
              <a:solidFill>
                <a:srgbClr val="FFC000"/>
              </a:solidFill>
            </c:spPr>
          </c:dPt>
          <c:dPt>
            <c:idx val="7"/>
            <c:invertIfNegative val="0"/>
            <c:bubble3D val="0"/>
            <c:spPr>
              <a:solidFill>
                <a:srgbClr val="00B0F0"/>
              </a:solidFill>
            </c:spPr>
          </c:dPt>
          <c:dPt>
            <c:idx val="8"/>
            <c:invertIfNegative val="0"/>
            <c:bubble3D val="0"/>
            <c:spPr>
              <a:solidFill>
                <a:srgbClr val="00B0F0"/>
              </a:solidFill>
            </c:spPr>
          </c:dPt>
          <c:dLbls>
            <c:numFmt formatCode="#,##0" sourceLinked="0"/>
            <c:txPr>
              <a:bodyPr/>
              <a:lstStyle/>
              <a:p>
                <a:pPr>
                  <a:defRPr sz="1200" b="0">
                    <a:solidFill>
                      <a:srgbClr val="444444"/>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dLbls>
          <c:cat>
            <c:strRef>
              <c:f>Taul1!$B$1:$J$1</c:f>
              <c:strCache>
                <c:ptCount val="9"/>
                <c:pt idx="0">
                  <c:v>KOKOAIKATYÖSSÄ kodin ulkopuolella</c:v>
                </c:pt>
                <c:pt idx="1">
                  <c:v>Molemmat vanhemmat</c:v>
                </c:pt>
                <c:pt idx="2">
                  <c:v>Toinen vanhemmista</c:v>
                </c:pt>
                <c:pt idx="3">
                  <c:v>OSA-AIKATYÖSSÄ/YRITT./HOITOVAP./OPISK.</c:v>
                </c:pt>
                <c:pt idx="4">
                  <c:v>Molemmat vanhemmat</c:v>
                </c:pt>
                <c:pt idx="5">
                  <c:v>Toinen vanhemmista</c:v>
                </c:pt>
                <c:pt idx="6">
                  <c:v>OMAISHOITO</c:v>
                </c:pt>
                <c:pt idx="7">
                  <c:v>Toinen vanhemmista omaishoitajana</c:v>
                </c:pt>
                <c:pt idx="8">
                  <c:v>Toinen vanhemmista omaishoitajana ilman statusta</c:v>
                </c:pt>
              </c:strCache>
            </c:strRef>
          </c:cat>
          <c:val>
            <c:numRef>
              <c:f>Taul1!$B$2:$J$2</c:f>
              <c:numCache>
                <c:formatCode>0.00000</c:formatCode>
                <c:ptCount val="9"/>
                <c:pt idx="1">
                  <c:v>32</c:v>
                </c:pt>
                <c:pt idx="2">
                  <c:v>52</c:v>
                </c:pt>
                <c:pt idx="4">
                  <c:v>7</c:v>
                </c:pt>
                <c:pt idx="5">
                  <c:v>41</c:v>
                </c:pt>
                <c:pt idx="7">
                  <c:v>36</c:v>
                </c:pt>
                <c:pt idx="8">
                  <c:v>4</c:v>
                </c:pt>
              </c:numCache>
            </c:numRef>
          </c:val>
        </c:ser>
        <c:dLbls>
          <c:showLegendKey val="0"/>
          <c:showVal val="0"/>
          <c:showCatName val="0"/>
          <c:showSerName val="0"/>
          <c:showPercent val="0"/>
          <c:showBubbleSize val="0"/>
        </c:dLbls>
        <c:gapWidth val="55"/>
        <c:axId val="32076928"/>
        <c:axId val="32078464"/>
      </c:barChart>
      <c:catAx>
        <c:axId val="32076928"/>
        <c:scaling>
          <c:orientation val="maxMin"/>
        </c:scaling>
        <c:delete val="0"/>
        <c:axPos val="l"/>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32078464"/>
        <c:crosses val="autoZero"/>
        <c:auto val="1"/>
        <c:lblAlgn val="ctr"/>
        <c:lblOffset val="100"/>
        <c:tickLblSkip val="1"/>
        <c:noMultiLvlLbl val="0"/>
      </c:catAx>
      <c:valAx>
        <c:axId val="32078464"/>
        <c:scaling>
          <c:orientation val="minMax"/>
          <c:max val="100"/>
          <c:min val="0"/>
        </c:scaling>
        <c:delete val="0"/>
        <c:axPos val="t"/>
        <c:majorGridlines>
          <c:spPr>
            <a:ln w="6350">
              <a:solidFill>
                <a:srgbClr val="BCBEC0"/>
              </a:solidFill>
            </a:ln>
          </c:spPr>
        </c:majorGridlines>
        <c:title>
          <c:tx>
            <c:rich>
              <a:bodyPr/>
              <a:lstStyle/>
              <a:p>
                <a:pPr>
                  <a:defRPr b="0">
                    <a:solidFill>
                      <a:srgbClr val="444444"/>
                    </a:solidFill>
                    <a:latin typeface="Calibri" panose="020F0502020204030204" pitchFamily="34" charset="0"/>
                    <a:cs typeface="Arial" panose="020B0604020202020204" pitchFamily="34" charset="0"/>
                  </a:defRPr>
                </a:pPr>
                <a:r>
                  <a:rPr lang="fi-FI" b="0" smtClean="0">
                    <a:solidFill>
                      <a:srgbClr val="444444"/>
                    </a:solidFill>
                    <a:latin typeface="Calibri" panose="020F0502020204030204" pitchFamily="34" charset="0"/>
                    <a:cs typeface="Arial" panose="020B0604020202020204" pitchFamily="34" charset="0"/>
                  </a:rPr>
                  <a:t>%</a:t>
                </a:r>
                <a:endParaRPr lang="fi-FI" b="0">
                  <a:solidFill>
                    <a:srgbClr val="444444"/>
                  </a:solidFill>
                  <a:latin typeface="Calibri" panose="020F0502020204030204" pitchFamily="34" charset="0"/>
                  <a:cs typeface="Arial" panose="020B0604020202020204" pitchFamily="34" charset="0"/>
                </a:endParaRP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nchor="ctr" anchorCtr="1"/>
          <a:lstStyle/>
          <a:p>
            <a:pPr>
              <a:defRPr>
                <a:solidFill>
                  <a:srgbClr val="444444"/>
                </a:solidFill>
                <a:latin typeface="Calibri" panose="020F0502020204030204" pitchFamily="34" charset="0"/>
                <a:cs typeface="Arial" panose="020B0604020202020204" pitchFamily="34" charset="0"/>
              </a:defRPr>
            </a:pPr>
            <a:endParaRPr lang="fi-FI"/>
          </a:p>
        </c:txPr>
        <c:crossAx val="32076928"/>
        <c:crosses val="autoZero"/>
        <c:crossBetween val="between"/>
        <c:majorUnit val="10"/>
        <c:minorUnit val="1"/>
      </c:valAx>
      <c:spPr>
        <a:ln w="6350">
          <a:noFill/>
        </a:ln>
      </c:spPr>
    </c:plotArea>
    <c:plotVisOnly val="1"/>
    <c:dispBlanksAs val="gap"/>
    <c:showDLblsOverMax val="0"/>
  </c:chart>
  <c:spPr>
    <a:ln>
      <a:noFill/>
    </a:ln>
  </c:spPr>
  <c:txPr>
    <a:bodyPr/>
    <a:lstStyle/>
    <a:p>
      <a:pPr>
        <a:defRPr sz="1200">
          <a:latin typeface="Calibri" panose="020F0502020204030204" pitchFamily="34" charset="0"/>
        </a:defRPr>
      </a:pPr>
      <a:endParaRPr lang="fi-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847835533890246E-3"/>
          <c:y val="5.2738077833089259E-2"/>
          <c:w val="0.57623379367409289"/>
          <c:h val="0.9371524882076504"/>
        </c:manualLayout>
      </c:layout>
      <c:doughnutChart>
        <c:varyColors val="1"/>
        <c:ser>
          <c:idx val="0"/>
          <c:order val="0"/>
          <c:tx>
            <c:strRef>
              <c:f>Taul1!$A$2</c:f>
              <c:strCache>
                <c:ptCount val="1"/>
                <c:pt idx="0">
                  <c:v>Kaikki</c:v>
                </c:pt>
              </c:strCache>
            </c:strRef>
          </c:tx>
          <c:spPr>
            <a:solidFill>
              <a:srgbClr val="70BC00"/>
            </a:solidFill>
          </c:spPr>
          <c:dPt>
            <c:idx val="0"/>
            <c:bubble3D val="0"/>
            <c:spPr>
              <a:solidFill>
                <a:srgbClr val="96F000"/>
              </a:solidFill>
            </c:spPr>
          </c:dPt>
          <c:dPt>
            <c:idx val="1"/>
            <c:bubble3D val="0"/>
            <c:spPr>
              <a:solidFill>
                <a:srgbClr val="D070E1"/>
              </a:solidFill>
            </c:spPr>
          </c:dPt>
          <c:dPt>
            <c:idx val="2"/>
            <c:bubble3D val="0"/>
            <c:spPr>
              <a:solidFill>
                <a:srgbClr val="A52ACF"/>
              </a:solidFill>
            </c:spPr>
          </c:dPt>
          <c:dPt>
            <c:idx val="3"/>
            <c:bubble3D val="0"/>
            <c:spPr>
              <a:solidFill>
                <a:srgbClr val="E1E1E1"/>
              </a:solidFill>
            </c:spPr>
          </c:dPt>
          <c:dLbls>
            <c:dLbl>
              <c:idx val="0"/>
              <c:numFmt formatCode="#,##0" sourceLinked="0"/>
              <c:spPr/>
              <c:txPr>
                <a:bodyPr/>
                <a:lstStyle/>
                <a:p>
                  <a:pPr algn="ctr">
                    <a:defRPr lang="fi-FI" sz="1200" b="0" i="0" u="none" strike="noStrike" kern="1200" baseline="0">
                      <a:solidFill>
                        <a:srgbClr val="444444"/>
                      </a:solidFill>
                      <a:latin typeface="Calibri" panose="020F0502020204030204" pitchFamily="34" charset="0"/>
                      <a:ea typeface="+mn-ea"/>
                      <a:cs typeface="Arial" panose="020B0604020202020204" pitchFamily="34" charset="0"/>
                    </a:defRPr>
                  </a:pPr>
                  <a:endParaRPr lang="fi-FI"/>
                </a:p>
              </c:txPr>
              <c:showLegendKey val="0"/>
              <c:showVal val="1"/>
              <c:showCatName val="0"/>
              <c:showSerName val="0"/>
              <c:showPercent val="0"/>
              <c:showBubbleSize val="0"/>
            </c:dLbl>
            <c:dLbl>
              <c:idx val="1"/>
              <c:numFmt formatCode="#,##0" sourceLinked="0"/>
              <c:spPr/>
              <c:txPr>
                <a:bodyPr/>
                <a:lstStyle/>
                <a:p>
                  <a:pPr>
                    <a:defRPr sz="1200" b="0">
                      <a:solidFill>
                        <a:schemeClr val="bg1"/>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dLbl>
            <c:dLbl>
              <c:idx val="2"/>
              <c:numFmt formatCode="#,##0" sourceLinked="0"/>
              <c:spPr/>
              <c:txPr>
                <a:bodyPr/>
                <a:lstStyle/>
                <a:p>
                  <a:pPr>
                    <a:defRPr sz="1200" b="0">
                      <a:solidFill>
                        <a:schemeClr val="bg1"/>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dLbl>
            <c:numFmt formatCode="#,##0" sourceLinked="0"/>
            <c:txPr>
              <a:bodyPr/>
              <a:lstStyle/>
              <a:p>
                <a:pPr>
                  <a:defRPr sz="1200" b="0">
                    <a:solidFill>
                      <a:srgbClr val="444444"/>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showLeaderLines val="0"/>
          </c:dLbls>
          <c:cat>
            <c:strRef>
              <c:f>Taul1!$B$1:$E$1</c:f>
              <c:strCache>
                <c:ptCount val="4"/>
                <c:pt idx="0">
                  <c:v>kyllä tarjottiin</c:v>
                </c:pt>
                <c:pt idx="1">
                  <c:v>ei tarjottu, haettiin itse tietoa</c:v>
                </c:pt>
                <c:pt idx="2">
                  <c:v>ei tarjottu, ei olla haettu</c:v>
                </c:pt>
                <c:pt idx="3">
                  <c:v>en osaa sanoa</c:v>
                </c:pt>
              </c:strCache>
            </c:strRef>
          </c:cat>
          <c:val>
            <c:numRef>
              <c:f>Taul1!$B$2:$E$2</c:f>
              <c:numCache>
                <c:formatCode>0.00000</c:formatCode>
                <c:ptCount val="4"/>
                <c:pt idx="0">
                  <c:v>67.914439999999999</c:v>
                </c:pt>
                <c:pt idx="1">
                  <c:v>24.598929999999999</c:v>
                </c:pt>
                <c:pt idx="2">
                  <c:v>4.2780699999999996</c:v>
                </c:pt>
                <c:pt idx="3">
                  <c:v>3.2085599999999999</c:v>
                </c:pt>
              </c:numCache>
            </c:numRef>
          </c:val>
        </c:ser>
        <c:dLbls>
          <c:showLegendKey val="0"/>
          <c:showVal val="0"/>
          <c:showCatName val="0"/>
          <c:showSerName val="0"/>
          <c:showPercent val="0"/>
          <c:showBubbleSize val="0"/>
          <c:showLeaderLines val="0"/>
        </c:dLbls>
        <c:firstSliceAng val="0"/>
        <c:holeSize val="50"/>
      </c:doughnutChart>
      <c:spPr>
        <a:ln w="6350">
          <a:noFill/>
        </a:ln>
      </c:spPr>
    </c:plotArea>
    <c:legend>
      <c:legendPos val="r"/>
      <c:layout>
        <c:manualLayout>
          <c:xMode val="edge"/>
          <c:yMode val="edge"/>
          <c:x val="0.59196495547966699"/>
          <c:y val="8.002001720991829E-2"/>
          <c:w val="0.36654879860660056"/>
          <c:h val="0.50933504070440194"/>
        </c:manualLayout>
      </c:layout>
      <c:overlay val="0"/>
      <c:txPr>
        <a:bodyPr/>
        <a:lstStyle/>
        <a:p>
          <a:pPr>
            <a:defRPr>
              <a:solidFill>
                <a:srgbClr val="444444"/>
              </a:solidFill>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37809214630215"/>
          <c:y val="3.6909913954494403E-2"/>
          <c:w val="0.69656056497419583"/>
          <c:h val="0.8945122361289336"/>
        </c:manualLayout>
      </c:layout>
      <c:barChart>
        <c:barDir val="bar"/>
        <c:grouping val="stacked"/>
        <c:varyColors val="0"/>
        <c:ser>
          <c:idx val="0"/>
          <c:order val="0"/>
          <c:tx>
            <c:strRef>
              <c:f>Taul1!$A$10</c:f>
              <c:strCache>
                <c:ptCount val="1"/>
                <c:pt idx="0">
                  <c:v>kyllä tarjottiin</c:v>
                </c:pt>
              </c:strCache>
            </c:strRef>
          </c:tx>
          <c:spPr>
            <a:solidFill>
              <a:srgbClr val="96F000"/>
            </a:solidFill>
            <a:ln>
              <a:noFill/>
            </a:ln>
          </c:spPr>
          <c:invertIfNegative val="0"/>
          <c:dLbls>
            <c:numFmt formatCode="#,##0" sourceLinked="0"/>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dLbls>
          <c:cat>
            <c:strRef>
              <c:f>Taul1!$B$9:$F$9</c:f>
              <c:strCache>
                <c:ptCount val="5"/>
                <c:pt idx="0">
                  <c:v>Sykerö, n=22</c:v>
                </c:pt>
                <c:pt idx="1">
                  <c:v>Kympin Lapset, n=37</c:v>
                </c:pt>
                <c:pt idx="2">
                  <c:v>Sydänlapset, n=39</c:v>
                </c:pt>
                <c:pt idx="3">
                  <c:v>Musili, n=40</c:v>
                </c:pt>
                <c:pt idx="4">
                  <c:v>Leijonaemot, n=49</c:v>
                </c:pt>
              </c:strCache>
            </c:strRef>
          </c:cat>
          <c:val>
            <c:numRef>
              <c:f>Taul1!$B$10:$F$10</c:f>
              <c:numCache>
                <c:formatCode>0.00000</c:formatCode>
                <c:ptCount val="5"/>
                <c:pt idx="0">
                  <c:v>100</c:v>
                </c:pt>
                <c:pt idx="1">
                  <c:v>91.891890000000004</c:v>
                </c:pt>
                <c:pt idx="2">
                  <c:v>64.102559999999997</c:v>
                </c:pt>
                <c:pt idx="3">
                  <c:v>60</c:v>
                </c:pt>
                <c:pt idx="4">
                  <c:v>44.897959999999998</c:v>
                </c:pt>
              </c:numCache>
            </c:numRef>
          </c:val>
        </c:ser>
        <c:ser>
          <c:idx val="1"/>
          <c:order val="1"/>
          <c:tx>
            <c:strRef>
              <c:f>Taul1!$A$11</c:f>
              <c:strCache>
                <c:ptCount val="1"/>
                <c:pt idx="0">
                  <c:v>en osaa sanoa</c:v>
                </c:pt>
              </c:strCache>
            </c:strRef>
          </c:tx>
          <c:spPr>
            <a:solidFill>
              <a:srgbClr val="E1E1E1"/>
            </a:solidFill>
            <a:ln>
              <a:noFill/>
            </a:ln>
          </c:spPr>
          <c:invertIfNegative val="0"/>
          <c:dLbls>
            <c:numFmt formatCode="#,##0" sourceLinked="0"/>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dLbls>
          <c:cat>
            <c:strRef>
              <c:f>Taul1!$B$9:$F$9</c:f>
              <c:strCache>
                <c:ptCount val="5"/>
                <c:pt idx="0">
                  <c:v>Sykerö, n=22</c:v>
                </c:pt>
                <c:pt idx="1">
                  <c:v>Kympin Lapset, n=37</c:v>
                </c:pt>
                <c:pt idx="2">
                  <c:v>Sydänlapset, n=39</c:v>
                </c:pt>
                <c:pt idx="3">
                  <c:v>Musili, n=40</c:v>
                </c:pt>
                <c:pt idx="4">
                  <c:v>Leijonaemot, n=49</c:v>
                </c:pt>
              </c:strCache>
            </c:strRef>
          </c:cat>
          <c:val>
            <c:numRef>
              <c:f>Taul1!$B$11:$F$11</c:f>
              <c:numCache>
                <c:formatCode>General</c:formatCode>
                <c:ptCount val="5"/>
                <c:pt idx="2" formatCode="0.00000">
                  <c:v>2.5640999999999998</c:v>
                </c:pt>
                <c:pt idx="3" formatCode="0.00000">
                  <c:v>7.5</c:v>
                </c:pt>
                <c:pt idx="4" formatCode="0.00000">
                  <c:v>4.0816299999999996</c:v>
                </c:pt>
              </c:numCache>
            </c:numRef>
          </c:val>
        </c:ser>
        <c:ser>
          <c:idx val="2"/>
          <c:order val="2"/>
          <c:tx>
            <c:strRef>
              <c:f>Taul1!$A$12</c:f>
              <c:strCache>
                <c:ptCount val="1"/>
                <c:pt idx="0">
                  <c:v>ei tarjottu, haettiin itse tietoa</c:v>
                </c:pt>
              </c:strCache>
            </c:strRef>
          </c:tx>
          <c:spPr>
            <a:solidFill>
              <a:srgbClr val="D070E1"/>
            </a:solidFill>
            <a:ln>
              <a:noFill/>
            </a:ln>
          </c:spPr>
          <c:invertIfNegative val="0"/>
          <c:dPt>
            <c:idx val="5"/>
            <c:invertIfNegative val="0"/>
            <c:bubble3D val="0"/>
          </c:dPt>
          <c:dLbls>
            <c:numFmt formatCode="#,##0" sourceLinked="0"/>
            <c:txPr>
              <a:bodyPr/>
              <a:lstStyle/>
              <a:p>
                <a:pPr>
                  <a:defRPr b="0">
                    <a:solidFill>
                      <a:schemeClr val="bg1"/>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dLbls>
          <c:cat>
            <c:strRef>
              <c:f>Taul1!$B$9:$F$9</c:f>
              <c:strCache>
                <c:ptCount val="5"/>
                <c:pt idx="0">
                  <c:v>Sykerö, n=22</c:v>
                </c:pt>
                <c:pt idx="1">
                  <c:v>Kympin Lapset, n=37</c:v>
                </c:pt>
                <c:pt idx="2">
                  <c:v>Sydänlapset, n=39</c:v>
                </c:pt>
                <c:pt idx="3">
                  <c:v>Musili, n=40</c:v>
                </c:pt>
                <c:pt idx="4">
                  <c:v>Leijonaemot, n=49</c:v>
                </c:pt>
              </c:strCache>
            </c:strRef>
          </c:cat>
          <c:val>
            <c:numRef>
              <c:f>Taul1!$B$12:$F$12</c:f>
              <c:numCache>
                <c:formatCode>0.00000</c:formatCode>
                <c:ptCount val="5"/>
                <c:pt idx="1">
                  <c:v>5.4054099999999998</c:v>
                </c:pt>
                <c:pt idx="2">
                  <c:v>20.512820000000001</c:v>
                </c:pt>
                <c:pt idx="3">
                  <c:v>32.5</c:v>
                </c:pt>
                <c:pt idx="4">
                  <c:v>46.938780000000001</c:v>
                </c:pt>
              </c:numCache>
            </c:numRef>
          </c:val>
        </c:ser>
        <c:ser>
          <c:idx val="3"/>
          <c:order val="3"/>
          <c:tx>
            <c:strRef>
              <c:f>Taul1!$A$13</c:f>
              <c:strCache>
                <c:ptCount val="1"/>
                <c:pt idx="0">
                  <c:v>ei tarjottu, ei olla haettu</c:v>
                </c:pt>
              </c:strCache>
            </c:strRef>
          </c:tx>
          <c:spPr>
            <a:solidFill>
              <a:srgbClr val="A52ACF"/>
            </a:solidFill>
          </c:spPr>
          <c:invertIfNegative val="0"/>
          <c:dLbls>
            <c:numFmt formatCode="#,##0" sourceLinked="0"/>
            <c:txPr>
              <a:bodyPr/>
              <a:lstStyle/>
              <a:p>
                <a:pPr>
                  <a:defRPr>
                    <a:solidFill>
                      <a:schemeClr val="bg1"/>
                    </a:solidFill>
                  </a:defRPr>
                </a:pPr>
                <a:endParaRPr lang="fi-FI"/>
              </a:p>
            </c:txPr>
            <c:showLegendKey val="0"/>
            <c:showVal val="1"/>
            <c:showCatName val="0"/>
            <c:showSerName val="0"/>
            <c:showPercent val="0"/>
            <c:showBubbleSize val="0"/>
            <c:showLeaderLines val="0"/>
          </c:dLbls>
          <c:cat>
            <c:strRef>
              <c:f>Taul1!$B$9:$F$9</c:f>
              <c:strCache>
                <c:ptCount val="5"/>
                <c:pt idx="0">
                  <c:v>Sykerö, n=22</c:v>
                </c:pt>
                <c:pt idx="1">
                  <c:v>Kympin Lapset, n=37</c:v>
                </c:pt>
                <c:pt idx="2">
                  <c:v>Sydänlapset, n=39</c:v>
                </c:pt>
                <c:pt idx="3">
                  <c:v>Musili, n=40</c:v>
                </c:pt>
                <c:pt idx="4">
                  <c:v>Leijonaemot, n=49</c:v>
                </c:pt>
              </c:strCache>
            </c:strRef>
          </c:cat>
          <c:val>
            <c:numRef>
              <c:f>Taul1!$B$13:$F$13</c:f>
              <c:numCache>
                <c:formatCode>0.00000</c:formatCode>
                <c:ptCount val="5"/>
                <c:pt idx="1">
                  <c:v>2.7027000000000001</c:v>
                </c:pt>
                <c:pt idx="2">
                  <c:v>12.820510000000001</c:v>
                </c:pt>
                <c:pt idx="4">
                  <c:v>4.0816299999999996</c:v>
                </c:pt>
              </c:numCache>
            </c:numRef>
          </c:val>
        </c:ser>
        <c:dLbls>
          <c:showLegendKey val="0"/>
          <c:showVal val="0"/>
          <c:showCatName val="0"/>
          <c:showSerName val="0"/>
          <c:showPercent val="0"/>
          <c:showBubbleSize val="0"/>
        </c:dLbls>
        <c:gapWidth val="55"/>
        <c:overlap val="100"/>
        <c:axId val="95095808"/>
        <c:axId val="95105792"/>
      </c:barChart>
      <c:catAx>
        <c:axId val="95095808"/>
        <c:scaling>
          <c:orientation val="maxMin"/>
        </c:scaling>
        <c:delete val="0"/>
        <c:axPos val="l"/>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95105792"/>
        <c:crosses val="autoZero"/>
        <c:auto val="1"/>
        <c:lblAlgn val="ctr"/>
        <c:lblOffset val="100"/>
        <c:tickLblSkip val="1"/>
        <c:noMultiLvlLbl val="0"/>
      </c:catAx>
      <c:valAx>
        <c:axId val="95105792"/>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smtClean="0">
                    <a:solidFill>
                      <a:srgbClr val="444444"/>
                    </a:solidFill>
                    <a:latin typeface="Calibri" panose="020F0502020204030204" pitchFamily="34" charset="0"/>
                    <a:cs typeface="Arial" panose="020B0604020202020204" pitchFamily="34" charset="0"/>
                  </a:rPr>
                  <a:t>%</a:t>
                </a:r>
                <a:endParaRPr lang="fi-FI" sz="1200" b="0">
                  <a:solidFill>
                    <a:srgbClr val="444444"/>
                  </a:solidFill>
                  <a:latin typeface="Calibri" panose="020F0502020204030204" pitchFamily="34" charset="0"/>
                  <a:cs typeface="Arial" panose="020B0604020202020204" pitchFamily="34" charset="0"/>
                </a:endParaRP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95095808"/>
        <c:crosses val="autoZero"/>
        <c:crossBetween val="between"/>
        <c:majorUnit val="20"/>
        <c:minorUnit val="1"/>
      </c:valAx>
      <c:spPr>
        <a:ln>
          <a:noFill/>
        </a:ln>
      </c:spPr>
    </c:plotArea>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53470121618616"/>
          <c:y val="1.2420372697243342E-2"/>
          <c:w val="0.57524326122808722"/>
          <c:h val="0.92020426193132265"/>
        </c:manualLayout>
      </c:layout>
      <c:barChart>
        <c:barDir val="bar"/>
        <c:grouping val="clustered"/>
        <c:varyColors val="0"/>
        <c:ser>
          <c:idx val="0"/>
          <c:order val="0"/>
          <c:tx>
            <c:strRef>
              <c:f>Taul1!$A$2</c:f>
              <c:strCache>
                <c:ptCount val="1"/>
                <c:pt idx="0">
                  <c:v>Kaikki</c:v>
                </c:pt>
              </c:strCache>
            </c:strRef>
          </c:tx>
          <c:spPr>
            <a:solidFill>
              <a:srgbClr val="00B0F0"/>
            </a:solidFill>
          </c:spPr>
          <c:invertIfNegative val="0"/>
          <c:dLbls>
            <c:numFmt formatCode="#,##0" sourceLinked="0"/>
            <c:txPr>
              <a:bodyPr/>
              <a:lstStyle/>
              <a:p>
                <a:pPr>
                  <a:defRPr sz="1200" b="0">
                    <a:solidFill>
                      <a:srgbClr val="444444"/>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dLbls>
          <c:cat>
            <c:strRef>
              <c:f>Taul1!$B$1:$N$1</c:f>
              <c:strCache>
                <c:ptCount val="13"/>
                <c:pt idx="0">
                  <c:v>Sairaalan sosiaalihoitajalta</c:v>
                </c:pt>
                <c:pt idx="1">
                  <c:v>Sairaalassa muulta henkilökunnalta</c:v>
                </c:pt>
                <c:pt idx="2">
                  <c:v>Potilasjärjestöltä</c:v>
                </c:pt>
                <c:pt idx="3">
                  <c:v>Kelasta</c:v>
                </c:pt>
                <c:pt idx="4">
                  <c:v>Kunnalta/kunnan sosiaalitoimelta </c:v>
                </c:pt>
                <c:pt idx="5">
                  <c:v>Ystäviltä</c:v>
                </c:pt>
                <c:pt idx="6">
                  <c:v>Vertaistukiryhmästä/-vanhemmilta</c:v>
                </c:pt>
                <c:pt idx="7">
                  <c:v>Internetistä</c:v>
                </c:pt>
                <c:pt idx="8">
                  <c:v>Isovanhemmilta/muilta sukulaisilta</c:v>
                </c:pt>
                <c:pt idx="9">
                  <c:v>Neuvolasta</c:v>
                </c:pt>
                <c:pt idx="10">
                  <c:v>Kouluterveydenhuollosta</c:v>
                </c:pt>
                <c:pt idx="11">
                  <c:v>Muu</c:v>
                </c:pt>
                <c:pt idx="12">
                  <c:v>En mistään</c:v>
                </c:pt>
              </c:strCache>
            </c:strRef>
          </c:cat>
          <c:val>
            <c:numRef>
              <c:f>Taul1!$B$2:$N$2</c:f>
              <c:numCache>
                <c:formatCode>0.00000</c:formatCode>
                <c:ptCount val="13"/>
                <c:pt idx="0">
                  <c:v>69.518720000000002</c:v>
                </c:pt>
                <c:pt idx="1">
                  <c:v>22.459890000000001</c:v>
                </c:pt>
                <c:pt idx="2">
                  <c:v>18.71658</c:v>
                </c:pt>
                <c:pt idx="3">
                  <c:v>18.181819999999998</c:v>
                </c:pt>
                <c:pt idx="4">
                  <c:v>10.16043</c:v>
                </c:pt>
                <c:pt idx="5">
                  <c:v>9.6256699999999995</c:v>
                </c:pt>
                <c:pt idx="6">
                  <c:v>9.0909099999999992</c:v>
                </c:pt>
                <c:pt idx="7">
                  <c:v>3.7433200000000002</c:v>
                </c:pt>
                <c:pt idx="8">
                  <c:v>1.06952</c:v>
                </c:pt>
                <c:pt idx="9">
                  <c:v>0.53476000000000001</c:v>
                </c:pt>
                <c:pt idx="10">
                  <c:v>0.53476000000000001</c:v>
                </c:pt>
                <c:pt idx="11">
                  <c:v>2.1390400000000001</c:v>
                </c:pt>
                <c:pt idx="12">
                  <c:v>4.2780699999999996</c:v>
                </c:pt>
              </c:numCache>
            </c:numRef>
          </c:val>
        </c:ser>
        <c:dLbls>
          <c:showLegendKey val="0"/>
          <c:showVal val="0"/>
          <c:showCatName val="0"/>
          <c:showSerName val="0"/>
          <c:showPercent val="0"/>
          <c:showBubbleSize val="0"/>
        </c:dLbls>
        <c:gapWidth val="55"/>
        <c:axId val="95641984"/>
        <c:axId val="95643520"/>
      </c:barChart>
      <c:catAx>
        <c:axId val="95641984"/>
        <c:scaling>
          <c:orientation val="maxMin"/>
        </c:scaling>
        <c:delete val="0"/>
        <c:axPos val="l"/>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95643520"/>
        <c:crosses val="autoZero"/>
        <c:auto val="1"/>
        <c:lblAlgn val="ctr"/>
        <c:lblOffset val="100"/>
        <c:tickLblSkip val="1"/>
        <c:noMultiLvlLbl val="0"/>
      </c:catAx>
      <c:valAx>
        <c:axId val="95643520"/>
        <c:scaling>
          <c:orientation val="minMax"/>
          <c:max val="100"/>
          <c:min val="0"/>
        </c:scaling>
        <c:delete val="0"/>
        <c:axPos val="t"/>
        <c:majorGridlines>
          <c:spPr>
            <a:ln w="6350">
              <a:solidFill>
                <a:srgbClr val="BCBEC0"/>
              </a:solidFill>
            </a:ln>
          </c:spPr>
        </c:majorGridlines>
        <c:title>
          <c:tx>
            <c:rich>
              <a:bodyPr/>
              <a:lstStyle/>
              <a:p>
                <a:pPr>
                  <a:defRPr b="0">
                    <a:solidFill>
                      <a:srgbClr val="444444"/>
                    </a:solidFill>
                    <a:latin typeface="Calibri" panose="020F0502020204030204" pitchFamily="34" charset="0"/>
                    <a:cs typeface="Arial" panose="020B0604020202020204" pitchFamily="34" charset="0"/>
                  </a:defRPr>
                </a:pPr>
                <a:r>
                  <a:rPr lang="fi-FI" b="0" smtClean="0">
                    <a:solidFill>
                      <a:srgbClr val="444444"/>
                    </a:solidFill>
                    <a:latin typeface="Calibri" panose="020F0502020204030204" pitchFamily="34" charset="0"/>
                    <a:cs typeface="Arial" panose="020B0604020202020204" pitchFamily="34" charset="0"/>
                  </a:rPr>
                  <a:t>%</a:t>
                </a:r>
                <a:endParaRPr lang="fi-FI" b="0">
                  <a:solidFill>
                    <a:srgbClr val="444444"/>
                  </a:solidFill>
                  <a:latin typeface="Calibri" panose="020F0502020204030204" pitchFamily="34" charset="0"/>
                  <a:cs typeface="Arial" panose="020B0604020202020204" pitchFamily="34" charset="0"/>
                </a:endParaRP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nchor="ctr" anchorCtr="1"/>
          <a:lstStyle/>
          <a:p>
            <a:pPr>
              <a:defRPr>
                <a:solidFill>
                  <a:srgbClr val="444444"/>
                </a:solidFill>
                <a:latin typeface="Calibri" panose="020F0502020204030204" pitchFamily="34" charset="0"/>
                <a:cs typeface="Arial" panose="020B0604020202020204" pitchFamily="34" charset="0"/>
              </a:defRPr>
            </a:pPr>
            <a:endParaRPr lang="fi-FI"/>
          </a:p>
        </c:txPr>
        <c:crossAx val="95641984"/>
        <c:crosses val="autoZero"/>
        <c:crossBetween val="between"/>
        <c:majorUnit val="20"/>
        <c:minorUnit val="1"/>
      </c:valAx>
      <c:spPr>
        <a:ln w="6350">
          <a:noFill/>
        </a:ln>
      </c:spPr>
    </c:plotArea>
    <c:plotVisOnly val="1"/>
    <c:dispBlanksAs val="gap"/>
    <c:showDLblsOverMax val="0"/>
  </c:chart>
  <c:spPr>
    <a:ln>
      <a:noFill/>
    </a:ln>
  </c:spPr>
  <c:txPr>
    <a:bodyPr/>
    <a:lstStyle/>
    <a:p>
      <a:pPr>
        <a:defRPr sz="1200">
          <a:latin typeface="Calibri" panose="020F0502020204030204" pitchFamily="34" charset="0"/>
        </a:defRPr>
      </a:pPr>
      <a:endParaRPr lang="fi-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53470121618616"/>
          <c:y val="1.2420372697243342E-2"/>
          <c:w val="0.57524326122808722"/>
          <c:h val="0.92020426193132265"/>
        </c:manualLayout>
      </c:layout>
      <c:barChart>
        <c:barDir val="bar"/>
        <c:grouping val="clustered"/>
        <c:varyColors val="0"/>
        <c:ser>
          <c:idx val="0"/>
          <c:order val="0"/>
          <c:tx>
            <c:strRef>
              <c:f>Taul1!$A$2</c:f>
              <c:strCache>
                <c:ptCount val="1"/>
                <c:pt idx="0">
                  <c:v>Kaikki</c:v>
                </c:pt>
              </c:strCache>
            </c:strRef>
          </c:tx>
          <c:spPr>
            <a:solidFill>
              <a:srgbClr val="D070E1"/>
            </a:solidFill>
          </c:spPr>
          <c:invertIfNegative val="0"/>
          <c:dLbls>
            <c:numFmt formatCode="#,##0" sourceLinked="0"/>
            <c:txPr>
              <a:bodyPr/>
              <a:lstStyle/>
              <a:p>
                <a:pPr>
                  <a:defRPr sz="1200" b="0">
                    <a:solidFill>
                      <a:srgbClr val="444444"/>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dLbls>
          <c:cat>
            <c:strRef>
              <c:f>Taul1!$B$1:$N$1</c:f>
              <c:strCache>
                <c:ptCount val="13"/>
                <c:pt idx="0">
                  <c:v>Sairaalassa muulta henkilökunnalta</c:v>
                </c:pt>
                <c:pt idx="1">
                  <c:v>Sairaalapsykologilta/-psykiatrilta</c:v>
                </c:pt>
                <c:pt idx="2">
                  <c:v>Ystäviltä</c:v>
                </c:pt>
                <c:pt idx="3">
                  <c:v>Isovanhemmilta/muilta sukulaisilta</c:v>
                </c:pt>
                <c:pt idx="4">
                  <c:v>Potilasjärjestöltä</c:v>
                </c:pt>
                <c:pt idx="5">
                  <c:v>Neuvolasta</c:v>
                </c:pt>
                <c:pt idx="6">
                  <c:v>Kunnalta/kunnan sosiaalitoimelta </c:v>
                </c:pt>
                <c:pt idx="7">
                  <c:v>Vertaistuki</c:v>
                </c:pt>
                <c:pt idx="8">
                  <c:v>Kelasta</c:v>
                </c:pt>
                <c:pt idx="9">
                  <c:v>Internetistä</c:v>
                </c:pt>
                <c:pt idx="10">
                  <c:v>Kouluterveydenhuollosta</c:v>
                </c:pt>
                <c:pt idx="11">
                  <c:v>Muu</c:v>
                </c:pt>
                <c:pt idx="12">
                  <c:v>En mistään</c:v>
                </c:pt>
              </c:strCache>
            </c:strRef>
          </c:cat>
          <c:val>
            <c:numRef>
              <c:f>Taul1!$B$2:$N$2</c:f>
              <c:numCache>
                <c:formatCode>0.00000</c:formatCode>
                <c:ptCount val="13"/>
                <c:pt idx="0">
                  <c:v>36.898400000000002</c:v>
                </c:pt>
                <c:pt idx="1">
                  <c:v>29.411760000000001</c:v>
                </c:pt>
                <c:pt idx="2">
                  <c:v>21.390370000000001</c:v>
                </c:pt>
                <c:pt idx="3">
                  <c:v>15.50802</c:v>
                </c:pt>
                <c:pt idx="4">
                  <c:v>13.903740000000001</c:v>
                </c:pt>
                <c:pt idx="5">
                  <c:v>9.6256699999999995</c:v>
                </c:pt>
                <c:pt idx="6">
                  <c:v>5.8823499999999997</c:v>
                </c:pt>
                <c:pt idx="7">
                  <c:v>4.8128299999999999</c:v>
                </c:pt>
                <c:pt idx="8">
                  <c:v>1.06952</c:v>
                </c:pt>
                <c:pt idx="9">
                  <c:v>1.06952</c:v>
                </c:pt>
                <c:pt idx="11">
                  <c:v>2.1390400000000001</c:v>
                </c:pt>
                <c:pt idx="12">
                  <c:v>28.34225</c:v>
                </c:pt>
              </c:numCache>
            </c:numRef>
          </c:val>
        </c:ser>
        <c:dLbls>
          <c:showLegendKey val="0"/>
          <c:showVal val="0"/>
          <c:showCatName val="0"/>
          <c:showSerName val="0"/>
          <c:showPercent val="0"/>
          <c:showBubbleSize val="0"/>
        </c:dLbls>
        <c:gapWidth val="55"/>
        <c:axId val="95672192"/>
        <c:axId val="95673728"/>
      </c:barChart>
      <c:catAx>
        <c:axId val="95672192"/>
        <c:scaling>
          <c:orientation val="maxMin"/>
        </c:scaling>
        <c:delete val="0"/>
        <c:axPos val="l"/>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95673728"/>
        <c:crosses val="autoZero"/>
        <c:auto val="1"/>
        <c:lblAlgn val="ctr"/>
        <c:lblOffset val="100"/>
        <c:tickLblSkip val="1"/>
        <c:noMultiLvlLbl val="0"/>
      </c:catAx>
      <c:valAx>
        <c:axId val="95673728"/>
        <c:scaling>
          <c:orientation val="minMax"/>
          <c:max val="100"/>
          <c:min val="0"/>
        </c:scaling>
        <c:delete val="0"/>
        <c:axPos val="t"/>
        <c:majorGridlines>
          <c:spPr>
            <a:ln w="6350">
              <a:solidFill>
                <a:srgbClr val="BCBEC0"/>
              </a:solidFill>
            </a:ln>
          </c:spPr>
        </c:majorGridlines>
        <c:title>
          <c:tx>
            <c:rich>
              <a:bodyPr/>
              <a:lstStyle/>
              <a:p>
                <a:pPr>
                  <a:defRPr b="0">
                    <a:solidFill>
                      <a:srgbClr val="444444"/>
                    </a:solidFill>
                    <a:latin typeface="Calibri" panose="020F0502020204030204" pitchFamily="34" charset="0"/>
                    <a:cs typeface="Arial" panose="020B0604020202020204" pitchFamily="34" charset="0"/>
                  </a:defRPr>
                </a:pPr>
                <a:r>
                  <a:rPr lang="fi-FI" b="0" smtClean="0">
                    <a:solidFill>
                      <a:srgbClr val="444444"/>
                    </a:solidFill>
                    <a:latin typeface="Calibri" panose="020F0502020204030204" pitchFamily="34" charset="0"/>
                    <a:cs typeface="Arial" panose="020B0604020202020204" pitchFamily="34" charset="0"/>
                  </a:rPr>
                  <a:t>%</a:t>
                </a:r>
                <a:endParaRPr lang="fi-FI" b="0">
                  <a:solidFill>
                    <a:srgbClr val="444444"/>
                  </a:solidFill>
                  <a:latin typeface="Calibri" panose="020F0502020204030204" pitchFamily="34" charset="0"/>
                  <a:cs typeface="Arial" panose="020B0604020202020204" pitchFamily="34" charset="0"/>
                </a:endParaRP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nchor="ctr" anchorCtr="1"/>
          <a:lstStyle/>
          <a:p>
            <a:pPr>
              <a:defRPr>
                <a:solidFill>
                  <a:srgbClr val="444444"/>
                </a:solidFill>
                <a:latin typeface="Calibri" panose="020F0502020204030204" pitchFamily="34" charset="0"/>
                <a:cs typeface="Arial" panose="020B0604020202020204" pitchFamily="34" charset="0"/>
              </a:defRPr>
            </a:pPr>
            <a:endParaRPr lang="fi-FI"/>
          </a:p>
        </c:txPr>
        <c:crossAx val="95672192"/>
        <c:crosses val="autoZero"/>
        <c:crossBetween val="between"/>
        <c:majorUnit val="20"/>
        <c:minorUnit val="1"/>
      </c:valAx>
      <c:spPr>
        <a:ln w="6350">
          <a:noFill/>
        </a:ln>
      </c:spPr>
    </c:plotArea>
    <c:plotVisOnly val="1"/>
    <c:dispBlanksAs val="gap"/>
    <c:showDLblsOverMax val="0"/>
  </c:chart>
  <c:spPr>
    <a:ln>
      <a:noFill/>
    </a:ln>
  </c:spPr>
  <c:txPr>
    <a:bodyPr/>
    <a:lstStyle/>
    <a:p>
      <a:pPr>
        <a:defRPr sz="1200">
          <a:latin typeface="Calibri" panose="020F0502020204030204" pitchFamily="34" charset="0"/>
        </a:defRPr>
      </a:pPr>
      <a:endParaRPr lang="fi-FI"/>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0.72301</cdr:x>
      <cdr:y>0.09472</cdr:y>
    </cdr:from>
    <cdr:to>
      <cdr:x>0.73078</cdr:x>
      <cdr:y>0.25807</cdr:y>
    </cdr:to>
    <cdr:sp macro="" textlink="">
      <cdr:nvSpPr>
        <cdr:cNvPr id="2" name="Oikea aaltosulje 1"/>
        <cdr:cNvSpPr/>
      </cdr:nvSpPr>
      <cdr:spPr>
        <a:xfrm xmlns:a="http://schemas.openxmlformats.org/drawingml/2006/main">
          <a:off x="4252304" y="453081"/>
          <a:ext cx="45719" cy="781320"/>
        </a:xfrm>
        <a:prstGeom xmlns:a="http://schemas.openxmlformats.org/drawingml/2006/main" prst="rightBrace">
          <a:avLst/>
        </a:prstGeom>
        <a:ln xmlns:a="http://schemas.openxmlformats.org/drawingml/2006/main">
          <a:solidFill>
            <a:schemeClr val="bg2">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fi-FI">
            <a:solidFill>
              <a:prstClr val="black"/>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0.60663</cdr:x>
      <cdr:y>0.57809</cdr:y>
    </cdr:from>
    <cdr:to>
      <cdr:x>0.91135</cdr:x>
      <cdr:y>0.8359</cdr:y>
    </cdr:to>
    <cdr:sp macro="" textlink="">
      <cdr:nvSpPr>
        <cdr:cNvPr id="2" name="Tekstiruutu 4"/>
        <cdr:cNvSpPr txBox="1"/>
      </cdr:nvSpPr>
      <cdr:spPr>
        <a:xfrm xmlns:a="http://schemas.openxmlformats.org/drawingml/2006/main">
          <a:off x="3792337" y="2622550"/>
          <a:ext cx="1905000" cy="1169551"/>
        </a:xfrm>
        <a:prstGeom xmlns:a="http://schemas.openxmlformats.org/drawingml/2006/main" prst="rect">
          <a:avLst/>
        </a:prstGeom>
        <a:solidFill xmlns:a="http://schemas.openxmlformats.org/drawingml/2006/main">
          <a:srgbClr val="FFCCFF"/>
        </a:solidFill>
      </cdr:spPr>
      <cdr:txBody>
        <a:bodyPr xmlns:a="http://schemas.openxmlformats.org/drawingml/2006/main" wrap="square" rtlCol="0">
          <a:spAutoFit/>
        </a:bodyPr>
        <a:lstStyle xmlns:a="http://schemas.openxmlformats.org/drawingml/2006/main">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i-FI" sz="1400" dirty="0" smtClean="0">
              <a:solidFill>
                <a:schemeClr val="bg2">
                  <a:lumMod val="25000"/>
                </a:schemeClr>
              </a:solidFill>
            </a:rPr>
            <a:t>Reilu neljännes kokee ettei saanut mistään  henkiseen tukeen ja jaksamiseen liittyvää tietoa.</a:t>
          </a:r>
          <a:endParaRPr lang="fi-FI" sz="1400" dirty="0">
            <a:solidFill>
              <a:schemeClr val="bg2">
                <a:lumMod val="25000"/>
              </a:schemeClr>
            </a:solidFill>
          </a:endParaRPr>
        </a:p>
      </cdr:txBody>
    </cdr:sp>
  </cdr:relSizeAnchor>
  <cdr:relSizeAnchor xmlns:cdr="http://schemas.openxmlformats.org/drawingml/2006/chartDrawing">
    <cdr:from>
      <cdr:x>0.51859</cdr:x>
      <cdr:y>0.70645</cdr:y>
    </cdr:from>
    <cdr:to>
      <cdr:x>0.59403</cdr:x>
      <cdr:y>0.86393</cdr:y>
    </cdr:to>
    <cdr:cxnSp macro="">
      <cdr:nvCxnSpPr>
        <cdr:cNvPr id="4" name="Suora nuoliyhdysviiva 3"/>
        <cdr:cNvCxnSpPr/>
      </cdr:nvCxnSpPr>
      <cdr:spPr>
        <a:xfrm xmlns:a="http://schemas.openxmlformats.org/drawingml/2006/main" flipV="1">
          <a:off x="3241998" y="3204870"/>
          <a:ext cx="471577" cy="714375"/>
        </a:xfrm>
        <a:prstGeom xmlns:a="http://schemas.openxmlformats.org/drawingml/2006/main" prst="straightConnector1">
          <a:avLst/>
        </a:prstGeom>
        <a:ln xmlns:a="http://schemas.openxmlformats.org/drawingml/2006/main">
          <a:solidFill>
            <a:srgbClr val="7030A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0.52653</cdr:x>
      <cdr:y>0.0953</cdr:y>
    </cdr:from>
    <cdr:to>
      <cdr:x>0.86884</cdr:x>
      <cdr:y>0.41586</cdr:y>
    </cdr:to>
    <cdr:sp macro="" textlink="">
      <cdr:nvSpPr>
        <cdr:cNvPr id="2" name="Sisällön paikkamerkki 4"/>
        <cdr:cNvSpPr>
          <a:spLocks xmlns:a="http://schemas.openxmlformats.org/drawingml/2006/main" noGrp="1"/>
        </cdr:cNvSpPr>
      </cdr:nvSpPr>
      <cdr:spPr>
        <a:xfrm xmlns:a="http://schemas.openxmlformats.org/drawingml/2006/main">
          <a:off x="5698886" y="455852"/>
          <a:ext cx="3705009" cy="1533285"/>
        </a:xfrm>
        <a:prstGeom xmlns:a="http://schemas.openxmlformats.org/drawingml/2006/main" prst="rect">
          <a:avLst/>
        </a:prstGeom>
        <a:solidFill xmlns:a="http://schemas.openxmlformats.org/drawingml/2006/main">
          <a:srgbClr val="CCFF99"/>
        </a:solidFill>
      </cdr:spPr>
      <cdr:txBody>
        <a:bodyPr xmlns:a="http://schemas.openxmlformats.org/drawingml/2006/main"/>
        <a:lstStyle xmlns:a="http://schemas.openxmlformats.org/drawingml/2006/main">
          <a:lvl1pPr marL="266700" indent="-266700" algn="l" defTabSz="914400" rtl="0" eaLnBrk="1" latinLnBrk="0" hangingPunct="1">
            <a:lnSpc>
              <a:spcPct val="90000"/>
            </a:lnSpc>
            <a:spcBef>
              <a:spcPts val="1000"/>
            </a:spcBef>
            <a:buClr>
              <a:srgbClr val="E60F28"/>
            </a:buClr>
            <a:buFont typeface="Wingdings" panose="05000000000000000000" pitchFamily="2" charset="2"/>
            <a:buChar char="§"/>
            <a:defRPr sz="1800" kern="1200" baseline="0">
              <a:solidFill>
                <a:schemeClr val="tx1">
                  <a:lumMod val="85000"/>
                  <a:lumOff val="15000"/>
                </a:schemeClr>
              </a:solidFill>
              <a:latin typeface="+mj-lt"/>
              <a:ea typeface="+mn-ea"/>
              <a:cs typeface="+mn-cs"/>
            </a:defRPr>
          </a:lvl1pPr>
          <a:lvl2pPr marL="719138" indent="-261938"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bg1"/>
              </a:solidFill>
              <a:latin typeface="+mj-lt"/>
              <a:ea typeface="+mn-ea"/>
              <a:cs typeface="+mn-cs"/>
            </a:defRPr>
          </a:lvl2pPr>
          <a:lvl3pPr marL="1163638" indent="-249238" algn="l" defTabSz="914400" rtl="0" eaLnBrk="1" latinLnBrk="0" hangingPunct="1">
            <a:lnSpc>
              <a:spcPct val="90000"/>
            </a:lnSpc>
            <a:spcBef>
              <a:spcPts val="500"/>
            </a:spcBef>
            <a:buClr>
              <a:srgbClr val="E60F28"/>
            </a:buClr>
            <a:buFont typeface="Wingdings" panose="05000000000000000000" pitchFamily="2" charset="2"/>
            <a:buChar char="§"/>
            <a:defRPr sz="1600" kern="1200">
              <a:solidFill>
                <a:schemeClr val="bg1"/>
              </a:solidFill>
              <a:latin typeface="+mj-lt"/>
              <a:ea typeface="+mn-ea"/>
              <a:cs typeface="+mn-cs"/>
            </a:defRPr>
          </a:lvl3pPr>
          <a:lvl4pPr marL="1616075" indent="-244475" algn="l" defTabSz="914400" rtl="0" eaLnBrk="1" latinLnBrk="0" hangingPunct="1">
            <a:lnSpc>
              <a:spcPct val="90000"/>
            </a:lnSpc>
            <a:spcBef>
              <a:spcPts val="500"/>
            </a:spcBef>
            <a:buClr>
              <a:srgbClr val="E60F28"/>
            </a:buClr>
            <a:buFont typeface="Wingdings" panose="05000000000000000000" pitchFamily="2" charset="2"/>
            <a:buChar char="§"/>
            <a:defRPr sz="1600" kern="1200">
              <a:solidFill>
                <a:schemeClr val="bg1"/>
              </a:solidFill>
              <a:latin typeface="+mj-lt"/>
              <a:ea typeface="+mn-ea"/>
              <a:cs typeface="+mn-cs"/>
            </a:defRPr>
          </a:lvl4pPr>
          <a:lvl5pPr marL="2058988" indent="-230188" algn="l" defTabSz="914400" rtl="0" eaLnBrk="1" latinLnBrk="0" hangingPunct="1">
            <a:lnSpc>
              <a:spcPct val="90000"/>
            </a:lnSpc>
            <a:spcBef>
              <a:spcPts val="500"/>
            </a:spcBef>
            <a:buClr>
              <a:srgbClr val="E60F28"/>
            </a:buClr>
            <a:buFont typeface="Wingdings" panose="05000000000000000000" pitchFamily="2" charset="2"/>
            <a:buChar char="§"/>
            <a:defRPr sz="16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xmlns:a="http://schemas.openxmlformats.org/drawingml/2006/main">
          <a:pPr marL="0" indent="0">
            <a:buNone/>
          </a:pPr>
          <a:r>
            <a:rPr lang="fi-FI" dirty="0" smtClean="0"/>
            <a:t>Suurin osa sisaruksista kantaa huolta, kokee tilanteen raskaana tai omaa tai perheen elämää rajoittavana asiana. </a:t>
          </a:r>
        </a:p>
        <a:p xmlns:a="http://schemas.openxmlformats.org/drawingml/2006/main">
          <a:pPr marL="0" indent="0">
            <a:buNone/>
          </a:pPr>
          <a:r>
            <a:rPr lang="fi-FI" dirty="0" smtClean="0"/>
            <a:t>Vain harvaan sisaruksen sairaus ei juurikaan vaikuta.</a:t>
          </a:r>
          <a:endParaRPr lang="fi-FI"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1CD393C9-EF32-4E80-B416-3C1AC89A9FE8}" type="datetimeFigureOut">
              <a:rPr lang="fi-FI" smtClean="0"/>
              <a:t>14.8.2017</a:t>
            </a:fld>
            <a:endParaRPr lang="fi-FI"/>
          </a:p>
        </p:txBody>
      </p:sp>
      <p:sp>
        <p:nvSpPr>
          <p:cNvPr id="4" name="Dian kuvan paikkamerkki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45B325D1-EC1A-4301-99D0-380293F88DAE}" type="slidenum">
              <a:rPr lang="fi-FI" smtClean="0"/>
              <a:t>‹#›</a:t>
            </a:fld>
            <a:endParaRPr lang="fi-FI"/>
          </a:p>
        </p:txBody>
      </p:sp>
    </p:spTree>
    <p:extLst>
      <p:ext uri="{BB962C8B-B14F-4D97-AF65-F5344CB8AC3E}">
        <p14:creationId xmlns:p14="http://schemas.microsoft.com/office/powerpoint/2010/main" val="2458672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aportin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8200" y="2709070"/>
            <a:ext cx="10515600" cy="1019782"/>
          </a:xfrm>
          <a:prstGeom prst="rect">
            <a:avLst/>
          </a:prstGeom>
        </p:spPr>
        <p:txBody>
          <a:bodyPr/>
          <a:lstStyle>
            <a:lvl1pPr>
              <a:defRPr sz="3600" b="0" baseline="0">
                <a:latin typeface="Calibri" panose="020F0502020204030204" pitchFamily="34" charset="0"/>
              </a:defRPr>
            </a:lvl1pPr>
          </a:lstStyle>
          <a:p>
            <a:r>
              <a:rPr lang="fi-FI" dirty="0" smtClean="0"/>
              <a:t>Lapsipotilasperheiden tilanne </a:t>
            </a:r>
            <a:br>
              <a:rPr lang="fi-FI" dirty="0" smtClean="0"/>
            </a:br>
            <a:r>
              <a:rPr lang="fi-FI" dirty="0" smtClean="0"/>
              <a:t>v. 2017 vanhempien ja sisarusten silmin</a:t>
            </a:r>
            <a:br>
              <a:rPr lang="fi-FI" dirty="0" smtClean="0"/>
            </a:br>
            <a:r>
              <a:rPr lang="fi-FI" dirty="0" smtClean="0"/>
              <a:t/>
            </a:r>
            <a:br>
              <a:rPr lang="fi-FI" dirty="0" smtClean="0"/>
            </a:br>
            <a:endParaRPr lang="fi-FI" dirty="0"/>
          </a:p>
        </p:txBody>
      </p:sp>
      <p:sp>
        <p:nvSpPr>
          <p:cNvPr id="19" name="Tekstin paikkamerkki 18"/>
          <p:cNvSpPr>
            <a:spLocks noGrp="1"/>
          </p:cNvSpPr>
          <p:nvPr>
            <p:ph type="body" sz="quarter" idx="13" hasCustomPrompt="1"/>
          </p:nvPr>
        </p:nvSpPr>
        <p:spPr>
          <a:xfrm>
            <a:off x="861951" y="1292577"/>
            <a:ext cx="9539795" cy="402525"/>
          </a:xfrm>
          <a:prstGeom prst="rect">
            <a:avLst/>
          </a:prstGeom>
        </p:spPr>
        <p:txBody>
          <a:bodyPr/>
          <a:lstStyle>
            <a:lvl1pPr marL="0" indent="0">
              <a:buFont typeface="Arial" panose="020B0604020202020204" pitchFamily="34" charset="0"/>
              <a:buNone/>
              <a:defRPr sz="3200" baseline="0">
                <a:latin typeface="+mj-lt"/>
              </a:defRPr>
            </a:lvl1pPr>
            <a:lvl3pPr marL="914400" indent="0">
              <a:buNone/>
              <a:defRPr sz="2400"/>
            </a:lvl3pPr>
          </a:lstStyle>
          <a:p>
            <a:pPr lvl="0"/>
            <a:r>
              <a:rPr lang="fi-FI" dirty="0" smtClean="0"/>
              <a:t>Kummit ry</a:t>
            </a:r>
            <a:endParaRPr lang="fi-FI" dirty="0"/>
          </a:p>
        </p:txBody>
      </p:sp>
      <p:sp>
        <p:nvSpPr>
          <p:cNvPr id="11" name="Tekstin paikkamerkki 18"/>
          <p:cNvSpPr>
            <a:spLocks noGrp="1"/>
          </p:cNvSpPr>
          <p:nvPr>
            <p:ph type="body" sz="quarter" idx="14" hasCustomPrompt="1"/>
          </p:nvPr>
        </p:nvSpPr>
        <p:spPr>
          <a:xfrm>
            <a:off x="826325" y="4211174"/>
            <a:ext cx="9539795" cy="402525"/>
          </a:xfrm>
          <a:prstGeom prst="rect">
            <a:avLst/>
          </a:prstGeom>
        </p:spPr>
        <p:txBody>
          <a:bodyPr/>
          <a:lstStyle>
            <a:lvl1pPr marL="0" indent="0">
              <a:buFont typeface="Arial" panose="020B0604020202020204" pitchFamily="34" charset="0"/>
              <a:buNone/>
              <a:defRPr sz="3200" baseline="0">
                <a:latin typeface="+mj-lt"/>
              </a:defRPr>
            </a:lvl1pPr>
            <a:lvl3pPr marL="914400" indent="0">
              <a:buNone/>
              <a:defRPr sz="2400"/>
            </a:lvl3pPr>
          </a:lstStyle>
          <a:p>
            <a:pPr lvl="0"/>
            <a:r>
              <a:rPr lang="fi-FI" dirty="0" smtClean="0"/>
              <a:t>Tutkimusraportti</a:t>
            </a:r>
          </a:p>
          <a:p>
            <a:pPr lvl="0"/>
            <a:r>
              <a:rPr lang="fi-FI" dirty="0" smtClean="0"/>
              <a:t>Merja Tuominen 11.8.2017</a:t>
            </a:r>
            <a:endParaRPr lang="fi-FI" dirty="0"/>
          </a:p>
        </p:txBody>
      </p:sp>
      <p:sp>
        <p:nvSpPr>
          <p:cNvPr id="12" name="Päivämäärän paikkamerkki 2"/>
          <p:cNvSpPr>
            <a:spLocks noGrp="1"/>
          </p:cNvSpPr>
          <p:nvPr>
            <p:ph type="dt" sz="half" idx="10"/>
          </p:nvPr>
        </p:nvSpPr>
        <p:spPr>
          <a:xfrm>
            <a:off x="838200" y="6356350"/>
            <a:ext cx="921589" cy="365125"/>
          </a:xfrm>
        </p:spPr>
        <p:txBody>
          <a:bodyPr/>
          <a:lstStyle/>
          <a:p>
            <a:r>
              <a:rPr lang="fi-FI" smtClean="0"/>
              <a:t>14.8.2017</a:t>
            </a:r>
            <a:endParaRPr lang="fi-FI"/>
          </a:p>
        </p:txBody>
      </p:sp>
      <p:sp>
        <p:nvSpPr>
          <p:cNvPr id="13" name="Alatunnisteen paikkamerkki 3"/>
          <p:cNvSpPr>
            <a:spLocks noGrp="1"/>
          </p:cNvSpPr>
          <p:nvPr>
            <p:ph type="ftr" sz="quarter" idx="11"/>
          </p:nvPr>
        </p:nvSpPr>
        <p:spPr>
          <a:xfrm>
            <a:off x="1988389" y="6356349"/>
            <a:ext cx="4170871" cy="365125"/>
          </a:xfrm>
        </p:spPr>
        <p:txBody>
          <a:bodyPr/>
          <a:lstStyle/>
          <a:p>
            <a:r>
              <a:rPr lang="fi-FI" smtClean="0"/>
              <a:t>Kummit ry/Lapsipotilasjärjestöjen jäsenet T-17093 MT</a:t>
            </a:r>
            <a:endParaRPr lang="fi-FI" dirty="0"/>
          </a:p>
        </p:txBody>
      </p:sp>
      <p:sp>
        <p:nvSpPr>
          <p:cNvPr id="14" name="Dian numeron paikkamerkki 4"/>
          <p:cNvSpPr>
            <a:spLocks noGrp="1"/>
          </p:cNvSpPr>
          <p:nvPr>
            <p:ph type="sldNum" sz="quarter" idx="12"/>
          </p:nvPr>
        </p:nvSpPr>
        <p:spPr>
          <a:xfrm>
            <a:off x="211183" y="6356349"/>
            <a:ext cx="398417" cy="365125"/>
          </a:xfrm>
        </p:spPr>
        <p:txBody>
          <a:bodyPr/>
          <a:lstStyle/>
          <a:p>
            <a:fld id="{B6DB0E4E-F5D7-41BD-96AC-FA55D8C3805E}" type="slidenum">
              <a:rPr lang="fi-FI" smtClean="0"/>
              <a:pPr/>
              <a:t>‹#›</a:t>
            </a:fld>
            <a:endParaRPr lang="fi-FI"/>
          </a:p>
        </p:txBody>
      </p:sp>
    </p:spTree>
    <p:extLst>
      <p:ext uri="{BB962C8B-B14F-4D97-AF65-F5344CB8AC3E}">
        <p14:creationId xmlns:p14="http://schemas.microsoft.com/office/powerpoint/2010/main" val="17218111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uokattava väliotsikko">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187" y="-701675"/>
            <a:ext cx="10691813" cy="7559675"/>
          </a:xfrm>
          <a:prstGeom prst="rect">
            <a:avLst/>
          </a:prstGeom>
          <a:ln>
            <a:noFill/>
          </a:ln>
        </p:spPr>
      </p:pic>
      <p:sp>
        <p:nvSpPr>
          <p:cNvPr id="4" name="Päivämäärän paikkamerkki 3"/>
          <p:cNvSpPr>
            <a:spLocks noGrp="1"/>
          </p:cNvSpPr>
          <p:nvPr>
            <p:ph type="dt" sz="half" idx="10"/>
          </p:nvPr>
        </p:nvSpPr>
        <p:spPr/>
        <p:txBody>
          <a:bodyPr/>
          <a:lstStyle/>
          <a:p>
            <a:r>
              <a:rPr lang="fi-FI" smtClean="0"/>
              <a:t>14.8.2017</a:t>
            </a:r>
            <a:endParaRPr lang="fi-FI"/>
          </a:p>
        </p:txBody>
      </p:sp>
      <p:sp>
        <p:nvSpPr>
          <p:cNvPr id="5" name="Alatunnisteen paikkamerkki 4"/>
          <p:cNvSpPr>
            <a:spLocks noGrp="1"/>
          </p:cNvSpPr>
          <p:nvPr>
            <p:ph type="ftr" sz="quarter" idx="11"/>
          </p:nvPr>
        </p:nvSpPr>
        <p:spPr/>
        <p:txBody>
          <a:bodyPr/>
          <a:lstStyle/>
          <a:p>
            <a:r>
              <a:rPr lang="fi-FI" smtClean="0"/>
              <a:t>Kummit ry/Lapsipotilasjärjestöjen jäsenet T-17093 MT</a:t>
            </a:r>
            <a:endParaRPr lang="fi-FI"/>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sp>
        <p:nvSpPr>
          <p:cNvPr id="9" name="Otsikko 1"/>
          <p:cNvSpPr>
            <a:spLocks noGrp="1"/>
          </p:cNvSpPr>
          <p:nvPr>
            <p:ph type="title" hasCustomPrompt="1"/>
          </p:nvPr>
        </p:nvSpPr>
        <p:spPr>
          <a:xfrm>
            <a:off x="831850" y="3033916"/>
            <a:ext cx="10515599" cy="652001"/>
          </a:xfrm>
          <a:prstGeom prst="rect">
            <a:avLst/>
          </a:prstGeom>
        </p:spPr>
        <p:txBody>
          <a:bodyPr/>
          <a:lstStyle>
            <a:lvl1pPr algn="ctr">
              <a:defRPr sz="4000" b="1" baseline="0">
                <a:latin typeface="+mn-lt"/>
              </a:defRPr>
            </a:lvl1pPr>
          </a:lstStyle>
          <a:p>
            <a:r>
              <a:rPr lang="fi-FI" dirty="0" smtClean="0"/>
              <a:t>MUOKATTAVA VÄLIOTSIKKO, ISOLLA 40 PT</a:t>
            </a:r>
            <a:endParaRPr lang="fi-FI" dirty="0"/>
          </a:p>
        </p:txBody>
      </p:sp>
    </p:spTree>
    <p:extLst>
      <p:ext uri="{BB962C8B-B14F-4D97-AF65-F5344CB8AC3E}">
        <p14:creationId xmlns:p14="http://schemas.microsoft.com/office/powerpoint/2010/main" val="63981396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Otsikko ja sisältö (sisennetty)">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8" name="Sisällön paikkamerkki 2"/>
          <p:cNvSpPr>
            <a:spLocks noGrp="1"/>
          </p:cNvSpPr>
          <p:nvPr>
            <p:ph idx="1" hasCustomPrompt="1"/>
          </p:nvPr>
        </p:nvSpPr>
        <p:spPr>
          <a:xfrm>
            <a:off x="1045029" y="1335159"/>
            <a:ext cx="10641873" cy="4813092"/>
          </a:xfrm>
          <a:prstGeom prst="rect">
            <a:avLst/>
          </a:prstGeom>
        </p:spPr>
        <p:txBody>
          <a:bodyPr/>
          <a:lstStyle>
            <a:lvl1pPr>
              <a:defRPr sz="2000">
                <a:solidFill>
                  <a:schemeClr val="tx1">
                    <a:lumMod val="85000"/>
                    <a:lumOff val="15000"/>
                  </a:schemeClr>
                </a:solidFill>
                <a:latin typeface="+mj-lt"/>
              </a:defRPr>
            </a:lvl1pPr>
            <a:lvl2pPr>
              <a:defRPr sz="2000">
                <a:solidFill>
                  <a:schemeClr val="tx1">
                    <a:lumMod val="85000"/>
                    <a:lumOff val="15000"/>
                  </a:schemeClr>
                </a:solidFill>
                <a:latin typeface="+mj-lt"/>
              </a:defRPr>
            </a:lvl2pPr>
            <a:lvl3pPr>
              <a:defRPr sz="1800">
                <a:solidFill>
                  <a:schemeClr val="tx1">
                    <a:lumMod val="85000"/>
                    <a:lumOff val="15000"/>
                  </a:schemeClr>
                </a:solidFill>
                <a:latin typeface="+mj-lt"/>
              </a:defRPr>
            </a:lvl3pPr>
            <a:lvl4pPr>
              <a:defRPr sz="1800">
                <a:solidFill>
                  <a:schemeClr val="tx1">
                    <a:lumMod val="85000"/>
                    <a:lumOff val="15000"/>
                  </a:schemeClr>
                </a:solidFill>
                <a:latin typeface="+mj-lt"/>
              </a:defRPr>
            </a:lvl4pPr>
            <a:lvl5pPr>
              <a:defRPr sz="1800">
                <a:solidFill>
                  <a:schemeClr val="tx1">
                    <a:lumMod val="85000"/>
                    <a:lumOff val="15000"/>
                  </a:schemeClr>
                </a:solidFill>
                <a:latin typeface="+mj-lt"/>
              </a:defRPr>
            </a:lvl5pPr>
          </a:lstStyle>
          <a:p>
            <a:pPr lvl="0"/>
            <a:r>
              <a:rPr lang="fi-FI" dirty="0" smtClean="0"/>
              <a:t>Ensimmäinen taso</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2"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Tree>
    <p:extLst>
      <p:ext uri="{BB962C8B-B14F-4D97-AF65-F5344CB8AC3E}">
        <p14:creationId xmlns:p14="http://schemas.microsoft.com/office/powerpoint/2010/main" val="1334321107"/>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6" name="Alatunnisteen paikkamerkki 5"/>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9" name="Tekstin paikkamerkki 2"/>
          <p:cNvSpPr>
            <a:spLocks noGrp="1"/>
          </p:cNvSpPr>
          <p:nvPr>
            <p:ph type="body" idx="1" hasCustomPrompt="1"/>
          </p:nvPr>
        </p:nvSpPr>
        <p:spPr>
          <a:xfrm>
            <a:off x="653138" y="1362705"/>
            <a:ext cx="5365210" cy="675826"/>
          </a:xfrm>
          <a:prstGeom prst="rect">
            <a:avLst/>
          </a:prstGeom>
        </p:spPr>
        <p:txBody>
          <a:bodyPr anchor="b"/>
          <a:lstStyle>
            <a:lvl1pPr marL="0" indent="0">
              <a:buNone/>
              <a:defRPr sz="2000" b="0">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smtClean="0"/>
              <a:t>PALSTAN OTSIKKO, CALIBRI REGULAR, KAIKKI ISOLLA</a:t>
            </a:r>
          </a:p>
        </p:txBody>
      </p:sp>
      <p:sp>
        <p:nvSpPr>
          <p:cNvPr id="11" name="Sisällön paikkamerkki 3"/>
          <p:cNvSpPr>
            <a:spLocks noGrp="1"/>
          </p:cNvSpPr>
          <p:nvPr>
            <p:ph sz="half" idx="2" hasCustomPrompt="1"/>
          </p:nvPr>
        </p:nvSpPr>
        <p:spPr>
          <a:xfrm>
            <a:off x="653138" y="2150503"/>
            <a:ext cx="5365210" cy="3923726"/>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4" name="Tekstin paikkamerkki 2"/>
          <p:cNvSpPr>
            <a:spLocks noGrp="1"/>
          </p:cNvSpPr>
          <p:nvPr>
            <p:ph type="body" idx="13" hasCustomPrompt="1"/>
          </p:nvPr>
        </p:nvSpPr>
        <p:spPr>
          <a:xfrm>
            <a:off x="6307182" y="1362705"/>
            <a:ext cx="5365210" cy="675826"/>
          </a:xfrm>
          <a:prstGeom prst="rect">
            <a:avLst/>
          </a:prstGeom>
        </p:spPr>
        <p:txBody>
          <a:bodyPr anchor="b"/>
          <a:lstStyle>
            <a:lvl1pPr marL="0" indent="0">
              <a:buNone/>
              <a:defRPr sz="2000" b="0">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smtClean="0"/>
              <a:t>PALSTAN OTSIKKO, CALIBRI REGULAR, KAIKKI ISOLLA</a:t>
            </a:r>
          </a:p>
        </p:txBody>
      </p:sp>
      <p:sp>
        <p:nvSpPr>
          <p:cNvPr id="15" name="Sisällön paikkamerkki 3"/>
          <p:cNvSpPr>
            <a:spLocks noGrp="1"/>
          </p:cNvSpPr>
          <p:nvPr>
            <p:ph sz="half" idx="14" hasCustomPrompt="1"/>
          </p:nvPr>
        </p:nvSpPr>
        <p:spPr>
          <a:xfrm>
            <a:off x="6307182" y="2150503"/>
            <a:ext cx="5365210" cy="3923726"/>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pic>
        <p:nvPicPr>
          <p:cNvPr id="13" name="Kuva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Tree>
    <p:extLst>
      <p:ext uri="{BB962C8B-B14F-4D97-AF65-F5344CB8AC3E}">
        <p14:creationId xmlns:p14="http://schemas.microsoft.com/office/powerpoint/2010/main" val="3324277887"/>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Kaksi sisältökohdetta, ilman otsikoit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6" name="Alatunnisteen paikkamerkki 5"/>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1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pic>
        <p:nvPicPr>
          <p:cNvPr id="13" name="Kuva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
        <p:nvSpPr>
          <p:cNvPr id="18" name="Sisällön paikkamerkki 3"/>
          <p:cNvSpPr>
            <a:spLocks noGrp="1"/>
          </p:cNvSpPr>
          <p:nvPr>
            <p:ph sz="half" idx="2" hasCustomPrompt="1"/>
          </p:nvPr>
        </p:nvSpPr>
        <p:spPr>
          <a:xfrm>
            <a:off x="653138" y="1337702"/>
            <a:ext cx="5365210" cy="472135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9" name="Sisällön paikkamerkki 3"/>
          <p:cNvSpPr>
            <a:spLocks noGrp="1"/>
          </p:cNvSpPr>
          <p:nvPr>
            <p:ph sz="half" idx="14" hasCustomPrompt="1"/>
          </p:nvPr>
        </p:nvSpPr>
        <p:spPr>
          <a:xfrm>
            <a:off x="6307182" y="1337701"/>
            <a:ext cx="5365210" cy="4721353"/>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extLst>
      <p:ext uri="{BB962C8B-B14F-4D97-AF65-F5344CB8AC3E}">
        <p14:creationId xmlns:p14="http://schemas.microsoft.com/office/powerpoint/2010/main" val="3050121533"/>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Otsikko ja grafiikk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4" name="Alatunnisteen paikkamerkki 3"/>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5" name="Dian numeron paikkamerkki 4"/>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Grafiikka, </a:t>
            </a:r>
            <a:r>
              <a:rPr lang="fi-FI" dirty="0" err="1" smtClean="0"/>
              <a:t>Calibri</a:t>
            </a:r>
            <a:r>
              <a:rPr lang="fi-FI" dirty="0" smtClean="0"/>
              <a:t> </a:t>
            </a:r>
            <a:r>
              <a:rPr lang="fi-FI" dirty="0" err="1" smtClean="0"/>
              <a:t>Light</a:t>
            </a:r>
            <a:endParaRPr lang="fi-FI" dirty="0"/>
          </a:p>
        </p:txBody>
      </p:sp>
      <p:sp>
        <p:nvSpPr>
          <p:cNvPr id="7" name="Sisällön paikkamerkki 2"/>
          <p:cNvSpPr>
            <a:spLocks noGrp="1"/>
          </p:cNvSpPr>
          <p:nvPr>
            <p:ph idx="1" hasCustomPrompt="1"/>
          </p:nvPr>
        </p:nvSpPr>
        <p:spPr>
          <a:xfrm>
            <a:off x="653138" y="1335159"/>
            <a:ext cx="11033764"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extLst>
      <p:ext uri="{BB962C8B-B14F-4D97-AF65-F5344CB8AC3E}">
        <p14:creationId xmlns:p14="http://schemas.microsoft.com/office/powerpoint/2010/main" val="3492443031"/>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Muokattava väliotsikko">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9" name="Otsikko 1"/>
          <p:cNvSpPr>
            <a:spLocks noGrp="1"/>
          </p:cNvSpPr>
          <p:nvPr>
            <p:ph type="title" hasCustomPrompt="1"/>
          </p:nvPr>
        </p:nvSpPr>
        <p:spPr>
          <a:xfrm>
            <a:off x="831850" y="3033916"/>
            <a:ext cx="10515599" cy="652001"/>
          </a:xfrm>
          <a:prstGeom prst="rect">
            <a:avLst/>
          </a:prstGeom>
        </p:spPr>
        <p:txBody>
          <a:bodyPr/>
          <a:lstStyle>
            <a:lvl1pPr algn="ctr">
              <a:defRPr sz="4000" b="1" baseline="0">
                <a:solidFill>
                  <a:schemeClr val="tx1">
                    <a:lumMod val="85000"/>
                    <a:lumOff val="15000"/>
                  </a:schemeClr>
                </a:solidFill>
                <a:latin typeface="+mn-lt"/>
              </a:defRPr>
            </a:lvl1pPr>
          </a:lstStyle>
          <a:p>
            <a:r>
              <a:rPr lang="fi-FI" dirty="0" smtClean="0"/>
              <a:t>MUOKATTAVA VÄLIOTSIKKO, ISOLLA 40 PT</a:t>
            </a:r>
            <a:endParaRPr lang="fi-FI" dirty="0"/>
          </a:p>
        </p:txBody>
      </p:sp>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1596" y="1217915"/>
            <a:ext cx="10195564" cy="5631376"/>
          </a:xfrm>
          <a:prstGeom prst="rect">
            <a:avLst/>
          </a:prstGeom>
        </p:spPr>
      </p:pic>
    </p:spTree>
    <p:extLst>
      <p:ext uri="{BB962C8B-B14F-4D97-AF65-F5344CB8AC3E}">
        <p14:creationId xmlns:p14="http://schemas.microsoft.com/office/powerpoint/2010/main" val="1192725000"/>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Lopetusdi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6" name="Alatunnisteen paikkamerkki 5"/>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8" name="Otsikko 1"/>
          <p:cNvSpPr>
            <a:spLocks noGrp="1"/>
          </p:cNvSpPr>
          <p:nvPr>
            <p:ph type="title" hasCustomPrompt="1"/>
          </p:nvPr>
        </p:nvSpPr>
        <p:spPr>
          <a:xfrm>
            <a:off x="838200" y="1423359"/>
            <a:ext cx="9737785" cy="1915065"/>
          </a:xfrm>
          <a:prstGeom prst="rect">
            <a:avLst/>
          </a:prstGeom>
        </p:spPr>
        <p:txBody>
          <a:bodyPr>
            <a:normAutofit/>
          </a:bodyPr>
          <a:lstStyle>
            <a:lvl1pPr algn="l">
              <a:defRPr sz="3600" b="0" baseline="0">
                <a:solidFill>
                  <a:schemeClr val="tx1">
                    <a:lumMod val="85000"/>
                    <a:lumOff val="15000"/>
                  </a:schemeClr>
                </a:solidFill>
                <a:latin typeface="+mj-lt"/>
              </a:defRPr>
            </a:lvl1pPr>
          </a:lstStyle>
          <a:p>
            <a:r>
              <a:rPr lang="fi-FI" dirty="0" smtClean="0"/>
              <a:t>”Tutkimuksen pääviesti kiteytetysti. 75 % yrittäjistä kokee </a:t>
            </a:r>
            <a:r>
              <a:rPr lang="fi-FI" dirty="0" err="1" smtClean="0"/>
              <a:t>digitalisaatiossa</a:t>
            </a:r>
            <a:r>
              <a:rPr lang="fi-FI" dirty="0" smtClean="0"/>
              <a:t> onnistumisen </a:t>
            </a:r>
            <a:br>
              <a:rPr lang="fi-FI" dirty="0" smtClean="0"/>
            </a:br>
            <a:r>
              <a:rPr lang="fi-FI" dirty="0" smtClean="0"/>
              <a:t>tärkeäksi yrityksensä tulevaisuudelle”</a:t>
            </a:r>
            <a:endParaRPr lang="fi-FI" dirty="0"/>
          </a:p>
        </p:txBody>
      </p:sp>
      <p:sp>
        <p:nvSpPr>
          <p:cNvPr id="13" name="Tekstin paikkamerkki 12"/>
          <p:cNvSpPr>
            <a:spLocks noGrp="1"/>
          </p:cNvSpPr>
          <p:nvPr>
            <p:ph type="body" sz="quarter" idx="13" hasCustomPrompt="1"/>
          </p:nvPr>
        </p:nvSpPr>
        <p:spPr>
          <a:xfrm>
            <a:off x="838201" y="3726437"/>
            <a:ext cx="3669856" cy="309115"/>
          </a:xfrm>
          <a:prstGeom prst="rect">
            <a:avLst/>
          </a:prstGeom>
        </p:spPr>
        <p:txBody>
          <a:bodyPr/>
          <a:lstStyle>
            <a:lvl1pPr marL="0" indent="0" algn="l">
              <a:lnSpc>
                <a:spcPts val="1700"/>
              </a:lnSpc>
              <a:buNone/>
              <a:defRPr sz="1800" b="1" baseline="0">
                <a:solidFill>
                  <a:schemeClr val="tx1">
                    <a:lumMod val="85000"/>
                    <a:lumOff val="15000"/>
                  </a:schemeClr>
                </a:solidFill>
                <a:latin typeface="+mn-lt"/>
              </a:defRPr>
            </a:lvl1pPr>
          </a:lstStyle>
          <a:p>
            <a:pPr lvl="0"/>
            <a:r>
              <a:rPr lang="fi-FI" dirty="0" smtClean="0"/>
              <a:t>LISÄTIETOJA</a:t>
            </a:r>
          </a:p>
        </p:txBody>
      </p:sp>
      <p:sp>
        <p:nvSpPr>
          <p:cNvPr id="14" name="Tekstin paikkamerkki 12"/>
          <p:cNvSpPr>
            <a:spLocks noGrp="1"/>
          </p:cNvSpPr>
          <p:nvPr>
            <p:ph type="body" sz="quarter" idx="14" hasCustomPrompt="1"/>
          </p:nvPr>
        </p:nvSpPr>
        <p:spPr>
          <a:xfrm>
            <a:off x="838200" y="4161281"/>
            <a:ext cx="3669856" cy="1568960"/>
          </a:xfrm>
          <a:prstGeom prst="rect">
            <a:avLst/>
          </a:prstGeom>
        </p:spPr>
        <p:txBody>
          <a:bodyPr/>
          <a:lstStyle>
            <a:lvl1pPr marL="0" indent="0" algn="l">
              <a:lnSpc>
                <a:spcPts val="1500"/>
              </a:lnSpc>
              <a:buNone/>
              <a:defRPr sz="1800" baseline="0">
                <a:solidFill>
                  <a:schemeClr val="tx1">
                    <a:lumMod val="85000"/>
                    <a:lumOff val="15000"/>
                  </a:schemeClr>
                </a:solidFill>
                <a:latin typeface="+mj-lt"/>
              </a:defRPr>
            </a:lvl1pPr>
          </a:lstStyle>
          <a:p>
            <a:pPr lvl="0"/>
            <a:r>
              <a:rPr lang="fi-FI" dirty="0" smtClean="0"/>
              <a:t>Yhteystiedot</a:t>
            </a:r>
            <a:endParaRPr lang="fi-FI" dirty="0"/>
          </a:p>
        </p:txBody>
      </p:sp>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8389" y="1219864"/>
            <a:ext cx="10195564" cy="5631376"/>
          </a:xfrm>
          <a:prstGeom prst="rect">
            <a:avLst/>
          </a:prstGeom>
        </p:spPr>
      </p:pic>
    </p:spTree>
    <p:extLst>
      <p:ext uri="{BB962C8B-B14F-4D97-AF65-F5344CB8AC3E}">
        <p14:creationId xmlns:p14="http://schemas.microsoft.com/office/powerpoint/2010/main" val="1007369847"/>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3" name="Alatunnisteen paikkamerkki 2"/>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4" name="Dian numeron paikkamerkki 3"/>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686784904"/>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Raportin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8200" y="2709070"/>
            <a:ext cx="10515600" cy="696603"/>
          </a:xfrm>
          <a:prstGeom prst="rect">
            <a:avLst/>
          </a:prstGeom>
        </p:spPr>
        <p:txBody>
          <a:bodyPr/>
          <a:lstStyle>
            <a:lvl1pPr>
              <a:defRPr sz="4800" b="1">
                <a:solidFill>
                  <a:schemeClr val="tx1">
                    <a:lumMod val="85000"/>
                    <a:lumOff val="15000"/>
                  </a:schemeClr>
                </a:solidFill>
                <a:latin typeface="Calibri" panose="020F0502020204030204" pitchFamily="34" charset="0"/>
              </a:defRPr>
            </a:lvl1pPr>
          </a:lstStyle>
          <a:p>
            <a:r>
              <a:rPr lang="fi-FI" dirty="0" smtClean="0"/>
              <a:t>RAPORTIN OTSIKKO, ISOLLA</a:t>
            </a:r>
            <a:endParaRPr lang="fi-FI" dirty="0"/>
          </a:p>
        </p:txBody>
      </p:sp>
      <p:sp>
        <p:nvSpPr>
          <p:cNvPr id="19" name="Tekstin paikkamerkki 18"/>
          <p:cNvSpPr>
            <a:spLocks noGrp="1"/>
          </p:cNvSpPr>
          <p:nvPr>
            <p:ph type="body" sz="quarter" idx="13" hasCustomPrompt="1"/>
          </p:nvPr>
        </p:nvSpPr>
        <p:spPr>
          <a:xfrm>
            <a:off x="838200" y="2206977"/>
            <a:ext cx="9539795" cy="402525"/>
          </a:xfrm>
          <a:prstGeom prst="rect">
            <a:avLst/>
          </a:prstGeom>
        </p:spPr>
        <p:txBody>
          <a:bodyPr/>
          <a:lstStyle>
            <a:lvl1pPr marL="0" indent="0">
              <a:buFont typeface="Arial" panose="020B0604020202020204" pitchFamily="34" charset="0"/>
              <a:buNone/>
              <a:defRPr sz="3200" baseline="0">
                <a:solidFill>
                  <a:schemeClr val="tx1">
                    <a:lumMod val="85000"/>
                    <a:lumOff val="15000"/>
                  </a:schemeClr>
                </a:solidFill>
                <a:latin typeface="+mj-lt"/>
              </a:defRPr>
            </a:lvl1pPr>
            <a:lvl3pPr marL="914400" indent="0">
              <a:buNone/>
              <a:defRPr sz="2400"/>
            </a:lvl3pPr>
          </a:lstStyle>
          <a:p>
            <a:pPr lvl="0"/>
            <a:r>
              <a:rPr lang="fi-FI" dirty="0" smtClean="0"/>
              <a:t>TUTKIMUSRAPORTTI, KAIKKI ISOLLA</a:t>
            </a:r>
            <a:endParaRPr lang="fi-FI" dirty="0"/>
          </a:p>
        </p:txBody>
      </p:sp>
      <p:sp>
        <p:nvSpPr>
          <p:cNvPr id="11" name="Tekstin paikkamerkki 18"/>
          <p:cNvSpPr>
            <a:spLocks noGrp="1"/>
          </p:cNvSpPr>
          <p:nvPr>
            <p:ph type="body" sz="quarter" idx="14" hasCustomPrompt="1"/>
          </p:nvPr>
        </p:nvSpPr>
        <p:spPr>
          <a:xfrm>
            <a:off x="838200" y="3474903"/>
            <a:ext cx="9539795" cy="402525"/>
          </a:xfrm>
          <a:prstGeom prst="rect">
            <a:avLst/>
          </a:prstGeom>
        </p:spPr>
        <p:txBody>
          <a:bodyPr/>
          <a:lstStyle>
            <a:lvl1pPr marL="0" indent="0">
              <a:buFont typeface="Arial" panose="020B0604020202020204" pitchFamily="34" charset="0"/>
              <a:buNone/>
              <a:defRPr sz="3200" baseline="0">
                <a:solidFill>
                  <a:schemeClr val="tx1">
                    <a:lumMod val="85000"/>
                    <a:lumOff val="15000"/>
                  </a:schemeClr>
                </a:solidFill>
                <a:latin typeface="+mj-lt"/>
              </a:defRPr>
            </a:lvl1pPr>
            <a:lvl3pPr marL="914400" indent="0">
              <a:buNone/>
              <a:defRPr sz="2400"/>
            </a:lvl3pPr>
          </a:lstStyle>
          <a:p>
            <a:pPr lvl="0"/>
            <a:r>
              <a:rPr lang="fi-FI" dirty="0" smtClean="0"/>
              <a:t>Alaotsikko, </a:t>
            </a:r>
            <a:r>
              <a:rPr lang="fi-FI" dirty="0" err="1" smtClean="0"/>
              <a:t>Calibri</a:t>
            </a:r>
            <a:r>
              <a:rPr lang="fi-FI" dirty="0" smtClean="0"/>
              <a:t> </a:t>
            </a:r>
            <a:r>
              <a:rPr lang="fi-FI" dirty="0" err="1" smtClean="0"/>
              <a:t>Light</a:t>
            </a:r>
            <a:endParaRPr lang="fi-FI" dirty="0"/>
          </a:p>
        </p:txBody>
      </p:sp>
      <p:sp>
        <p:nvSpPr>
          <p:cNvPr id="12" name="Päivämäärän paikkamerkki 2"/>
          <p:cNvSpPr>
            <a:spLocks noGrp="1"/>
          </p:cNvSpPr>
          <p:nvPr>
            <p:ph type="dt" sz="half" idx="10"/>
          </p:nvPr>
        </p:nvSpPr>
        <p:spPr>
          <a:xfrm>
            <a:off x="838200" y="6356350"/>
            <a:ext cx="921589" cy="365125"/>
          </a:xfrm>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13" name="Alatunnisteen paikkamerkki 3"/>
          <p:cNvSpPr>
            <a:spLocks noGrp="1"/>
          </p:cNvSpPr>
          <p:nvPr>
            <p:ph type="ftr" sz="quarter" idx="11"/>
          </p:nvPr>
        </p:nvSpPr>
        <p:spPr>
          <a:xfrm>
            <a:off x="1988389" y="6356349"/>
            <a:ext cx="4170871" cy="365125"/>
          </a:xfrm>
        </p:spPr>
        <p:txBody>
          <a:bodyPr/>
          <a:lstStyle/>
          <a:p>
            <a:r>
              <a:rPr lang="fi-FI" smtClean="0">
                <a:solidFill>
                  <a:prstClr val="black">
                    <a:tint val="75000"/>
                  </a:prstClr>
                </a:solidFill>
              </a:rPr>
              <a:t>Kummit ry/Lapsipotilasjärjestöjen jäsenet T-17093 MT</a:t>
            </a:r>
            <a:endParaRPr lang="fi-FI" dirty="0">
              <a:solidFill>
                <a:prstClr val="black">
                  <a:tint val="75000"/>
                </a:prstClr>
              </a:solidFill>
            </a:endParaRPr>
          </a:p>
        </p:txBody>
      </p:sp>
      <p:sp>
        <p:nvSpPr>
          <p:cNvPr id="14" name="Dian numeron paikkamerkki 4"/>
          <p:cNvSpPr>
            <a:spLocks noGrp="1"/>
          </p:cNvSpPr>
          <p:nvPr>
            <p:ph type="sldNum" sz="quarter" idx="12"/>
          </p:nvPr>
        </p:nvSpPr>
        <p:spPr>
          <a:xfrm>
            <a:off x="211183" y="6356349"/>
            <a:ext cx="398417" cy="365125"/>
          </a:xfrm>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4162246991"/>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8200" y="1038687"/>
            <a:ext cx="10515600" cy="652001"/>
          </a:xfrm>
          <a:prstGeom prst="rect">
            <a:avLst/>
          </a:prstGeom>
        </p:spPr>
        <p:txBody>
          <a:bodyPr/>
          <a:lstStyle>
            <a:lvl1pPr>
              <a:defRPr sz="4000" b="1">
                <a:solidFill>
                  <a:schemeClr val="tx1">
                    <a:lumMod val="85000"/>
                    <a:lumOff val="15000"/>
                  </a:schemeClr>
                </a:solidFill>
                <a:latin typeface="+mn-lt"/>
              </a:defRPr>
            </a:lvl1pPr>
          </a:lstStyle>
          <a:p>
            <a:r>
              <a:rPr lang="fi-FI" dirty="0" smtClean="0"/>
              <a:t>SISÄLLYS</a:t>
            </a:r>
            <a:endParaRPr lang="fi-FI" dirty="0"/>
          </a:p>
        </p:txBody>
      </p:sp>
      <p:sp>
        <p:nvSpPr>
          <p:cNvPr id="3" name="Päivämäärän paikkamerkki 2"/>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4" name="Alatunnisteen paikkamerkki 3"/>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dirty="0">
              <a:solidFill>
                <a:prstClr val="black">
                  <a:tint val="75000"/>
                </a:prstClr>
              </a:solidFill>
            </a:endParaRPr>
          </a:p>
        </p:txBody>
      </p:sp>
      <p:sp>
        <p:nvSpPr>
          <p:cNvPr id="5" name="Dian numeron paikkamerkki 4"/>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7" name="Tekstin paikkamerkki 6"/>
          <p:cNvSpPr>
            <a:spLocks noGrp="1"/>
          </p:cNvSpPr>
          <p:nvPr>
            <p:ph type="body" sz="quarter" idx="13" hasCustomPrompt="1"/>
          </p:nvPr>
        </p:nvSpPr>
        <p:spPr>
          <a:xfrm>
            <a:off x="1997476" y="2006600"/>
            <a:ext cx="9356324" cy="3763963"/>
          </a:xfrm>
          <a:prstGeom prst="rect">
            <a:avLst/>
          </a:prstGeom>
        </p:spPr>
        <p:txBody>
          <a:bodyPr/>
          <a:lstStyle>
            <a:lvl1pPr marL="514350" indent="-514350">
              <a:buFont typeface="+mj-lt"/>
              <a:buAutoNum type="arabicPeriod"/>
              <a:defRPr sz="1800">
                <a:solidFill>
                  <a:schemeClr val="tx1">
                    <a:lumMod val="85000"/>
                    <a:lumOff val="15000"/>
                  </a:schemeClr>
                </a:solidFill>
                <a:latin typeface="+mj-lt"/>
              </a:defRPr>
            </a:lvl1pPr>
            <a:lvl2pPr marL="914400" indent="-457200">
              <a:buFont typeface="+mj-lt"/>
              <a:buAutoNum type="arabicPeriod"/>
              <a:defRPr sz="1600">
                <a:solidFill>
                  <a:schemeClr val="tx1">
                    <a:lumMod val="85000"/>
                    <a:lumOff val="15000"/>
                  </a:schemeClr>
                </a:solidFill>
                <a:latin typeface="+mj-lt"/>
              </a:defRPr>
            </a:lvl2pPr>
            <a:lvl3pPr marL="1371600" indent="-457200">
              <a:buFont typeface="+mj-lt"/>
              <a:buAutoNum type="arabicPeriod"/>
              <a:defRPr sz="1600">
                <a:solidFill>
                  <a:schemeClr val="tx1">
                    <a:lumMod val="85000"/>
                    <a:lumOff val="15000"/>
                  </a:schemeClr>
                </a:solidFill>
                <a:latin typeface="+mj-lt"/>
              </a:defRPr>
            </a:lvl3pPr>
            <a:lvl4pPr marL="1714500" indent="-342900">
              <a:buFont typeface="+mj-lt"/>
              <a:buAutoNum type="arabicPeriod"/>
              <a:defRPr sz="1600">
                <a:solidFill>
                  <a:schemeClr val="tx1">
                    <a:lumMod val="85000"/>
                    <a:lumOff val="15000"/>
                  </a:schemeClr>
                </a:solidFill>
                <a:latin typeface="+mj-lt"/>
              </a:defRPr>
            </a:lvl4pPr>
            <a:lvl5pPr marL="2171700" indent="-342900">
              <a:buFont typeface="+mj-lt"/>
              <a:buAutoNum type="arabicPeriod"/>
              <a:defRPr sz="1600">
                <a:solidFill>
                  <a:schemeClr val="tx1">
                    <a:lumMod val="85000"/>
                    <a:lumOff val="15000"/>
                  </a:schemeClr>
                </a:solidFill>
                <a:latin typeface="+mj-lt"/>
              </a:defRPr>
            </a:lvl5pPr>
          </a:lstStyle>
          <a:p>
            <a:pPr lvl="0"/>
            <a:r>
              <a:rPr lang="fi-FI" dirty="0" smtClean="0"/>
              <a:t>Sisältö					3</a:t>
            </a:r>
          </a:p>
          <a:p>
            <a:pPr lvl="1"/>
            <a:r>
              <a:rPr lang="fi-FI" dirty="0" smtClean="0"/>
              <a:t>toinen taso				11</a:t>
            </a:r>
          </a:p>
          <a:p>
            <a:pPr lvl="2"/>
            <a:r>
              <a:rPr lang="fi-FI" dirty="0" smtClean="0"/>
              <a:t>kolmas taso				13</a:t>
            </a:r>
          </a:p>
          <a:p>
            <a:pPr lvl="3"/>
            <a:r>
              <a:rPr lang="fi-FI" dirty="0" smtClean="0"/>
              <a:t>neljäs taso				14</a:t>
            </a:r>
          </a:p>
          <a:p>
            <a:pPr lvl="4"/>
            <a:r>
              <a:rPr lang="fi-FI" dirty="0" smtClean="0"/>
              <a:t>viides taso			16</a:t>
            </a:r>
          </a:p>
          <a:p>
            <a:pPr lvl="4"/>
            <a:endParaRPr lang="fi-FI" dirty="0" smtClean="0"/>
          </a:p>
          <a:p>
            <a:pPr lvl="0"/>
            <a:r>
              <a:rPr lang="fi-FI" dirty="0" smtClean="0"/>
              <a:t>Sisältö 2					22</a:t>
            </a:r>
          </a:p>
          <a:p>
            <a:pPr lvl="0"/>
            <a:r>
              <a:rPr lang="fi-FI" dirty="0" smtClean="0"/>
              <a:t>Sisältö 3					27</a:t>
            </a:r>
          </a:p>
          <a:p>
            <a:pPr lvl="0"/>
            <a:r>
              <a:rPr lang="fi-FI" dirty="0" smtClean="0"/>
              <a:t>Sisältö 4					32</a:t>
            </a:r>
            <a:endParaRPr lang="fi-FI" dirty="0"/>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1596" y="1217915"/>
            <a:ext cx="10195564" cy="5631376"/>
          </a:xfrm>
          <a:prstGeom prst="rect">
            <a:avLst/>
          </a:prstGeom>
        </p:spPr>
      </p:pic>
    </p:spTree>
    <p:extLst>
      <p:ext uri="{BB962C8B-B14F-4D97-AF65-F5344CB8AC3E}">
        <p14:creationId xmlns:p14="http://schemas.microsoft.com/office/powerpoint/2010/main" val="4010036244"/>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sp>
        <p:nvSpPr>
          <p:cNvPr id="9" name="Sisällön paikkamerkki 2"/>
          <p:cNvSpPr>
            <a:spLocks noGrp="1"/>
          </p:cNvSpPr>
          <p:nvPr>
            <p:ph idx="1" hasCustomPrompt="1"/>
          </p:nvPr>
        </p:nvSpPr>
        <p:spPr>
          <a:xfrm>
            <a:off x="653138" y="1335159"/>
            <a:ext cx="11033764"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Tree>
    <p:extLst>
      <p:ext uri="{BB962C8B-B14F-4D97-AF65-F5344CB8AC3E}">
        <p14:creationId xmlns:p14="http://schemas.microsoft.com/office/powerpoint/2010/main" val="13853212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_Yhteenveto_tuloksis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uorakulmio 8"/>
          <p:cNvSpPr/>
          <p:nvPr userDrawn="1"/>
        </p:nvSpPr>
        <p:spPr>
          <a:xfrm>
            <a:off x="1867988" y="2316438"/>
            <a:ext cx="7524205" cy="1995037"/>
          </a:xfrm>
          <a:prstGeom prst="rect">
            <a:avLst/>
          </a:prstGeom>
          <a:solidFill>
            <a:schemeClr val="tx1">
              <a:lumMod val="85000"/>
              <a:lumOff val="15000"/>
              <a:alpha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4" name="Päivämäärän paikkamerkki 3"/>
          <p:cNvSpPr>
            <a:spLocks noGrp="1"/>
          </p:cNvSpPr>
          <p:nvPr>
            <p:ph type="dt" sz="half" idx="10"/>
          </p:nvPr>
        </p:nvSpPr>
        <p:spPr/>
        <p:txBody>
          <a:bodyPr/>
          <a:lstStyle/>
          <a:p>
            <a:r>
              <a:rPr lang="fi-FI" smtClean="0"/>
              <a:t>14.8.2017</a:t>
            </a:r>
            <a:endParaRPr lang="fi-FI"/>
          </a:p>
        </p:txBody>
      </p:sp>
      <p:sp>
        <p:nvSpPr>
          <p:cNvPr id="5" name="Alatunnisteen paikkamerkki 4"/>
          <p:cNvSpPr>
            <a:spLocks noGrp="1"/>
          </p:cNvSpPr>
          <p:nvPr>
            <p:ph type="ftr" sz="quarter" idx="11"/>
          </p:nvPr>
        </p:nvSpPr>
        <p:spPr/>
        <p:txBody>
          <a:bodyPr/>
          <a:lstStyle/>
          <a:p>
            <a:r>
              <a:rPr lang="fi-FI" smtClean="0"/>
              <a:t>Kummit ry/Lapsipotilasjärjestöjen jäsenet T-17093 MT</a:t>
            </a:r>
            <a:endParaRPr lang="fi-FI"/>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pic>
        <p:nvPicPr>
          <p:cNvPr id="2" name="Kuva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98023" y="2805718"/>
            <a:ext cx="924733" cy="924733"/>
          </a:xfrm>
          <a:prstGeom prst="rect">
            <a:avLst/>
          </a:prstGeom>
        </p:spPr>
      </p:pic>
      <p:pic>
        <p:nvPicPr>
          <p:cNvPr id="10" name="Kuva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2" name="Otsikko 1"/>
          <p:cNvSpPr>
            <a:spLocks noGrp="1"/>
          </p:cNvSpPr>
          <p:nvPr>
            <p:ph type="title" hasCustomPrompt="1"/>
          </p:nvPr>
        </p:nvSpPr>
        <p:spPr>
          <a:xfrm>
            <a:off x="3252163" y="2982160"/>
            <a:ext cx="5779698" cy="652001"/>
          </a:xfrm>
          <a:prstGeom prst="rect">
            <a:avLst/>
          </a:prstGeom>
        </p:spPr>
        <p:txBody>
          <a:bodyPr/>
          <a:lstStyle>
            <a:lvl1pPr algn="ctr">
              <a:defRPr sz="4000" b="1" baseline="0">
                <a:latin typeface="+mn-lt"/>
              </a:defRPr>
            </a:lvl1pPr>
          </a:lstStyle>
          <a:p>
            <a:r>
              <a:rPr lang="fi-FI" dirty="0" smtClean="0"/>
              <a:t>YHTEENVETO TULOKSISTA</a:t>
            </a:r>
            <a:endParaRPr lang="fi-FI" dirty="0"/>
          </a:p>
        </p:txBody>
      </p:sp>
    </p:spTree>
    <p:extLst>
      <p:ext uri="{BB962C8B-B14F-4D97-AF65-F5344CB8AC3E}">
        <p14:creationId xmlns:p14="http://schemas.microsoft.com/office/powerpoint/2010/main" val="4133884534"/>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Otsikko ja sisältö, ilman palkkej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5" name="Alatunnisteen paikkamerkki 4"/>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7"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sp>
        <p:nvSpPr>
          <p:cNvPr id="8" name="Sisällön paikkamerkki 2"/>
          <p:cNvSpPr>
            <a:spLocks noGrp="1"/>
          </p:cNvSpPr>
          <p:nvPr>
            <p:ph idx="1" hasCustomPrompt="1"/>
          </p:nvPr>
        </p:nvSpPr>
        <p:spPr>
          <a:xfrm>
            <a:off x="653138" y="1335159"/>
            <a:ext cx="11033764"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extLst>
      <p:ext uri="{BB962C8B-B14F-4D97-AF65-F5344CB8AC3E}">
        <p14:creationId xmlns:p14="http://schemas.microsoft.com/office/powerpoint/2010/main" val="2954677916"/>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Otsikko ja sisältö, ilman palkkeja 2/3+havainnot">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4" name="Alatunnisteen paikkamerkki 3"/>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5" name="Dian numeron paikkamerkki 4"/>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Grafiikka, </a:t>
            </a:r>
            <a:r>
              <a:rPr lang="fi-FI" dirty="0" err="1" smtClean="0"/>
              <a:t>Calibri</a:t>
            </a:r>
            <a:r>
              <a:rPr lang="fi-FI" dirty="0" smtClean="0"/>
              <a:t> </a:t>
            </a:r>
            <a:r>
              <a:rPr lang="fi-FI" dirty="0" err="1" smtClean="0"/>
              <a:t>Light</a:t>
            </a:r>
            <a:endParaRPr lang="fi-FI" dirty="0"/>
          </a:p>
        </p:txBody>
      </p:sp>
      <p:sp>
        <p:nvSpPr>
          <p:cNvPr id="8" name="Sisällön paikkamerkki 2"/>
          <p:cNvSpPr>
            <a:spLocks noGrp="1"/>
          </p:cNvSpPr>
          <p:nvPr>
            <p:ph idx="1" hasCustomPrompt="1"/>
          </p:nvPr>
        </p:nvSpPr>
        <p:spPr>
          <a:xfrm>
            <a:off x="653138" y="1335159"/>
            <a:ext cx="7864561"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9" name="Sisällön paikkamerkki 2"/>
          <p:cNvSpPr>
            <a:spLocks noGrp="1"/>
          </p:cNvSpPr>
          <p:nvPr>
            <p:ph idx="13" hasCustomPrompt="1"/>
          </p:nvPr>
        </p:nvSpPr>
        <p:spPr>
          <a:xfrm>
            <a:off x="8688909" y="1335159"/>
            <a:ext cx="2997993" cy="4782612"/>
          </a:xfrm>
          <a:prstGeom prst="rect">
            <a:avLst/>
          </a:prstGeom>
        </p:spPr>
        <p:txBody>
          <a:bodyPr/>
          <a:lstStyle>
            <a:lvl1pPr>
              <a:defRPr sz="1800" baseline="0">
                <a:solidFill>
                  <a:schemeClr val="tx1">
                    <a:lumMod val="85000"/>
                    <a:lumOff val="15000"/>
                  </a:schemeClr>
                </a:solidFill>
                <a:latin typeface="+mj-lt"/>
              </a:defRPr>
            </a:lvl1pPr>
            <a:lvl2pPr>
              <a:defRPr sz="1800">
                <a:solidFill>
                  <a:schemeClr val="bg1"/>
                </a:solidFill>
                <a:latin typeface="+mj-lt"/>
              </a:defRPr>
            </a:lvl2pPr>
            <a:lvl3pPr>
              <a:defRPr sz="1600">
                <a:solidFill>
                  <a:schemeClr val="bg1"/>
                </a:solidFill>
                <a:latin typeface="+mj-lt"/>
              </a:defRPr>
            </a:lvl3pPr>
            <a:lvl4pPr>
              <a:defRPr sz="1600">
                <a:solidFill>
                  <a:schemeClr val="bg1"/>
                </a:solidFill>
                <a:latin typeface="+mj-lt"/>
              </a:defRPr>
            </a:lvl4pPr>
            <a:lvl5pPr>
              <a:defRPr sz="1600">
                <a:solidFill>
                  <a:schemeClr val="bg1"/>
                </a:solidFill>
                <a:latin typeface="+mj-lt"/>
              </a:defRPr>
            </a:lvl5pPr>
          </a:lstStyle>
          <a:p>
            <a:pPr lvl="0"/>
            <a:r>
              <a:rPr lang="fi-FI" dirty="0" smtClean="0"/>
              <a:t>Havaintoja grafiikasta</a:t>
            </a:r>
          </a:p>
        </p:txBody>
      </p:sp>
    </p:spTree>
    <p:extLst>
      <p:ext uri="{BB962C8B-B14F-4D97-AF65-F5344CB8AC3E}">
        <p14:creationId xmlns:p14="http://schemas.microsoft.com/office/powerpoint/2010/main" val="3758946942"/>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Otsikko ja sisältö (sisennetty)">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8" name="Sisällön paikkamerkki 2"/>
          <p:cNvSpPr>
            <a:spLocks noGrp="1"/>
          </p:cNvSpPr>
          <p:nvPr>
            <p:ph idx="1" hasCustomPrompt="1"/>
          </p:nvPr>
        </p:nvSpPr>
        <p:spPr>
          <a:xfrm>
            <a:off x="1045029" y="1335159"/>
            <a:ext cx="10641873" cy="4813092"/>
          </a:xfrm>
          <a:prstGeom prst="rect">
            <a:avLst/>
          </a:prstGeom>
        </p:spPr>
        <p:txBody>
          <a:bodyPr/>
          <a:lstStyle>
            <a:lvl1pPr>
              <a:defRPr sz="2000">
                <a:solidFill>
                  <a:schemeClr val="tx1">
                    <a:lumMod val="85000"/>
                    <a:lumOff val="15000"/>
                  </a:schemeClr>
                </a:solidFill>
                <a:latin typeface="+mj-lt"/>
              </a:defRPr>
            </a:lvl1pPr>
            <a:lvl2pPr>
              <a:defRPr sz="2000">
                <a:solidFill>
                  <a:schemeClr val="tx1">
                    <a:lumMod val="85000"/>
                    <a:lumOff val="15000"/>
                  </a:schemeClr>
                </a:solidFill>
                <a:latin typeface="+mj-lt"/>
              </a:defRPr>
            </a:lvl2pPr>
            <a:lvl3pPr>
              <a:defRPr sz="1800">
                <a:solidFill>
                  <a:schemeClr val="tx1">
                    <a:lumMod val="85000"/>
                    <a:lumOff val="15000"/>
                  </a:schemeClr>
                </a:solidFill>
                <a:latin typeface="+mj-lt"/>
              </a:defRPr>
            </a:lvl3pPr>
            <a:lvl4pPr>
              <a:defRPr sz="1800">
                <a:solidFill>
                  <a:schemeClr val="tx1">
                    <a:lumMod val="85000"/>
                    <a:lumOff val="15000"/>
                  </a:schemeClr>
                </a:solidFill>
                <a:latin typeface="+mj-lt"/>
              </a:defRPr>
            </a:lvl4pPr>
            <a:lvl5pPr>
              <a:defRPr sz="1800">
                <a:solidFill>
                  <a:schemeClr val="tx1">
                    <a:lumMod val="85000"/>
                    <a:lumOff val="15000"/>
                  </a:schemeClr>
                </a:solidFill>
                <a:latin typeface="+mj-lt"/>
              </a:defRPr>
            </a:lvl5pPr>
          </a:lstStyle>
          <a:p>
            <a:pPr lvl="0"/>
            <a:r>
              <a:rPr lang="fi-FI" dirty="0" smtClean="0"/>
              <a:t>Ensimmäinen taso</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2"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Tree>
    <p:extLst>
      <p:ext uri="{BB962C8B-B14F-4D97-AF65-F5344CB8AC3E}">
        <p14:creationId xmlns:p14="http://schemas.microsoft.com/office/powerpoint/2010/main" val="2986191574"/>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6" name="Alatunnisteen paikkamerkki 5"/>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9" name="Tekstin paikkamerkki 2"/>
          <p:cNvSpPr>
            <a:spLocks noGrp="1"/>
          </p:cNvSpPr>
          <p:nvPr>
            <p:ph type="body" idx="1" hasCustomPrompt="1"/>
          </p:nvPr>
        </p:nvSpPr>
        <p:spPr>
          <a:xfrm>
            <a:off x="653138" y="1362705"/>
            <a:ext cx="5365210" cy="675826"/>
          </a:xfrm>
          <a:prstGeom prst="rect">
            <a:avLst/>
          </a:prstGeom>
        </p:spPr>
        <p:txBody>
          <a:bodyPr anchor="b"/>
          <a:lstStyle>
            <a:lvl1pPr marL="0" indent="0">
              <a:buNone/>
              <a:defRPr sz="2000" b="0">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smtClean="0"/>
              <a:t>PALSTAN OTSIKKO, CALIBRI REGULAR, KAIKKI ISOLLA</a:t>
            </a:r>
          </a:p>
        </p:txBody>
      </p:sp>
      <p:sp>
        <p:nvSpPr>
          <p:cNvPr id="11" name="Sisällön paikkamerkki 3"/>
          <p:cNvSpPr>
            <a:spLocks noGrp="1"/>
          </p:cNvSpPr>
          <p:nvPr>
            <p:ph sz="half" idx="2" hasCustomPrompt="1"/>
          </p:nvPr>
        </p:nvSpPr>
        <p:spPr>
          <a:xfrm>
            <a:off x="653138" y="2150503"/>
            <a:ext cx="5365210" cy="3923726"/>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4" name="Tekstin paikkamerkki 2"/>
          <p:cNvSpPr>
            <a:spLocks noGrp="1"/>
          </p:cNvSpPr>
          <p:nvPr>
            <p:ph type="body" idx="13" hasCustomPrompt="1"/>
          </p:nvPr>
        </p:nvSpPr>
        <p:spPr>
          <a:xfrm>
            <a:off x="6307182" y="1362705"/>
            <a:ext cx="5365210" cy="675826"/>
          </a:xfrm>
          <a:prstGeom prst="rect">
            <a:avLst/>
          </a:prstGeom>
        </p:spPr>
        <p:txBody>
          <a:bodyPr anchor="b"/>
          <a:lstStyle>
            <a:lvl1pPr marL="0" indent="0">
              <a:buNone/>
              <a:defRPr sz="2000" b="0">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smtClean="0"/>
              <a:t>PALSTAN OTSIKKO, CALIBRI REGULAR, KAIKKI ISOLLA</a:t>
            </a:r>
          </a:p>
        </p:txBody>
      </p:sp>
      <p:sp>
        <p:nvSpPr>
          <p:cNvPr id="15" name="Sisällön paikkamerkki 3"/>
          <p:cNvSpPr>
            <a:spLocks noGrp="1"/>
          </p:cNvSpPr>
          <p:nvPr>
            <p:ph sz="half" idx="14" hasCustomPrompt="1"/>
          </p:nvPr>
        </p:nvSpPr>
        <p:spPr>
          <a:xfrm>
            <a:off x="6307182" y="2150503"/>
            <a:ext cx="5365210" cy="3923726"/>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pic>
        <p:nvPicPr>
          <p:cNvPr id="13" name="Kuva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Tree>
    <p:extLst>
      <p:ext uri="{BB962C8B-B14F-4D97-AF65-F5344CB8AC3E}">
        <p14:creationId xmlns:p14="http://schemas.microsoft.com/office/powerpoint/2010/main" val="938107531"/>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Kaksi sisältökohdetta, ilman otsikoit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6" name="Alatunnisteen paikkamerkki 5"/>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1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pic>
        <p:nvPicPr>
          <p:cNvPr id="13" name="Kuva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
        <p:nvSpPr>
          <p:cNvPr id="18" name="Sisällön paikkamerkki 3"/>
          <p:cNvSpPr>
            <a:spLocks noGrp="1"/>
          </p:cNvSpPr>
          <p:nvPr>
            <p:ph sz="half" idx="2" hasCustomPrompt="1"/>
          </p:nvPr>
        </p:nvSpPr>
        <p:spPr>
          <a:xfrm>
            <a:off x="653138" y="1337702"/>
            <a:ext cx="5365210" cy="472135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9" name="Sisällön paikkamerkki 3"/>
          <p:cNvSpPr>
            <a:spLocks noGrp="1"/>
          </p:cNvSpPr>
          <p:nvPr>
            <p:ph sz="half" idx="14" hasCustomPrompt="1"/>
          </p:nvPr>
        </p:nvSpPr>
        <p:spPr>
          <a:xfrm>
            <a:off x="6307182" y="1337701"/>
            <a:ext cx="5365210" cy="4721353"/>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extLst>
      <p:ext uri="{BB962C8B-B14F-4D97-AF65-F5344CB8AC3E}">
        <p14:creationId xmlns:p14="http://schemas.microsoft.com/office/powerpoint/2010/main" val="39135760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Otsikko ja grafiikk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4" name="Alatunnisteen paikkamerkki 3"/>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5" name="Dian numeron paikkamerkki 4"/>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Grafiikka, </a:t>
            </a:r>
            <a:r>
              <a:rPr lang="fi-FI" dirty="0" err="1" smtClean="0"/>
              <a:t>Calibri</a:t>
            </a:r>
            <a:r>
              <a:rPr lang="fi-FI" dirty="0" smtClean="0"/>
              <a:t> </a:t>
            </a:r>
            <a:r>
              <a:rPr lang="fi-FI" dirty="0" err="1" smtClean="0"/>
              <a:t>Light</a:t>
            </a:r>
            <a:endParaRPr lang="fi-FI" dirty="0"/>
          </a:p>
        </p:txBody>
      </p:sp>
      <p:sp>
        <p:nvSpPr>
          <p:cNvPr id="7" name="Sisällön paikkamerkki 2"/>
          <p:cNvSpPr>
            <a:spLocks noGrp="1"/>
          </p:cNvSpPr>
          <p:nvPr>
            <p:ph idx="1" hasCustomPrompt="1"/>
          </p:nvPr>
        </p:nvSpPr>
        <p:spPr>
          <a:xfrm>
            <a:off x="653138" y="1335159"/>
            <a:ext cx="11033764"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extLst>
      <p:ext uri="{BB962C8B-B14F-4D97-AF65-F5344CB8AC3E}">
        <p14:creationId xmlns:p14="http://schemas.microsoft.com/office/powerpoint/2010/main" val="4131602332"/>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Muokattava väliotsikko">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9" name="Otsikko 1"/>
          <p:cNvSpPr>
            <a:spLocks noGrp="1"/>
          </p:cNvSpPr>
          <p:nvPr>
            <p:ph type="title" hasCustomPrompt="1"/>
          </p:nvPr>
        </p:nvSpPr>
        <p:spPr>
          <a:xfrm>
            <a:off x="831850" y="3033916"/>
            <a:ext cx="10515599" cy="652001"/>
          </a:xfrm>
          <a:prstGeom prst="rect">
            <a:avLst/>
          </a:prstGeom>
        </p:spPr>
        <p:txBody>
          <a:bodyPr/>
          <a:lstStyle>
            <a:lvl1pPr algn="ctr">
              <a:defRPr sz="4000" b="1" baseline="0">
                <a:solidFill>
                  <a:schemeClr val="tx1">
                    <a:lumMod val="85000"/>
                    <a:lumOff val="15000"/>
                  </a:schemeClr>
                </a:solidFill>
                <a:latin typeface="+mn-lt"/>
              </a:defRPr>
            </a:lvl1pPr>
          </a:lstStyle>
          <a:p>
            <a:r>
              <a:rPr lang="fi-FI" dirty="0" smtClean="0"/>
              <a:t>MUOKATTAVA VÄLIOTSIKKO, ISOLLA 40 PT</a:t>
            </a:r>
            <a:endParaRPr lang="fi-FI" dirty="0"/>
          </a:p>
        </p:txBody>
      </p:sp>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1596" y="1217915"/>
            <a:ext cx="10195564" cy="5631376"/>
          </a:xfrm>
          <a:prstGeom prst="rect">
            <a:avLst/>
          </a:prstGeom>
        </p:spPr>
      </p:pic>
    </p:spTree>
    <p:extLst>
      <p:ext uri="{BB962C8B-B14F-4D97-AF65-F5344CB8AC3E}">
        <p14:creationId xmlns:p14="http://schemas.microsoft.com/office/powerpoint/2010/main" val="3928955646"/>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Lopetusdi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6" name="Alatunnisteen paikkamerkki 5"/>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8" name="Otsikko 1"/>
          <p:cNvSpPr>
            <a:spLocks noGrp="1"/>
          </p:cNvSpPr>
          <p:nvPr>
            <p:ph type="title" hasCustomPrompt="1"/>
          </p:nvPr>
        </p:nvSpPr>
        <p:spPr>
          <a:xfrm>
            <a:off x="838200" y="1423359"/>
            <a:ext cx="9737785" cy="1915065"/>
          </a:xfrm>
          <a:prstGeom prst="rect">
            <a:avLst/>
          </a:prstGeom>
        </p:spPr>
        <p:txBody>
          <a:bodyPr>
            <a:normAutofit/>
          </a:bodyPr>
          <a:lstStyle>
            <a:lvl1pPr algn="l">
              <a:defRPr sz="3600" b="0" baseline="0">
                <a:solidFill>
                  <a:schemeClr val="tx1">
                    <a:lumMod val="85000"/>
                    <a:lumOff val="15000"/>
                  </a:schemeClr>
                </a:solidFill>
                <a:latin typeface="+mj-lt"/>
              </a:defRPr>
            </a:lvl1pPr>
          </a:lstStyle>
          <a:p>
            <a:r>
              <a:rPr lang="fi-FI" dirty="0" smtClean="0"/>
              <a:t>”Tutkimuksen pääviesti kiteytetysti. 75 % yrittäjistä kokee </a:t>
            </a:r>
            <a:r>
              <a:rPr lang="fi-FI" dirty="0" err="1" smtClean="0"/>
              <a:t>digitalisaatiossa</a:t>
            </a:r>
            <a:r>
              <a:rPr lang="fi-FI" dirty="0" smtClean="0"/>
              <a:t> onnistumisen </a:t>
            </a:r>
            <a:br>
              <a:rPr lang="fi-FI" dirty="0" smtClean="0"/>
            </a:br>
            <a:r>
              <a:rPr lang="fi-FI" dirty="0" smtClean="0"/>
              <a:t>tärkeäksi yrityksensä tulevaisuudelle”</a:t>
            </a:r>
            <a:endParaRPr lang="fi-FI" dirty="0"/>
          </a:p>
        </p:txBody>
      </p:sp>
      <p:sp>
        <p:nvSpPr>
          <p:cNvPr id="13" name="Tekstin paikkamerkki 12"/>
          <p:cNvSpPr>
            <a:spLocks noGrp="1"/>
          </p:cNvSpPr>
          <p:nvPr>
            <p:ph type="body" sz="quarter" idx="13" hasCustomPrompt="1"/>
          </p:nvPr>
        </p:nvSpPr>
        <p:spPr>
          <a:xfrm>
            <a:off x="838201" y="3726437"/>
            <a:ext cx="3669856" cy="309115"/>
          </a:xfrm>
          <a:prstGeom prst="rect">
            <a:avLst/>
          </a:prstGeom>
        </p:spPr>
        <p:txBody>
          <a:bodyPr/>
          <a:lstStyle>
            <a:lvl1pPr marL="0" indent="0" algn="l">
              <a:lnSpc>
                <a:spcPts val="1700"/>
              </a:lnSpc>
              <a:buNone/>
              <a:defRPr sz="1800" b="1" baseline="0">
                <a:solidFill>
                  <a:schemeClr val="tx1">
                    <a:lumMod val="85000"/>
                    <a:lumOff val="15000"/>
                  </a:schemeClr>
                </a:solidFill>
                <a:latin typeface="+mn-lt"/>
              </a:defRPr>
            </a:lvl1pPr>
          </a:lstStyle>
          <a:p>
            <a:pPr lvl="0"/>
            <a:r>
              <a:rPr lang="fi-FI" dirty="0" smtClean="0"/>
              <a:t>LISÄTIETOJA</a:t>
            </a:r>
          </a:p>
        </p:txBody>
      </p:sp>
      <p:sp>
        <p:nvSpPr>
          <p:cNvPr id="14" name="Tekstin paikkamerkki 12"/>
          <p:cNvSpPr>
            <a:spLocks noGrp="1"/>
          </p:cNvSpPr>
          <p:nvPr>
            <p:ph type="body" sz="quarter" idx="14" hasCustomPrompt="1"/>
          </p:nvPr>
        </p:nvSpPr>
        <p:spPr>
          <a:xfrm>
            <a:off x="838200" y="4161281"/>
            <a:ext cx="3669856" cy="1568960"/>
          </a:xfrm>
          <a:prstGeom prst="rect">
            <a:avLst/>
          </a:prstGeom>
        </p:spPr>
        <p:txBody>
          <a:bodyPr/>
          <a:lstStyle>
            <a:lvl1pPr marL="0" indent="0" algn="l">
              <a:lnSpc>
                <a:spcPts val="1500"/>
              </a:lnSpc>
              <a:buNone/>
              <a:defRPr sz="1800" baseline="0">
                <a:solidFill>
                  <a:schemeClr val="tx1">
                    <a:lumMod val="85000"/>
                    <a:lumOff val="15000"/>
                  </a:schemeClr>
                </a:solidFill>
                <a:latin typeface="+mj-lt"/>
              </a:defRPr>
            </a:lvl1pPr>
          </a:lstStyle>
          <a:p>
            <a:pPr lvl="0"/>
            <a:r>
              <a:rPr lang="fi-FI" dirty="0" smtClean="0"/>
              <a:t>Yhteystiedot</a:t>
            </a:r>
            <a:endParaRPr lang="fi-FI" dirty="0"/>
          </a:p>
        </p:txBody>
      </p:sp>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8389" y="1219864"/>
            <a:ext cx="10195564" cy="5631376"/>
          </a:xfrm>
          <a:prstGeom prst="rect">
            <a:avLst/>
          </a:prstGeom>
        </p:spPr>
      </p:pic>
    </p:spTree>
    <p:extLst>
      <p:ext uri="{BB962C8B-B14F-4D97-AF65-F5344CB8AC3E}">
        <p14:creationId xmlns:p14="http://schemas.microsoft.com/office/powerpoint/2010/main" val="3540440623"/>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3" name="Alatunnisteen paikkamerkki 2"/>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4" name="Dian numeron paikkamerkki 3"/>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77475735"/>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Raportin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8200" y="2709070"/>
            <a:ext cx="10515600" cy="696603"/>
          </a:xfrm>
          <a:prstGeom prst="rect">
            <a:avLst/>
          </a:prstGeom>
        </p:spPr>
        <p:txBody>
          <a:bodyPr/>
          <a:lstStyle>
            <a:lvl1pPr>
              <a:defRPr sz="4800" b="1">
                <a:solidFill>
                  <a:schemeClr val="tx1">
                    <a:lumMod val="85000"/>
                    <a:lumOff val="15000"/>
                  </a:schemeClr>
                </a:solidFill>
                <a:latin typeface="Calibri" panose="020F0502020204030204" pitchFamily="34" charset="0"/>
              </a:defRPr>
            </a:lvl1pPr>
          </a:lstStyle>
          <a:p>
            <a:r>
              <a:rPr lang="fi-FI" dirty="0" smtClean="0"/>
              <a:t>RAPORTIN OTSIKKO, ISOLLA</a:t>
            </a:r>
            <a:endParaRPr lang="fi-FI" dirty="0"/>
          </a:p>
        </p:txBody>
      </p:sp>
      <p:sp>
        <p:nvSpPr>
          <p:cNvPr id="19" name="Tekstin paikkamerkki 18"/>
          <p:cNvSpPr>
            <a:spLocks noGrp="1"/>
          </p:cNvSpPr>
          <p:nvPr>
            <p:ph type="body" sz="quarter" idx="13" hasCustomPrompt="1"/>
          </p:nvPr>
        </p:nvSpPr>
        <p:spPr>
          <a:xfrm>
            <a:off x="838200" y="2206977"/>
            <a:ext cx="9539795" cy="402525"/>
          </a:xfrm>
          <a:prstGeom prst="rect">
            <a:avLst/>
          </a:prstGeom>
        </p:spPr>
        <p:txBody>
          <a:bodyPr/>
          <a:lstStyle>
            <a:lvl1pPr marL="0" indent="0">
              <a:buFont typeface="Arial" panose="020B0604020202020204" pitchFamily="34" charset="0"/>
              <a:buNone/>
              <a:defRPr sz="3200" baseline="0">
                <a:solidFill>
                  <a:schemeClr val="tx1">
                    <a:lumMod val="85000"/>
                    <a:lumOff val="15000"/>
                  </a:schemeClr>
                </a:solidFill>
                <a:latin typeface="+mj-lt"/>
              </a:defRPr>
            </a:lvl1pPr>
            <a:lvl3pPr marL="914400" indent="0">
              <a:buNone/>
              <a:defRPr sz="2400"/>
            </a:lvl3pPr>
          </a:lstStyle>
          <a:p>
            <a:pPr lvl="0"/>
            <a:r>
              <a:rPr lang="fi-FI" dirty="0" smtClean="0"/>
              <a:t>TUTKIMUSRAPORTTI, KAIKKI ISOLLA</a:t>
            </a:r>
            <a:endParaRPr lang="fi-FI" dirty="0"/>
          </a:p>
        </p:txBody>
      </p:sp>
      <p:sp>
        <p:nvSpPr>
          <p:cNvPr id="11" name="Tekstin paikkamerkki 18"/>
          <p:cNvSpPr>
            <a:spLocks noGrp="1"/>
          </p:cNvSpPr>
          <p:nvPr>
            <p:ph type="body" sz="quarter" idx="14" hasCustomPrompt="1"/>
          </p:nvPr>
        </p:nvSpPr>
        <p:spPr>
          <a:xfrm>
            <a:off x="838200" y="3474903"/>
            <a:ext cx="9539795" cy="402525"/>
          </a:xfrm>
          <a:prstGeom prst="rect">
            <a:avLst/>
          </a:prstGeom>
        </p:spPr>
        <p:txBody>
          <a:bodyPr/>
          <a:lstStyle>
            <a:lvl1pPr marL="0" indent="0">
              <a:buFont typeface="Arial" panose="020B0604020202020204" pitchFamily="34" charset="0"/>
              <a:buNone/>
              <a:defRPr sz="3200" baseline="0">
                <a:solidFill>
                  <a:schemeClr val="tx1">
                    <a:lumMod val="85000"/>
                    <a:lumOff val="15000"/>
                  </a:schemeClr>
                </a:solidFill>
                <a:latin typeface="+mj-lt"/>
              </a:defRPr>
            </a:lvl1pPr>
            <a:lvl3pPr marL="914400" indent="0">
              <a:buNone/>
              <a:defRPr sz="2400"/>
            </a:lvl3pPr>
          </a:lstStyle>
          <a:p>
            <a:pPr lvl="0"/>
            <a:r>
              <a:rPr lang="fi-FI" dirty="0" smtClean="0"/>
              <a:t>Alaotsikko, </a:t>
            </a:r>
            <a:r>
              <a:rPr lang="fi-FI" dirty="0" err="1" smtClean="0"/>
              <a:t>Calibri</a:t>
            </a:r>
            <a:r>
              <a:rPr lang="fi-FI" dirty="0" smtClean="0"/>
              <a:t> </a:t>
            </a:r>
            <a:r>
              <a:rPr lang="fi-FI" dirty="0" err="1" smtClean="0"/>
              <a:t>Light</a:t>
            </a:r>
            <a:endParaRPr lang="fi-FI" dirty="0"/>
          </a:p>
        </p:txBody>
      </p:sp>
      <p:sp>
        <p:nvSpPr>
          <p:cNvPr id="12" name="Päivämäärän paikkamerkki 2"/>
          <p:cNvSpPr>
            <a:spLocks noGrp="1"/>
          </p:cNvSpPr>
          <p:nvPr>
            <p:ph type="dt" sz="half" idx="10"/>
          </p:nvPr>
        </p:nvSpPr>
        <p:spPr>
          <a:xfrm>
            <a:off x="838200" y="6356350"/>
            <a:ext cx="921589" cy="365125"/>
          </a:xfrm>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13" name="Alatunnisteen paikkamerkki 3"/>
          <p:cNvSpPr>
            <a:spLocks noGrp="1"/>
          </p:cNvSpPr>
          <p:nvPr>
            <p:ph type="ftr" sz="quarter" idx="11"/>
          </p:nvPr>
        </p:nvSpPr>
        <p:spPr>
          <a:xfrm>
            <a:off x="1988389" y="6356349"/>
            <a:ext cx="4170871" cy="365125"/>
          </a:xfrm>
        </p:spPr>
        <p:txBody>
          <a:bodyPr/>
          <a:lstStyle/>
          <a:p>
            <a:r>
              <a:rPr lang="fi-FI" smtClean="0">
                <a:solidFill>
                  <a:prstClr val="black">
                    <a:tint val="75000"/>
                  </a:prstClr>
                </a:solidFill>
              </a:rPr>
              <a:t>Kummit ry/Lapsipotilasjärjestöjen jäsenet T-17093 MT</a:t>
            </a:r>
            <a:endParaRPr lang="fi-FI" dirty="0">
              <a:solidFill>
                <a:prstClr val="black">
                  <a:tint val="75000"/>
                </a:prstClr>
              </a:solidFill>
            </a:endParaRPr>
          </a:p>
        </p:txBody>
      </p:sp>
      <p:sp>
        <p:nvSpPr>
          <p:cNvPr id="14" name="Dian numeron paikkamerkki 4"/>
          <p:cNvSpPr>
            <a:spLocks noGrp="1"/>
          </p:cNvSpPr>
          <p:nvPr>
            <p:ph type="sldNum" sz="quarter" idx="12"/>
          </p:nvPr>
        </p:nvSpPr>
        <p:spPr>
          <a:xfrm>
            <a:off x="211183" y="6356349"/>
            <a:ext cx="398417" cy="365125"/>
          </a:xfrm>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25554267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_Vastaajaraken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uorakulmio 9"/>
          <p:cNvSpPr/>
          <p:nvPr userDrawn="1"/>
        </p:nvSpPr>
        <p:spPr>
          <a:xfrm>
            <a:off x="2245229" y="2316438"/>
            <a:ext cx="7052562" cy="1995037"/>
          </a:xfrm>
          <a:prstGeom prst="rect">
            <a:avLst/>
          </a:prstGeom>
          <a:solidFill>
            <a:schemeClr val="tx1">
              <a:lumMod val="85000"/>
              <a:lumOff val="15000"/>
              <a:alpha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4" name="Päivämäärän paikkamerkki 3"/>
          <p:cNvSpPr>
            <a:spLocks noGrp="1"/>
          </p:cNvSpPr>
          <p:nvPr>
            <p:ph type="dt" sz="half" idx="10"/>
          </p:nvPr>
        </p:nvSpPr>
        <p:spPr/>
        <p:txBody>
          <a:bodyPr/>
          <a:lstStyle/>
          <a:p>
            <a:r>
              <a:rPr lang="fi-FI" smtClean="0"/>
              <a:t>14.8.2017</a:t>
            </a:r>
            <a:endParaRPr lang="fi-FI"/>
          </a:p>
        </p:txBody>
      </p:sp>
      <p:sp>
        <p:nvSpPr>
          <p:cNvPr id="5" name="Alatunnisteen paikkamerkki 4"/>
          <p:cNvSpPr>
            <a:spLocks noGrp="1"/>
          </p:cNvSpPr>
          <p:nvPr>
            <p:ph type="ftr" sz="quarter" idx="11"/>
          </p:nvPr>
        </p:nvSpPr>
        <p:spPr/>
        <p:txBody>
          <a:bodyPr/>
          <a:lstStyle/>
          <a:p>
            <a:r>
              <a:rPr lang="fi-FI" smtClean="0"/>
              <a:t>Kummit ry/Lapsipotilasjärjestöjen jäsenet T-17093 MT</a:t>
            </a:r>
            <a:endParaRPr lang="fi-FI"/>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pic>
        <p:nvPicPr>
          <p:cNvPr id="9" name="Kuva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pic>
        <p:nvPicPr>
          <p:cNvPr id="3" name="Kuva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6703" y="2704011"/>
            <a:ext cx="1040714" cy="1040714"/>
          </a:xfrm>
          <a:prstGeom prst="rect">
            <a:avLst/>
          </a:prstGeom>
        </p:spPr>
      </p:pic>
      <p:sp>
        <p:nvSpPr>
          <p:cNvPr id="11" name="Otsikko 1"/>
          <p:cNvSpPr>
            <a:spLocks noGrp="1"/>
          </p:cNvSpPr>
          <p:nvPr>
            <p:ph type="title" hasCustomPrompt="1"/>
          </p:nvPr>
        </p:nvSpPr>
        <p:spPr>
          <a:xfrm>
            <a:off x="3735237" y="2982160"/>
            <a:ext cx="5296623" cy="652001"/>
          </a:xfrm>
          <a:prstGeom prst="rect">
            <a:avLst/>
          </a:prstGeom>
        </p:spPr>
        <p:txBody>
          <a:bodyPr/>
          <a:lstStyle>
            <a:lvl1pPr algn="ctr">
              <a:defRPr sz="4000" b="1" baseline="0">
                <a:latin typeface="+mn-lt"/>
              </a:defRPr>
            </a:lvl1pPr>
          </a:lstStyle>
          <a:p>
            <a:r>
              <a:rPr lang="fi-FI" dirty="0" smtClean="0"/>
              <a:t>VASTAAJARAKENNE</a:t>
            </a:r>
            <a:endParaRPr lang="fi-FI" dirty="0"/>
          </a:p>
        </p:txBody>
      </p:sp>
    </p:spTree>
    <p:extLst>
      <p:ext uri="{BB962C8B-B14F-4D97-AF65-F5344CB8AC3E}">
        <p14:creationId xmlns:p14="http://schemas.microsoft.com/office/powerpoint/2010/main" val="986837504"/>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8200" y="1038687"/>
            <a:ext cx="10515600" cy="652001"/>
          </a:xfrm>
          <a:prstGeom prst="rect">
            <a:avLst/>
          </a:prstGeom>
        </p:spPr>
        <p:txBody>
          <a:bodyPr/>
          <a:lstStyle>
            <a:lvl1pPr>
              <a:defRPr sz="4000" b="1">
                <a:solidFill>
                  <a:schemeClr val="tx1">
                    <a:lumMod val="85000"/>
                    <a:lumOff val="15000"/>
                  </a:schemeClr>
                </a:solidFill>
                <a:latin typeface="+mn-lt"/>
              </a:defRPr>
            </a:lvl1pPr>
          </a:lstStyle>
          <a:p>
            <a:r>
              <a:rPr lang="fi-FI" dirty="0" smtClean="0"/>
              <a:t>SISÄLLYS</a:t>
            </a:r>
            <a:endParaRPr lang="fi-FI" dirty="0"/>
          </a:p>
        </p:txBody>
      </p:sp>
      <p:sp>
        <p:nvSpPr>
          <p:cNvPr id="3" name="Päivämäärän paikkamerkki 2"/>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4" name="Alatunnisteen paikkamerkki 3"/>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dirty="0">
              <a:solidFill>
                <a:prstClr val="black">
                  <a:tint val="75000"/>
                </a:prstClr>
              </a:solidFill>
            </a:endParaRPr>
          </a:p>
        </p:txBody>
      </p:sp>
      <p:sp>
        <p:nvSpPr>
          <p:cNvPr id="5" name="Dian numeron paikkamerkki 4"/>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7" name="Tekstin paikkamerkki 6"/>
          <p:cNvSpPr>
            <a:spLocks noGrp="1"/>
          </p:cNvSpPr>
          <p:nvPr>
            <p:ph type="body" sz="quarter" idx="13" hasCustomPrompt="1"/>
          </p:nvPr>
        </p:nvSpPr>
        <p:spPr>
          <a:xfrm>
            <a:off x="1997476" y="2006600"/>
            <a:ext cx="9356324" cy="3763963"/>
          </a:xfrm>
          <a:prstGeom prst="rect">
            <a:avLst/>
          </a:prstGeom>
        </p:spPr>
        <p:txBody>
          <a:bodyPr/>
          <a:lstStyle>
            <a:lvl1pPr marL="514350" indent="-514350">
              <a:buFont typeface="+mj-lt"/>
              <a:buAutoNum type="arabicPeriod"/>
              <a:defRPr sz="1800">
                <a:solidFill>
                  <a:schemeClr val="tx1">
                    <a:lumMod val="85000"/>
                    <a:lumOff val="15000"/>
                  </a:schemeClr>
                </a:solidFill>
                <a:latin typeface="+mj-lt"/>
              </a:defRPr>
            </a:lvl1pPr>
            <a:lvl2pPr marL="914400" indent="-457200">
              <a:buFont typeface="+mj-lt"/>
              <a:buAutoNum type="arabicPeriod"/>
              <a:defRPr sz="1600">
                <a:solidFill>
                  <a:schemeClr val="tx1">
                    <a:lumMod val="85000"/>
                    <a:lumOff val="15000"/>
                  </a:schemeClr>
                </a:solidFill>
                <a:latin typeface="+mj-lt"/>
              </a:defRPr>
            </a:lvl2pPr>
            <a:lvl3pPr marL="1371600" indent="-457200">
              <a:buFont typeface="+mj-lt"/>
              <a:buAutoNum type="arabicPeriod"/>
              <a:defRPr sz="1600">
                <a:solidFill>
                  <a:schemeClr val="tx1">
                    <a:lumMod val="85000"/>
                    <a:lumOff val="15000"/>
                  </a:schemeClr>
                </a:solidFill>
                <a:latin typeface="+mj-lt"/>
              </a:defRPr>
            </a:lvl3pPr>
            <a:lvl4pPr marL="1714500" indent="-342900">
              <a:buFont typeface="+mj-lt"/>
              <a:buAutoNum type="arabicPeriod"/>
              <a:defRPr sz="1600">
                <a:solidFill>
                  <a:schemeClr val="tx1">
                    <a:lumMod val="85000"/>
                    <a:lumOff val="15000"/>
                  </a:schemeClr>
                </a:solidFill>
                <a:latin typeface="+mj-lt"/>
              </a:defRPr>
            </a:lvl4pPr>
            <a:lvl5pPr marL="2171700" indent="-342900">
              <a:buFont typeface="+mj-lt"/>
              <a:buAutoNum type="arabicPeriod"/>
              <a:defRPr sz="1600">
                <a:solidFill>
                  <a:schemeClr val="tx1">
                    <a:lumMod val="85000"/>
                    <a:lumOff val="15000"/>
                  </a:schemeClr>
                </a:solidFill>
                <a:latin typeface="+mj-lt"/>
              </a:defRPr>
            </a:lvl5pPr>
          </a:lstStyle>
          <a:p>
            <a:pPr lvl="0"/>
            <a:r>
              <a:rPr lang="fi-FI" dirty="0" smtClean="0"/>
              <a:t>Sisältö					3</a:t>
            </a:r>
          </a:p>
          <a:p>
            <a:pPr lvl="1"/>
            <a:r>
              <a:rPr lang="fi-FI" dirty="0" smtClean="0"/>
              <a:t>toinen taso				11</a:t>
            </a:r>
          </a:p>
          <a:p>
            <a:pPr lvl="2"/>
            <a:r>
              <a:rPr lang="fi-FI" dirty="0" smtClean="0"/>
              <a:t>kolmas taso				13</a:t>
            </a:r>
          </a:p>
          <a:p>
            <a:pPr lvl="3"/>
            <a:r>
              <a:rPr lang="fi-FI" dirty="0" smtClean="0"/>
              <a:t>neljäs taso				14</a:t>
            </a:r>
          </a:p>
          <a:p>
            <a:pPr lvl="4"/>
            <a:r>
              <a:rPr lang="fi-FI" dirty="0" smtClean="0"/>
              <a:t>viides taso			16</a:t>
            </a:r>
          </a:p>
          <a:p>
            <a:pPr lvl="4"/>
            <a:endParaRPr lang="fi-FI" dirty="0" smtClean="0"/>
          </a:p>
          <a:p>
            <a:pPr lvl="0"/>
            <a:r>
              <a:rPr lang="fi-FI" dirty="0" smtClean="0"/>
              <a:t>Sisältö 2					22</a:t>
            </a:r>
          </a:p>
          <a:p>
            <a:pPr lvl="0"/>
            <a:r>
              <a:rPr lang="fi-FI" dirty="0" smtClean="0"/>
              <a:t>Sisältö 3					27</a:t>
            </a:r>
          </a:p>
          <a:p>
            <a:pPr lvl="0"/>
            <a:r>
              <a:rPr lang="fi-FI" dirty="0" smtClean="0"/>
              <a:t>Sisältö 4					32</a:t>
            </a:r>
            <a:endParaRPr lang="fi-FI" dirty="0"/>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1596" y="1217915"/>
            <a:ext cx="10195564" cy="5631376"/>
          </a:xfrm>
          <a:prstGeom prst="rect">
            <a:avLst/>
          </a:prstGeom>
        </p:spPr>
      </p:pic>
    </p:spTree>
    <p:extLst>
      <p:ext uri="{BB962C8B-B14F-4D97-AF65-F5344CB8AC3E}">
        <p14:creationId xmlns:p14="http://schemas.microsoft.com/office/powerpoint/2010/main" val="2260260973"/>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sp>
        <p:nvSpPr>
          <p:cNvPr id="9" name="Sisällön paikkamerkki 2"/>
          <p:cNvSpPr>
            <a:spLocks noGrp="1"/>
          </p:cNvSpPr>
          <p:nvPr>
            <p:ph idx="1" hasCustomPrompt="1"/>
          </p:nvPr>
        </p:nvSpPr>
        <p:spPr>
          <a:xfrm>
            <a:off x="653138" y="1335159"/>
            <a:ext cx="11033764"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Tree>
    <p:extLst>
      <p:ext uri="{BB962C8B-B14F-4D97-AF65-F5344CB8AC3E}">
        <p14:creationId xmlns:p14="http://schemas.microsoft.com/office/powerpoint/2010/main" val="2910615661"/>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Otsikko ja sisältö, ilman palkkej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5" name="Alatunnisteen paikkamerkki 4"/>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7"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sp>
        <p:nvSpPr>
          <p:cNvPr id="8" name="Sisällön paikkamerkki 2"/>
          <p:cNvSpPr>
            <a:spLocks noGrp="1"/>
          </p:cNvSpPr>
          <p:nvPr>
            <p:ph idx="1" hasCustomPrompt="1"/>
          </p:nvPr>
        </p:nvSpPr>
        <p:spPr>
          <a:xfrm>
            <a:off x="653138" y="1335159"/>
            <a:ext cx="11033764"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extLst>
      <p:ext uri="{BB962C8B-B14F-4D97-AF65-F5344CB8AC3E}">
        <p14:creationId xmlns:p14="http://schemas.microsoft.com/office/powerpoint/2010/main" val="1787428949"/>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Otsikko ja sisältö, ilman palkkeja 2/3+havainnot">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4" name="Alatunnisteen paikkamerkki 3"/>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5" name="Dian numeron paikkamerkki 4"/>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Grafiikka, </a:t>
            </a:r>
            <a:r>
              <a:rPr lang="fi-FI" dirty="0" err="1" smtClean="0"/>
              <a:t>Calibri</a:t>
            </a:r>
            <a:r>
              <a:rPr lang="fi-FI" dirty="0" smtClean="0"/>
              <a:t> </a:t>
            </a:r>
            <a:r>
              <a:rPr lang="fi-FI" dirty="0" err="1" smtClean="0"/>
              <a:t>Light</a:t>
            </a:r>
            <a:endParaRPr lang="fi-FI" dirty="0"/>
          </a:p>
        </p:txBody>
      </p:sp>
      <p:sp>
        <p:nvSpPr>
          <p:cNvPr id="8" name="Sisällön paikkamerkki 2"/>
          <p:cNvSpPr>
            <a:spLocks noGrp="1"/>
          </p:cNvSpPr>
          <p:nvPr>
            <p:ph idx="1" hasCustomPrompt="1"/>
          </p:nvPr>
        </p:nvSpPr>
        <p:spPr>
          <a:xfrm>
            <a:off x="653138" y="1335159"/>
            <a:ext cx="7864561"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9" name="Sisällön paikkamerkki 2"/>
          <p:cNvSpPr>
            <a:spLocks noGrp="1"/>
          </p:cNvSpPr>
          <p:nvPr>
            <p:ph idx="13" hasCustomPrompt="1"/>
          </p:nvPr>
        </p:nvSpPr>
        <p:spPr>
          <a:xfrm>
            <a:off x="8688909" y="1335159"/>
            <a:ext cx="2997993" cy="4782612"/>
          </a:xfrm>
          <a:prstGeom prst="rect">
            <a:avLst/>
          </a:prstGeom>
        </p:spPr>
        <p:txBody>
          <a:bodyPr/>
          <a:lstStyle>
            <a:lvl1pPr>
              <a:defRPr sz="1800" baseline="0">
                <a:solidFill>
                  <a:schemeClr val="tx1">
                    <a:lumMod val="85000"/>
                    <a:lumOff val="15000"/>
                  </a:schemeClr>
                </a:solidFill>
                <a:latin typeface="+mj-lt"/>
              </a:defRPr>
            </a:lvl1pPr>
            <a:lvl2pPr>
              <a:defRPr sz="1800">
                <a:solidFill>
                  <a:schemeClr val="bg1"/>
                </a:solidFill>
                <a:latin typeface="+mj-lt"/>
              </a:defRPr>
            </a:lvl2pPr>
            <a:lvl3pPr>
              <a:defRPr sz="1600">
                <a:solidFill>
                  <a:schemeClr val="bg1"/>
                </a:solidFill>
                <a:latin typeface="+mj-lt"/>
              </a:defRPr>
            </a:lvl3pPr>
            <a:lvl4pPr>
              <a:defRPr sz="1600">
                <a:solidFill>
                  <a:schemeClr val="bg1"/>
                </a:solidFill>
                <a:latin typeface="+mj-lt"/>
              </a:defRPr>
            </a:lvl4pPr>
            <a:lvl5pPr>
              <a:defRPr sz="1600">
                <a:solidFill>
                  <a:schemeClr val="bg1"/>
                </a:solidFill>
                <a:latin typeface="+mj-lt"/>
              </a:defRPr>
            </a:lvl5pPr>
          </a:lstStyle>
          <a:p>
            <a:pPr lvl="0"/>
            <a:r>
              <a:rPr lang="fi-FI" dirty="0" smtClean="0"/>
              <a:t>Havaintoja grafiikasta</a:t>
            </a:r>
          </a:p>
        </p:txBody>
      </p:sp>
    </p:spTree>
    <p:extLst>
      <p:ext uri="{BB962C8B-B14F-4D97-AF65-F5344CB8AC3E}">
        <p14:creationId xmlns:p14="http://schemas.microsoft.com/office/powerpoint/2010/main" val="3023712712"/>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Otsikko ja sisältö (sisennetty)">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8" name="Sisällön paikkamerkki 2"/>
          <p:cNvSpPr>
            <a:spLocks noGrp="1"/>
          </p:cNvSpPr>
          <p:nvPr>
            <p:ph idx="1" hasCustomPrompt="1"/>
          </p:nvPr>
        </p:nvSpPr>
        <p:spPr>
          <a:xfrm>
            <a:off x="1045029" y="1335159"/>
            <a:ext cx="10641873" cy="4813092"/>
          </a:xfrm>
          <a:prstGeom prst="rect">
            <a:avLst/>
          </a:prstGeom>
        </p:spPr>
        <p:txBody>
          <a:bodyPr/>
          <a:lstStyle>
            <a:lvl1pPr>
              <a:defRPr sz="2000">
                <a:solidFill>
                  <a:schemeClr val="tx1">
                    <a:lumMod val="85000"/>
                    <a:lumOff val="15000"/>
                  </a:schemeClr>
                </a:solidFill>
                <a:latin typeface="+mj-lt"/>
              </a:defRPr>
            </a:lvl1pPr>
            <a:lvl2pPr>
              <a:defRPr sz="2000">
                <a:solidFill>
                  <a:schemeClr val="tx1">
                    <a:lumMod val="85000"/>
                    <a:lumOff val="15000"/>
                  </a:schemeClr>
                </a:solidFill>
                <a:latin typeface="+mj-lt"/>
              </a:defRPr>
            </a:lvl2pPr>
            <a:lvl3pPr>
              <a:defRPr sz="1800">
                <a:solidFill>
                  <a:schemeClr val="tx1">
                    <a:lumMod val="85000"/>
                    <a:lumOff val="15000"/>
                  </a:schemeClr>
                </a:solidFill>
                <a:latin typeface="+mj-lt"/>
              </a:defRPr>
            </a:lvl3pPr>
            <a:lvl4pPr>
              <a:defRPr sz="1800">
                <a:solidFill>
                  <a:schemeClr val="tx1">
                    <a:lumMod val="85000"/>
                    <a:lumOff val="15000"/>
                  </a:schemeClr>
                </a:solidFill>
                <a:latin typeface="+mj-lt"/>
              </a:defRPr>
            </a:lvl4pPr>
            <a:lvl5pPr>
              <a:defRPr sz="1800">
                <a:solidFill>
                  <a:schemeClr val="tx1">
                    <a:lumMod val="85000"/>
                    <a:lumOff val="15000"/>
                  </a:schemeClr>
                </a:solidFill>
                <a:latin typeface="+mj-lt"/>
              </a:defRPr>
            </a:lvl5pPr>
          </a:lstStyle>
          <a:p>
            <a:pPr lvl="0"/>
            <a:r>
              <a:rPr lang="fi-FI" dirty="0" smtClean="0"/>
              <a:t>Ensimmäinen taso</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2"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Tree>
    <p:extLst>
      <p:ext uri="{BB962C8B-B14F-4D97-AF65-F5344CB8AC3E}">
        <p14:creationId xmlns:p14="http://schemas.microsoft.com/office/powerpoint/2010/main" val="618822866"/>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6" name="Alatunnisteen paikkamerkki 5"/>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9" name="Tekstin paikkamerkki 2"/>
          <p:cNvSpPr>
            <a:spLocks noGrp="1"/>
          </p:cNvSpPr>
          <p:nvPr>
            <p:ph type="body" idx="1" hasCustomPrompt="1"/>
          </p:nvPr>
        </p:nvSpPr>
        <p:spPr>
          <a:xfrm>
            <a:off x="653138" y="1362705"/>
            <a:ext cx="5365210" cy="675826"/>
          </a:xfrm>
          <a:prstGeom prst="rect">
            <a:avLst/>
          </a:prstGeom>
        </p:spPr>
        <p:txBody>
          <a:bodyPr anchor="b"/>
          <a:lstStyle>
            <a:lvl1pPr marL="0" indent="0">
              <a:buNone/>
              <a:defRPr sz="2000" b="0">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smtClean="0"/>
              <a:t>PALSTAN OTSIKKO, CALIBRI REGULAR, KAIKKI ISOLLA</a:t>
            </a:r>
          </a:p>
        </p:txBody>
      </p:sp>
      <p:sp>
        <p:nvSpPr>
          <p:cNvPr id="11" name="Sisällön paikkamerkki 3"/>
          <p:cNvSpPr>
            <a:spLocks noGrp="1"/>
          </p:cNvSpPr>
          <p:nvPr>
            <p:ph sz="half" idx="2" hasCustomPrompt="1"/>
          </p:nvPr>
        </p:nvSpPr>
        <p:spPr>
          <a:xfrm>
            <a:off x="653138" y="2150503"/>
            <a:ext cx="5365210" cy="3923726"/>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4" name="Tekstin paikkamerkki 2"/>
          <p:cNvSpPr>
            <a:spLocks noGrp="1"/>
          </p:cNvSpPr>
          <p:nvPr>
            <p:ph type="body" idx="13" hasCustomPrompt="1"/>
          </p:nvPr>
        </p:nvSpPr>
        <p:spPr>
          <a:xfrm>
            <a:off x="6307182" y="1362705"/>
            <a:ext cx="5365210" cy="675826"/>
          </a:xfrm>
          <a:prstGeom prst="rect">
            <a:avLst/>
          </a:prstGeom>
        </p:spPr>
        <p:txBody>
          <a:bodyPr anchor="b"/>
          <a:lstStyle>
            <a:lvl1pPr marL="0" indent="0">
              <a:buNone/>
              <a:defRPr sz="2000" b="0">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smtClean="0"/>
              <a:t>PALSTAN OTSIKKO, CALIBRI REGULAR, KAIKKI ISOLLA</a:t>
            </a:r>
          </a:p>
        </p:txBody>
      </p:sp>
      <p:sp>
        <p:nvSpPr>
          <p:cNvPr id="15" name="Sisällön paikkamerkki 3"/>
          <p:cNvSpPr>
            <a:spLocks noGrp="1"/>
          </p:cNvSpPr>
          <p:nvPr>
            <p:ph sz="half" idx="14" hasCustomPrompt="1"/>
          </p:nvPr>
        </p:nvSpPr>
        <p:spPr>
          <a:xfrm>
            <a:off x="6307182" y="2150503"/>
            <a:ext cx="5365210" cy="3923726"/>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pic>
        <p:nvPicPr>
          <p:cNvPr id="13" name="Kuva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Tree>
    <p:extLst>
      <p:ext uri="{BB962C8B-B14F-4D97-AF65-F5344CB8AC3E}">
        <p14:creationId xmlns:p14="http://schemas.microsoft.com/office/powerpoint/2010/main" val="3196487255"/>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Kaksi sisältökohdetta, ilman otsikoit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6" name="Alatunnisteen paikkamerkki 5"/>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1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pic>
        <p:nvPicPr>
          <p:cNvPr id="13" name="Kuva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
        <p:nvSpPr>
          <p:cNvPr id="18" name="Sisällön paikkamerkki 3"/>
          <p:cNvSpPr>
            <a:spLocks noGrp="1"/>
          </p:cNvSpPr>
          <p:nvPr>
            <p:ph sz="half" idx="2" hasCustomPrompt="1"/>
          </p:nvPr>
        </p:nvSpPr>
        <p:spPr>
          <a:xfrm>
            <a:off x="653138" y="1337702"/>
            <a:ext cx="5365210" cy="472135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9" name="Sisällön paikkamerkki 3"/>
          <p:cNvSpPr>
            <a:spLocks noGrp="1"/>
          </p:cNvSpPr>
          <p:nvPr>
            <p:ph sz="half" idx="14" hasCustomPrompt="1"/>
          </p:nvPr>
        </p:nvSpPr>
        <p:spPr>
          <a:xfrm>
            <a:off x="6307182" y="1337701"/>
            <a:ext cx="5365210" cy="4721353"/>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extLst>
      <p:ext uri="{BB962C8B-B14F-4D97-AF65-F5344CB8AC3E}">
        <p14:creationId xmlns:p14="http://schemas.microsoft.com/office/powerpoint/2010/main" val="1696981908"/>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Otsikko ja grafiikk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4" name="Alatunnisteen paikkamerkki 3"/>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5" name="Dian numeron paikkamerkki 4"/>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Grafiikka, </a:t>
            </a:r>
            <a:r>
              <a:rPr lang="fi-FI" dirty="0" err="1" smtClean="0"/>
              <a:t>Calibri</a:t>
            </a:r>
            <a:r>
              <a:rPr lang="fi-FI" dirty="0" smtClean="0"/>
              <a:t> </a:t>
            </a:r>
            <a:r>
              <a:rPr lang="fi-FI" dirty="0" err="1" smtClean="0"/>
              <a:t>Light</a:t>
            </a:r>
            <a:endParaRPr lang="fi-FI" dirty="0"/>
          </a:p>
        </p:txBody>
      </p:sp>
      <p:sp>
        <p:nvSpPr>
          <p:cNvPr id="7" name="Sisällön paikkamerkki 2"/>
          <p:cNvSpPr>
            <a:spLocks noGrp="1"/>
          </p:cNvSpPr>
          <p:nvPr>
            <p:ph idx="1" hasCustomPrompt="1"/>
          </p:nvPr>
        </p:nvSpPr>
        <p:spPr>
          <a:xfrm>
            <a:off x="653138" y="1335159"/>
            <a:ext cx="11033764"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extLst>
      <p:ext uri="{BB962C8B-B14F-4D97-AF65-F5344CB8AC3E}">
        <p14:creationId xmlns:p14="http://schemas.microsoft.com/office/powerpoint/2010/main" val="1041385522"/>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Muokattava väliotsikko">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9" name="Otsikko 1"/>
          <p:cNvSpPr>
            <a:spLocks noGrp="1"/>
          </p:cNvSpPr>
          <p:nvPr>
            <p:ph type="title" hasCustomPrompt="1"/>
          </p:nvPr>
        </p:nvSpPr>
        <p:spPr>
          <a:xfrm>
            <a:off x="831850" y="3033916"/>
            <a:ext cx="10515599" cy="652001"/>
          </a:xfrm>
          <a:prstGeom prst="rect">
            <a:avLst/>
          </a:prstGeom>
        </p:spPr>
        <p:txBody>
          <a:bodyPr/>
          <a:lstStyle>
            <a:lvl1pPr algn="ctr">
              <a:defRPr sz="4000" b="1" baseline="0">
                <a:solidFill>
                  <a:schemeClr val="tx1">
                    <a:lumMod val="85000"/>
                    <a:lumOff val="15000"/>
                  </a:schemeClr>
                </a:solidFill>
                <a:latin typeface="+mn-lt"/>
              </a:defRPr>
            </a:lvl1pPr>
          </a:lstStyle>
          <a:p>
            <a:r>
              <a:rPr lang="fi-FI" dirty="0" smtClean="0"/>
              <a:t>MUOKATTAVA VÄLIOTSIKKO, ISOLLA 40 PT</a:t>
            </a:r>
            <a:endParaRPr lang="fi-FI" dirty="0"/>
          </a:p>
        </p:txBody>
      </p:sp>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1596" y="1217915"/>
            <a:ext cx="10195564" cy="5631376"/>
          </a:xfrm>
          <a:prstGeom prst="rect">
            <a:avLst/>
          </a:prstGeom>
        </p:spPr>
      </p:pic>
    </p:spTree>
    <p:extLst>
      <p:ext uri="{BB962C8B-B14F-4D97-AF65-F5344CB8AC3E}">
        <p14:creationId xmlns:p14="http://schemas.microsoft.com/office/powerpoint/2010/main" val="1592807762"/>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Lopetusdi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6" name="Alatunnisteen paikkamerkki 5"/>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8" name="Otsikko 1"/>
          <p:cNvSpPr>
            <a:spLocks noGrp="1"/>
          </p:cNvSpPr>
          <p:nvPr>
            <p:ph type="title" hasCustomPrompt="1"/>
          </p:nvPr>
        </p:nvSpPr>
        <p:spPr>
          <a:xfrm>
            <a:off x="838200" y="1423359"/>
            <a:ext cx="9737785" cy="1915065"/>
          </a:xfrm>
          <a:prstGeom prst="rect">
            <a:avLst/>
          </a:prstGeom>
        </p:spPr>
        <p:txBody>
          <a:bodyPr>
            <a:normAutofit/>
          </a:bodyPr>
          <a:lstStyle>
            <a:lvl1pPr algn="l">
              <a:defRPr sz="3600" b="0" baseline="0">
                <a:solidFill>
                  <a:schemeClr val="tx1">
                    <a:lumMod val="85000"/>
                    <a:lumOff val="15000"/>
                  </a:schemeClr>
                </a:solidFill>
                <a:latin typeface="+mj-lt"/>
              </a:defRPr>
            </a:lvl1pPr>
          </a:lstStyle>
          <a:p>
            <a:r>
              <a:rPr lang="fi-FI" dirty="0" smtClean="0"/>
              <a:t>”Tutkimuksen pääviesti kiteytetysti. 75 % yrittäjistä kokee </a:t>
            </a:r>
            <a:r>
              <a:rPr lang="fi-FI" dirty="0" err="1" smtClean="0"/>
              <a:t>digitalisaatiossa</a:t>
            </a:r>
            <a:r>
              <a:rPr lang="fi-FI" dirty="0" smtClean="0"/>
              <a:t> onnistumisen </a:t>
            </a:r>
            <a:br>
              <a:rPr lang="fi-FI" dirty="0" smtClean="0"/>
            </a:br>
            <a:r>
              <a:rPr lang="fi-FI" dirty="0" smtClean="0"/>
              <a:t>tärkeäksi yrityksensä tulevaisuudelle”</a:t>
            </a:r>
            <a:endParaRPr lang="fi-FI" dirty="0"/>
          </a:p>
        </p:txBody>
      </p:sp>
      <p:sp>
        <p:nvSpPr>
          <p:cNvPr id="13" name="Tekstin paikkamerkki 12"/>
          <p:cNvSpPr>
            <a:spLocks noGrp="1"/>
          </p:cNvSpPr>
          <p:nvPr>
            <p:ph type="body" sz="quarter" idx="13" hasCustomPrompt="1"/>
          </p:nvPr>
        </p:nvSpPr>
        <p:spPr>
          <a:xfrm>
            <a:off x="838201" y="3726437"/>
            <a:ext cx="3669856" cy="309115"/>
          </a:xfrm>
          <a:prstGeom prst="rect">
            <a:avLst/>
          </a:prstGeom>
        </p:spPr>
        <p:txBody>
          <a:bodyPr/>
          <a:lstStyle>
            <a:lvl1pPr marL="0" indent="0" algn="l">
              <a:lnSpc>
                <a:spcPts val="1700"/>
              </a:lnSpc>
              <a:buNone/>
              <a:defRPr sz="1800" b="1" baseline="0">
                <a:solidFill>
                  <a:schemeClr val="tx1">
                    <a:lumMod val="85000"/>
                    <a:lumOff val="15000"/>
                  </a:schemeClr>
                </a:solidFill>
                <a:latin typeface="+mn-lt"/>
              </a:defRPr>
            </a:lvl1pPr>
          </a:lstStyle>
          <a:p>
            <a:pPr lvl="0"/>
            <a:r>
              <a:rPr lang="fi-FI" dirty="0" smtClean="0"/>
              <a:t>LISÄTIETOJA</a:t>
            </a:r>
          </a:p>
        </p:txBody>
      </p:sp>
      <p:sp>
        <p:nvSpPr>
          <p:cNvPr id="14" name="Tekstin paikkamerkki 12"/>
          <p:cNvSpPr>
            <a:spLocks noGrp="1"/>
          </p:cNvSpPr>
          <p:nvPr>
            <p:ph type="body" sz="quarter" idx="14" hasCustomPrompt="1"/>
          </p:nvPr>
        </p:nvSpPr>
        <p:spPr>
          <a:xfrm>
            <a:off x="838200" y="4161281"/>
            <a:ext cx="3669856" cy="1568960"/>
          </a:xfrm>
          <a:prstGeom prst="rect">
            <a:avLst/>
          </a:prstGeom>
        </p:spPr>
        <p:txBody>
          <a:bodyPr/>
          <a:lstStyle>
            <a:lvl1pPr marL="0" indent="0" algn="l">
              <a:lnSpc>
                <a:spcPts val="1500"/>
              </a:lnSpc>
              <a:buNone/>
              <a:defRPr sz="1800" baseline="0">
                <a:solidFill>
                  <a:schemeClr val="tx1">
                    <a:lumMod val="85000"/>
                    <a:lumOff val="15000"/>
                  </a:schemeClr>
                </a:solidFill>
                <a:latin typeface="+mj-lt"/>
              </a:defRPr>
            </a:lvl1pPr>
          </a:lstStyle>
          <a:p>
            <a:pPr lvl="0"/>
            <a:r>
              <a:rPr lang="fi-FI" dirty="0" smtClean="0"/>
              <a:t>Yhteystiedot</a:t>
            </a:r>
            <a:endParaRPr lang="fi-FI" dirty="0"/>
          </a:p>
        </p:txBody>
      </p:sp>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8389" y="1219864"/>
            <a:ext cx="10195564" cy="5631376"/>
          </a:xfrm>
          <a:prstGeom prst="rect">
            <a:avLst/>
          </a:prstGeom>
        </p:spPr>
      </p:pic>
    </p:spTree>
    <p:extLst>
      <p:ext uri="{BB962C8B-B14F-4D97-AF65-F5344CB8AC3E}">
        <p14:creationId xmlns:p14="http://schemas.microsoft.com/office/powerpoint/2010/main" val="272281440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Väliotsikko_Vastaajarakenne">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Suorakulmio 9"/>
          <p:cNvSpPr/>
          <p:nvPr userDrawn="1"/>
        </p:nvSpPr>
        <p:spPr>
          <a:xfrm>
            <a:off x="2245229" y="2316438"/>
            <a:ext cx="7052562" cy="1995037"/>
          </a:xfrm>
          <a:prstGeom prst="rect">
            <a:avLst/>
          </a:prstGeom>
          <a:solidFill>
            <a:schemeClr val="tx1">
              <a:lumMod val="85000"/>
              <a:lumOff val="15000"/>
              <a:alpha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4" name="Päivämäärän paikkamerkki 3"/>
          <p:cNvSpPr>
            <a:spLocks noGrp="1"/>
          </p:cNvSpPr>
          <p:nvPr>
            <p:ph type="dt" sz="half" idx="10"/>
          </p:nvPr>
        </p:nvSpPr>
        <p:spPr/>
        <p:txBody>
          <a:bodyPr/>
          <a:lstStyle/>
          <a:p>
            <a:r>
              <a:rPr lang="fi-FI" smtClean="0"/>
              <a:t>14.8.2017</a:t>
            </a:r>
            <a:endParaRPr lang="fi-FI"/>
          </a:p>
        </p:txBody>
      </p:sp>
      <p:sp>
        <p:nvSpPr>
          <p:cNvPr id="5" name="Alatunnisteen paikkamerkki 4"/>
          <p:cNvSpPr>
            <a:spLocks noGrp="1"/>
          </p:cNvSpPr>
          <p:nvPr>
            <p:ph type="ftr" sz="quarter" idx="11"/>
          </p:nvPr>
        </p:nvSpPr>
        <p:spPr/>
        <p:txBody>
          <a:bodyPr/>
          <a:lstStyle/>
          <a:p>
            <a:r>
              <a:rPr lang="fi-FI" smtClean="0"/>
              <a:t>Kummit ry/Lapsipotilasjärjestöjen jäsenet T-17093 MT</a:t>
            </a:r>
            <a:endParaRPr lang="fi-FI"/>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pic>
        <p:nvPicPr>
          <p:cNvPr id="9" name="Kuva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pic>
        <p:nvPicPr>
          <p:cNvPr id="3" name="Kuva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6703" y="2704011"/>
            <a:ext cx="1040714" cy="1040714"/>
          </a:xfrm>
          <a:prstGeom prst="rect">
            <a:avLst/>
          </a:prstGeom>
        </p:spPr>
      </p:pic>
      <p:sp>
        <p:nvSpPr>
          <p:cNvPr id="11" name="Otsikko 1"/>
          <p:cNvSpPr>
            <a:spLocks noGrp="1"/>
          </p:cNvSpPr>
          <p:nvPr>
            <p:ph type="title" hasCustomPrompt="1"/>
          </p:nvPr>
        </p:nvSpPr>
        <p:spPr>
          <a:xfrm>
            <a:off x="3735237" y="2982160"/>
            <a:ext cx="5296623" cy="652001"/>
          </a:xfrm>
          <a:prstGeom prst="rect">
            <a:avLst/>
          </a:prstGeom>
        </p:spPr>
        <p:txBody>
          <a:bodyPr/>
          <a:lstStyle>
            <a:lvl1pPr algn="ctr">
              <a:defRPr sz="4000" b="1" baseline="0">
                <a:latin typeface="+mn-lt"/>
              </a:defRPr>
            </a:lvl1pPr>
          </a:lstStyle>
          <a:p>
            <a:r>
              <a:rPr lang="fi-FI" dirty="0" smtClean="0"/>
              <a:t>VASTAAJARAKENNE</a:t>
            </a:r>
            <a:endParaRPr lang="fi-FI" dirty="0"/>
          </a:p>
        </p:txBody>
      </p:sp>
    </p:spTree>
    <p:extLst>
      <p:ext uri="{BB962C8B-B14F-4D97-AF65-F5344CB8AC3E}">
        <p14:creationId xmlns:p14="http://schemas.microsoft.com/office/powerpoint/2010/main" val="317434059"/>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3" name="Alatunnisteen paikkamerkki 2"/>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4" name="Dian numeron paikkamerkki 3"/>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122276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_Miten_tutkimus_tehti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uorakulmio 10"/>
          <p:cNvSpPr/>
          <p:nvPr userDrawn="1"/>
        </p:nvSpPr>
        <p:spPr>
          <a:xfrm>
            <a:off x="1981859" y="2316438"/>
            <a:ext cx="7671591" cy="1995037"/>
          </a:xfrm>
          <a:prstGeom prst="rect">
            <a:avLst/>
          </a:prstGeom>
          <a:solidFill>
            <a:schemeClr val="tx1">
              <a:lumMod val="85000"/>
              <a:lumOff val="15000"/>
              <a:alpha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pic>
        <p:nvPicPr>
          <p:cNvPr id="12" name="Kuva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4" name="Päivämäärän paikkamerkki 3"/>
          <p:cNvSpPr>
            <a:spLocks noGrp="1"/>
          </p:cNvSpPr>
          <p:nvPr>
            <p:ph type="dt" sz="half" idx="10"/>
          </p:nvPr>
        </p:nvSpPr>
        <p:spPr/>
        <p:txBody>
          <a:bodyPr/>
          <a:lstStyle/>
          <a:p>
            <a:r>
              <a:rPr lang="fi-FI" smtClean="0"/>
              <a:t>14.8.2017</a:t>
            </a:r>
            <a:endParaRPr lang="fi-FI"/>
          </a:p>
        </p:txBody>
      </p:sp>
      <p:sp>
        <p:nvSpPr>
          <p:cNvPr id="5" name="Alatunnisteen paikkamerkki 4"/>
          <p:cNvSpPr>
            <a:spLocks noGrp="1"/>
          </p:cNvSpPr>
          <p:nvPr>
            <p:ph type="ftr" sz="quarter" idx="11"/>
          </p:nvPr>
        </p:nvSpPr>
        <p:spPr/>
        <p:txBody>
          <a:bodyPr/>
          <a:lstStyle/>
          <a:p>
            <a:r>
              <a:rPr lang="fi-FI" smtClean="0"/>
              <a:t>Kummit ry/Lapsipotilasjärjestöjen jäsenet T-17093 MT</a:t>
            </a:r>
            <a:endParaRPr lang="fi-FI"/>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pic>
        <p:nvPicPr>
          <p:cNvPr id="9" name="Kuva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40337" y="2829384"/>
            <a:ext cx="828938" cy="828938"/>
          </a:xfrm>
          <a:prstGeom prst="rect">
            <a:avLst/>
          </a:prstGeom>
        </p:spPr>
      </p:pic>
      <p:sp>
        <p:nvSpPr>
          <p:cNvPr id="10" name="Otsikko 1"/>
          <p:cNvSpPr>
            <a:spLocks noGrp="1"/>
          </p:cNvSpPr>
          <p:nvPr>
            <p:ph type="title" hasCustomPrompt="1"/>
          </p:nvPr>
        </p:nvSpPr>
        <p:spPr>
          <a:xfrm>
            <a:off x="3252163" y="2982160"/>
            <a:ext cx="5779698" cy="652001"/>
          </a:xfrm>
          <a:prstGeom prst="rect">
            <a:avLst/>
          </a:prstGeom>
        </p:spPr>
        <p:txBody>
          <a:bodyPr/>
          <a:lstStyle>
            <a:lvl1pPr algn="ctr">
              <a:defRPr sz="4000" b="1" baseline="0">
                <a:latin typeface="+mn-lt"/>
              </a:defRPr>
            </a:lvl1pPr>
          </a:lstStyle>
          <a:p>
            <a:r>
              <a:rPr lang="fi-FI" dirty="0" smtClean="0"/>
              <a:t>MITEN TUTKIMUS TEHTIIN</a:t>
            </a:r>
            <a:endParaRPr lang="fi-FI" dirty="0"/>
          </a:p>
        </p:txBody>
      </p:sp>
    </p:spTree>
    <p:extLst>
      <p:ext uri="{BB962C8B-B14F-4D97-AF65-F5344CB8AC3E}">
        <p14:creationId xmlns:p14="http://schemas.microsoft.com/office/powerpoint/2010/main" val="126906330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_Tutkimusgrafiik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uorakulmio 9"/>
          <p:cNvSpPr/>
          <p:nvPr userDrawn="1"/>
        </p:nvSpPr>
        <p:spPr>
          <a:xfrm>
            <a:off x="2245229" y="2316438"/>
            <a:ext cx="7052562" cy="1995037"/>
          </a:xfrm>
          <a:prstGeom prst="rect">
            <a:avLst/>
          </a:prstGeom>
          <a:solidFill>
            <a:schemeClr val="tx1">
              <a:lumMod val="85000"/>
              <a:lumOff val="15000"/>
              <a:alpha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4" name="Päivämäärän paikkamerkki 3"/>
          <p:cNvSpPr>
            <a:spLocks noGrp="1"/>
          </p:cNvSpPr>
          <p:nvPr>
            <p:ph type="dt" sz="half" idx="10"/>
          </p:nvPr>
        </p:nvSpPr>
        <p:spPr/>
        <p:txBody>
          <a:bodyPr/>
          <a:lstStyle/>
          <a:p>
            <a:r>
              <a:rPr lang="fi-FI" smtClean="0"/>
              <a:t>14.8.2017</a:t>
            </a:r>
            <a:endParaRPr lang="fi-FI"/>
          </a:p>
        </p:txBody>
      </p:sp>
      <p:sp>
        <p:nvSpPr>
          <p:cNvPr id="5" name="Alatunnisteen paikkamerkki 4"/>
          <p:cNvSpPr>
            <a:spLocks noGrp="1"/>
          </p:cNvSpPr>
          <p:nvPr>
            <p:ph type="ftr" sz="quarter" idx="11"/>
          </p:nvPr>
        </p:nvSpPr>
        <p:spPr/>
        <p:txBody>
          <a:bodyPr/>
          <a:lstStyle/>
          <a:p>
            <a:r>
              <a:rPr lang="fi-FI" smtClean="0"/>
              <a:t>Kummit ry/Lapsipotilasjärjestöjen jäsenet T-17093 MT</a:t>
            </a:r>
            <a:endParaRPr lang="fi-FI"/>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pic>
        <p:nvPicPr>
          <p:cNvPr id="9" name="Kuva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pic>
        <p:nvPicPr>
          <p:cNvPr id="3" name="Kuva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8554" y="2721780"/>
            <a:ext cx="1105975" cy="1105975"/>
          </a:xfrm>
          <a:prstGeom prst="rect">
            <a:avLst/>
          </a:prstGeom>
        </p:spPr>
      </p:pic>
      <p:sp>
        <p:nvSpPr>
          <p:cNvPr id="11" name="Otsikko 1"/>
          <p:cNvSpPr>
            <a:spLocks noGrp="1"/>
          </p:cNvSpPr>
          <p:nvPr>
            <p:ph type="title" hasCustomPrompt="1"/>
          </p:nvPr>
        </p:nvSpPr>
        <p:spPr>
          <a:xfrm>
            <a:off x="3657600" y="2982160"/>
            <a:ext cx="5296620" cy="652001"/>
          </a:xfrm>
          <a:prstGeom prst="rect">
            <a:avLst/>
          </a:prstGeom>
        </p:spPr>
        <p:txBody>
          <a:bodyPr/>
          <a:lstStyle>
            <a:lvl1pPr algn="ctr">
              <a:defRPr sz="4000" b="1" baseline="0">
                <a:latin typeface="+mn-lt"/>
              </a:defRPr>
            </a:lvl1pPr>
          </a:lstStyle>
          <a:p>
            <a:r>
              <a:rPr lang="fi-FI" dirty="0" smtClean="0"/>
              <a:t>TUTKIMUSGRAFIIKKA</a:t>
            </a:r>
            <a:endParaRPr lang="fi-FI" dirty="0"/>
          </a:p>
        </p:txBody>
      </p:sp>
    </p:spTree>
    <p:extLst>
      <p:ext uri="{BB962C8B-B14F-4D97-AF65-F5344CB8AC3E}">
        <p14:creationId xmlns:p14="http://schemas.microsoft.com/office/powerpoint/2010/main" val="44655887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petusdia">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187" y="-701675"/>
            <a:ext cx="10691813" cy="7559675"/>
          </a:xfrm>
          <a:prstGeom prst="rect">
            <a:avLst/>
          </a:prstGeom>
          <a:ln>
            <a:noFill/>
          </a:ln>
        </p:spPr>
      </p:pic>
      <p:sp>
        <p:nvSpPr>
          <p:cNvPr id="5" name="Päivämäärän paikkamerkki 4"/>
          <p:cNvSpPr>
            <a:spLocks noGrp="1"/>
          </p:cNvSpPr>
          <p:nvPr>
            <p:ph type="dt" sz="half" idx="10"/>
          </p:nvPr>
        </p:nvSpPr>
        <p:spPr/>
        <p:txBody>
          <a:bodyPr/>
          <a:lstStyle/>
          <a:p>
            <a:r>
              <a:rPr lang="fi-FI" smtClean="0"/>
              <a:t>14.8.2017</a:t>
            </a:r>
            <a:endParaRPr lang="fi-FI" dirty="0"/>
          </a:p>
        </p:txBody>
      </p:sp>
      <p:sp>
        <p:nvSpPr>
          <p:cNvPr id="6" name="Alatunnisteen paikkamerkki 5"/>
          <p:cNvSpPr>
            <a:spLocks noGrp="1"/>
          </p:cNvSpPr>
          <p:nvPr>
            <p:ph type="ftr" sz="quarter" idx="11"/>
          </p:nvPr>
        </p:nvSpPr>
        <p:spPr/>
        <p:txBody>
          <a:bodyPr/>
          <a:lstStyle/>
          <a:p>
            <a:r>
              <a:rPr lang="fi-FI" smtClean="0"/>
              <a:t>Kummit ry/Lapsipotilasjärjestöjen jäsenet T-17093 MT</a:t>
            </a:r>
            <a:endParaRPr lang="fi-FI"/>
          </a:p>
        </p:txBody>
      </p:sp>
      <p:sp>
        <p:nvSpPr>
          <p:cNvPr id="7" name="Dian numeron paikkamerkki 6"/>
          <p:cNvSpPr>
            <a:spLocks noGrp="1"/>
          </p:cNvSpPr>
          <p:nvPr>
            <p:ph type="sldNum" sz="quarter" idx="12"/>
          </p:nvPr>
        </p:nvSpPr>
        <p:spPr/>
        <p:txBody>
          <a:bodyPr/>
          <a:lstStyle/>
          <a:p>
            <a:fld id="{B6DB0E4E-F5D7-41BD-96AC-FA55D8C3805E}" type="slidenum">
              <a:rPr lang="fi-FI" smtClean="0"/>
              <a:t>‹#›</a:t>
            </a:fld>
            <a:endParaRPr lang="fi-FI"/>
          </a:p>
        </p:txBody>
      </p:sp>
      <p:sp>
        <p:nvSpPr>
          <p:cNvPr id="8" name="Otsikko 1"/>
          <p:cNvSpPr>
            <a:spLocks noGrp="1"/>
          </p:cNvSpPr>
          <p:nvPr>
            <p:ph type="title" hasCustomPrompt="1"/>
          </p:nvPr>
        </p:nvSpPr>
        <p:spPr>
          <a:xfrm>
            <a:off x="838200" y="1423359"/>
            <a:ext cx="9737785" cy="1915065"/>
          </a:xfrm>
          <a:prstGeom prst="rect">
            <a:avLst/>
          </a:prstGeom>
        </p:spPr>
        <p:txBody>
          <a:bodyPr>
            <a:normAutofit/>
          </a:bodyPr>
          <a:lstStyle>
            <a:lvl1pPr algn="l">
              <a:defRPr sz="3600" b="0" baseline="0">
                <a:solidFill>
                  <a:schemeClr val="bg1"/>
                </a:solidFill>
                <a:latin typeface="+mj-lt"/>
              </a:defRPr>
            </a:lvl1pPr>
          </a:lstStyle>
          <a:p>
            <a:r>
              <a:rPr lang="fi-FI" dirty="0" smtClean="0"/>
              <a:t>”Tutkimuksen pääviesti kiteytetysti. 75 % yrittäjistä kokee </a:t>
            </a:r>
            <a:r>
              <a:rPr lang="fi-FI" dirty="0" err="1" smtClean="0"/>
              <a:t>digitalisaatiossa</a:t>
            </a:r>
            <a:r>
              <a:rPr lang="fi-FI" dirty="0" smtClean="0"/>
              <a:t> onnistumisen </a:t>
            </a:r>
            <a:br>
              <a:rPr lang="fi-FI" dirty="0" smtClean="0"/>
            </a:br>
            <a:r>
              <a:rPr lang="fi-FI" dirty="0" smtClean="0"/>
              <a:t>tärkeäksi yrityksensä tulevaisuudelle”</a:t>
            </a:r>
            <a:endParaRPr lang="fi-FI" dirty="0"/>
          </a:p>
        </p:txBody>
      </p:sp>
      <p:sp>
        <p:nvSpPr>
          <p:cNvPr id="13" name="Tekstin paikkamerkki 12"/>
          <p:cNvSpPr>
            <a:spLocks noGrp="1"/>
          </p:cNvSpPr>
          <p:nvPr>
            <p:ph type="body" sz="quarter" idx="13" hasCustomPrompt="1"/>
          </p:nvPr>
        </p:nvSpPr>
        <p:spPr>
          <a:xfrm>
            <a:off x="838201" y="3726437"/>
            <a:ext cx="3669856" cy="309115"/>
          </a:xfrm>
          <a:prstGeom prst="rect">
            <a:avLst/>
          </a:prstGeom>
        </p:spPr>
        <p:txBody>
          <a:bodyPr/>
          <a:lstStyle>
            <a:lvl1pPr marL="0" indent="0" algn="l">
              <a:lnSpc>
                <a:spcPts val="1700"/>
              </a:lnSpc>
              <a:buNone/>
              <a:defRPr sz="1800" b="1" baseline="0">
                <a:latin typeface="+mn-lt"/>
              </a:defRPr>
            </a:lvl1pPr>
          </a:lstStyle>
          <a:p>
            <a:pPr lvl="0"/>
            <a:r>
              <a:rPr lang="fi-FI" dirty="0" smtClean="0"/>
              <a:t>LISÄTIETOJA</a:t>
            </a:r>
          </a:p>
        </p:txBody>
      </p:sp>
      <p:sp>
        <p:nvSpPr>
          <p:cNvPr id="14" name="Tekstin paikkamerkki 12"/>
          <p:cNvSpPr>
            <a:spLocks noGrp="1"/>
          </p:cNvSpPr>
          <p:nvPr>
            <p:ph type="body" sz="quarter" idx="14" hasCustomPrompt="1"/>
          </p:nvPr>
        </p:nvSpPr>
        <p:spPr>
          <a:xfrm>
            <a:off x="838200" y="4161281"/>
            <a:ext cx="3669856" cy="1568960"/>
          </a:xfrm>
          <a:prstGeom prst="rect">
            <a:avLst/>
          </a:prstGeom>
        </p:spPr>
        <p:txBody>
          <a:bodyPr/>
          <a:lstStyle>
            <a:lvl1pPr marL="0" indent="0" algn="l">
              <a:lnSpc>
                <a:spcPts val="1500"/>
              </a:lnSpc>
              <a:buNone/>
              <a:defRPr sz="1800" baseline="0">
                <a:latin typeface="+mj-lt"/>
              </a:defRPr>
            </a:lvl1pPr>
          </a:lstStyle>
          <a:p>
            <a:pPr lvl="0"/>
            <a:r>
              <a:rPr lang="fi-FI" dirty="0" smtClean="0"/>
              <a:t>Yhteystiedot</a:t>
            </a:r>
            <a:endParaRPr lang="fi-FI" dirty="0"/>
          </a:p>
        </p:txBody>
      </p:sp>
    </p:spTree>
    <p:extLst>
      <p:ext uri="{BB962C8B-B14F-4D97-AF65-F5344CB8AC3E}">
        <p14:creationId xmlns:p14="http://schemas.microsoft.com/office/powerpoint/2010/main" val="181324498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t>14.8.2017</a:t>
            </a:r>
            <a:endParaRPr lang="fi-FI"/>
          </a:p>
        </p:txBody>
      </p:sp>
      <p:sp>
        <p:nvSpPr>
          <p:cNvPr id="3" name="Alatunnisteen paikkamerkki 2"/>
          <p:cNvSpPr>
            <a:spLocks noGrp="1"/>
          </p:cNvSpPr>
          <p:nvPr>
            <p:ph type="ftr" sz="quarter" idx="11"/>
          </p:nvPr>
        </p:nvSpPr>
        <p:spPr/>
        <p:txBody>
          <a:bodyPr/>
          <a:lstStyle/>
          <a:p>
            <a:r>
              <a:rPr lang="fi-FI" smtClean="0"/>
              <a:t>Kummit ry/Lapsipotilasjärjestöjen jäsenet T-17093 MT</a:t>
            </a:r>
            <a:endParaRPr lang="fi-FI"/>
          </a:p>
        </p:txBody>
      </p:sp>
      <p:sp>
        <p:nvSpPr>
          <p:cNvPr id="4" name="Dian numeron paikkamerkki 3"/>
          <p:cNvSpPr>
            <a:spLocks noGrp="1"/>
          </p:cNvSpPr>
          <p:nvPr>
            <p:ph type="sldNum" sz="quarter" idx="12"/>
          </p:nvPr>
        </p:nvSpPr>
        <p:spPr/>
        <p:txBody>
          <a:bodyPr/>
          <a:lstStyle/>
          <a:p>
            <a:fld id="{B6DB0E4E-F5D7-41BD-96AC-FA55D8C3805E}" type="slidenum">
              <a:rPr lang="fi-FI" smtClean="0"/>
              <a:t>‹#›</a:t>
            </a:fld>
            <a:endParaRPr lang="fi-FI"/>
          </a:p>
        </p:txBody>
      </p:sp>
    </p:spTree>
    <p:extLst>
      <p:ext uri="{BB962C8B-B14F-4D97-AF65-F5344CB8AC3E}">
        <p14:creationId xmlns:p14="http://schemas.microsoft.com/office/powerpoint/2010/main" val="22713045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ite_Erillistutkimus">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smtClean="0"/>
              <a:t>14.8.2017</a:t>
            </a:r>
            <a:endParaRPr lang="fi-FI"/>
          </a:p>
        </p:txBody>
      </p:sp>
      <p:sp>
        <p:nvSpPr>
          <p:cNvPr id="5" name="Alatunnisteen paikkamerkki 4"/>
          <p:cNvSpPr>
            <a:spLocks noGrp="1"/>
          </p:cNvSpPr>
          <p:nvPr>
            <p:ph type="ftr" sz="quarter" idx="11"/>
          </p:nvPr>
        </p:nvSpPr>
        <p:spPr/>
        <p:txBody>
          <a:bodyPr/>
          <a:lstStyle/>
          <a:p>
            <a:r>
              <a:rPr lang="fi-FI" smtClean="0"/>
              <a:t>Kummit ry/Lapsipotilasjärjestöjen jäsenet T-17093 MT</a:t>
            </a:r>
            <a:endParaRPr lang="fi-FI"/>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1118" y="3633216"/>
            <a:ext cx="4560882" cy="3224784"/>
          </a:xfrm>
          <a:prstGeom prst="rect">
            <a:avLst/>
          </a:prstGeom>
          <a:ln>
            <a:noFill/>
          </a:ln>
        </p:spPr>
      </p:pic>
      <p:sp>
        <p:nvSpPr>
          <p:cNvPr id="2" name="Tekstiruutu 1"/>
          <p:cNvSpPr txBox="1"/>
          <p:nvPr userDrawn="1"/>
        </p:nvSpPr>
        <p:spPr>
          <a:xfrm>
            <a:off x="653136" y="582697"/>
            <a:ext cx="11033765" cy="523220"/>
          </a:xfrm>
          <a:prstGeom prst="rect">
            <a:avLst/>
          </a:prstGeom>
          <a:noFill/>
        </p:spPr>
        <p:txBody>
          <a:bodyPr wrap="square" rtlCol="0">
            <a:spAutoFit/>
          </a:bodyPr>
          <a:lstStyle/>
          <a:p>
            <a:r>
              <a:rPr lang="fi-FI" sz="2800" b="0" kern="1200" dirty="0" smtClean="0">
                <a:solidFill>
                  <a:schemeClr val="bg1"/>
                </a:solidFill>
                <a:effectLst/>
                <a:latin typeface="+mj-lt"/>
                <a:ea typeface="+mn-ea"/>
                <a:cs typeface="+mn-cs"/>
              </a:rPr>
              <a:t>Laadunvarmistus Taloustutkimuksessa </a:t>
            </a:r>
            <a:endParaRPr lang="fi-FI" sz="2800" b="0" kern="1200" dirty="0">
              <a:solidFill>
                <a:schemeClr val="bg1"/>
              </a:solidFill>
              <a:effectLst/>
              <a:latin typeface="+mj-lt"/>
              <a:ea typeface="+mn-ea"/>
              <a:cs typeface="+mn-cs"/>
            </a:endParaRPr>
          </a:p>
        </p:txBody>
      </p:sp>
      <p:sp>
        <p:nvSpPr>
          <p:cNvPr id="10" name="Tekstiruutu 9"/>
          <p:cNvSpPr txBox="1"/>
          <p:nvPr userDrawn="1"/>
        </p:nvSpPr>
        <p:spPr>
          <a:xfrm>
            <a:off x="2177143" y="1234702"/>
            <a:ext cx="6945086" cy="1938992"/>
          </a:xfrm>
          <a:prstGeom prst="rect">
            <a:avLst/>
          </a:prstGeom>
          <a:noFill/>
        </p:spPr>
        <p:txBody>
          <a:bodyPr wrap="square" rtlCol="0">
            <a:spAutoFit/>
          </a:bodyPr>
          <a:lstStyle/>
          <a:p>
            <a:pPr marL="285750" lvl="0" indent="-285750">
              <a:buClr>
                <a:srgbClr val="C00000"/>
              </a:buClr>
              <a:buFont typeface="Wingdings" panose="05000000000000000000" pitchFamily="2" charset="2"/>
              <a:buChar char="§"/>
            </a:pPr>
            <a:r>
              <a:rPr lang="fi-FI" sz="1200" kern="1200" dirty="0" smtClean="0">
                <a:solidFill>
                  <a:schemeClr val="bg1"/>
                </a:solidFill>
                <a:effectLst/>
                <a:latin typeface="+mj-lt"/>
                <a:ea typeface="+mn-ea"/>
                <a:cs typeface="+mn-cs"/>
              </a:rPr>
              <a:t>SGS </a:t>
            </a:r>
            <a:r>
              <a:rPr lang="fi-FI" sz="1200" kern="1200" dirty="0" err="1" smtClean="0">
                <a:solidFill>
                  <a:schemeClr val="bg1"/>
                </a:solidFill>
                <a:effectLst/>
                <a:latin typeface="+mj-lt"/>
                <a:ea typeface="+mn-ea"/>
                <a:cs typeface="+mn-cs"/>
              </a:rPr>
              <a:t>Fimko</a:t>
            </a:r>
            <a:r>
              <a:rPr lang="fi-FI" sz="1200" kern="1200" dirty="0" smtClean="0">
                <a:solidFill>
                  <a:schemeClr val="bg1"/>
                </a:solidFill>
                <a:effectLst/>
                <a:latin typeface="+mj-lt"/>
                <a:ea typeface="+mn-ea"/>
                <a:cs typeface="+mn-cs"/>
              </a:rPr>
              <a:t> on myöntänyt Taloustutkimukselle ISO 20252 -toimialasertifikaatin, ja tämän projektin kaikki vaiheet on toteutettu tämän standardin sekä Suomen lakien mukaisesti. </a:t>
            </a:r>
            <a:br>
              <a:rPr lang="fi-FI" sz="1200" kern="1200" dirty="0" smtClean="0">
                <a:solidFill>
                  <a:schemeClr val="bg1"/>
                </a:solidFill>
                <a:effectLst/>
                <a:latin typeface="+mj-lt"/>
                <a:ea typeface="+mn-ea"/>
                <a:cs typeface="+mn-cs"/>
              </a:rPr>
            </a:br>
            <a:endParaRPr lang="fi-FI" sz="1200" kern="1200" dirty="0" smtClean="0">
              <a:solidFill>
                <a:schemeClr val="bg1"/>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smtClean="0">
                <a:solidFill>
                  <a:schemeClr val="bg1"/>
                </a:solidFill>
                <a:effectLst/>
                <a:latin typeface="+mj-lt"/>
                <a:ea typeface="+mn-ea"/>
                <a:cs typeface="+mn-cs"/>
              </a:rPr>
              <a:t>Taloustutkimus käsittelee aina kaikkia tutkimuksiin liittyviä, sekä asiakkailta saatuja että tutkimuksen yhteydessä syntyneitä, tietoja ehdottoman luottamuksellisina. </a:t>
            </a:r>
            <a:br>
              <a:rPr lang="fi-FI" sz="1200" kern="1200" dirty="0" smtClean="0">
                <a:solidFill>
                  <a:schemeClr val="bg1"/>
                </a:solidFill>
                <a:effectLst/>
                <a:latin typeface="+mj-lt"/>
                <a:ea typeface="+mn-ea"/>
                <a:cs typeface="+mn-cs"/>
              </a:rPr>
            </a:br>
            <a:endParaRPr lang="fi-FI" sz="1200" kern="1200" dirty="0" smtClean="0">
              <a:solidFill>
                <a:schemeClr val="bg1"/>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smtClean="0">
                <a:solidFill>
                  <a:schemeClr val="bg1"/>
                </a:solidFill>
                <a:effectLst/>
                <a:latin typeface="+mj-lt"/>
                <a:ea typeface="+mn-ea"/>
                <a:cs typeface="+mn-cs"/>
              </a:rPr>
              <a:t>Taloustutkimus on sitoutunut noudattamaan </a:t>
            </a:r>
            <a:r>
              <a:rPr lang="fi-FI" sz="1200" kern="1200" dirty="0" err="1" smtClean="0">
                <a:solidFill>
                  <a:schemeClr val="bg1"/>
                </a:solidFill>
                <a:effectLst/>
                <a:latin typeface="+mj-lt"/>
                <a:ea typeface="+mn-ea"/>
                <a:cs typeface="+mn-cs"/>
              </a:rPr>
              <a:t>ESOMARin</a:t>
            </a:r>
            <a:r>
              <a:rPr lang="fi-FI" sz="1200" kern="1200" dirty="0" smtClean="0">
                <a:solidFill>
                  <a:schemeClr val="bg1"/>
                </a:solidFill>
                <a:effectLst/>
                <a:latin typeface="+mj-lt"/>
                <a:ea typeface="+mn-ea"/>
                <a:cs typeface="+mn-cs"/>
              </a:rPr>
              <a:t> ja Kansainvälisen Kauppakamarin yhdessä julkaisemia tutkimusalan kansainvälisiä perussääntöjä.</a:t>
            </a:r>
            <a:br>
              <a:rPr lang="fi-FI" sz="1200" kern="1200" dirty="0" smtClean="0">
                <a:solidFill>
                  <a:schemeClr val="bg1"/>
                </a:solidFill>
                <a:effectLst/>
                <a:latin typeface="+mj-lt"/>
                <a:ea typeface="+mn-ea"/>
                <a:cs typeface="+mn-cs"/>
              </a:rPr>
            </a:br>
            <a:endParaRPr lang="fi-FI" sz="1200" kern="1200" dirty="0" smtClean="0">
              <a:solidFill>
                <a:schemeClr val="bg1"/>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smtClean="0">
                <a:solidFill>
                  <a:schemeClr val="bg1"/>
                </a:solidFill>
                <a:effectLst/>
                <a:latin typeface="+mj-lt"/>
                <a:ea typeface="+mn-ea"/>
                <a:cs typeface="+mn-cs"/>
              </a:rPr>
              <a:t>Taloustutkimus ei ole käyttänyt alihankkijoita tässä tutkimuksessa.</a:t>
            </a:r>
            <a:endParaRPr lang="fi-FI" sz="1200" kern="1200" dirty="0">
              <a:solidFill>
                <a:schemeClr val="bg1"/>
              </a:solidFill>
              <a:effectLst/>
              <a:latin typeface="+mj-lt"/>
              <a:ea typeface="+mn-ea"/>
              <a:cs typeface="+mn-cs"/>
            </a:endParaRPr>
          </a:p>
        </p:txBody>
      </p:sp>
      <p:sp>
        <p:nvSpPr>
          <p:cNvPr id="11" name="Tekstiruutu 10"/>
          <p:cNvSpPr txBox="1"/>
          <p:nvPr userDrawn="1"/>
        </p:nvSpPr>
        <p:spPr>
          <a:xfrm>
            <a:off x="653136" y="3333149"/>
            <a:ext cx="11335664" cy="523220"/>
          </a:xfrm>
          <a:prstGeom prst="rect">
            <a:avLst/>
          </a:prstGeom>
          <a:noFill/>
        </p:spPr>
        <p:txBody>
          <a:bodyPr wrap="square" rtlCol="0">
            <a:spAutoFit/>
          </a:bodyPr>
          <a:lstStyle/>
          <a:p>
            <a:r>
              <a:rPr lang="fi-FI" sz="2800" b="0" kern="1200" dirty="0" smtClean="0">
                <a:solidFill>
                  <a:schemeClr val="bg1"/>
                </a:solidFill>
                <a:effectLst/>
                <a:latin typeface="+mj-lt"/>
                <a:ea typeface="+mn-ea"/>
                <a:cs typeface="+mn-cs"/>
              </a:rPr>
              <a:t>Erillistutkimuksen tulosten julkaiseminen ja edelleen luovuttaminen</a:t>
            </a:r>
            <a:endParaRPr lang="fi-FI" sz="2800" b="0" kern="1200" dirty="0">
              <a:solidFill>
                <a:schemeClr val="bg1"/>
              </a:solidFill>
              <a:effectLst/>
              <a:latin typeface="+mj-lt"/>
              <a:ea typeface="+mn-ea"/>
              <a:cs typeface="+mn-cs"/>
            </a:endParaRPr>
          </a:p>
        </p:txBody>
      </p:sp>
      <p:sp>
        <p:nvSpPr>
          <p:cNvPr id="12" name="Tekstiruutu 11"/>
          <p:cNvSpPr txBox="1"/>
          <p:nvPr userDrawn="1"/>
        </p:nvSpPr>
        <p:spPr>
          <a:xfrm>
            <a:off x="2177143" y="3929978"/>
            <a:ext cx="7866744" cy="2123658"/>
          </a:xfrm>
          <a:prstGeom prst="rect">
            <a:avLst/>
          </a:prstGeom>
          <a:noFill/>
        </p:spPr>
        <p:txBody>
          <a:bodyPr wrap="square" rtlCol="0">
            <a:spAutoFit/>
          </a:bodyPr>
          <a:lstStyle/>
          <a:p>
            <a:pPr marL="285750" lvl="0" indent="-285750">
              <a:buClr>
                <a:srgbClr val="C00000"/>
              </a:buClr>
              <a:buFont typeface="Wingdings" panose="05000000000000000000" pitchFamily="2" charset="2"/>
              <a:buChar char="§"/>
            </a:pPr>
            <a:r>
              <a:rPr lang="fi-FI" sz="1200" kern="1200" dirty="0" smtClean="0">
                <a:solidFill>
                  <a:schemeClr val="bg1"/>
                </a:solidFill>
                <a:effectLst/>
                <a:latin typeface="+mj-lt"/>
                <a:ea typeface="+mn-ea"/>
                <a:cs typeface="+mn-cs"/>
              </a:rPr>
              <a:t>Tutkimuksen tilaaja voi julkistaa tilaamansa tutkimuksen tuloksia, kunhan julkaistut tulokset eivät ole harhaanjohtavia.</a:t>
            </a:r>
            <a:br>
              <a:rPr lang="fi-FI" sz="1200" kern="1200" dirty="0" smtClean="0">
                <a:solidFill>
                  <a:schemeClr val="bg1"/>
                </a:solidFill>
                <a:effectLst/>
                <a:latin typeface="+mj-lt"/>
                <a:ea typeface="+mn-ea"/>
                <a:cs typeface="+mn-cs"/>
              </a:rPr>
            </a:br>
            <a:endParaRPr lang="fi-FI" sz="1200" kern="1200" dirty="0" smtClean="0">
              <a:solidFill>
                <a:schemeClr val="bg1"/>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smtClean="0">
                <a:solidFill>
                  <a:schemeClr val="bg1"/>
                </a:solidFill>
                <a:effectLst/>
                <a:latin typeface="+mj-lt"/>
                <a:ea typeface="+mn-ea"/>
                <a:cs typeface="+mn-cs"/>
              </a:rPr>
              <a:t>Kun tutkimustuloksia julkaistaan, tulee selvästi erottaa tulokset ja niiden tulkinta. </a:t>
            </a:r>
            <a:br>
              <a:rPr lang="fi-FI" sz="1200" kern="1200" dirty="0" smtClean="0">
                <a:solidFill>
                  <a:schemeClr val="bg1"/>
                </a:solidFill>
                <a:effectLst/>
                <a:latin typeface="+mj-lt"/>
                <a:ea typeface="+mn-ea"/>
                <a:cs typeface="+mn-cs"/>
              </a:rPr>
            </a:br>
            <a:endParaRPr lang="fi-FI" sz="1200" kern="1200" dirty="0" smtClean="0">
              <a:solidFill>
                <a:schemeClr val="bg1"/>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smtClean="0">
                <a:solidFill>
                  <a:schemeClr val="bg1"/>
                </a:solidFill>
                <a:effectLst/>
                <a:latin typeface="+mj-lt"/>
                <a:ea typeface="+mn-ea"/>
                <a:cs typeface="+mn-cs"/>
              </a:rPr>
              <a:t>Julkistamisen yhteydessä on aina mainittava tutkimuksen nimi, toteutusaika ja tutkimuksen tekijä, Taloustutkimus Oy.</a:t>
            </a:r>
            <a:br>
              <a:rPr lang="fi-FI" sz="1200" kern="1200" dirty="0" smtClean="0">
                <a:solidFill>
                  <a:schemeClr val="bg1"/>
                </a:solidFill>
                <a:effectLst/>
                <a:latin typeface="+mj-lt"/>
                <a:ea typeface="+mn-ea"/>
                <a:cs typeface="+mn-cs"/>
              </a:rPr>
            </a:br>
            <a:endParaRPr lang="fi-FI" sz="1200" kern="1200" dirty="0" smtClean="0">
              <a:solidFill>
                <a:schemeClr val="bg1"/>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smtClean="0">
                <a:solidFill>
                  <a:schemeClr val="bg1"/>
                </a:solidFill>
                <a:effectLst/>
                <a:latin typeface="+mj-lt"/>
                <a:ea typeface="+mn-ea"/>
                <a:cs typeface="+mn-cs"/>
              </a:rPr>
              <a:t>Toivomme, että lähetätte suunnittelemanne julkaisun (lehtiartikkeli, verkossa julkaistavat tiedot ym.) Taloustutkimus Oy:hyn tarkastettavaksi ennen julkaisemista. Lisäksi toivomme, että toimitatte meille tiedon siitä, missä ja milloin asia julkaistaan, jotta voimme vastata meille mahdollisesti tuleviin kyselyihin.</a:t>
            </a:r>
            <a:br>
              <a:rPr lang="fi-FI" sz="1200" kern="1200" dirty="0" smtClean="0">
                <a:solidFill>
                  <a:schemeClr val="bg1"/>
                </a:solidFill>
                <a:effectLst/>
                <a:latin typeface="+mj-lt"/>
                <a:ea typeface="+mn-ea"/>
                <a:cs typeface="+mn-cs"/>
              </a:rPr>
            </a:br>
            <a:endParaRPr lang="fi-FI" sz="1200" kern="1200" dirty="0" smtClean="0">
              <a:solidFill>
                <a:schemeClr val="bg1"/>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smtClean="0">
                <a:solidFill>
                  <a:schemeClr val="bg1"/>
                </a:solidFill>
                <a:effectLst/>
                <a:latin typeface="+mj-lt"/>
                <a:ea typeface="+mn-ea"/>
                <a:cs typeface="+mn-cs"/>
              </a:rPr>
              <a:t>Olemme mielellämme avuksi viestinnässänne.</a:t>
            </a:r>
            <a:endParaRPr lang="fi-FI" sz="1200" kern="1200" dirty="0">
              <a:solidFill>
                <a:schemeClr val="bg1"/>
              </a:solidFill>
              <a:effectLst/>
              <a:latin typeface="+mj-lt"/>
              <a:ea typeface="+mn-ea"/>
              <a:cs typeface="+mn-cs"/>
            </a:endParaRPr>
          </a:p>
        </p:txBody>
      </p:sp>
    </p:spTree>
    <p:extLst>
      <p:ext uri="{BB962C8B-B14F-4D97-AF65-F5344CB8AC3E}">
        <p14:creationId xmlns:p14="http://schemas.microsoft.com/office/powerpoint/2010/main" val="81404849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ite_Yhteistutkimukset">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smtClean="0"/>
              <a:t>14.8.2017</a:t>
            </a:r>
            <a:endParaRPr lang="fi-FI"/>
          </a:p>
        </p:txBody>
      </p:sp>
      <p:sp>
        <p:nvSpPr>
          <p:cNvPr id="5" name="Alatunnisteen paikkamerkki 4"/>
          <p:cNvSpPr>
            <a:spLocks noGrp="1"/>
          </p:cNvSpPr>
          <p:nvPr>
            <p:ph type="ftr" sz="quarter" idx="11"/>
          </p:nvPr>
        </p:nvSpPr>
        <p:spPr/>
        <p:txBody>
          <a:bodyPr/>
          <a:lstStyle/>
          <a:p>
            <a:r>
              <a:rPr lang="fi-FI" smtClean="0"/>
              <a:t>Kummit ry/Lapsipotilasjärjestöjen jäsenet T-17093 MT</a:t>
            </a:r>
            <a:endParaRPr lang="fi-FI"/>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1118" y="3633216"/>
            <a:ext cx="4560882" cy="3224784"/>
          </a:xfrm>
          <a:prstGeom prst="rect">
            <a:avLst/>
          </a:prstGeom>
          <a:ln>
            <a:noFill/>
          </a:ln>
        </p:spPr>
      </p:pic>
      <p:sp>
        <p:nvSpPr>
          <p:cNvPr id="2" name="Tekstiruutu 1"/>
          <p:cNvSpPr txBox="1"/>
          <p:nvPr userDrawn="1"/>
        </p:nvSpPr>
        <p:spPr>
          <a:xfrm>
            <a:off x="653136" y="582697"/>
            <a:ext cx="11033765" cy="523220"/>
          </a:xfrm>
          <a:prstGeom prst="rect">
            <a:avLst/>
          </a:prstGeom>
          <a:noFill/>
        </p:spPr>
        <p:txBody>
          <a:bodyPr wrap="square" rtlCol="0">
            <a:spAutoFit/>
          </a:bodyPr>
          <a:lstStyle/>
          <a:p>
            <a:r>
              <a:rPr lang="fi-FI" sz="2800" b="0" kern="1200" dirty="0" smtClean="0">
                <a:solidFill>
                  <a:schemeClr val="bg1"/>
                </a:solidFill>
                <a:effectLst/>
                <a:latin typeface="+mj-lt"/>
                <a:ea typeface="+mn-ea"/>
                <a:cs typeface="+mn-cs"/>
              </a:rPr>
              <a:t>Laadunvarmistus Taloustutkimuksessa </a:t>
            </a:r>
            <a:endParaRPr lang="fi-FI" sz="2800" b="0" kern="1200" dirty="0">
              <a:solidFill>
                <a:schemeClr val="bg1"/>
              </a:solidFill>
              <a:effectLst/>
              <a:latin typeface="+mj-lt"/>
              <a:ea typeface="+mn-ea"/>
              <a:cs typeface="+mn-cs"/>
            </a:endParaRPr>
          </a:p>
        </p:txBody>
      </p:sp>
      <p:sp>
        <p:nvSpPr>
          <p:cNvPr id="10" name="Tekstiruutu 9"/>
          <p:cNvSpPr txBox="1"/>
          <p:nvPr userDrawn="1"/>
        </p:nvSpPr>
        <p:spPr>
          <a:xfrm>
            <a:off x="2177143" y="1234702"/>
            <a:ext cx="6945086" cy="1938992"/>
          </a:xfrm>
          <a:prstGeom prst="rect">
            <a:avLst/>
          </a:prstGeom>
          <a:noFill/>
        </p:spPr>
        <p:txBody>
          <a:bodyPr wrap="square" rtlCol="0">
            <a:spAutoFit/>
          </a:bodyPr>
          <a:lstStyle/>
          <a:p>
            <a:pPr marL="285750" lvl="0" indent="-285750">
              <a:buClr>
                <a:srgbClr val="C00000"/>
              </a:buClr>
              <a:buFont typeface="Wingdings" panose="05000000000000000000" pitchFamily="2" charset="2"/>
              <a:buChar char="§"/>
            </a:pPr>
            <a:r>
              <a:rPr lang="fi-FI" sz="1200" kern="1200" dirty="0" smtClean="0">
                <a:solidFill>
                  <a:schemeClr val="bg1"/>
                </a:solidFill>
                <a:effectLst/>
                <a:latin typeface="+mj-lt"/>
                <a:ea typeface="+mn-ea"/>
                <a:cs typeface="+mn-cs"/>
              </a:rPr>
              <a:t>SGS </a:t>
            </a:r>
            <a:r>
              <a:rPr lang="fi-FI" sz="1200" kern="1200" dirty="0" err="1" smtClean="0">
                <a:solidFill>
                  <a:schemeClr val="bg1"/>
                </a:solidFill>
                <a:effectLst/>
                <a:latin typeface="+mj-lt"/>
                <a:ea typeface="+mn-ea"/>
                <a:cs typeface="+mn-cs"/>
              </a:rPr>
              <a:t>Fimko</a:t>
            </a:r>
            <a:r>
              <a:rPr lang="fi-FI" sz="1200" kern="1200" dirty="0" smtClean="0">
                <a:solidFill>
                  <a:schemeClr val="bg1"/>
                </a:solidFill>
                <a:effectLst/>
                <a:latin typeface="+mj-lt"/>
                <a:ea typeface="+mn-ea"/>
                <a:cs typeface="+mn-cs"/>
              </a:rPr>
              <a:t> on myöntänyt Taloustutkimukselle ISO 20252 -toimialasertifikaatin, ja tämän projektin kaikki vaiheet on toteutettu tämän standardin sekä Suomen lakien mukaisesti. </a:t>
            </a:r>
            <a:br>
              <a:rPr lang="fi-FI" sz="1200" kern="1200" dirty="0" smtClean="0">
                <a:solidFill>
                  <a:schemeClr val="bg1"/>
                </a:solidFill>
                <a:effectLst/>
                <a:latin typeface="+mj-lt"/>
                <a:ea typeface="+mn-ea"/>
                <a:cs typeface="+mn-cs"/>
              </a:rPr>
            </a:br>
            <a:endParaRPr lang="fi-FI" sz="1200" kern="1200" dirty="0" smtClean="0">
              <a:solidFill>
                <a:schemeClr val="bg1"/>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smtClean="0">
                <a:solidFill>
                  <a:schemeClr val="bg1"/>
                </a:solidFill>
                <a:effectLst/>
                <a:latin typeface="+mj-lt"/>
                <a:ea typeface="+mn-ea"/>
                <a:cs typeface="+mn-cs"/>
              </a:rPr>
              <a:t>Taloustutkimus käsittelee aina kaikkia tutkimuksiin liittyviä, sekä asiakkailta saatuja että tutkimuksen yhteydessä syntyneitä, tietoja ehdottoman luottamuksellisina. </a:t>
            </a:r>
            <a:br>
              <a:rPr lang="fi-FI" sz="1200" kern="1200" dirty="0" smtClean="0">
                <a:solidFill>
                  <a:schemeClr val="bg1"/>
                </a:solidFill>
                <a:effectLst/>
                <a:latin typeface="+mj-lt"/>
                <a:ea typeface="+mn-ea"/>
                <a:cs typeface="+mn-cs"/>
              </a:rPr>
            </a:br>
            <a:endParaRPr lang="fi-FI" sz="1200" kern="1200" dirty="0" smtClean="0">
              <a:solidFill>
                <a:schemeClr val="bg1"/>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smtClean="0">
                <a:solidFill>
                  <a:schemeClr val="bg1"/>
                </a:solidFill>
                <a:effectLst/>
                <a:latin typeface="+mj-lt"/>
                <a:ea typeface="+mn-ea"/>
                <a:cs typeface="+mn-cs"/>
              </a:rPr>
              <a:t>Taloustutkimus on sitoutunut noudattamaan </a:t>
            </a:r>
            <a:r>
              <a:rPr lang="fi-FI" sz="1200" kern="1200" dirty="0" err="1" smtClean="0">
                <a:solidFill>
                  <a:schemeClr val="bg1"/>
                </a:solidFill>
                <a:effectLst/>
                <a:latin typeface="+mj-lt"/>
                <a:ea typeface="+mn-ea"/>
                <a:cs typeface="+mn-cs"/>
              </a:rPr>
              <a:t>ESOMARin</a:t>
            </a:r>
            <a:r>
              <a:rPr lang="fi-FI" sz="1200" kern="1200" dirty="0" smtClean="0">
                <a:solidFill>
                  <a:schemeClr val="bg1"/>
                </a:solidFill>
                <a:effectLst/>
                <a:latin typeface="+mj-lt"/>
                <a:ea typeface="+mn-ea"/>
                <a:cs typeface="+mn-cs"/>
              </a:rPr>
              <a:t> ja Kansainvälisen Kauppakamarin yhdessä julkaisemia tutkimusalan kansainvälisiä perussääntöjä.</a:t>
            </a:r>
            <a:br>
              <a:rPr lang="fi-FI" sz="1200" kern="1200" dirty="0" smtClean="0">
                <a:solidFill>
                  <a:schemeClr val="bg1"/>
                </a:solidFill>
                <a:effectLst/>
                <a:latin typeface="+mj-lt"/>
                <a:ea typeface="+mn-ea"/>
                <a:cs typeface="+mn-cs"/>
              </a:rPr>
            </a:br>
            <a:endParaRPr lang="fi-FI" sz="1200" kern="1200" dirty="0" smtClean="0">
              <a:solidFill>
                <a:schemeClr val="bg1"/>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smtClean="0">
                <a:solidFill>
                  <a:schemeClr val="bg1"/>
                </a:solidFill>
                <a:effectLst/>
                <a:latin typeface="+mj-lt"/>
                <a:ea typeface="+mn-ea"/>
                <a:cs typeface="+mn-cs"/>
              </a:rPr>
              <a:t>Taloustutkimus ei ole käyttänyt alihankkijoita tässä tutkimuksessa.</a:t>
            </a:r>
            <a:endParaRPr lang="fi-FI" sz="1200" kern="1200" dirty="0">
              <a:solidFill>
                <a:schemeClr val="bg1"/>
              </a:solidFill>
              <a:effectLst/>
              <a:latin typeface="+mj-lt"/>
              <a:ea typeface="+mn-ea"/>
              <a:cs typeface="+mn-cs"/>
            </a:endParaRPr>
          </a:p>
        </p:txBody>
      </p:sp>
      <p:sp>
        <p:nvSpPr>
          <p:cNvPr id="11" name="Tekstiruutu 10"/>
          <p:cNvSpPr txBox="1"/>
          <p:nvPr userDrawn="1"/>
        </p:nvSpPr>
        <p:spPr>
          <a:xfrm>
            <a:off x="653136" y="3333149"/>
            <a:ext cx="11335664" cy="523220"/>
          </a:xfrm>
          <a:prstGeom prst="rect">
            <a:avLst/>
          </a:prstGeom>
          <a:noFill/>
        </p:spPr>
        <p:txBody>
          <a:bodyPr wrap="square" rtlCol="0">
            <a:spAutoFit/>
          </a:bodyPr>
          <a:lstStyle/>
          <a:p>
            <a:r>
              <a:rPr lang="fi-FI" sz="2800" b="0" kern="1200" dirty="0" smtClean="0">
                <a:solidFill>
                  <a:schemeClr val="bg1"/>
                </a:solidFill>
                <a:effectLst/>
                <a:latin typeface="+mj-lt"/>
                <a:ea typeface="+mn-ea"/>
                <a:cs typeface="+mn-cs"/>
              </a:rPr>
              <a:t>Yhteistutkimuksen tulosten julkaiseminen ja edelleen luovuttaminen</a:t>
            </a:r>
            <a:endParaRPr lang="fi-FI" sz="2800" b="0" kern="1200" dirty="0">
              <a:solidFill>
                <a:schemeClr val="bg1"/>
              </a:solidFill>
              <a:effectLst/>
              <a:latin typeface="+mj-lt"/>
              <a:ea typeface="+mn-ea"/>
              <a:cs typeface="+mn-cs"/>
            </a:endParaRPr>
          </a:p>
        </p:txBody>
      </p:sp>
      <p:sp>
        <p:nvSpPr>
          <p:cNvPr id="12" name="Tekstiruutu 11"/>
          <p:cNvSpPr txBox="1"/>
          <p:nvPr userDrawn="1"/>
        </p:nvSpPr>
        <p:spPr>
          <a:xfrm>
            <a:off x="2177142" y="3929978"/>
            <a:ext cx="8731489" cy="2308324"/>
          </a:xfrm>
          <a:prstGeom prst="rect">
            <a:avLst/>
          </a:prstGeom>
          <a:noFill/>
        </p:spPr>
        <p:txBody>
          <a:bodyPr wrap="square" rtlCol="0">
            <a:spAutoFit/>
          </a:bodyPr>
          <a:lstStyle/>
          <a:p>
            <a:pPr marL="0" lvl="0" indent="0">
              <a:buClr>
                <a:srgbClr val="C00000"/>
              </a:buClr>
              <a:buFont typeface="Wingdings" panose="05000000000000000000" pitchFamily="2" charset="2"/>
              <a:buNone/>
            </a:pPr>
            <a:r>
              <a:rPr lang="fi-FI" sz="1200" kern="1200" dirty="0" smtClean="0">
                <a:solidFill>
                  <a:schemeClr val="bg1"/>
                </a:solidFill>
                <a:effectLst/>
                <a:latin typeface="+mj-lt"/>
                <a:ea typeface="+mn-ea"/>
                <a:cs typeface="+mn-cs"/>
              </a:rPr>
              <a:t>Taloustutkimus Oy:n omana tuotantona toteuttamien tutkimusten (”yhteistutkimukset”) tuloksia</a:t>
            </a:r>
            <a:r>
              <a:rPr lang="fi-FI" sz="1200" kern="1200" baseline="0" dirty="0" smtClean="0">
                <a:solidFill>
                  <a:schemeClr val="bg1"/>
                </a:solidFill>
                <a:effectLst/>
                <a:latin typeface="+mj-lt"/>
                <a:ea typeface="+mn-ea"/>
                <a:cs typeface="+mn-cs"/>
              </a:rPr>
              <a:t> </a:t>
            </a:r>
            <a:r>
              <a:rPr lang="fi-FI" sz="1200" kern="1200" dirty="0" smtClean="0">
                <a:solidFill>
                  <a:schemeClr val="bg1"/>
                </a:solidFill>
                <a:effectLst/>
                <a:latin typeface="+mj-lt"/>
                <a:ea typeface="+mn-ea"/>
                <a:cs typeface="+mn-cs"/>
              </a:rPr>
              <a:t>julkistettaessa on huomioitava seuraavat seikat:</a:t>
            </a:r>
            <a:br>
              <a:rPr lang="fi-FI" sz="1200" kern="1200" dirty="0" smtClean="0">
                <a:solidFill>
                  <a:schemeClr val="bg1"/>
                </a:solidFill>
                <a:effectLst/>
                <a:latin typeface="+mj-lt"/>
                <a:ea typeface="+mn-ea"/>
                <a:cs typeface="+mn-cs"/>
              </a:rPr>
            </a:br>
            <a:endParaRPr lang="fi-FI" sz="1200" kern="1200" dirty="0" smtClean="0">
              <a:solidFill>
                <a:schemeClr val="bg1"/>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smtClean="0">
                <a:solidFill>
                  <a:schemeClr val="bg1"/>
                </a:solidFill>
                <a:effectLst/>
                <a:latin typeface="+mj-lt"/>
                <a:ea typeface="+mn-ea"/>
                <a:cs typeface="+mn-cs"/>
              </a:rPr>
              <a:t>Yhteistutkimusraportti on tarkoitettu yksinomaan tilaajayrityksen käyttöön. Raporttia tai osia siitä ei saa edelleen toimittaa tai ulkoisesti julkaista missään muodossa ilman Taloustutkimus Oy:n lupaa.</a:t>
            </a:r>
            <a:br>
              <a:rPr lang="fi-FI" sz="1200" kern="1200" dirty="0" smtClean="0">
                <a:solidFill>
                  <a:schemeClr val="bg1"/>
                </a:solidFill>
                <a:effectLst/>
                <a:latin typeface="+mj-lt"/>
                <a:ea typeface="+mn-ea"/>
                <a:cs typeface="+mn-cs"/>
              </a:rPr>
            </a:br>
            <a:endParaRPr lang="fi-FI" sz="1200" kern="1200" dirty="0" smtClean="0">
              <a:solidFill>
                <a:schemeClr val="bg1"/>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smtClean="0">
                <a:solidFill>
                  <a:schemeClr val="bg1"/>
                </a:solidFill>
                <a:effectLst/>
                <a:latin typeface="+mj-lt"/>
                <a:ea typeface="+mn-ea"/>
                <a:cs typeface="+mn-cs"/>
              </a:rPr>
              <a:t>Yhteistutkimustuloksista saa Taloustutkimus Oy:n luvalla julkaista vain tilaajayrityksen omat tulokset sekä koko toimialan/tuoteryhmän keskiarvotulokset. Julkistamisen yhteydessä on aina mainittava tutkimuksen nimi, toteutusaika ja tutkimuksen tekijä, Taloustutkimus Oy.</a:t>
            </a:r>
            <a:br>
              <a:rPr lang="fi-FI" sz="1200" kern="1200" dirty="0" smtClean="0">
                <a:solidFill>
                  <a:schemeClr val="bg1"/>
                </a:solidFill>
                <a:effectLst/>
                <a:latin typeface="+mj-lt"/>
                <a:ea typeface="+mn-ea"/>
                <a:cs typeface="+mn-cs"/>
              </a:rPr>
            </a:br>
            <a:endParaRPr lang="fi-FI" sz="1200" kern="1200" dirty="0" smtClean="0">
              <a:solidFill>
                <a:schemeClr val="bg1"/>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smtClean="0">
                <a:solidFill>
                  <a:schemeClr val="bg1"/>
                </a:solidFill>
                <a:effectLst/>
                <a:latin typeface="+mj-lt"/>
                <a:ea typeface="+mn-ea"/>
                <a:cs typeface="+mn-cs"/>
              </a:rPr>
              <a:t>Toivomme, että lähetätte suunnittelemanne julkaisun (lehtiartikkeli, verkossa julkaistavat tiedot ym.) Taloustutkimus Oy:hyn tarkastettavaksi ennen julkaisemista. Lisäksi toivomme, että toimitatte meille tiedon siitä, missä ja milloin asia julkaistaan, jotta voimme vastata meille mahdollisesti tuleviin kyselyihin. Olemme mielellämme avuksi viestinnässänne.</a:t>
            </a:r>
          </a:p>
        </p:txBody>
      </p:sp>
    </p:spTree>
    <p:extLst>
      <p:ext uri="{BB962C8B-B14F-4D97-AF65-F5344CB8AC3E}">
        <p14:creationId xmlns:p14="http://schemas.microsoft.com/office/powerpoint/2010/main" val="1342724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sällys">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187" y="-701675"/>
            <a:ext cx="10691813" cy="7559675"/>
          </a:xfrm>
          <a:prstGeom prst="rect">
            <a:avLst/>
          </a:prstGeom>
          <a:ln>
            <a:noFill/>
          </a:ln>
        </p:spPr>
      </p:pic>
      <p:sp>
        <p:nvSpPr>
          <p:cNvPr id="2" name="Otsikko 1"/>
          <p:cNvSpPr>
            <a:spLocks noGrp="1"/>
          </p:cNvSpPr>
          <p:nvPr>
            <p:ph type="title" hasCustomPrompt="1"/>
          </p:nvPr>
        </p:nvSpPr>
        <p:spPr>
          <a:xfrm>
            <a:off x="838200" y="1038687"/>
            <a:ext cx="10515600" cy="652001"/>
          </a:xfrm>
          <a:prstGeom prst="rect">
            <a:avLst/>
          </a:prstGeom>
        </p:spPr>
        <p:txBody>
          <a:bodyPr/>
          <a:lstStyle>
            <a:lvl1pPr>
              <a:defRPr sz="4000" b="1">
                <a:latin typeface="+mn-lt"/>
              </a:defRPr>
            </a:lvl1pPr>
          </a:lstStyle>
          <a:p>
            <a:r>
              <a:rPr lang="fi-FI" dirty="0" smtClean="0"/>
              <a:t>SISÄLLYS</a:t>
            </a:r>
            <a:endParaRPr lang="fi-FI" dirty="0"/>
          </a:p>
        </p:txBody>
      </p:sp>
      <p:sp>
        <p:nvSpPr>
          <p:cNvPr id="3" name="Päivämäärän paikkamerkki 2"/>
          <p:cNvSpPr>
            <a:spLocks noGrp="1"/>
          </p:cNvSpPr>
          <p:nvPr>
            <p:ph type="dt" sz="half" idx="10"/>
          </p:nvPr>
        </p:nvSpPr>
        <p:spPr/>
        <p:txBody>
          <a:bodyPr/>
          <a:lstStyle/>
          <a:p>
            <a:r>
              <a:rPr lang="fi-FI" smtClean="0"/>
              <a:t>14.8.2017</a:t>
            </a:r>
            <a:endParaRPr lang="fi-FI"/>
          </a:p>
        </p:txBody>
      </p:sp>
      <p:sp>
        <p:nvSpPr>
          <p:cNvPr id="4" name="Alatunnisteen paikkamerkki 3"/>
          <p:cNvSpPr>
            <a:spLocks noGrp="1"/>
          </p:cNvSpPr>
          <p:nvPr>
            <p:ph type="ftr" sz="quarter" idx="11"/>
          </p:nvPr>
        </p:nvSpPr>
        <p:spPr/>
        <p:txBody>
          <a:bodyPr/>
          <a:lstStyle/>
          <a:p>
            <a:r>
              <a:rPr lang="fi-FI" smtClean="0"/>
              <a:t>Kummit ry/Lapsipotilasjärjestöjen jäsenet T-17093 MT</a:t>
            </a:r>
            <a:endParaRPr lang="fi-FI" dirty="0"/>
          </a:p>
        </p:txBody>
      </p:sp>
      <p:sp>
        <p:nvSpPr>
          <p:cNvPr id="5" name="Dian numeron paikkamerkki 4"/>
          <p:cNvSpPr>
            <a:spLocks noGrp="1"/>
          </p:cNvSpPr>
          <p:nvPr>
            <p:ph type="sldNum" sz="quarter" idx="12"/>
          </p:nvPr>
        </p:nvSpPr>
        <p:spPr/>
        <p:txBody>
          <a:bodyPr/>
          <a:lstStyle/>
          <a:p>
            <a:fld id="{B6DB0E4E-F5D7-41BD-96AC-FA55D8C3805E}" type="slidenum">
              <a:rPr lang="fi-FI" smtClean="0"/>
              <a:pPr/>
              <a:t>‹#›</a:t>
            </a:fld>
            <a:endParaRPr lang="fi-FI"/>
          </a:p>
        </p:txBody>
      </p:sp>
      <p:sp>
        <p:nvSpPr>
          <p:cNvPr id="7" name="Tekstin paikkamerkki 6"/>
          <p:cNvSpPr>
            <a:spLocks noGrp="1"/>
          </p:cNvSpPr>
          <p:nvPr>
            <p:ph type="body" sz="quarter" idx="13" hasCustomPrompt="1"/>
          </p:nvPr>
        </p:nvSpPr>
        <p:spPr>
          <a:xfrm>
            <a:off x="1997476" y="2006600"/>
            <a:ext cx="9356324" cy="3763963"/>
          </a:xfrm>
          <a:prstGeom prst="rect">
            <a:avLst/>
          </a:prstGeom>
        </p:spPr>
        <p:txBody>
          <a:bodyPr/>
          <a:lstStyle>
            <a:lvl1pPr marL="514350" indent="-514350">
              <a:buFont typeface="+mj-lt"/>
              <a:buAutoNum type="arabicPeriod"/>
              <a:defRPr sz="1800">
                <a:latin typeface="+mj-lt"/>
              </a:defRPr>
            </a:lvl1pPr>
            <a:lvl2pPr marL="914400" indent="-457200">
              <a:buFont typeface="+mj-lt"/>
              <a:buAutoNum type="arabicPeriod"/>
              <a:defRPr sz="1600">
                <a:latin typeface="+mj-lt"/>
              </a:defRPr>
            </a:lvl2pPr>
            <a:lvl3pPr marL="1371600" indent="-457200">
              <a:buFont typeface="+mj-lt"/>
              <a:buAutoNum type="arabicPeriod"/>
              <a:defRPr sz="1600">
                <a:latin typeface="+mj-lt"/>
              </a:defRPr>
            </a:lvl3pPr>
            <a:lvl4pPr marL="1714500" indent="-342900">
              <a:buFont typeface="+mj-lt"/>
              <a:buAutoNum type="arabicPeriod"/>
              <a:defRPr sz="1600">
                <a:latin typeface="+mj-lt"/>
              </a:defRPr>
            </a:lvl4pPr>
            <a:lvl5pPr marL="2171700" indent="-342900">
              <a:buFont typeface="+mj-lt"/>
              <a:buAutoNum type="arabicPeriod"/>
              <a:defRPr sz="1600">
                <a:latin typeface="+mj-lt"/>
              </a:defRPr>
            </a:lvl5pPr>
          </a:lstStyle>
          <a:p>
            <a:pPr lvl="0"/>
            <a:r>
              <a:rPr lang="fi-FI" dirty="0" smtClean="0"/>
              <a:t>Sisältö					3</a:t>
            </a:r>
          </a:p>
          <a:p>
            <a:pPr lvl="1"/>
            <a:r>
              <a:rPr lang="fi-FI" dirty="0" smtClean="0"/>
              <a:t>toinen taso				11</a:t>
            </a:r>
          </a:p>
          <a:p>
            <a:pPr lvl="2"/>
            <a:r>
              <a:rPr lang="fi-FI" dirty="0" smtClean="0"/>
              <a:t>kolmas taso				13</a:t>
            </a:r>
          </a:p>
          <a:p>
            <a:pPr lvl="3"/>
            <a:r>
              <a:rPr lang="fi-FI" dirty="0" smtClean="0"/>
              <a:t>neljäs taso				14</a:t>
            </a:r>
          </a:p>
          <a:p>
            <a:pPr lvl="4"/>
            <a:r>
              <a:rPr lang="fi-FI" dirty="0" smtClean="0"/>
              <a:t>viides taso			16</a:t>
            </a:r>
          </a:p>
          <a:p>
            <a:pPr lvl="4"/>
            <a:endParaRPr lang="fi-FI" dirty="0" smtClean="0"/>
          </a:p>
          <a:p>
            <a:pPr lvl="0"/>
            <a:r>
              <a:rPr lang="fi-FI" dirty="0" smtClean="0"/>
              <a:t>Sisältö 2					22</a:t>
            </a:r>
          </a:p>
          <a:p>
            <a:pPr lvl="0"/>
            <a:r>
              <a:rPr lang="fi-FI" dirty="0" smtClean="0"/>
              <a:t>Sisältö 3					27</a:t>
            </a:r>
          </a:p>
          <a:p>
            <a:pPr lvl="0"/>
            <a:r>
              <a:rPr lang="fi-FI" dirty="0" smtClean="0"/>
              <a:t>Sisältö 4					32</a:t>
            </a:r>
            <a:endParaRPr lang="fi-FI" dirty="0"/>
          </a:p>
        </p:txBody>
      </p:sp>
    </p:spTree>
    <p:extLst>
      <p:ext uri="{BB962C8B-B14F-4D97-AF65-F5344CB8AC3E}">
        <p14:creationId xmlns:p14="http://schemas.microsoft.com/office/powerpoint/2010/main" val="401948146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aportin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8200" y="2709070"/>
            <a:ext cx="10515600" cy="696603"/>
          </a:xfrm>
          <a:prstGeom prst="rect">
            <a:avLst/>
          </a:prstGeom>
        </p:spPr>
        <p:txBody>
          <a:bodyPr/>
          <a:lstStyle>
            <a:lvl1pPr>
              <a:defRPr sz="4800" b="1">
                <a:solidFill>
                  <a:schemeClr val="tx1">
                    <a:lumMod val="85000"/>
                    <a:lumOff val="15000"/>
                  </a:schemeClr>
                </a:solidFill>
                <a:latin typeface="Calibri" panose="020F0502020204030204" pitchFamily="34" charset="0"/>
              </a:defRPr>
            </a:lvl1pPr>
          </a:lstStyle>
          <a:p>
            <a:r>
              <a:rPr lang="fi-FI" dirty="0" smtClean="0"/>
              <a:t>RAPORTIN OTSIKKO, ISOLLA</a:t>
            </a:r>
            <a:endParaRPr lang="fi-FI" dirty="0"/>
          </a:p>
        </p:txBody>
      </p:sp>
      <p:sp>
        <p:nvSpPr>
          <p:cNvPr id="19" name="Tekstin paikkamerkki 18"/>
          <p:cNvSpPr>
            <a:spLocks noGrp="1"/>
          </p:cNvSpPr>
          <p:nvPr>
            <p:ph type="body" sz="quarter" idx="13" hasCustomPrompt="1"/>
          </p:nvPr>
        </p:nvSpPr>
        <p:spPr>
          <a:xfrm>
            <a:off x="838200" y="2206977"/>
            <a:ext cx="9539795" cy="402525"/>
          </a:xfrm>
          <a:prstGeom prst="rect">
            <a:avLst/>
          </a:prstGeom>
        </p:spPr>
        <p:txBody>
          <a:bodyPr/>
          <a:lstStyle>
            <a:lvl1pPr marL="0" indent="0">
              <a:buFont typeface="Arial" panose="020B0604020202020204" pitchFamily="34" charset="0"/>
              <a:buNone/>
              <a:defRPr sz="3200" baseline="0">
                <a:solidFill>
                  <a:schemeClr val="tx1">
                    <a:lumMod val="85000"/>
                    <a:lumOff val="15000"/>
                  </a:schemeClr>
                </a:solidFill>
                <a:latin typeface="+mj-lt"/>
              </a:defRPr>
            </a:lvl1pPr>
            <a:lvl3pPr marL="914400" indent="0">
              <a:buNone/>
              <a:defRPr sz="2400"/>
            </a:lvl3pPr>
          </a:lstStyle>
          <a:p>
            <a:pPr lvl="0"/>
            <a:r>
              <a:rPr lang="fi-FI" dirty="0" smtClean="0"/>
              <a:t>TUTKIMUSRAPORTTI, KAIKKI ISOLLA</a:t>
            </a:r>
            <a:endParaRPr lang="fi-FI" dirty="0"/>
          </a:p>
        </p:txBody>
      </p:sp>
      <p:sp>
        <p:nvSpPr>
          <p:cNvPr id="11" name="Tekstin paikkamerkki 18"/>
          <p:cNvSpPr>
            <a:spLocks noGrp="1"/>
          </p:cNvSpPr>
          <p:nvPr>
            <p:ph type="body" sz="quarter" idx="14" hasCustomPrompt="1"/>
          </p:nvPr>
        </p:nvSpPr>
        <p:spPr>
          <a:xfrm>
            <a:off x="838200" y="3474903"/>
            <a:ext cx="9539795" cy="402525"/>
          </a:xfrm>
          <a:prstGeom prst="rect">
            <a:avLst/>
          </a:prstGeom>
        </p:spPr>
        <p:txBody>
          <a:bodyPr/>
          <a:lstStyle>
            <a:lvl1pPr marL="0" indent="0">
              <a:buFont typeface="Arial" panose="020B0604020202020204" pitchFamily="34" charset="0"/>
              <a:buNone/>
              <a:defRPr sz="3200" baseline="0">
                <a:solidFill>
                  <a:schemeClr val="tx1">
                    <a:lumMod val="85000"/>
                    <a:lumOff val="15000"/>
                  </a:schemeClr>
                </a:solidFill>
                <a:latin typeface="+mj-lt"/>
              </a:defRPr>
            </a:lvl1pPr>
            <a:lvl3pPr marL="914400" indent="0">
              <a:buNone/>
              <a:defRPr sz="2400"/>
            </a:lvl3pPr>
          </a:lstStyle>
          <a:p>
            <a:pPr lvl="0"/>
            <a:r>
              <a:rPr lang="fi-FI" dirty="0" smtClean="0"/>
              <a:t>Alaotsikko, </a:t>
            </a:r>
            <a:r>
              <a:rPr lang="fi-FI" dirty="0" err="1" smtClean="0"/>
              <a:t>Calibri</a:t>
            </a:r>
            <a:r>
              <a:rPr lang="fi-FI" dirty="0" smtClean="0"/>
              <a:t> </a:t>
            </a:r>
            <a:r>
              <a:rPr lang="fi-FI" dirty="0" err="1" smtClean="0"/>
              <a:t>Light</a:t>
            </a:r>
            <a:endParaRPr lang="fi-FI" dirty="0"/>
          </a:p>
        </p:txBody>
      </p:sp>
      <p:sp>
        <p:nvSpPr>
          <p:cNvPr id="12" name="Päivämäärän paikkamerkki 2"/>
          <p:cNvSpPr>
            <a:spLocks noGrp="1"/>
          </p:cNvSpPr>
          <p:nvPr>
            <p:ph type="dt" sz="half" idx="10"/>
          </p:nvPr>
        </p:nvSpPr>
        <p:spPr>
          <a:xfrm>
            <a:off x="838200" y="6356350"/>
            <a:ext cx="921589" cy="365125"/>
          </a:xfrm>
        </p:spPr>
        <p:txBody>
          <a:bodyPr/>
          <a:lstStyle/>
          <a:p>
            <a:r>
              <a:rPr lang="fi-FI" smtClean="0"/>
              <a:t>14.8.2017</a:t>
            </a:r>
            <a:endParaRPr lang="fi-FI"/>
          </a:p>
        </p:txBody>
      </p:sp>
      <p:sp>
        <p:nvSpPr>
          <p:cNvPr id="13" name="Alatunnisteen paikkamerkki 3"/>
          <p:cNvSpPr>
            <a:spLocks noGrp="1"/>
          </p:cNvSpPr>
          <p:nvPr>
            <p:ph type="ftr" sz="quarter" idx="11"/>
          </p:nvPr>
        </p:nvSpPr>
        <p:spPr>
          <a:xfrm>
            <a:off x="1988389" y="6356349"/>
            <a:ext cx="4170871" cy="365125"/>
          </a:xfrm>
        </p:spPr>
        <p:txBody>
          <a:bodyPr/>
          <a:lstStyle/>
          <a:p>
            <a:r>
              <a:rPr lang="fi-FI" smtClean="0"/>
              <a:t>Kummit ry/Lapsipotilasjärjestöjen jäsenet T-17093 MT</a:t>
            </a:r>
            <a:endParaRPr lang="fi-FI" dirty="0"/>
          </a:p>
        </p:txBody>
      </p:sp>
      <p:sp>
        <p:nvSpPr>
          <p:cNvPr id="14" name="Dian numeron paikkamerkki 4"/>
          <p:cNvSpPr>
            <a:spLocks noGrp="1"/>
          </p:cNvSpPr>
          <p:nvPr>
            <p:ph type="sldNum" sz="quarter" idx="12"/>
          </p:nvPr>
        </p:nvSpPr>
        <p:spPr>
          <a:xfrm>
            <a:off x="211183" y="6356349"/>
            <a:ext cx="398417" cy="365125"/>
          </a:xfrm>
        </p:spPr>
        <p:txBody>
          <a:bodyPr/>
          <a:lstStyle/>
          <a:p>
            <a:fld id="{B6DB0E4E-F5D7-41BD-96AC-FA55D8C3805E}" type="slidenum">
              <a:rPr lang="fi-FI" smtClean="0"/>
              <a:pPr/>
              <a:t>‹#›</a:t>
            </a:fld>
            <a:endParaRPr lang="fi-FI"/>
          </a:p>
        </p:txBody>
      </p:sp>
    </p:spTree>
    <p:extLst>
      <p:ext uri="{BB962C8B-B14F-4D97-AF65-F5344CB8AC3E}">
        <p14:creationId xmlns:p14="http://schemas.microsoft.com/office/powerpoint/2010/main" val="132985932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8200" y="1038687"/>
            <a:ext cx="10515600" cy="652001"/>
          </a:xfrm>
          <a:prstGeom prst="rect">
            <a:avLst/>
          </a:prstGeom>
        </p:spPr>
        <p:txBody>
          <a:bodyPr/>
          <a:lstStyle>
            <a:lvl1pPr>
              <a:defRPr sz="4000" b="1">
                <a:solidFill>
                  <a:schemeClr val="tx1">
                    <a:lumMod val="85000"/>
                    <a:lumOff val="15000"/>
                  </a:schemeClr>
                </a:solidFill>
                <a:latin typeface="+mn-lt"/>
              </a:defRPr>
            </a:lvl1pPr>
          </a:lstStyle>
          <a:p>
            <a:r>
              <a:rPr lang="fi-FI" dirty="0" smtClean="0"/>
              <a:t>SISÄLLYS</a:t>
            </a:r>
            <a:endParaRPr lang="fi-FI" dirty="0"/>
          </a:p>
        </p:txBody>
      </p:sp>
      <p:sp>
        <p:nvSpPr>
          <p:cNvPr id="3" name="Päivämäärän paikkamerkki 2"/>
          <p:cNvSpPr>
            <a:spLocks noGrp="1"/>
          </p:cNvSpPr>
          <p:nvPr>
            <p:ph type="dt" sz="half" idx="10"/>
          </p:nvPr>
        </p:nvSpPr>
        <p:spPr/>
        <p:txBody>
          <a:bodyPr/>
          <a:lstStyle/>
          <a:p>
            <a:r>
              <a:rPr lang="fi-FI" smtClean="0"/>
              <a:t>14.8.2017</a:t>
            </a:r>
            <a:endParaRPr lang="fi-FI"/>
          </a:p>
        </p:txBody>
      </p:sp>
      <p:sp>
        <p:nvSpPr>
          <p:cNvPr id="4" name="Alatunnisteen paikkamerkki 3"/>
          <p:cNvSpPr>
            <a:spLocks noGrp="1"/>
          </p:cNvSpPr>
          <p:nvPr>
            <p:ph type="ftr" sz="quarter" idx="11"/>
          </p:nvPr>
        </p:nvSpPr>
        <p:spPr/>
        <p:txBody>
          <a:bodyPr/>
          <a:lstStyle/>
          <a:p>
            <a:r>
              <a:rPr lang="fi-FI" smtClean="0"/>
              <a:t>Kummit ry/Lapsipotilasjärjestöjen jäsenet T-17093 MT</a:t>
            </a:r>
            <a:endParaRPr lang="fi-FI" dirty="0"/>
          </a:p>
        </p:txBody>
      </p:sp>
      <p:sp>
        <p:nvSpPr>
          <p:cNvPr id="5" name="Dian numeron paikkamerkki 4"/>
          <p:cNvSpPr>
            <a:spLocks noGrp="1"/>
          </p:cNvSpPr>
          <p:nvPr>
            <p:ph type="sldNum" sz="quarter" idx="12"/>
          </p:nvPr>
        </p:nvSpPr>
        <p:spPr/>
        <p:txBody>
          <a:bodyPr/>
          <a:lstStyle/>
          <a:p>
            <a:fld id="{B6DB0E4E-F5D7-41BD-96AC-FA55D8C3805E}" type="slidenum">
              <a:rPr lang="fi-FI" smtClean="0"/>
              <a:pPr/>
              <a:t>‹#›</a:t>
            </a:fld>
            <a:endParaRPr lang="fi-FI"/>
          </a:p>
        </p:txBody>
      </p:sp>
      <p:sp>
        <p:nvSpPr>
          <p:cNvPr id="7" name="Tekstin paikkamerkki 6"/>
          <p:cNvSpPr>
            <a:spLocks noGrp="1"/>
          </p:cNvSpPr>
          <p:nvPr>
            <p:ph type="body" sz="quarter" idx="13" hasCustomPrompt="1"/>
          </p:nvPr>
        </p:nvSpPr>
        <p:spPr>
          <a:xfrm>
            <a:off x="1997476" y="2006600"/>
            <a:ext cx="9356324" cy="3763963"/>
          </a:xfrm>
          <a:prstGeom prst="rect">
            <a:avLst/>
          </a:prstGeom>
        </p:spPr>
        <p:txBody>
          <a:bodyPr/>
          <a:lstStyle>
            <a:lvl1pPr marL="514350" indent="-514350">
              <a:buFont typeface="+mj-lt"/>
              <a:buAutoNum type="arabicPeriod"/>
              <a:defRPr sz="1800">
                <a:solidFill>
                  <a:schemeClr val="tx1">
                    <a:lumMod val="85000"/>
                    <a:lumOff val="15000"/>
                  </a:schemeClr>
                </a:solidFill>
                <a:latin typeface="+mj-lt"/>
              </a:defRPr>
            </a:lvl1pPr>
            <a:lvl2pPr marL="914400" indent="-457200">
              <a:buFont typeface="+mj-lt"/>
              <a:buAutoNum type="arabicPeriod"/>
              <a:defRPr sz="1600">
                <a:solidFill>
                  <a:schemeClr val="tx1">
                    <a:lumMod val="85000"/>
                    <a:lumOff val="15000"/>
                  </a:schemeClr>
                </a:solidFill>
                <a:latin typeface="+mj-lt"/>
              </a:defRPr>
            </a:lvl2pPr>
            <a:lvl3pPr marL="1371600" indent="-457200">
              <a:buFont typeface="+mj-lt"/>
              <a:buAutoNum type="arabicPeriod"/>
              <a:defRPr sz="1600">
                <a:solidFill>
                  <a:schemeClr val="tx1">
                    <a:lumMod val="85000"/>
                    <a:lumOff val="15000"/>
                  </a:schemeClr>
                </a:solidFill>
                <a:latin typeface="+mj-lt"/>
              </a:defRPr>
            </a:lvl3pPr>
            <a:lvl4pPr marL="1714500" indent="-342900">
              <a:buFont typeface="+mj-lt"/>
              <a:buAutoNum type="arabicPeriod"/>
              <a:defRPr sz="1600">
                <a:solidFill>
                  <a:schemeClr val="tx1">
                    <a:lumMod val="85000"/>
                    <a:lumOff val="15000"/>
                  </a:schemeClr>
                </a:solidFill>
                <a:latin typeface="+mj-lt"/>
              </a:defRPr>
            </a:lvl4pPr>
            <a:lvl5pPr marL="2171700" indent="-342900">
              <a:buFont typeface="+mj-lt"/>
              <a:buAutoNum type="arabicPeriod"/>
              <a:defRPr sz="1600">
                <a:solidFill>
                  <a:schemeClr val="tx1">
                    <a:lumMod val="85000"/>
                    <a:lumOff val="15000"/>
                  </a:schemeClr>
                </a:solidFill>
                <a:latin typeface="+mj-lt"/>
              </a:defRPr>
            </a:lvl5pPr>
          </a:lstStyle>
          <a:p>
            <a:pPr lvl="0"/>
            <a:r>
              <a:rPr lang="fi-FI" dirty="0" smtClean="0"/>
              <a:t>Sisältö					3</a:t>
            </a:r>
          </a:p>
          <a:p>
            <a:pPr lvl="1"/>
            <a:r>
              <a:rPr lang="fi-FI" dirty="0" smtClean="0"/>
              <a:t>toinen taso				11</a:t>
            </a:r>
          </a:p>
          <a:p>
            <a:pPr lvl="2"/>
            <a:r>
              <a:rPr lang="fi-FI" dirty="0" smtClean="0"/>
              <a:t>kolmas taso				13</a:t>
            </a:r>
          </a:p>
          <a:p>
            <a:pPr lvl="3"/>
            <a:r>
              <a:rPr lang="fi-FI" dirty="0" smtClean="0"/>
              <a:t>neljäs taso				14</a:t>
            </a:r>
          </a:p>
          <a:p>
            <a:pPr lvl="4"/>
            <a:r>
              <a:rPr lang="fi-FI" dirty="0" smtClean="0"/>
              <a:t>viides taso			16</a:t>
            </a:r>
          </a:p>
          <a:p>
            <a:pPr lvl="4"/>
            <a:endParaRPr lang="fi-FI" dirty="0" smtClean="0"/>
          </a:p>
          <a:p>
            <a:pPr lvl="0"/>
            <a:r>
              <a:rPr lang="fi-FI" dirty="0" smtClean="0"/>
              <a:t>Sisältö 2					22</a:t>
            </a:r>
          </a:p>
          <a:p>
            <a:pPr lvl="0"/>
            <a:r>
              <a:rPr lang="fi-FI" dirty="0" smtClean="0"/>
              <a:t>Sisältö 3					27</a:t>
            </a:r>
          </a:p>
          <a:p>
            <a:pPr lvl="0"/>
            <a:r>
              <a:rPr lang="fi-FI" dirty="0" smtClean="0"/>
              <a:t>Sisältö 4					32</a:t>
            </a:r>
            <a:endParaRPr lang="fi-FI" dirty="0"/>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1596" y="1217915"/>
            <a:ext cx="10195564" cy="5631376"/>
          </a:xfrm>
          <a:prstGeom prst="rect">
            <a:avLst/>
          </a:prstGeom>
        </p:spPr>
      </p:pic>
    </p:spTree>
    <p:extLst>
      <p:ext uri="{BB962C8B-B14F-4D97-AF65-F5344CB8AC3E}">
        <p14:creationId xmlns:p14="http://schemas.microsoft.com/office/powerpoint/2010/main" val="177339044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smtClean="0"/>
              <a:t>14.8.2017</a:t>
            </a:r>
            <a:endParaRPr lang="fi-FI"/>
          </a:p>
        </p:txBody>
      </p:sp>
      <p:sp>
        <p:nvSpPr>
          <p:cNvPr id="5" name="Alatunnisteen paikkamerkki 4"/>
          <p:cNvSpPr>
            <a:spLocks noGrp="1"/>
          </p:cNvSpPr>
          <p:nvPr>
            <p:ph type="ftr" sz="quarter" idx="11"/>
          </p:nvPr>
        </p:nvSpPr>
        <p:spPr/>
        <p:txBody>
          <a:bodyPr/>
          <a:lstStyle/>
          <a:p>
            <a:r>
              <a:rPr lang="fi-FI" smtClean="0"/>
              <a:t>Kummit ry/Lapsipotilasjärjestöjen jäsenet T-17093 MT</a:t>
            </a:r>
            <a:endParaRPr lang="fi-FI"/>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sp>
        <p:nvSpPr>
          <p:cNvPr id="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sp>
        <p:nvSpPr>
          <p:cNvPr id="9" name="Sisällön paikkamerkki 2"/>
          <p:cNvSpPr>
            <a:spLocks noGrp="1"/>
          </p:cNvSpPr>
          <p:nvPr>
            <p:ph idx="1" hasCustomPrompt="1"/>
          </p:nvPr>
        </p:nvSpPr>
        <p:spPr>
          <a:xfrm>
            <a:off x="653138" y="1335159"/>
            <a:ext cx="11033764"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Tree>
    <p:extLst>
      <p:ext uri="{BB962C8B-B14F-4D97-AF65-F5344CB8AC3E}">
        <p14:creationId xmlns:p14="http://schemas.microsoft.com/office/powerpoint/2010/main" val="183192383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tsikko ja sisältö, ilman palkkej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smtClean="0"/>
              <a:t>14.8.2017</a:t>
            </a:r>
            <a:endParaRPr lang="fi-FI" dirty="0"/>
          </a:p>
        </p:txBody>
      </p:sp>
      <p:sp>
        <p:nvSpPr>
          <p:cNvPr id="5" name="Alatunnisteen paikkamerkki 4"/>
          <p:cNvSpPr>
            <a:spLocks noGrp="1"/>
          </p:cNvSpPr>
          <p:nvPr>
            <p:ph type="ftr" sz="quarter" idx="11"/>
          </p:nvPr>
        </p:nvSpPr>
        <p:spPr/>
        <p:txBody>
          <a:bodyPr/>
          <a:lstStyle/>
          <a:p>
            <a:r>
              <a:rPr lang="fi-FI" smtClean="0"/>
              <a:t>Kummit ry/Lapsipotilasjärjestöjen jäsenet T-17093 MT</a:t>
            </a:r>
            <a:endParaRPr lang="fi-FI"/>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sp>
        <p:nvSpPr>
          <p:cNvPr id="7"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sp>
        <p:nvSpPr>
          <p:cNvPr id="8" name="Sisällön paikkamerkki 2"/>
          <p:cNvSpPr>
            <a:spLocks noGrp="1"/>
          </p:cNvSpPr>
          <p:nvPr>
            <p:ph idx="1" hasCustomPrompt="1"/>
          </p:nvPr>
        </p:nvSpPr>
        <p:spPr>
          <a:xfrm>
            <a:off x="653138" y="1335159"/>
            <a:ext cx="11033764"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extLst>
      <p:ext uri="{BB962C8B-B14F-4D97-AF65-F5344CB8AC3E}">
        <p14:creationId xmlns:p14="http://schemas.microsoft.com/office/powerpoint/2010/main" val="79718987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tsikko ja sisältö, ilman palkkeja 2/3+havainnot">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smtClean="0"/>
              <a:t>14.8.2017</a:t>
            </a:r>
            <a:endParaRPr lang="fi-FI"/>
          </a:p>
        </p:txBody>
      </p:sp>
      <p:sp>
        <p:nvSpPr>
          <p:cNvPr id="4" name="Alatunnisteen paikkamerkki 3"/>
          <p:cNvSpPr>
            <a:spLocks noGrp="1"/>
          </p:cNvSpPr>
          <p:nvPr>
            <p:ph type="ftr" sz="quarter" idx="11"/>
          </p:nvPr>
        </p:nvSpPr>
        <p:spPr/>
        <p:txBody>
          <a:bodyPr/>
          <a:lstStyle/>
          <a:p>
            <a:r>
              <a:rPr lang="fi-FI" smtClean="0"/>
              <a:t>Kummit ry/Lapsipotilasjärjestöjen jäsenet T-17093 MT</a:t>
            </a:r>
            <a:endParaRPr lang="fi-FI"/>
          </a:p>
        </p:txBody>
      </p:sp>
      <p:sp>
        <p:nvSpPr>
          <p:cNvPr id="5" name="Dian numeron paikkamerkki 4"/>
          <p:cNvSpPr>
            <a:spLocks noGrp="1"/>
          </p:cNvSpPr>
          <p:nvPr>
            <p:ph type="sldNum" sz="quarter" idx="12"/>
          </p:nvPr>
        </p:nvSpPr>
        <p:spPr/>
        <p:txBody>
          <a:bodyPr/>
          <a:lstStyle/>
          <a:p>
            <a:fld id="{B6DB0E4E-F5D7-41BD-96AC-FA55D8C3805E}" type="slidenum">
              <a:rPr lang="fi-FI" smtClean="0"/>
              <a:t>‹#›</a:t>
            </a:fld>
            <a:endParaRPr lang="fi-FI"/>
          </a:p>
        </p:txBody>
      </p:sp>
      <p:sp>
        <p:nvSpPr>
          <p:cNvPr id="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Grafiikka, </a:t>
            </a:r>
            <a:r>
              <a:rPr lang="fi-FI" dirty="0" err="1" smtClean="0"/>
              <a:t>Calibri</a:t>
            </a:r>
            <a:r>
              <a:rPr lang="fi-FI" dirty="0" smtClean="0"/>
              <a:t> </a:t>
            </a:r>
            <a:r>
              <a:rPr lang="fi-FI" dirty="0" err="1" smtClean="0"/>
              <a:t>Light</a:t>
            </a:r>
            <a:endParaRPr lang="fi-FI" dirty="0"/>
          </a:p>
        </p:txBody>
      </p:sp>
      <p:sp>
        <p:nvSpPr>
          <p:cNvPr id="8" name="Sisällön paikkamerkki 2"/>
          <p:cNvSpPr>
            <a:spLocks noGrp="1"/>
          </p:cNvSpPr>
          <p:nvPr>
            <p:ph idx="1" hasCustomPrompt="1"/>
          </p:nvPr>
        </p:nvSpPr>
        <p:spPr>
          <a:xfrm>
            <a:off x="653138" y="1335159"/>
            <a:ext cx="7864561"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9" name="Sisällön paikkamerkki 2"/>
          <p:cNvSpPr>
            <a:spLocks noGrp="1"/>
          </p:cNvSpPr>
          <p:nvPr>
            <p:ph idx="13" hasCustomPrompt="1"/>
          </p:nvPr>
        </p:nvSpPr>
        <p:spPr>
          <a:xfrm>
            <a:off x="8688909" y="1335159"/>
            <a:ext cx="2997993" cy="4782612"/>
          </a:xfrm>
          <a:prstGeom prst="rect">
            <a:avLst/>
          </a:prstGeom>
        </p:spPr>
        <p:txBody>
          <a:bodyPr/>
          <a:lstStyle>
            <a:lvl1pPr>
              <a:defRPr sz="1800" baseline="0">
                <a:solidFill>
                  <a:schemeClr val="tx1">
                    <a:lumMod val="85000"/>
                    <a:lumOff val="15000"/>
                  </a:schemeClr>
                </a:solidFill>
                <a:latin typeface="+mj-lt"/>
              </a:defRPr>
            </a:lvl1pPr>
            <a:lvl2pPr>
              <a:defRPr sz="1800">
                <a:solidFill>
                  <a:schemeClr val="bg1"/>
                </a:solidFill>
                <a:latin typeface="+mj-lt"/>
              </a:defRPr>
            </a:lvl2pPr>
            <a:lvl3pPr>
              <a:defRPr sz="1600">
                <a:solidFill>
                  <a:schemeClr val="bg1"/>
                </a:solidFill>
                <a:latin typeface="+mj-lt"/>
              </a:defRPr>
            </a:lvl3pPr>
            <a:lvl4pPr>
              <a:defRPr sz="1600">
                <a:solidFill>
                  <a:schemeClr val="bg1"/>
                </a:solidFill>
                <a:latin typeface="+mj-lt"/>
              </a:defRPr>
            </a:lvl4pPr>
            <a:lvl5pPr>
              <a:defRPr sz="1600">
                <a:solidFill>
                  <a:schemeClr val="bg1"/>
                </a:solidFill>
                <a:latin typeface="+mj-lt"/>
              </a:defRPr>
            </a:lvl5pPr>
          </a:lstStyle>
          <a:p>
            <a:pPr lvl="0"/>
            <a:r>
              <a:rPr lang="fi-FI" dirty="0" smtClean="0"/>
              <a:t>Havaintoja grafiikasta</a:t>
            </a:r>
          </a:p>
        </p:txBody>
      </p:sp>
    </p:spTree>
    <p:extLst>
      <p:ext uri="{BB962C8B-B14F-4D97-AF65-F5344CB8AC3E}">
        <p14:creationId xmlns:p14="http://schemas.microsoft.com/office/powerpoint/2010/main" val="395321522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tsikko ja sisältö (sisennetty)">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smtClean="0"/>
              <a:t>14.8.2017</a:t>
            </a:r>
            <a:endParaRPr lang="fi-FI"/>
          </a:p>
        </p:txBody>
      </p:sp>
      <p:sp>
        <p:nvSpPr>
          <p:cNvPr id="5" name="Alatunnisteen paikkamerkki 4"/>
          <p:cNvSpPr>
            <a:spLocks noGrp="1"/>
          </p:cNvSpPr>
          <p:nvPr>
            <p:ph type="ftr" sz="quarter" idx="11"/>
          </p:nvPr>
        </p:nvSpPr>
        <p:spPr/>
        <p:txBody>
          <a:bodyPr/>
          <a:lstStyle/>
          <a:p>
            <a:r>
              <a:rPr lang="fi-FI" smtClean="0"/>
              <a:t>Kummit ry/Lapsipotilasjärjestöjen jäsenet T-17093 MT</a:t>
            </a:r>
            <a:endParaRPr lang="fi-FI"/>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sp>
        <p:nvSpPr>
          <p:cNvPr id="8" name="Sisällön paikkamerkki 2"/>
          <p:cNvSpPr>
            <a:spLocks noGrp="1"/>
          </p:cNvSpPr>
          <p:nvPr>
            <p:ph idx="1" hasCustomPrompt="1"/>
          </p:nvPr>
        </p:nvSpPr>
        <p:spPr>
          <a:xfrm>
            <a:off x="1045029" y="1335159"/>
            <a:ext cx="10641873" cy="4813092"/>
          </a:xfrm>
          <a:prstGeom prst="rect">
            <a:avLst/>
          </a:prstGeom>
        </p:spPr>
        <p:txBody>
          <a:bodyPr/>
          <a:lstStyle>
            <a:lvl1pPr>
              <a:defRPr sz="2000">
                <a:solidFill>
                  <a:schemeClr val="tx1">
                    <a:lumMod val="85000"/>
                    <a:lumOff val="15000"/>
                  </a:schemeClr>
                </a:solidFill>
                <a:latin typeface="+mj-lt"/>
              </a:defRPr>
            </a:lvl1pPr>
            <a:lvl2pPr>
              <a:defRPr sz="2000">
                <a:solidFill>
                  <a:schemeClr val="tx1">
                    <a:lumMod val="85000"/>
                    <a:lumOff val="15000"/>
                  </a:schemeClr>
                </a:solidFill>
                <a:latin typeface="+mj-lt"/>
              </a:defRPr>
            </a:lvl2pPr>
            <a:lvl3pPr>
              <a:defRPr sz="1800">
                <a:solidFill>
                  <a:schemeClr val="tx1">
                    <a:lumMod val="85000"/>
                    <a:lumOff val="15000"/>
                  </a:schemeClr>
                </a:solidFill>
                <a:latin typeface="+mj-lt"/>
              </a:defRPr>
            </a:lvl3pPr>
            <a:lvl4pPr>
              <a:defRPr sz="1800">
                <a:solidFill>
                  <a:schemeClr val="tx1">
                    <a:lumMod val="85000"/>
                    <a:lumOff val="15000"/>
                  </a:schemeClr>
                </a:solidFill>
                <a:latin typeface="+mj-lt"/>
              </a:defRPr>
            </a:lvl4pPr>
            <a:lvl5pPr>
              <a:defRPr sz="1800">
                <a:solidFill>
                  <a:schemeClr val="tx1">
                    <a:lumMod val="85000"/>
                    <a:lumOff val="15000"/>
                  </a:schemeClr>
                </a:solidFill>
                <a:latin typeface="+mj-lt"/>
              </a:defRPr>
            </a:lvl5pPr>
          </a:lstStyle>
          <a:p>
            <a:pPr lvl="0"/>
            <a:r>
              <a:rPr lang="fi-FI" dirty="0" smtClean="0"/>
              <a:t>Ensimmäinen taso</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2"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Tree>
    <p:extLst>
      <p:ext uri="{BB962C8B-B14F-4D97-AF65-F5344CB8AC3E}">
        <p14:creationId xmlns:p14="http://schemas.microsoft.com/office/powerpoint/2010/main" val="146807572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smtClean="0"/>
              <a:t>14.8.2017</a:t>
            </a:r>
            <a:endParaRPr lang="fi-FI" dirty="0"/>
          </a:p>
        </p:txBody>
      </p:sp>
      <p:sp>
        <p:nvSpPr>
          <p:cNvPr id="6" name="Alatunnisteen paikkamerkki 5"/>
          <p:cNvSpPr>
            <a:spLocks noGrp="1"/>
          </p:cNvSpPr>
          <p:nvPr>
            <p:ph type="ftr" sz="quarter" idx="11"/>
          </p:nvPr>
        </p:nvSpPr>
        <p:spPr/>
        <p:txBody>
          <a:bodyPr/>
          <a:lstStyle/>
          <a:p>
            <a:r>
              <a:rPr lang="fi-FI" smtClean="0"/>
              <a:t>Kummit ry/Lapsipotilasjärjestöjen jäsenet T-17093 MT</a:t>
            </a:r>
            <a:endParaRPr lang="fi-FI"/>
          </a:p>
        </p:txBody>
      </p:sp>
      <p:sp>
        <p:nvSpPr>
          <p:cNvPr id="7" name="Dian numeron paikkamerkki 6"/>
          <p:cNvSpPr>
            <a:spLocks noGrp="1"/>
          </p:cNvSpPr>
          <p:nvPr>
            <p:ph type="sldNum" sz="quarter" idx="12"/>
          </p:nvPr>
        </p:nvSpPr>
        <p:spPr/>
        <p:txBody>
          <a:bodyPr/>
          <a:lstStyle/>
          <a:p>
            <a:fld id="{B6DB0E4E-F5D7-41BD-96AC-FA55D8C3805E}" type="slidenum">
              <a:rPr lang="fi-FI" smtClean="0"/>
              <a:t>‹#›</a:t>
            </a:fld>
            <a:endParaRPr lang="fi-FI"/>
          </a:p>
        </p:txBody>
      </p:sp>
      <p:sp>
        <p:nvSpPr>
          <p:cNvPr id="9" name="Tekstin paikkamerkki 2"/>
          <p:cNvSpPr>
            <a:spLocks noGrp="1"/>
          </p:cNvSpPr>
          <p:nvPr>
            <p:ph type="body" idx="1" hasCustomPrompt="1"/>
          </p:nvPr>
        </p:nvSpPr>
        <p:spPr>
          <a:xfrm>
            <a:off x="653138" y="1362705"/>
            <a:ext cx="5365210" cy="675826"/>
          </a:xfrm>
          <a:prstGeom prst="rect">
            <a:avLst/>
          </a:prstGeom>
        </p:spPr>
        <p:txBody>
          <a:bodyPr anchor="b"/>
          <a:lstStyle>
            <a:lvl1pPr marL="0" indent="0">
              <a:buNone/>
              <a:defRPr sz="2000" b="0">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smtClean="0"/>
              <a:t>PALSTAN OTSIKKO, CALIBRI REGULAR, KAIKKI ISOLLA</a:t>
            </a:r>
          </a:p>
        </p:txBody>
      </p:sp>
      <p:sp>
        <p:nvSpPr>
          <p:cNvPr id="11" name="Sisällön paikkamerkki 3"/>
          <p:cNvSpPr>
            <a:spLocks noGrp="1"/>
          </p:cNvSpPr>
          <p:nvPr>
            <p:ph sz="half" idx="2" hasCustomPrompt="1"/>
          </p:nvPr>
        </p:nvSpPr>
        <p:spPr>
          <a:xfrm>
            <a:off x="653138" y="2150503"/>
            <a:ext cx="5365210" cy="3923726"/>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4" name="Tekstin paikkamerkki 2"/>
          <p:cNvSpPr>
            <a:spLocks noGrp="1"/>
          </p:cNvSpPr>
          <p:nvPr>
            <p:ph type="body" idx="13" hasCustomPrompt="1"/>
          </p:nvPr>
        </p:nvSpPr>
        <p:spPr>
          <a:xfrm>
            <a:off x="6307182" y="1362705"/>
            <a:ext cx="5365210" cy="675826"/>
          </a:xfrm>
          <a:prstGeom prst="rect">
            <a:avLst/>
          </a:prstGeom>
        </p:spPr>
        <p:txBody>
          <a:bodyPr anchor="b"/>
          <a:lstStyle>
            <a:lvl1pPr marL="0" indent="0">
              <a:buNone/>
              <a:defRPr sz="2000" b="0">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smtClean="0"/>
              <a:t>PALSTAN OTSIKKO, CALIBRI REGULAR, KAIKKI ISOLLA</a:t>
            </a:r>
          </a:p>
        </p:txBody>
      </p:sp>
      <p:sp>
        <p:nvSpPr>
          <p:cNvPr id="15" name="Sisällön paikkamerkki 3"/>
          <p:cNvSpPr>
            <a:spLocks noGrp="1"/>
          </p:cNvSpPr>
          <p:nvPr>
            <p:ph sz="half" idx="14" hasCustomPrompt="1"/>
          </p:nvPr>
        </p:nvSpPr>
        <p:spPr>
          <a:xfrm>
            <a:off x="6307182" y="2150503"/>
            <a:ext cx="5365210" cy="3923726"/>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pic>
        <p:nvPicPr>
          <p:cNvPr id="13" name="Kuva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Tree>
    <p:extLst>
      <p:ext uri="{BB962C8B-B14F-4D97-AF65-F5344CB8AC3E}">
        <p14:creationId xmlns:p14="http://schemas.microsoft.com/office/powerpoint/2010/main" val="113290671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aksi sisältökohdetta, ilman otsikoit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smtClean="0"/>
              <a:t>14.8.2017</a:t>
            </a:r>
            <a:endParaRPr lang="fi-FI" dirty="0"/>
          </a:p>
        </p:txBody>
      </p:sp>
      <p:sp>
        <p:nvSpPr>
          <p:cNvPr id="6" name="Alatunnisteen paikkamerkki 5"/>
          <p:cNvSpPr>
            <a:spLocks noGrp="1"/>
          </p:cNvSpPr>
          <p:nvPr>
            <p:ph type="ftr" sz="quarter" idx="11"/>
          </p:nvPr>
        </p:nvSpPr>
        <p:spPr/>
        <p:txBody>
          <a:bodyPr/>
          <a:lstStyle/>
          <a:p>
            <a:r>
              <a:rPr lang="fi-FI" smtClean="0"/>
              <a:t>Kummit ry/Lapsipotilasjärjestöjen jäsenet T-17093 MT</a:t>
            </a:r>
            <a:endParaRPr lang="fi-FI"/>
          </a:p>
        </p:txBody>
      </p:sp>
      <p:sp>
        <p:nvSpPr>
          <p:cNvPr id="7" name="Dian numeron paikkamerkki 6"/>
          <p:cNvSpPr>
            <a:spLocks noGrp="1"/>
          </p:cNvSpPr>
          <p:nvPr>
            <p:ph type="sldNum" sz="quarter" idx="12"/>
          </p:nvPr>
        </p:nvSpPr>
        <p:spPr/>
        <p:txBody>
          <a:bodyPr/>
          <a:lstStyle/>
          <a:p>
            <a:fld id="{B6DB0E4E-F5D7-41BD-96AC-FA55D8C3805E}" type="slidenum">
              <a:rPr lang="fi-FI" smtClean="0"/>
              <a:t>‹#›</a:t>
            </a:fld>
            <a:endParaRPr lang="fi-FI"/>
          </a:p>
        </p:txBody>
      </p:sp>
      <p:sp>
        <p:nvSpPr>
          <p:cNvPr id="1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pic>
        <p:nvPicPr>
          <p:cNvPr id="13" name="Kuva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
        <p:nvSpPr>
          <p:cNvPr id="18" name="Sisällön paikkamerkki 3"/>
          <p:cNvSpPr>
            <a:spLocks noGrp="1"/>
          </p:cNvSpPr>
          <p:nvPr>
            <p:ph sz="half" idx="2" hasCustomPrompt="1"/>
          </p:nvPr>
        </p:nvSpPr>
        <p:spPr>
          <a:xfrm>
            <a:off x="653138" y="1337702"/>
            <a:ext cx="5365210" cy="472135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9" name="Sisällön paikkamerkki 3"/>
          <p:cNvSpPr>
            <a:spLocks noGrp="1"/>
          </p:cNvSpPr>
          <p:nvPr>
            <p:ph sz="half" idx="14" hasCustomPrompt="1"/>
          </p:nvPr>
        </p:nvSpPr>
        <p:spPr>
          <a:xfrm>
            <a:off x="6307182" y="1337701"/>
            <a:ext cx="5365210" cy="4721353"/>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extLst>
      <p:ext uri="{BB962C8B-B14F-4D97-AF65-F5344CB8AC3E}">
        <p14:creationId xmlns:p14="http://schemas.microsoft.com/office/powerpoint/2010/main" val="299802538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tsikko ja grafiikk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smtClean="0"/>
              <a:t>14.8.2017</a:t>
            </a:r>
            <a:endParaRPr lang="fi-FI"/>
          </a:p>
        </p:txBody>
      </p:sp>
      <p:sp>
        <p:nvSpPr>
          <p:cNvPr id="4" name="Alatunnisteen paikkamerkki 3"/>
          <p:cNvSpPr>
            <a:spLocks noGrp="1"/>
          </p:cNvSpPr>
          <p:nvPr>
            <p:ph type="ftr" sz="quarter" idx="11"/>
          </p:nvPr>
        </p:nvSpPr>
        <p:spPr/>
        <p:txBody>
          <a:bodyPr/>
          <a:lstStyle/>
          <a:p>
            <a:r>
              <a:rPr lang="fi-FI" smtClean="0"/>
              <a:t>Kummit ry/Lapsipotilasjärjestöjen jäsenet T-17093 MT</a:t>
            </a:r>
            <a:endParaRPr lang="fi-FI"/>
          </a:p>
        </p:txBody>
      </p:sp>
      <p:sp>
        <p:nvSpPr>
          <p:cNvPr id="5" name="Dian numeron paikkamerkki 4"/>
          <p:cNvSpPr>
            <a:spLocks noGrp="1"/>
          </p:cNvSpPr>
          <p:nvPr>
            <p:ph type="sldNum" sz="quarter" idx="12"/>
          </p:nvPr>
        </p:nvSpPr>
        <p:spPr/>
        <p:txBody>
          <a:bodyPr/>
          <a:lstStyle/>
          <a:p>
            <a:fld id="{B6DB0E4E-F5D7-41BD-96AC-FA55D8C3805E}" type="slidenum">
              <a:rPr lang="fi-FI" smtClean="0"/>
              <a:t>‹#›</a:t>
            </a:fld>
            <a:endParaRPr lang="fi-FI"/>
          </a:p>
        </p:txBody>
      </p:sp>
      <p:sp>
        <p:nvSpPr>
          <p:cNvPr id="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Grafiikka, </a:t>
            </a:r>
            <a:r>
              <a:rPr lang="fi-FI" dirty="0" err="1" smtClean="0"/>
              <a:t>Calibri</a:t>
            </a:r>
            <a:r>
              <a:rPr lang="fi-FI" dirty="0" smtClean="0"/>
              <a:t> </a:t>
            </a:r>
            <a:r>
              <a:rPr lang="fi-FI" dirty="0" err="1" smtClean="0"/>
              <a:t>Light</a:t>
            </a:r>
            <a:endParaRPr lang="fi-FI" dirty="0"/>
          </a:p>
        </p:txBody>
      </p:sp>
      <p:sp>
        <p:nvSpPr>
          <p:cNvPr id="7" name="Sisällön paikkamerkki 2"/>
          <p:cNvSpPr>
            <a:spLocks noGrp="1"/>
          </p:cNvSpPr>
          <p:nvPr>
            <p:ph idx="1" hasCustomPrompt="1"/>
          </p:nvPr>
        </p:nvSpPr>
        <p:spPr>
          <a:xfrm>
            <a:off x="653138" y="1335159"/>
            <a:ext cx="11033764"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extLst>
      <p:ext uri="{BB962C8B-B14F-4D97-AF65-F5344CB8AC3E}">
        <p14:creationId xmlns:p14="http://schemas.microsoft.com/office/powerpoint/2010/main" val="19082083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uokattava väliotsikko">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smtClean="0"/>
              <a:t>14.8.2017</a:t>
            </a:r>
            <a:endParaRPr lang="fi-FI"/>
          </a:p>
        </p:txBody>
      </p:sp>
      <p:sp>
        <p:nvSpPr>
          <p:cNvPr id="5" name="Alatunnisteen paikkamerkki 4"/>
          <p:cNvSpPr>
            <a:spLocks noGrp="1"/>
          </p:cNvSpPr>
          <p:nvPr>
            <p:ph type="ftr" sz="quarter" idx="11"/>
          </p:nvPr>
        </p:nvSpPr>
        <p:spPr/>
        <p:txBody>
          <a:bodyPr/>
          <a:lstStyle/>
          <a:p>
            <a:r>
              <a:rPr lang="fi-FI" smtClean="0"/>
              <a:t>Kummit ry/Lapsipotilasjärjestöjen jäsenet T-17093 MT</a:t>
            </a:r>
            <a:endParaRPr lang="fi-FI"/>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sp>
        <p:nvSpPr>
          <p:cNvPr id="9" name="Otsikko 1"/>
          <p:cNvSpPr>
            <a:spLocks noGrp="1"/>
          </p:cNvSpPr>
          <p:nvPr>
            <p:ph type="title" hasCustomPrompt="1"/>
          </p:nvPr>
        </p:nvSpPr>
        <p:spPr>
          <a:xfrm>
            <a:off x="831850" y="3033916"/>
            <a:ext cx="10515599" cy="652001"/>
          </a:xfrm>
          <a:prstGeom prst="rect">
            <a:avLst/>
          </a:prstGeom>
        </p:spPr>
        <p:txBody>
          <a:bodyPr/>
          <a:lstStyle>
            <a:lvl1pPr algn="ctr">
              <a:defRPr sz="4000" b="1" baseline="0">
                <a:solidFill>
                  <a:schemeClr val="tx1">
                    <a:lumMod val="85000"/>
                    <a:lumOff val="15000"/>
                  </a:schemeClr>
                </a:solidFill>
                <a:latin typeface="+mn-lt"/>
              </a:defRPr>
            </a:lvl1pPr>
          </a:lstStyle>
          <a:p>
            <a:r>
              <a:rPr lang="fi-FI" dirty="0" smtClean="0"/>
              <a:t>MUOKATTAVA VÄLIOTSIKKO, ISOLLA 40 PT</a:t>
            </a:r>
            <a:endParaRPr lang="fi-FI" dirty="0"/>
          </a:p>
        </p:txBody>
      </p:sp>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1596" y="1217915"/>
            <a:ext cx="10195564" cy="5631376"/>
          </a:xfrm>
          <a:prstGeom prst="rect">
            <a:avLst/>
          </a:prstGeom>
        </p:spPr>
      </p:pic>
    </p:spTree>
    <p:extLst>
      <p:ext uri="{BB962C8B-B14F-4D97-AF65-F5344CB8AC3E}">
        <p14:creationId xmlns:p14="http://schemas.microsoft.com/office/powerpoint/2010/main" val="7529818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smtClean="0"/>
              <a:t>14.8.2017</a:t>
            </a:r>
            <a:endParaRPr lang="fi-FI"/>
          </a:p>
        </p:txBody>
      </p:sp>
      <p:sp>
        <p:nvSpPr>
          <p:cNvPr id="5" name="Alatunnisteen paikkamerkki 4"/>
          <p:cNvSpPr>
            <a:spLocks noGrp="1"/>
          </p:cNvSpPr>
          <p:nvPr>
            <p:ph type="ftr" sz="quarter" idx="11"/>
          </p:nvPr>
        </p:nvSpPr>
        <p:spPr/>
        <p:txBody>
          <a:bodyPr/>
          <a:lstStyle/>
          <a:p>
            <a:r>
              <a:rPr lang="fi-FI" smtClean="0"/>
              <a:t>Kummit ry/Lapsipotilasjärjestöjen jäsenet T-17093 MT</a:t>
            </a:r>
            <a:endParaRPr lang="fi-FI"/>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1118" y="3633216"/>
            <a:ext cx="4560882" cy="3224784"/>
          </a:xfrm>
          <a:prstGeom prst="rect">
            <a:avLst/>
          </a:prstGeom>
          <a:ln>
            <a:noFill/>
          </a:ln>
        </p:spPr>
      </p:pic>
      <p:sp>
        <p:nvSpPr>
          <p:cNvPr id="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bg1"/>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sp>
        <p:nvSpPr>
          <p:cNvPr id="9" name="Sisällön paikkamerkki 2"/>
          <p:cNvSpPr>
            <a:spLocks noGrp="1"/>
          </p:cNvSpPr>
          <p:nvPr>
            <p:ph idx="1" hasCustomPrompt="1"/>
          </p:nvPr>
        </p:nvSpPr>
        <p:spPr>
          <a:xfrm>
            <a:off x="653138" y="1335159"/>
            <a:ext cx="11033764" cy="4782612"/>
          </a:xfrm>
          <a:prstGeom prst="rect">
            <a:avLst/>
          </a:prstGeom>
        </p:spPr>
        <p:txBody>
          <a:bodyPr/>
          <a:lstStyle>
            <a:lvl1pPr>
              <a:defRPr sz="1800">
                <a:solidFill>
                  <a:schemeClr val="bg1"/>
                </a:solidFill>
                <a:latin typeface="+mj-lt"/>
              </a:defRPr>
            </a:lvl1pPr>
            <a:lvl2pPr>
              <a:defRPr sz="1800">
                <a:solidFill>
                  <a:schemeClr val="bg1"/>
                </a:solidFill>
                <a:latin typeface="+mj-lt"/>
              </a:defRPr>
            </a:lvl2pPr>
            <a:lvl3pPr>
              <a:defRPr sz="1600">
                <a:solidFill>
                  <a:schemeClr val="bg1"/>
                </a:solidFill>
                <a:latin typeface="+mj-lt"/>
              </a:defRPr>
            </a:lvl3pPr>
            <a:lvl4pPr>
              <a:defRPr sz="1600">
                <a:solidFill>
                  <a:schemeClr val="bg1"/>
                </a:solidFill>
                <a:latin typeface="+mj-lt"/>
              </a:defRPr>
            </a:lvl4pPr>
            <a:lvl5pPr>
              <a:defRPr sz="1600">
                <a:solidFill>
                  <a:schemeClr val="bg1"/>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extLst>
      <p:ext uri="{BB962C8B-B14F-4D97-AF65-F5344CB8AC3E}">
        <p14:creationId xmlns:p14="http://schemas.microsoft.com/office/powerpoint/2010/main" val="149485789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petusdi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smtClean="0"/>
              <a:t>14.8.2017</a:t>
            </a:r>
            <a:endParaRPr lang="fi-FI" dirty="0"/>
          </a:p>
        </p:txBody>
      </p:sp>
      <p:sp>
        <p:nvSpPr>
          <p:cNvPr id="6" name="Alatunnisteen paikkamerkki 5"/>
          <p:cNvSpPr>
            <a:spLocks noGrp="1"/>
          </p:cNvSpPr>
          <p:nvPr>
            <p:ph type="ftr" sz="quarter" idx="11"/>
          </p:nvPr>
        </p:nvSpPr>
        <p:spPr/>
        <p:txBody>
          <a:bodyPr/>
          <a:lstStyle/>
          <a:p>
            <a:r>
              <a:rPr lang="fi-FI" smtClean="0"/>
              <a:t>Kummit ry/Lapsipotilasjärjestöjen jäsenet T-17093 MT</a:t>
            </a:r>
            <a:endParaRPr lang="fi-FI"/>
          </a:p>
        </p:txBody>
      </p:sp>
      <p:sp>
        <p:nvSpPr>
          <p:cNvPr id="7" name="Dian numeron paikkamerkki 6"/>
          <p:cNvSpPr>
            <a:spLocks noGrp="1"/>
          </p:cNvSpPr>
          <p:nvPr>
            <p:ph type="sldNum" sz="quarter" idx="12"/>
          </p:nvPr>
        </p:nvSpPr>
        <p:spPr/>
        <p:txBody>
          <a:bodyPr/>
          <a:lstStyle/>
          <a:p>
            <a:fld id="{B6DB0E4E-F5D7-41BD-96AC-FA55D8C3805E}" type="slidenum">
              <a:rPr lang="fi-FI" smtClean="0"/>
              <a:t>‹#›</a:t>
            </a:fld>
            <a:endParaRPr lang="fi-FI"/>
          </a:p>
        </p:txBody>
      </p:sp>
      <p:sp>
        <p:nvSpPr>
          <p:cNvPr id="8" name="Otsikko 1"/>
          <p:cNvSpPr>
            <a:spLocks noGrp="1"/>
          </p:cNvSpPr>
          <p:nvPr>
            <p:ph type="title" hasCustomPrompt="1"/>
          </p:nvPr>
        </p:nvSpPr>
        <p:spPr>
          <a:xfrm>
            <a:off x="838200" y="1423359"/>
            <a:ext cx="9737785" cy="1915065"/>
          </a:xfrm>
          <a:prstGeom prst="rect">
            <a:avLst/>
          </a:prstGeom>
        </p:spPr>
        <p:txBody>
          <a:bodyPr>
            <a:normAutofit/>
          </a:bodyPr>
          <a:lstStyle>
            <a:lvl1pPr algn="l">
              <a:defRPr sz="3600" b="0" baseline="0">
                <a:solidFill>
                  <a:schemeClr val="tx1">
                    <a:lumMod val="85000"/>
                    <a:lumOff val="15000"/>
                  </a:schemeClr>
                </a:solidFill>
                <a:latin typeface="+mj-lt"/>
              </a:defRPr>
            </a:lvl1pPr>
          </a:lstStyle>
          <a:p>
            <a:r>
              <a:rPr lang="fi-FI" dirty="0" smtClean="0"/>
              <a:t>”Tutkimuksen pääviesti kiteytetysti. 75 % yrittäjistä kokee </a:t>
            </a:r>
            <a:r>
              <a:rPr lang="fi-FI" dirty="0" err="1" smtClean="0"/>
              <a:t>digitalisaatiossa</a:t>
            </a:r>
            <a:r>
              <a:rPr lang="fi-FI" dirty="0" smtClean="0"/>
              <a:t> onnistumisen </a:t>
            </a:r>
            <a:br>
              <a:rPr lang="fi-FI" dirty="0" smtClean="0"/>
            </a:br>
            <a:r>
              <a:rPr lang="fi-FI" dirty="0" smtClean="0"/>
              <a:t>tärkeäksi yrityksensä tulevaisuudelle”</a:t>
            </a:r>
            <a:endParaRPr lang="fi-FI" dirty="0"/>
          </a:p>
        </p:txBody>
      </p:sp>
      <p:sp>
        <p:nvSpPr>
          <p:cNvPr id="13" name="Tekstin paikkamerkki 12"/>
          <p:cNvSpPr>
            <a:spLocks noGrp="1"/>
          </p:cNvSpPr>
          <p:nvPr>
            <p:ph type="body" sz="quarter" idx="13" hasCustomPrompt="1"/>
          </p:nvPr>
        </p:nvSpPr>
        <p:spPr>
          <a:xfrm>
            <a:off x="838201" y="3726437"/>
            <a:ext cx="3669856" cy="309115"/>
          </a:xfrm>
          <a:prstGeom prst="rect">
            <a:avLst/>
          </a:prstGeom>
        </p:spPr>
        <p:txBody>
          <a:bodyPr/>
          <a:lstStyle>
            <a:lvl1pPr marL="0" indent="0" algn="l">
              <a:lnSpc>
                <a:spcPts val="1700"/>
              </a:lnSpc>
              <a:buNone/>
              <a:defRPr sz="1800" b="1" baseline="0">
                <a:solidFill>
                  <a:schemeClr val="tx1">
                    <a:lumMod val="85000"/>
                    <a:lumOff val="15000"/>
                  </a:schemeClr>
                </a:solidFill>
                <a:latin typeface="+mn-lt"/>
              </a:defRPr>
            </a:lvl1pPr>
          </a:lstStyle>
          <a:p>
            <a:pPr lvl="0"/>
            <a:r>
              <a:rPr lang="fi-FI" dirty="0" smtClean="0"/>
              <a:t>LISÄTIETOJA</a:t>
            </a:r>
          </a:p>
        </p:txBody>
      </p:sp>
      <p:sp>
        <p:nvSpPr>
          <p:cNvPr id="14" name="Tekstin paikkamerkki 12"/>
          <p:cNvSpPr>
            <a:spLocks noGrp="1"/>
          </p:cNvSpPr>
          <p:nvPr>
            <p:ph type="body" sz="quarter" idx="14" hasCustomPrompt="1"/>
          </p:nvPr>
        </p:nvSpPr>
        <p:spPr>
          <a:xfrm>
            <a:off x="838200" y="4161281"/>
            <a:ext cx="3669856" cy="1568960"/>
          </a:xfrm>
          <a:prstGeom prst="rect">
            <a:avLst/>
          </a:prstGeom>
        </p:spPr>
        <p:txBody>
          <a:bodyPr/>
          <a:lstStyle>
            <a:lvl1pPr marL="0" indent="0" algn="l">
              <a:lnSpc>
                <a:spcPts val="1500"/>
              </a:lnSpc>
              <a:buNone/>
              <a:defRPr sz="1800" baseline="0">
                <a:solidFill>
                  <a:schemeClr val="tx1">
                    <a:lumMod val="85000"/>
                    <a:lumOff val="15000"/>
                  </a:schemeClr>
                </a:solidFill>
                <a:latin typeface="+mj-lt"/>
              </a:defRPr>
            </a:lvl1pPr>
          </a:lstStyle>
          <a:p>
            <a:pPr lvl="0"/>
            <a:r>
              <a:rPr lang="fi-FI" dirty="0" smtClean="0"/>
              <a:t>Yhteystiedot</a:t>
            </a:r>
            <a:endParaRPr lang="fi-FI" dirty="0"/>
          </a:p>
        </p:txBody>
      </p:sp>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8389" y="1219864"/>
            <a:ext cx="10195564" cy="5631376"/>
          </a:xfrm>
          <a:prstGeom prst="rect">
            <a:avLst/>
          </a:prstGeom>
        </p:spPr>
      </p:pic>
    </p:spTree>
    <p:extLst>
      <p:ext uri="{BB962C8B-B14F-4D97-AF65-F5344CB8AC3E}">
        <p14:creationId xmlns:p14="http://schemas.microsoft.com/office/powerpoint/2010/main" val="304553207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t>14.8.2017</a:t>
            </a:r>
            <a:endParaRPr lang="fi-FI"/>
          </a:p>
        </p:txBody>
      </p:sp>
      <p:sp>
        <p:nvSpPr>
          <p:cNvPr id="3" name="Alatunnisteen paikkamerkki 2"/>
          <p:cNvSpPr>
            <a:spLocks noGrp="1"/>
          </p:cNvSpPr>
          <p:nvPr>
            <p:ph type="ftr" sz="quarter" idx="11"/>
          </p:nvPr>
        </p:nvSpPr>
        <p:spPr/>
        <p:txBody>
          <a:bodyPr/>
          <a:lstStyle/>
          <a:p>
            <a:r>
              <a:rPr lang="fi-FI" smtClean="0"/>
              <a:t>Kummit ry/Lapsipotilasjärjestöjen jäsenet T-17093 MT</a:t>
            </a:r>
            <a:endParaRPr lang="fi-FI"/>
          </a:p>
        </p:txBody>
      </p:sp>
      <p:sp>
        <p:nvSpPr>
          <p:cNvPr id="4" name="Dian numeron paikkamerkki 3"/>
          <p:cNvSpPr>
            <a:spLocks noGrp="1"/>
          </p:cNvSpPr>
          <p:nvPr>
            <p:ph type="sldNum" sz="quarter" idx="12"/>
          </p:nvPr>
        </p:nvSpPr>
        <p:spPr/>
        <p:txBody>
          <a:bodyPr/>
          <a:lstStyle/>
          <a:p>
            <a:fld id="{B6DB0E4E-F5D7-41BD-96AC-FA55D8C3805E}" type="slidenum">
              <a:rPr lang="fi-FI" smtClean="0"/>
              <a:t>‹#›</a:t>
            </a:fld>
            <a:endParaRPr lang="fi-FI"/>
          </a:p>
        </p:txBody>
      </p:sp>
    </p:spTree>
    <p:extLst>
      <p:ext uri="{BB962C8B-B14F-4D97-AF65-F5344CB8AC3E}">
        <p14:creationId xmlns:p14="http://schemas.microsoft.com/office/powerpoint/2010/main" val="322826010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iite_Erillistutkimus">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smtClean="0"/>
              <a:t>14.8.2017</a:t>
            </a:r>
            <a:endParaRPr lang="fi-FI"/>
          </a:p>
        </p:txBody>
      </p:sp>
      <p:sp>
        <p:nvSpPr>
          <p:cNvPr id="5" name="Alatunnisteen paikkamerkki 4"/>
          <p:cNvSpPr>
            <a:spLocks noGrp="1"/>
          </p:cNvSpPr>
          <p:nvPr>
            <p:ph type="ftr" sz="quarter" idx="11"/>
          </p:nvPr>
        </p:nvSpPr>
        <p:spPr/>
        <p:txBody>
          <a:bodyPr/>
          <a:lstStyle/>
          <a:p>
            <a:r>
              <a:rPr lang="fi-FI" smtClean="0"/>
              <a:t>Kummit ry/Lapsipotilasjärjestöjen jäsenet T-17093 MT</a:t>
            </a:r>
            <a:endParaRPr lang="fi-FI"/>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1118" y="3633216"/>
            <a:ext cx="4560882" cy="3224784"/>
          </a:xfrm>
          <a:prstGeom prst="rect">
            <a:avLst/>
          </a:prstGeom>
          <a:ln>
            <a:noFill/>
          </a:ln>
        </p:spPr>
      </p:pic>
      <p:sp>
        <p:nvSpPr>
          <p:cNvPr id="2" name="Tekstiruutu 1"/>
          <p:cNvSpPr txBox="1"/>
          <p:nvPr userDrawn="1"/>
        </p:nvSpPr>
        <p:spPr>
          <a:xfrm>
            <a:off x="653136" y="582697"/>
            <a:ext cx="11033765" cy="523220"/>
          </a:xfrm>
          <a:prstGeom prst="rect">
            <a:avLst/>
          </a:prstGeom>
          <a:noFill/>
        </p:spPr>
        <p:txBody>
          <a:bodyPr wrap="square" rtlCol="0">
            <a:spAutoFit/>
          </a:bodyPr>
          <a:lstStyle/>
          <a:p>
            <a:r>
              <a:rPr lang="fi-FI" sz="2800" b="0" kern="1200" dirty="0" smtClean="0">
                <a:solidFill>
                  <a:schemeClr val="tx1">
                    <a:lumMod val="85000"/>
                    <a:lumOff val="15000"/>
                  </a:schemeClr>
                </a:solidFill>
                <a:effectLst/>
                <a:latin typeface="+mj-lt"/>
                <a:ea typeface="+mn-ea"/>
                <a:cs typeface="+mn-cs"/>
              </a:rPr>
              <a:t>Laadunvarmistus Taloustutkimuksessa </a:t>
            </a:r>
            <a:endParaRPr lang="fi-FI" sz="2800" b="0" kern="1200" dirty="0">
              <a:solidFill>
                <a:schemeClr val="tx1">
                  <a:lumMod val="85000"/>
                  <a:lumOff val="15000"/>
                </a:schemeClr>
              </a:solidFill>
              <a:effectLst/>
              <a:latin typeface="+mj-lt"/>
              <a:ea typeface="+mn-ea"/>
              <a:cs typeface="+mn-cs"/>
            </a:endParaRPr>
          </a:p>
        </p:txBody>
      </p:sp>
      <p:sp>
        <p:nvSpPr>
          <p:cNvPr id="10" name="Tekstiruutu 9"/>
          <p:cNvSpPr txBox="1"/>
          <p:nvPr userDrawn="1"/>
        </p:nvSpPr>
        <p:spPr>
          <a:xfrm>
            <a:off x="2177143" y="1234702"/>
            <a:ext cx="6945086" cy="1938992"/>
          </a:xfrm>
          <a:prstGeom prst="rect">
            <a:avLst/>
          </a:prstGeom>
          <a:noFill/>
        </p:spPr>
        <p:txBody>
          <a:bodyPr wrap="square" rtlCol="0">
            <a:spAutoFit/>
          </a:bodyPr>
          <a:lstStyle/>
          <a:p>
            <a:pPr marL="285750" lvl="0" indent="-285750">
              <a:buClr>
                <a:srgbClr val="C00000"/>
              </a:buClr>
              <a:buFont typeface="Wingdings" panose="05000000000000000000" pitchFamily="2" charset="2"/>
              <a:buChar char="§"/>
            </a:pPr>
            <a:r>
              <a:rPr lang="fi-FI" sz="1200" kern="1200" dirty="0" smtClean="0">
                <a:solidFill>
                  <a:schemeClr val="tx1">
                    <a:lumMod val="85000"/>
                    <a:lumOff val="15000"/>
                  </a:schemeClr>
                </a:solidFill>
                <a:effectLst/>
                <a:latin typeface="+mj-lt"/>
                <a:ea typeface="+mn-ea"/>
                <a:cs typeface="+mn-cs"/>
              </a:rPr>
              <a:t>SGS </a:t>
            </a:r>
            <a:r>
              <a:rPr lang="fi-FI" sz="1200" kern="1200" dirty="0" err="1" smtClean="0">
                <a:solidFill>
                  <a:schemeClr val="tx1">
                    <a:lumMod val="85000"/>
                    <a:lumOff val="15000"/>
                  </a:schemeClr>
                </a:solidFill>
                <a:effectLst/>
                <a:latin typeface="+mj-lt"/>
                <a:ea typeface="+mn-ea"/>
                <a:cs typeface="+mn-cs"/>
              </a:rPr>
              <a:t>Fimko</a:t>
            </a:r>
            <a:r>
              <a:rPr lang="fi-FI" sz="1200" kern="1200" dirty="0" smtClean="0">
                <a:solidFill>
                  <a:schemeClr val="tx1">
                    <a:lumMod val="85000"/>
                    <a:lumOff val="15000"/>
                  </a:schemeClr>
                </a:solidFill>
                <a:effectLst/>
                <a:latin typeface="+mj-lt"/>
                <a:ea typeface="+mn-ea"/>
                <a:cs typeface="+mn-cs"/>
              </a:rPr>
              <a:t> on myöntänyt Taloustutkimukselle ISO 20252 -toimialasertifikaatin, ja tämän projektin kaikki vaiheet on toteutettu tämän standardin sekä Suomen lakien mukaisesti. </a:t>
            </a:r>
            <a:br>
              <a:rPr lang="fi-FI" sz="1200" kern="1200" dirty="0" smtClean="0">
                <a:solidFill>
                  <a:schemeClr val="tx1">
                    <a:lumMod val="85000"/>
                    <a:lumOff val="15000"/>
                  </a:schemeClr>
                </a:solidFill>
                <a:effectLst/>
                <a:latin typeface="+mj-lt"/>
                <a:ea typeface="+mn-ea"/>
                <a:cs typeface="+mn-cs"/>
              </a:rPr>
            </a:br>
            <a:endParaRPr lang="fi-FI" sz="1200" kern="1200" dirty="0" smtClean="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smtClean="0">
                <a:solidFill>
                  <a:schemeClr val="tx1">
                    <a:lumMod val="85000"/>
                    <a:lumOff val="15000"/>
                  </a:schemeClr>
                </a:solidFill>
                <a:effectLst/>
                <a:latin typeface="+mj-lt"/>
                <a:ea typeface="+mn-ea"/>
                <a:cs typeface="+mn-cs"/>
              </a:rPr>
              <a:t>Taloustutkimus käsittelee aina kaikkia tutkimuksiin liittyviä, sekä asiakkailta saatuja että tutkimuksen yhteydessä syntyneitä, tietoja ehdottoman luottamuksellisina. </a:t>
            </a:r>
            <a:br>
              <a:rPr lang="fi-FI" sz="1200" kern="1200" dirty="0" smtClean="0">
                <a:solidFill>
                  <a:schemeClr val="tx1">
                    <a:lumMod val="85000"/>
                    <a:lumOff val="15000"/>
                  </a:schemeClr>
                </a:solidFill>
                <a:effectLst/>
                <a:latin typeface="+mj-lt"/>
                <a:ea typeface="+mn-ea"/>
                <a:cs typeface="+mn-cs"/>
              </a:rPr>
            </a:br>
            <a:endParaRPr lang="fi-FI" sz="1200" kern="1200" dirty="0" smtClean="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smtClean="0">
                <a:solidFill>
                  <a:schemeClr val="tx1">
                    <a:lumMod val="85000"/>
                    <a:lumOff val="15000"/>
                  </a:schemeClr>
                </a:solidFill>
                <a:effectLst/>
                <a:latin typeface="+mj-lt"/>
                <a:ea typeface="+mn-ea"/>
                <a:cs typeface="+mn-cs"/>
              </a:rPr>
              <a:t>Taloustutkimus on sitoutunut noudattamaan </a:t>
            </a:r>
            <a:r>
              <a:rPr lang="fi-FI" sz="1200" kern="1200" dirty="0" err="1" smtClean="0">
                <a:solidFill>
                  <a:schemeClr val="tx1">
                    <a:lumMod val="85000"/>
                    <a:lumOff val="15000"/>
                  </a:schemeClr>
                </a:solidFill>
                <a:effectLst/>
                <a:latin typeface="+mj-lt"/>
                <a:ea typeface="+mn-ea"/>
                <a:cs typeface="+mn-cs"/>
              </a:rPr>
              <a:t>ESOMARin</a:t>
            </a:r>
            <a:r>
              <a:rPr lang="fi-FI" sz="1200" kern="1200" dirty="0" smtClean="0">
                <a:solidFill>
                  <a:schemeClr val="tx1">
                    <a:lumMod val="85000"/>
                    <a:lumOff val="15000"/>
                  </a:schemeClr>
                </a:solidFill>
                <a:effectLst/>
                <a:latin typeface="+mj-lt"/>
                <a:ea typeface="+mn-ea"/>
                <a:cs typeface="+mn-cs"/>
              </a:rPr>
              <a:t> ja Kansainvälisen Kauppakamarin yhdessä julkaisemia tutkimusalan kansainvälisiä perussääntöjä.</a:t>
            </a:r>
            <a:br>
              <a:rPr lang="fi-FI" sz="1200" kern="1200" dirty="0" smtClean="0">
                <a:solidFill>
                  <a:schemeClr val="tx1">
                    <a:lumMod val="85000"/>
                    <a:lumOff val="15000"/>
                  </a:schemeClr>
                </a:solidFill>
                <a:effectLst/>
                <a:latin typeface="+mj-lt"/>
                <a:ea typeface="+mn-ea"/>
                <a:cs typeface="+mn-cs"/>
              </a:rPr>
            </a:br>
            <a:endParaRPr lang="fi-FI" sz="1200" kern="1200" dirty="0" smtClean="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smtClean="0">
                <a:solidFill>
                  <a:schemeClr val="tx1">
                    <a:lumMod val="85000"/>
                    <a:lumOff val="15000"/>
                  </a:schemeClr>
                </a:solidFill>
                <a:effectLst/>
                <a:latin typeface="+mj-lt"/>
                <a:ea typeface="+mn-ea"/>
                <a:cs typeface="+mn-cs"/>
              </a:rPr>
              <a:t>Taloustutkimus ei ole käyttänyt alihankkijoita tässä tutkimuksessa.</a:t>
            </a:r>
            <a:endParaRPr lang="fi-FI" sz="1200" kern="1200" dirty="0">
              <a:solidFill>
                <a:schemeClr val="tx1">
                  <a:lumMod val="85000"/>
                  <a:lumOff val="15000"/>
                </a:schemeClr>
              </a:solidFill>
              <a:effectLst/>
              <a:latin typeface="+mj-lt"/>
              <a:ea typeface="+mn-ea"/>
              <a:cs typeface="+mn-cs"/>
            </a:endParaRPr>
          </a:p>
        </p:txBody>
      </p:sp>
      <p:sp>
        <p:nvSpPr>
          <p:cNvPr id="11" name="Tekstiruutu 10"/>
          <p:cNvSpPr txBox="1"/>
          <p:nvPr userDrawn="1"/>
        </p:nvSpPr>
        <p:spPr>
          <a:xfrm>
            <a:off x="653136" y="3333149"/>
            <a:ext cx="11335664" cy="523220"/>
          </a:xfrm>
          <a:prstGeom prst="rect">
            <a:avLst/>
          </a:prstGeom>
          <a:noFill/>
        </p:spPr>
        <p:txBody>
          <a:bodyPr wrap="square" rtlCol="0">
            <a:spAutoFit/>
          </a:bodyPr>
          <a:lstStyle/>
          <a:p>
            <a:r>
              <a:rPr lang="fi-FI" sz="2800" b="0" kern="1200" dirty="0" smtClean="0">
                <a:solidFill>
                  <a:schemeClr val="tx1">
                    <a:lumMod val="85000"/>
                    <a:lumOff val="15000"/>
                  </a:schemeClr>
                </a:solidFill>
                <a:effectLst/>
                <a:latin typeface="+mj-lt"/>
                <a:ea typeface="+mn-ea"/>
                <a:cs typeface="+mn-cs"/>
              </a:rPr>
              <a:t>Erillistutkimuksen tulosten julkaiseminen ja edelleen luovuttaminen</a:t>
            </a:r>
            <a:endParaRPr lang="fi-FI" sz="2800" b="0" kern="1200" dirty="0">
              <a:solidFill>
                <a:schemeClr val="tx1">
                  <a:lumMod val="85000"/>
                  <a:lumOff val="15000"/>
                </a:schemeClr>
              </a:solidFill>
              <a:effectLst/>
              <a:latin typeface="+mj-lt"/>
              <a:ea typeface="+mn-ea"/>
              <a:cs typeface="+mn-cs"/>
            </a:endParaRPr>
          </a:p>
        </p:txBody>
      </p:sp>
      <p:sp>
        <p:nvSpPr>
          <p:cNvPr id="12" name="Tekstiruutu 11"/>
          <p:cNvSpPr txBox="1"/>
          <p:nvPr userDrawn="1"/>
        </p:nvSpPr>
        <p:spPr>
          <a:xfrm>
            <a:off x="2177143" y="3929978"/>
            <a:ext cx="7866744" cy="2123658"/>
          </a:xfrm>
          <a:prstGeom prst="rect">
            <a:avLst/>
          </a:prstGeom>
          <a:noFill/>
        </p:spPr>
        <p:txBody>
          <a:bodyPr wrap="square" rtlCol="0">
            <a:spAutoFit/>
          </a:bodyPr>
          <a:lstStyle/>
          <a:p>
            <a:pPr marL="285750" lvl="0" indent="-285750">
              <a:buClr>
                <a:srgbClr val="C00000"/>
              </a:buClr>
              <a:buFont typeface="Wingdings" panose="05000000000000000000" pitchFamily="2" charset="2"/>
              <a:buChar char="§"/>
            </a:pPr>
            <a:r>
              <a:rPr lang="fi-FI" sz="1200" kern="1200" dirty="0" smtClean="0">
                <a:solidFill>
                  <a:schemeClr val="tx1">
                    <a:lumMod val="85000"/>
                    <a:lumOff val="15000"/>
                  </a:schemeClr>
                </a:solidFill>
                <a:effectLst/>
                <a:latin typeface="+mj-lt"/>
                <a:ea typeface="+mn-ea"/>
                <a:cs typeface="+mn-cs"/>
              </a:rPr>
              <a:t>Tutkimuksen tilaaja voi julkistaa tilaamansa tutkimuksen tuloksia, kunhan julkaistut tulokset eivät ole harhaanjohtavia.</a:t>
            </a:r>
            <a:br>
              <a:rPr lang="fi-FI" sz="1200" kern="1200" dirty="0" smtClean="0">
                <a:solidFill>
                  <a:schemeClr val="tx1">
                    <a:lumMod val="85000"/>
                    <a:lumOff val="15000"/>
                  </a:schemeClr>
                </a:solidFill>
                <a:effectLst/>
                <a:latin typeface="+mj-lt"/>
                <a:ea typeface="+mn-ea"/>
                <a:cs typeface="+mn-cs"/>
              </a:rPr>
            </a:br>
            <a:endParaRPr lang="fi-FI" sz="1200" kern="1200" dirty="0" smtClean="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smtClean="0">
                <a:solidFill>
                  <a:schemeClr val="tx1">
                    <a:lumMod val="85000"/>
                    <a:lumOff val="15000"/>
                  </a:schemeClr>
                </a:solidFill>
                <a:effectLst/>
                <a:latin typeface="+mj-lt"/>
                <a:ea typeface="+mn-ea"/>
                <a:cs typeface="+mn-cs"/>
              </a:rPr>
              <a:t>Kun tutkimustuloksia julkaistaan, tulee selvästi erottaa tulokset ja niiden tulkinta. </a:t>
            </a:r>
            <a:br>
              <a:rPr lang="fi-FI" sz="1200" kern="1200" dirty="0" smtClean="0">
                <a:solidFill>
                  <a:schemeClr val="tx1">
                    <a:lumMod val="85000"/>
                    <a:lumOff val="15000"/>
                  </a:schemeClr>
                </a:solidFill>
                <a:effectLst/>
                <a:latin typeface="+mj-lt"/>
                <a:ea typeface="+mn-ea"/>
                <a:cs typeface="+mn-cs"/>
              </a:rPr>
            </a:br>
            <a:endParaRPr lang="fi-FI" sz="1200" kern="1200" dirty="0" smtClean="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smtClean="0">
                <a:solidFill>
                  <a:schemeClr val="tx1">
                    <a:lumMod val="85000"/>
                    <a:lumOff val="15000"/>
                  </a:schemeClr>
                </a:solidFill>
                <a:effectLst/>
                <a:latin typeface="+mj-lt"/>
                <a:ea typeface="+mn-ea"/>
                <a:cs typeface="+mn-cs"/>
              </a:rPr>
              <a:t>Julkistamisen yhteydessä on aina mainittava tutkimuksen nimi, toteutusaika ja tutkimuksen tekijä, Taloustutkimus Oy.</a:t>
            </a:r>
            <a:br>
              <a:rPr lang="fi-FI" sz="1200" kern="1200" dirty="0" smtClean="0">
                <a:solidFill>
                  <a:schemeClr val="tx1">
                    <a:lumMod val="85000"/>
                    <a:lumOff val="15000"/>
                  </a:schemeClr>
                </a:solidFill>
                <a:effectLst/>
                <a:latin typeface="+mj-lt"/>
                <a:ea typeface="+mn-ea"/>
                <a:cs typeface="+mn-cs"/>
              </a:rPr>
            </a:br>
            <a:endParaRPr lang="fi-FI" sz="1200" kern="1200" dirty="0" smtClean="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smtClean="0">
                <a:solidFill>
                  <a:schemeClr val="tx1">
                    <a:lumMod val="85000"/>
                    <a:lumOff val="15000"/>
                  </a:schemeClr>
                </a:solidFill>
                <a:effectLst/>
                <a:latin typeface="+mj-lt"/>
                <a:ea typeface="+mn-ea"/>
                <a:cs typeface="+mn-cs"/>
              </a:rPr>
              <a:t>Toivomme, että lähetätte suunnittelemanne julkaisun (lehtiartikkeli, verkossa julkaistavat tiedot ym.) Taloustutkimus Oy:hyn tarkastettavaksi ennen julkaisemista. Lisäksi toivomme, että toimitatte meille tiedon siitä, missä ja milloin asia julkaistaan, jotta voimme vastata meille mahdollisesti tuleviin kyselyihin.</a:t>
            </a:r>
            <a:br>
              <a:rPr lang="fi-FI" sz="1200" kern="1200" dirty="0" smtClean="0">
                <a:solidFill>
                  <a:schemeClr val="tx1">
                    <a:lumMod val="85000"/>
                    <a:lumOff val="15000"/>
                  </a:schemeClr>
                </a:solidFill>
                <a:effectLst/>
                <a:latin typeface="+mj-lt"/>
                <a:ea typeface="+mn-ea"/>
                <a:cs typeface="+mn-cs"/>
              </a:rPr>
            </a:br>
            <a:endParaRPr lang="fi-FI" sz="1200" kern="1200" dirty="0" smtClean="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smtClean="0">
                <a:solidFill>
                  <a:schemeClr val="tx1">
                    <a:lumMod val="85000"/>
                    <a:lumOff val="15000"/>
                  </a:schemeClr>
                </a:solidFill>
                <a:effectLst/>
                <a:latin typeface="+mj-lt"/>
                <a:ea typeface="+mn-ea"/>
                <a:cs typeface="+mn-cs"/>
              </a:rPr>
              <a:t>Olemme mielellämme avuksi viestinnässänne.</a:t>
            </a:r>
            <a:endParaRPr lang="fi-FI" sz="1200" kern="1200" dirty="0">
              <a:solidFill>
                <a:schemeClr val="tx1">
                  <a:lumMod val="85000"/>
                  <a:lumOff val="15000"/>
                </a:schemeClr>
              </a:solidFill>
              <a:effectLst/>
              <a:latin typeface="+mj-lt"/>
              <a:ea typeface="+mn-ea"/>
              <a:cs typeface="+mn-cs"/>
            </a:endParaRPr>
          </a:p>
        </p:txBody>
      </p:sp>
      <p:pic>
        <p:nvPicPr>
          <p:cNvPr id="13" name="Kuva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Tree>
    <p:extLst>
      <p:ext uri="{BB962C8B-B14F-4D97-AF65-F5344CB8AC3E}">
        <p14:creationId xmlns:p14="http://schemas.microsoft.com/office/powerpoint/2010/main" val="423243690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iite_Yhteistutkimukset">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smtClean="0"/>
              <a:t>14.8.2017</a:t>
            </a:r>
            <a:endParaRPr lang="fi-FI"/>
          </a:p>
        </p:txBody>
      </p:sp>
      <p:sp>
        <p:nvSpPr>
          <p:cNvPr id="5" name="Alatunnisteen paikkamerkki 4"/>
          <p:cNvSpPr>
            <a:spLocks noGrp="1"/>
          </p:cNvSpPr>
          <p:nvPr>
            <p:ph type="ftr" sz="quarter" idx="11"/>
          </p:nvPr>
        </p:nvSpPr>
        <p:spPr/>
        <p:txBody>
          <a:bodyPr/>
          <a:lstStyle/>
          <a:p>
            <a:r>
              <a:rPr lang="fi-FI" smtClean="0"/>
              <a:t>Kummit ry/Lapsipotilasjärjestöjen jäsenet T-17093 MT</a:t>
            </a:r>
            <a:endParaRPr lang="fi-FI"/>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1118" y="3633216"/>
            <a:ext cx="4560882" cy="3224784"/>
          </a:xfrm>
          <a:prstGeom prst="rect">
            <a:avLst/>
          </a:prstGeom>
          <a:ln>
            <a:noFill/>
          </a:ln>
        </p:spPr>
      </p:pic>
      <p:sp>
        <p:nvSpPr>
          <p:cNvPr id="2" name="Tekstiruutu 1"/>
          <p:cNvSpPr txBox="1"/>
          <p:nvPr userDrawn="1"/>
        </p:nvSpPr>
        <p:spPr>
          <a:xfrm>
            <a:off x="653136" y="582697"/>
            <a:ext cx="11033765" cy="523220"/>
          </a:xfrm>
          <a:prstGeom prst="rect">
            <a:avLst/>
          </a:prstGeom>
          <a:noFill/>
        </p:spPr>
        <p:txBody>
          <a:bodyPr wrap="square" rtlCol="0">
            <a:spAutoFit/>
          </a:bodyPr>
          <a:lstStyle/>
          <a:p>
            <a:r>
              <a:rPr lang="fi-FI" sz="2800" b="0" kern="1200" dirty="0" smtClean="0">
                <a:solidFill>
                  <a:schemeClr val="tx1">
                    <a:lumMod val="85000"/>
                    <a:lumOff val="15000"/>
                  </a:schemeClr>
                </a:solidFill>
                <a:effectLst/>
                <a:latin typeface="+mj-lt"/>
                <a:ea typeface="+mn-ea"/>
                <a:cs typeface="+mn-cs"/>
              </a:rPr>
              <a:t>Laadunvarmistus Taloustutkimuksessa </a:t>
            </a:r>
            <a:endParaRPr lang="fi-FI" sz="2800" b="0" kern="1200" dirty="0">
              <a:solidFill>
                <a:schemeClr val="tx1">
                  <a:lumMod val="85000"/>
                  <a:lumOff val="15000"/>
                </a:schemeClr>
              </a:solidFill>
              <a:effectLst/>
              <a:latin typeface="+mj-lt"/>
              <a:ea typeface="+mn-ea"/>
              <a:cs typeface="+mn-cs"/>
            </a:endParaRPr>
          </a:p>
        </p:txBody>
      </p:sp>
      <p:sp>
        <p:nvSpPr>
          <p:cNvPr id="10" name="Tekstiruutu 9"/>
          <p:cNvSpPr txBox="1"/>
          <p:nvPr userDrawn="1"/>
        </p:nvSpPr>
        <p:spPr>
          <a:xfrm>
            <a:off x="2177143" y="1234702"/>
            <a:ext cx="6945086" cy="1938992"/>
          </a:xfrm>
          <a:prstGeom prst="rect">
            <a:avLst/>
          </a:prstGeom>
          <a:noFill/>
        </p:spPr>
        <p:txBody>
          <a:bodyPr wrap="square" rtlCol="0">
            <a:spAutoFit/>
          </a:bodyPr>
          <a:lstStyle/>
          <a:p>
            <a:pPr marL="285750" lvl="0" indent="-285750">
              <a:buClr>
                <a:srgbClr val="C00000"/>
              </a:buClr>
              <a:buFont typeface="Wingdings" panose="05000000000000000000" pitchFamily="2" charset="2"/>
              <a:buChar char="§"/>
            </a:pPr>
            <a:r>
              <a:rPr lang="fi-FI" sz="1200" kern="1200" dirty="0" smtClean="0">
                <a:solidFill>
                  <a:schemeClr val="tx1">
                    <a:lumMod val="85000"/>
                    <a:lumOff val="15000"/>
                  </a:schemeClr>
                </a:solidFill>
                <a:effectLst/>
                <a:latin typeface="+mj-lt"/>
                <a:ea typeface="+mn-ea"/>
                <a:cs typeface="+mn-cs"/>
              </a:rPr>
              <a:t>SGS </a:t>
            </a:r>
            <a:r>
              <a:rPr lang="fi-FI" sz="1200" kern="1200" dirty="0" err="1" smtClean="0">
                <a:solidFill>
                  <a:schemeClr val="tx1">
                    <a:lumMod val="85000"/>
                    <a:lumOff val="15000"/>
                  </a:schemeClr>
                </a:solidFill>
                <a:effectLst/>
                <a:latin typeface="+mj-lt"/>
                <a:ea typeface="+mn-ea"/>
                <a:cs typeface="+mn-cs"/>
              </a:rPr>
              <a:t>Fimko</a:t>
            </a:r>
            <a:r>
              <a:rPr lang="fi-FI" sz="1200" kern="1200" dirty="0" smtClean="0">
                <a:solidFill>
                  <a:schemeClr val="tx1">
                    <a:lumMod val="85000"/>
                    <a:lumOff val="15000"/>
                  </a:schemeClr>
                </a:solidFill>
                <a:effectLst/>
                <a:latin typeface="+mj-lt"/>
                <a:ea typeface="+mn-ea"/>
                <a:cs typeface="+mn-cs"/>
              </a:rPr>
              <a:t> on myöntänyt Taloustutkimukselle ISO 20252 -toimialasertifikaatin, ja tämän projektin kaikki vaiheet on toteutettu tämän standardin sekä Suomen lakien mukaisesti. </a:t>
            </a:r>
            <a:br>
              <a:rPr lang="fi-FI" sz="1200" kern="1200" dirty="0" smtClean="0">
                <a:solidFill>
                  <a:schemeClr val="tx1">
                    <a:lumMod val="85000"/>
                    <a:lumOff val="15000"/>
                  </a:schemeClr>
                </a:solidFill>
                <a:effectLst/>
                <a:latin typeface="+mj-lt"/>
                <a:ea typeface="+mn-ea"/>
                <a:cs typeface="+mn-cs"/>
              </a:rPr>
            </a:br>
            <a:endParaRPr lang="fi-FI" sz="1200" kern="1200" dirty="0" smtClean="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smtClean="0">
                <a:solidFill>
                  <a:schemeClr val="tx1">
                    <a:lumMod val="85000"/>
                    <a:lumOff val="15000"/>
                  </a:schemeClr>
                </a:solidFill>
                <a:effectLst/>
                <a:latin typeface="+mj-lt"/>
                <a:ea typeface="+mn-ea"/>
                <a:cs typeface="+mn-cs"/>
              </a:rPr>
              <a:t>Taloustutkimus käsittelee aina kaikkia tutkimuksiin liittyviä, sekä asiakkailta saatuja että tutkimuksen yhteydessä syntyneitä, tietoja ehdottoman luottamuksellisina. </a:t>
            </a:r>
            <a:br>
              <a:rPr lang="fi-FI" sz="1200" kern="1200" dirty="0" smtClean="0">
                <a:solidFill>
                  <a:schemeClr val="tx1">
                    <a:lumMod val="85000"/>
                    <a:lumOff val="15000"/>
                  </a:schemeClr>
                </a:solidFill>
                <a:effectLst/>
                <a:latin typeface="+mj-lt"/>
                <a:ea typeface="+mn-ea"/>
                <a:cs typeface="+mn-cs"/>
              </a:rPr>
            </a:br>
            <a:endParaRPr lang="fi-FI" sz="1200" kern="1200" dirty="0" smtClean="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smtClean="0">
                <a:solidFill>
                  <a:schemeClr val="tx1">
                    <a:lumMod val="85000"/>
                    <a:lumOff val="15000"/>
                  </a:schemeClr>
                </a:solidFill>
                <a:effectLst/>
                <a:latin typeface="+mj-lt"/>
                <a:ea typeface="+mn-ea"/>
                <a:cs typeface="+mn-cs"/>
              </a:rPr>
              <a:t>Taloustutkimus on sitoutunut noudattamaan </a:t>
            </a:r>
            <a:r>
              <a:rPr lang="fi-FI" sz="1200" kern="1200" dirty="0" err="1" smtClean="0">
                <a:solidFill>
                  <a:schemeClr val="tx1">
                    <a:lumMod val="85000"/>
                    <a:lumOff val="15000"/>
                  </a:schemeClr>
                </a:solidFill>
                <a:effectLst/>
                <a:latin typeface="+mj-lt"/>
                <a:ea typeface="+mn-ea"/>
                <a:cs typeface="+mn-cs"/>
              </a:rPr>
              <a:t>ESOMARin</a:t>
            </a:r>
            <a:r>
              <a:rPr lang="fi-FI" sz="1200" kern="1200" dirty="0" smtClean="0">
                <a:solidFill>
                  <a:schemeClr val="tx1">
                    <a:lumMod val="85000"/>
                    <a:lumOff val="15000"/>
                  </a:schemeClr>
                </a:solidFill>
                <a:effectLst/>
                <a:latin typeface="+mj-lt"/>
                <a:ea typeface="+mn-ea"/>
                <a:cs typeface="+mn-cs"/>
              </a:rPr>
              <a:t> ja Kansainvälisen Kauppakamarin yhdessä julkaisemia tutkimusalan kansainvälisiä perussääntöjä.</a:t>
            </a:r>
            <a:br>
              <a:rPr lang="fi-FI" sz="1200" kern="1200" dirty="0" smtClean="0">
                <a:solidFill>
                  <a:schemeClr val="tx1">
                    <a:lumMod val="85000"/>
                    <a:lumOff val="15000"/>
                  </a:schemeClr>
                </a:solidFill>
                <a:effectLst/>
                <a:latin typeface="+mj-lt"/>
                <a:ea typeface="+mn-ea"/>
                <a:cs typeface="+mn-cs"/>
              </a:rPr>
            </a:br>
            <a:endParaRPr lang="fi-FI" sz="1200" kern="1200" dirty="0" smtClean="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smtClean="0">
                <a:solidFill>
                  <a:schemeClr val="tx1">
                    <a:lumMod val="85000"/>
                    <a:lumOff val="15000"/>
                  </a:schemeClr>
                </a:solidFill>
                <a:effectLst/>
                <a:latin typeface="+mj-lt"/>
                <a:ea typeface="+mn-ea"/>
                <a:cs typeface="+mn-cs"/>
              </a:rPr>
              <a:t>Taloustutkimus ei ole käyttänyt alihankkijoita tässä tutkimuksessa.</a:t>
            </a:r>
            <a:endParaRPr lang="fi-FI" sz="1200" kern="1200" dirty="0">
              <a:solidFill>
                <a:schemeClr val="tx1">
                  <a:lumMod val="85000"/>
                  <a:lumOff val="15000"/>
                </a:schemeClr>
              </a:solidFill>
              <a:effectLst/>
              <a:latin typeface="+mj-lt"/>
              <a:ea typeface="+mn-ea"/>
              <a:cs typeface="+mn-cs"/>
            </a:endParaRPr>
          </a:p>
        </p:txBody>
      </p:sp>
      <p:sp>
        <p:nvSpPr>
          <p:cNvPr id="11" name="Tekstiruutu 10"/>
          <p:cNvSpPr txBox="1"/>
          <p:nvPr userDrawn="1"/>
        </p:nvSpPr>
        <p:spPr>
          <a:xfrm>
            <a:off x="653136" y="3333149"/>
            <a:ext cx="11335664" cy="523220"/>
          </a:xfrm>
          <a:prstGeom prst="rect">
            <a:avLst/>
          </a:prstGeom>
          <a:noFill/>
        </p:spPr>
        <p:txBody>
          <a:bodyPr wrap="square" rtlCol="0">
            <a:spAutoFit/>
          </a:bodyPr>
          <a:lstStyle/>
          <a:p>
            <a:r>
              <a:rPr lang="fi-FI" sz="2800" b="0" kern="1200" dirty="0" smtClean="0">
                <a:solidFill>
                  <a:schemeClr val="tx1">
                    <a:lumMod val="85000"/>
                    <a:lumOff val="15000"/>
                  </a:schemeClr>
                </a:solidFill>
                <a:effectLst/>
                <a:latin typeface="+mj-lt"/>
                <a:ea typeface="+mn-ea"/>
                <a:cs typeface="+mn-cs"/>
              </a:rPr>
              <a:t>Yhteistutkimuksen tulosten julkaiseminen ja edelleen luovuttaminen</a:t>
            </a:r>
            <a:endParaRPr lang="fi-FI" sz="2800" b="0" kern="1200" dirty="0">
              <a:solidFill>
                <a:schemeClr val="tx1">
                  <a:lumMod val="85000"/>
                  <a:lumOff val="15000"/>
                </a:schemeClr>
              </a:solidFill>
              <a:effectLst/>
              <a:latin typeface="+mj-lt"/>
              <a:ea typeface="+mn-ea"/>
              <a:cs typeface="+mn-cs"/>
            </a:endParaRPr>
          </a:p>
        </p:txBody>
      </p:sp>
      <p:sp>
        <p:nvSpPr>
          <p:cNvPr id="12" name="Tekstiruutu 11"/>
          <p:cNvSpPr txBox="1"/>
          <p:nvPr userDrawn="1"/>
        </p:nvSpPr>
        <p:spPr>
          <a:xfrm>
            <a:off x="2177142" y="3929978"/>
            <a:ext cx="8731489" cy="2308324"/>
          </a:xfrm>
          <a:prstGeom prst="rect">
            <a:avLst/>
          </a:prstGeom>
          <a:noFill/>
        </p:spPr>
        <p:txBody>
          <a:bodyPr wrap="square" rtlCol="0">
            <a:spAutoFit/>
          </a:bodyPr>
          <a:lstStyle/>
          <a:p>
            <a:pPr marL="0" lvl="0" indent="0">
              <a:buClr>
                <a:srgbClr val="C00000"/>
              </a:buClr>
              <a:buFont typeface="Wingdings" panose="05000000000000000000" pitchFamily="2" charset="2"/>
              <a:buNone/>
            </a:pPr>
            <a:r>
              <a:rPr lang="fi-FI" sz="1200" kern="1200" dirty="0" smtClean="0">
                <a:solidFill>
                  <a:schemeClr val="tx1">
                    <a:lumMod val="85000"/>
                    <a:lumOff val="15000"/>
                  </a:schemeClr>
                </a:solidFill>
                <a:effectLst/>
                <a:latin typeface="+mj-lt"/>
                <a:ea typeface="+mn-ea"/>
                <a:cs typeface="+mn-cs"/>
              </a:rPr>
              <a:t>Taloustutkimus Oy:n omana tuotantona toteuttamien tutkimusten (”yhteistutkimukset”) tuloksia</a:t>
            </a:r>
            <a:r>
              <a:rPr lang="fi-FI" sz="1200" kern="1200" baseline="0" dirty="0" smtClean="0">
                <a:solidFill>
                  <a:schemeClr val="tx1">
                    <a:lumMod val="85000"/>
                    <a:lumOff val="15000"/>
                  </a:schemeClr>
                </a:solidFill>
                <a:effectLst/>
                <a:latin typeface="+mj-lt"/>
                <a:ea typeface="+mn-ea"/>
                <a:cs typeface="+mn-cs"/>
              </a:rPr>
              <a:t> </a:t>
            </a:r>
            <a:r>
              <a:rPr lang="fi-FI" sz="1200" kern="1200" dirty="0" smtClean="0">
                <a:solidFill>
                  <a:schemeClr val="tx1">
                    <a:lumMod val="85000"/>
                    <a:lumOff val="15000"/>
                  </a:schemeClr>
                </a:solidFill>
                <a:effectLst/>
                <a:latin typeface="+mj-lt"/>
                <a:ea typeface="+mn-ea"/>
                <a:cs typeface="+mn-cs"/>
              </a:rPr>
              <a:t>julkistettaessa on huomioitava seuraavat seikat:</a:t>
            </a:r>
            <a:br>
              <a:rPr lang="fi-FI" sz="1200" kern="1200" dirty="0" smtClean="0">
                <a:solidFill>
                  <a:schemeClr val="tx1">
                    <a:lumMod val="85000"/>
                    <a:lumOff val="15000"/>
                  </a:schemeClr>
                </a:solidFill>
                <a:effectLst/>
                <a:latin typeface="+mj-lt"/>
                <a:ea typeface="+mn-ea"/>
                <a:cs typeface="+mn-cs"/>
              </a:rPr>
            </a:br>
            <a:endParaRPr lang="fi-FI" sz="1200" kern="1200" dirty="0" smtClean="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smtClean="0">
                <a:solidFill>
                  <a:schemeClr val="tx1">
                    <a:lumMod val="85000"/>
                    <a:lumOff val="15000"/>
                  </a:schemeClr>
                </a:solidFill>
                <a:effectLst/>
                <a:latin typeface="+mj-lt"/>
                <a:ea typeface="+mn-ea"/>
                <a:cs typeface="+mn-cs"/>
              </a:rPr>
              <a:t>Yhteistutkimusraportti on tarkoitettu yksinomaan tilaajayrityksen käyttöön. Raporttia tai osia siitä ei saa edelleen toimittaa tai ulkoisesti julkaista missään muodossa ilman Taloustutkimus Oy:n lupaa.</a:t>
            </a:r>
            <a:br>
              <a:rPr lang="fi-FI" sz="1200" kern="1200" dirty="0" smtClean="0">
                <a:solidFill>
                  <a:schemeClr val="tx1">
                    <a:lumMod val="85000"/>
                    <a:lumOff val="15000"/>
                  </a:schemeClr>
                </a:solidFill>
                <a:effectLst/>
                <a:latin typeface="+mj-lt"/>
                <a:ea typeface="+mn-ea"/>
                <a:cs typeface="+mn-cs"/>
              </a:rPr>
            </a:br>
            <a:endParaRPr lang="fi-FI" sz="1200" kern="1200" dirty="0" smtClean="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smtClean="0">
                <a:solidFill>
                  <a:schemeClr val="tx1">
                    <a:lumMod val="85000"/>
                    <a:lumOff val="15000"/>
                  </a:schemeClr>
                </a:solidFill>
                <a:effectLst/>
                <a:latin typeface="+mj-lt"/>
                <a:ea typeface="+mn-ea"/>
                <a:cs typeface="+mn-cs"/>
              </a:rPr>
              <a:t>Yhteistutkimustuloksista saa Taloustutkimus Oy:n luvalla julkaista vain tilaajayrityksen omat tulokset sekä koko toimialan/tuoteryhmän keskiarvotulokset. Julkistamisen yhteydessä on aina mainittava tutkimuksen nimi, toteutusaika ja tutkimuksen tekijä, Taloustutkimus Oy.</a:t>
            </a:r>
            <a:br>
              <a:rPr lang="fi-FI" sz="1200" kern="1200" dirty="0" smtClean="0">
                <a:solidFill>
                  <a:schemeClr val="tx1">
                    <a:lumMod val="85000"/>
                    <a:lumOff val="15000"/>
                  </a:schemeClr>
                </a:solidFill>
                <a:effectLst/>
                <a:latin typeface="+mj-lt"/>
                <a:ea typeface="+mn-ea"/>
                <a:cs typeface="+mn-cs"/>
              </a:rPr>
            </a:br>
            <a:endParaRPr lang="fi-FI" sz="1200" kern="1200" dirty="0" smtClean="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smtClean="0">
                <a:solidFill>
                  <a:schemeClr val="tx1">
                    <a:lumMod val="85000"/>
                    <a:lumOff val="15000"/>
                  </a:schemeClr>
                </a:solidFill>
                <a:effectLst/>
                <a:latin typeface="+mj-lt"/>
                <a:ea typeface="+mn-ea"/>
                <a:cs typeface="+mn-cs"/>
              </a:rPr>
              <a:t>Toivomme, että lähetätte suunnittelemanne julkaisun (lehtiartikkeli, verkossa julkaistavat tiedot ym.) Taloustutkimus Oy:hyn tarkastettavaksi ennen julkaisemista. Lisäksi toivomme, että toimitatte meille tiedon siitä, missä ja milloin asia julkaistaan, jotta voimme vastata meille mahdollisesti tuleviin kyselyihin. Olemme mielellämme avuksi viestinnässänne.</a:t>
            </a:r>
          </a:p>
        </p:txBody>
      </p:sp>
      <p:pic>
        <p:nvPicPr>
          <p:cNvPr id="13" name="Kuva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Tree>
    <p:extLst>
      <p:ext uri="{BB962C8B-B14F-4D97-AF65-F5344CB8AC3E}">
        <p14:creationId xmlns:p14="http://schemas.microsoft.com/office/powerpoint/2010/main" val="307744600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Liite_Erillistutkimus">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smtClean="0"/>
              <a:t>14.8.2017</a:t>
            </a:r>
            <a:endParaRPr lang="fi-FI"/>
          </a:p>
        </p:txBody>
      </p:sp>
      <p:sp>
        <p:nvSpPr>
          <p:cNvPr id="5" name="Alatunnisteen paikkamerkki 4"/>
          <p:cNvSpPr>
            <a:spLocks noGrp="1"/>
          </p:cNvSpPr>
          <p:nvPr>
            <p:ph type="ftr" sz="quarter" idx="11"/>
          </p:nvPr>
        </p:nvSpPr>
        <p:spPr/>
        <p:txBody>
          <a:bodyPr/>
          <a:lstStyle/>
          <a:p>
            <a:r>
              <a:rPr lang="fi-FI" smtClean="0"/>
              <a:t>Kummit ry/Lapsipotilasjärjestöjen jäsenet T-17093 MT</a:t>
            </a:r>
            <a:endParaRPr lang="fi-FI"/>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1118" y="3633216"/>
            <a:ext cx="4560882" cy="3224784"/>
          </a:xfrm>
          <a:prstGeom prst="rect">
            <a:avLst/>
          </a:prstGeom>
          <a:ln>
            <a:noFill/>
          </a:ln>
        </p:spPr>
      </p:pic>
      <p:sp>
        <p:nvSpPr>
          <p:cNvPr id="2" name="Tekstiruutu 1"/>
          <p:cNvSpPr txBox="1"/>
          <p:nvPr userDrawn="1"/>
        </p:nvSpPr>
        <p:spPr>
          <a:xfrm>
            <a:off x="653136" y="582697"/>
            <a:ext cx="11033765" cy="523220"/>
          </a:xfrm>
          <a:prstGeom prst="rect">
            <a:avLst/>
          </a:prstGeom>
          <a:noFill/>
        </p:spPr>
        <p:txBody>
          <a:bodyPr wrap="square" rtlCol="0">
            <a:spAutoFit/>
          </a:bodyPr>
          <a:lstStyle/>
          <a:p>
            <a:r>
              <a:rPr lang="fi-FI" sz="2800" b="0" kern="1200" dirty="0" err="1" smtClean="0">
                <a:solidFill>
                  <a:schemeClr val="tx1">
                    <a:lumMod val="85000"/>
                    <a:lumOff val="15000"/>
                  </a:schemeClr>
                </a:solidFill>
                <a:effectLst/>
                <a:latin typeface="+mj-lt"/>
                <a:ea typeface="+mn-ea"/>
                <a:cs typeface="+mn-cs"/>
              </a:rPr>
              <a:t>Quality</a:t>
            </a:r>
            <a:r>
              <a:rPr lang="fi-FI" sz="2800" b="0" kern="1200" dirty="0" smtClean="0">
                <a:solidFill>
                  <a:schemeClr val="tx1">
                    <a:lumMod val="85000"/>
                    <a:lumOff val="15000"/>
                  </a:schemeClr>
                </a:solidFill>
                <a:effectLst/>
                <a:latin typeface="+mj-lt"/>
                <a:ea typeface="+mn-ea"/>
                <a:cs typeface="+mn-cs"/>
              </a:rPr>
              <a:t> </a:t>
            </a:r>
            <a:r>
              <a:rPr lang="fi-FI" sz="2800" b="0" kern="1200" dirty="0" err="1" smtClean="0">
                <a:solidFill>
                  <a:schemeClr val="tx1">
                    <a:lumMod val="85000"/>
                    <a:lumOff val="15000"/>
                  </a:schemeClr>
                </a:solidFill>
                <a:effectLst/>
                <a:latin typeface="+mj-lt"/>
                <a:ea typeface="+mn-ea"/>
                <a:cs typeface="+mn-cs"/>
              </a:rPr>
              <a:t>guarantee</a:t>
            </a:r>
            <a:endParaRPr lang="fi-FI" sz="2800" b="0" kern="1200" dirty="0">
              <a:solidFill>
                <a:schemeClr val="tx1">
                  <a:lumMod val="85000"/>
                  <a:lumOff val="15000"/>
                </a:schemeClr>
              </a:solidFill>
              <a:effectLst/>
              <a:latin typeface="+mj-lt"/>
              <a:ea typeface="+mn-ea"/>
              <a:cs typeface="+mn-cs"/>
            </a:endParaRPr>
          </a:p>
        </p:txBody>
      </p:sp>
      <p:sp>
        <p:nvSpPr>
          <p:cNvPr id="10" name="Tekstiruutu 9"/>
          <p:cNvSpPr txBox="1"/>
          <p:nvPr userDrawn="1"/>
        </p:nvSpPr>
        <p:spPr>
          <a:xfrm>
            <a:off x="2177143" y="1234702"/>
            <a:ext cx="6945086" cy="193899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en-US" sz="1200" kern="1200" dirty="0" smtClean="0">
                <a:solidFill>
                  <a:schemeClr val="tx1"/>
                </a:solidFill>
                <a:effectLst/>
                <a:latin typeface="+mj-lt"/>
                <a:ea typeface="+mn-ea"/>
                <a:cs typeface="+mn-cs"/>
              </a:rPr>
              <a:t>SGS </a:t>
            </a:r>
            <a:r>
              <a:rPr lang="en-US" sz="1200" kern="1200" dirty="0" err="1" smtClean="0">
                <a:solidFill>
                  <a:schemeClr val="tx1"/>
                </a:solidFill>
                <a:effectLst/>
                <a:latin typeface="+mj-lt"/>
                <a:ea typeface="+mn-ea"/>
                <a:cs typeface="+mn-cs"/>
              </a:rPr>
              <a:t>Fimko</a:t>
            </a:r>
            <a:r>
              <a:rPr lang="en-US" sz="1200" kern="1200" dirty="0" smtClean="0">
                <a:solidFill>
                  <a:schemeClr val="tx1"/>
                </a:solidFill>
                <a:effectLst/>
                <a:latin typeface="+mj-lt"/>
                <a:ea typeface="+mn-ea"/>
                <a:cs typeface="+mn-cs"/>
              </a:rPr>
              <a:t> has granted </a:t>
            </a:r>
            <a:r>
              <a:rPr lang="en-US" sz="1200" kern="1200" dirty="0" err="1" smtClean="0">
                <a:solidFill>
                  <a:schemeClr val="tx1"/>
                </a:solidFill>
                <a:effectLst/>
                <a:latin typeface="+mj-lt"/>
                <a:ea typeface="+mn-ea"/>
                <a:cs typeface="+mn-cs"/>
              </a:rPr>
              <a:t>Taloustutkimus</a:t>
            </a:r>
            <a:r>
              <a:rPr lang="en-US" sz="1200" kern="1200" dirty="0" smtClean="0">
                <a:solidFill>
                  <a:schemeClr val="tx1"/>
                </a:solidFill>
                <a:effectLst/>
                <a:latin typeface="+mj-lt"/>
                <a:ea typeface="+mn-ea"/>
                <a:cs typeface="+mn-cs"/>
              </a:rPr>
              <a:t> Oy ISO 20252 certificate. This research project has been conducted according to ISO 20252 standard and Finnish law. </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endParaRPr lang="en-US" sz="1200" kern="1200" dirty="0" smtClean="0">
              <a:solidFill>
                <a:schemeClr val="tx1"/>
              </a:solidFill>
              <a:effectLst/>
              <a:latin typeface="+mj-lt"/>
              <a:ea typeface="+mn-ea"/>
              <a:cs typeface="+mn-cs"/>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en-US" sz="1200" kern="1200" dirty="0" smtClean="0">
                <a:solidFill>
                  <a:schemeClr val="tx1"/>
                </a:solidFill>
                <a:effectLst/>
                <a:latin typeface="+mj-lt"/>
                <a:ea typeface="+mn-ea"/>
                <a:cs typeface="+mn-cs"/>
              </a:rPr>
              <a:t>All information we receive during this research process is kept strictly confidential at </a:t>
            </a:r>
            <a:r>
              <a:rPr lang="en-US" sz="1200" kern="1200" dirty="0" err="1" smtClean="0">
                <a:solidFill>
                  <a:schemeClr val="tx1"/>
                </a:solidFill>
                <a:effectLst/>
                <a:latin typeface="+mj-lt"/>
                <a:ea typeface="+mn-ea"/>
                <a:cs typeface="+mn-cs"/>
              </a:rPr>
              <a:t>Taloustutkimus</a:t>
            </a:r>
            <a:r>
              <a:rPr lang="en-US" sz="1200" kern="1200" dirty="0" smtClean="0">
                <a:solidFill>
                  <a:schemeClr val="tx1"/>
                </a:solidFill>
                <a:effectLst/>
                <a:latin typeface="+mj-lt"/>
                <a:ea typeface="+mn-ea"/>
                <a:cs typeface="+mn-cs"/>
              </a:rPr>
              <a:t> Oy. This concerns both the client specific information and the information from respondents or other sources.</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endParaRPr lang="en-US" sz="1200" kern="1200" dirty="0" smtClean="0">
              <a:solidFill>
                <a:schemeClr val="tx1"/>
              </a:solidFill>
              <a:effectLst/>
              <a:latin typeface="+mj-lt"/>
              <a:ea typeface="+mn-ea"/>
              <a:cs typeface="+mn-cs"/>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en-US" sz="1200" kern="1200" dirty="0" err="1" smtClean="0">
                <a:solidFill>
                  <a:schemeClr val="tx1"/>
                </a:solidFill>
                <a:effectLst/>
                <a:latin typeface="+mj-lt"/>
                <a:ea typeface="+mn-ea"/>
                <a:cs typeface="+mn-cs"/>
              </a:rPr>
              <a:t>Taloustutkimus</a:t>
            </a:r>
            <a:r>
              <a:rPr lang="en-US" sz="1200" kern="1200" dirty="0" smtClean="0">
                <a:solidFill>
                  <a:schemeClr val="tx1"/>
                </a:solidFill>
                <a:effectLst/>
                <a:latin typeface="+mj-lt"/>
                <a:ea typeface="+mn-ea"/>
                <a:cs typeface="+mn-cs"/>
              </a:rPr>
              <a:t> Oy also follows ICC/ESOMAR* International Code of Marketing and Social Research Practice.</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endParaRPr lang="en-US" sz="1200" kern="1200" dirty="0" smtClean="0">
              <a:solidFill>
                <a:schemeClr val="tx1"/>
              </a:solidFill>
              <a:effectLst/>
              <a:latin typeface="+mj-lt"/>
              <a:ea typeface="+mn-ea"/>
              <a:cs typeface="+mn-cs"/>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en-US" sz="1200" kern="1200" dirty="0" err="1" smtClean="0">
                <a:solidFill>
                  <a:schemeClr val="tx1"/>
                </a:solidFill>
                <a:effectLst/>
                <a:latin typeface="+mj-lt"/>
                <a:ea typeface="+mn-ea"/>
                <a:cs typeface="+mn-cs"/>
              </a:rPr>
              <a:t>Taloustutkimus</a:t>
            </a:r>
            <a:r>
              <a:rPr lang="en-US" sz="1200" kern="1200" dirty="0" smtClean="0">
                <a:solidFill>
                  <a:schemeClr val="tx1"/>
                </a:solidFill>
                <a:effectLst/>
                <a:latin typeface="+mj-lt"/>
                <a:ea typeface="+mn-ea"/>
                <a:cs typeface="+mn-cs"/>
              </a:rPr>
              <a:t> has not used sub-suppliers in this research project.</a:t>
            </a:r>
            <a:endParaRPr lang="fi-FI" sz="1200" kern="1200" dirty="0" smtClean="0">
              <a:solidFill>
                <a:schemeClr val="tx1"/>
              </a:solidFill>
              <a:effectLst/>
              <a:latin typeface="+mj-lt"/>
              <a:ea typeface="+mn-ea"/>
              <a:cs typeface="+mn-cs"/>
            </a:endParaRPr>
          </a:p>
        </p:txBody>
      </p:sp>
      <p:pic>
        <p:nvPicPr>
          <p:cNvPr id="13" name="Kuva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Tree>
    <p:extLst>
      <p:ext uri="{BB962C8B-B14F-4D97-AF65-F5344CB8AC3E}">
        <p14:creationId xmlns:p14="http://schemas.microsoft.com/office/powerpoint/2010/main" val="74134976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aportin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8200" y="2709070"/>
            <a:ext cx="10515600" cy="696603"/>
          </a:xfrm>
          <a:prstGeom prst="rect">
            <a:avLst/>
          </a:prstGeom>
        </p:spPr>
        <p:txBody>
          <a:bodyPr/>
          <a:lstStyle>
            <a:lvl1pPr>
              <a:defRPr sz="4800" b="1">
                <a:solidFill>
                  <a:schemeClr val="tx1">
                    <a:lumMod val="85000"/>
                    <a:lumOff val="15000"/>
                  </a:schemeClr>
                </a:solidFill>
                <a:latin typeface="Calibri" panose="020F0502020204030204" pitchFamily="34" charset="0"/>
              </a:defRPr>
            </a:lvl1pPr>
          </a:lstStyle>
          <a:p>
            <a:r>
              <a:rPr lang="fi-FI" dirty="0" smtClean="0"/>
              <a:t>RAPORTIN OTSIKKO, ISOLLA</a:t>
            </a:r>
            <a:endParaRPr lang="fi-FI" dirty="0"/>
          </a:p>
        </p:txBody>
      </p:sp>
      <p:sp>
        <p:nvSpPr>
          <p:cNvPr id="19" name="Tekstin paikkamerkki 18"/>
          <p:cNvSpPr>
            <a:spLocks noGrp="1"/>
          </p:cNvSpPr>
          <p:nvPr>
            <p:ph type="body" sz="quarter" idx="13" hasCustomPrompt="1"/>
          </p:nvPr>
        </p:nvSpPr>
        <p:spPr>
          <a:xfrm>
            <a:off x="838200" y="2206977"/>
            <a:ext cx="9539795" cy="402525"/>
          </a:xfrm>
          <a:prstGeom prst="rect">
            <a:avLst/>
          </a:prstGeom>
        </p:spPr>
        <p:txBody>
          <a:bodyPr/>
          <a:lstStyle>
            <a:lvl1pPr marL="0" indent="0">
              <a:buFont typeface="Arial" panose="020B0604020202020204" pitchFamily="34" charset="0"/>
              <a:buNone/>
              <a:defRPr sz="3200" baseline="0">
                <a:solidFill>
                  <a:schemeClr val="tx1">
                    <a:lumMod val="85000"/>
                    <a:lumOff val="15000"/>
                  </a:schemeClr>
                </a:solidFill>
                <a:latin typeface="+mj-lt"/>
              </a:defRPr>
            </a:lvl1pPr>
            <a:lvl3pPr marL="914400" indent="0">
              <a:buNone/>
              <a:defRPr sz="2400"/>
            </a:lvl3pPr>
          </a:lstStyle>
          <a:p>
            <a:pPr lvl="0"/>
            <a:r>
              <a:rPr lang="fi-FI" dirty="0" smtClean="0"/>
              <a:t>TUTKIMUSRAPORTTI, KAIKKI ISOLLA</a:t>
            </a:r>
            <a:endParaRPr lang="fi-FI" dirty="0"/>
          </a:p>
        </p:txBody>
      </p:sp>
      <p:sp>
        <p:nvSpPr>
          <p:cNvPr id="11" name="Tekstin paikkamerkki 18"/>
          <p:cNvSpPr>
            <a:spLocks noGrp="1"/>
          </p:cNvSpPr>
          <p:nvPr>
            <p:ph type="body" sz="quarter" idx="14" hasCustomPrompt="1"/>
          </p:nvPr>
        </p:nvSpPr>
        <p:spPr>
          <a:xfrm>
            <a:off x="838200" y="3474903"/>
            <a:ext cx="9539795" cy="402525"/>
          </a:xfrm>
          <a:prstGeom prst="rect">
            <a:avLst/>
          </a:prstGeom>
        </p:spPr>
        <p:txBody>
          <a:bodyPr/>
          <a:lstStyle>
            <a:lvl1pPr marL="0" indent="0">
              <a:buFont typeface="Arial" panose="020B0604020202020204" pitchFamily="34" charset="0"/>
              <a:buNone/>
              <a:defRPr sz="3200" baseline="0">
                <a:solidFill>
                  <a:schemeClr val="tx1">
                    <a:lumMod val="85000"/>
                    <a:lumOff val="15000"/>
                  </a:schemeClr>
                </a:solidFill>
                <a:latin typeface="+mj-lt"/>
              </a:defRPr>
            </a:lvl1pPr>
            <a:lvl3pPr marL="914400" indent="0">
              <a:buNone/>
              <a:defRPr sz="2400"/>
            </a:lvl3pPr>
          </a:lstStyle>
          <a:p>
            <a:pPr lvl="0"/>
            <a:r>
              <a:rPr lang="fi-FI" dirty="0" smtClean="0"/>
              <a:t>Alaotsikko, </a:t>
            </a:r>
            <a:r>
              <a:rPr lang="fi-FI" dirty="0" err="1" smtClean="0"/>
              <a:t>Calibri</a:t>
            </a:r>
            <a:r>
              <a:rPr lang="fi-FI" dirty="0" smtClean="0"/>
              <a:t> </a:t>
            </a:r>
            <a:r>
              <a:rPr lang="fi-FI" dirty="0" err="1" smtClean="0"/>
              <a:t>Light</a:t>
            </a:r>
            <a:endParaRPr lang="fi-FI" dirty="0"/>
          </a:p>
        </p:txBody>
      </p:sp>
      <p:sp>
        <p:nvSpPr>
          <p:cNvPr id="12" name="Päivämäärän paikkamerkki 2"/>
          <p:cNvSpPr>
            <a:spLocks noGrp="1"/>
          </p:cNvSpPr>
          <p:nvPr>
            <p:ph type="dt" sz="half" idx="10"/>
          </p:nvPr>
        </p:nvSpPr>
        <p:spPr>
          <a:xfrm>
            <a:off x="838200" y="6356350"/>
            <a:ext cx="921589" cy="365125"/>
          </a:xfrm>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13" name="Alatunnisteen paikkamerkki 3"/>
          <p:cNvSpPr>
            <a:spLocks noGrp="1"/>
          </p:cNvSpPr>
          <p:nvPr>
            <p:ph type="ftr" sz="quarter" idx="11"/>
          </p:nvPr>
        </p:nvSpPr>
        <p:spPr>
          <a:xfrm>
            <a:off x="1988389" y="6356349"/>
            <a:ext cx="4170871" cy="365125"/>
          </a:xfrm>
        </p:spPr>
        <p:txBody>
          <a:bodyPr/>
          <a:lstStyle/>
          <a:p>
            <a:r>
              <a:rPr lang="fi-FI" smtClean="0">
                <a:solidFill>
                  <a:prstClr val="black">
                    <a:tint val="75000"/>
                  </a:prstClr>
                </a:solidFill>
              </a:rPr>
              <a:t>Kummit ry/Lapsipotilasjärjestöjen jäsenet T-17093 MT</a:t>
            </a:r>
            <a:endParaRPr lang="fi-FI" dirty="0">
              <a:solidFill>
                <a:prstClr val="black">
                  <a:tint val="75000"/>
                </a:prstClr>
              </a:solidFill>
            </a:endParaRPr>
          </a:p>
        </p:txBody>
      </p:sp>
      <p:sp>
        <p:nvSpPr>
          <p:cNvPr id="14" name="Dian numeron paikkamerkki 4"/>
          <p:cNvSpPr>
            <a:spLocks noGrp="1"/>
          </p:cNvSpPr>
          <p:nvPr>
            <p:ph type="sldNum" sz="quarter" idx="12"/>
          </p:nvPr>
        </p:nvSpPr>
        <p:spPr>
          <a:xfrm>
            <a:off x="211183" y="6356349"/>
            <a:ext cx="398417" cy="365125"/>
          </a:xfrm>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27249232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8200" y="1038687"/>
            <a:ext cx="10515600" cy="652001"/>
          </a:xfrm>
          <a:prstGeom prst="rect">
            <a:avLst/>
          </a:prstGeom>
        </p:spPr>
        <p:txBody>
          <a:bodyPr/>
          <a:lstStyle>
            <a:lvl1pPr>
              <a:defRPr sz="4000" b="1">
                <a:solidFill>
                  <a:schemeClr val="tx1">
                    <a:lumMod val="85000"/>
                    <a:lumOff val="15000"/>
                  </a:schemeClr>
                </a:solidFill>
                <a:latin typeface="+mn-lt"/>
              </a:defRPr>
            </a:lvl1pPr>
          </a:lstStyle>
          <a:p>
            <a:r>
              <a:rPr lang="fi-FI" dirty="0" smtClean="0"/>
              <a:t>SISÄLLYS</a:t>
            </a:r>
            <a:endParaRPr lang="fi-FI" dirty="0"/>
          </a:p>
        </p:txBody>
      </p:sp>
      <p:sp>
        <p:nvSpPr>
          <p:cNvPr id="3" name="Päivämäärän paikkamerkki 2"/>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4" name="Alatunnisteen paikkamerkki 3"/>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dirty="0">
              <a:solidFill>
                <a:prstClr val="black">
                  <a:tint val="75000"/>
                </a:prstClr>
              </a:solidFill>
            </a:endParaRPr>
          </a:p>
        </p:txBody>
      </p:sp>
      <p:sp>
        <p:nvSpPr>
          <p:cNvPr id="5" name="Dian numeron paikkamerkki 4"/>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7" name="Tekstin paikkamerkki 6"/>
          <p:cNvSpPr>
            <a:spLocks noGrp="1"/>
          </p:cNvSpPr>
          <p:nvPr>
            <p:ph type="body" sz="quarter" idx="13" hasCustomPrompt="1"/>
          </p:nvPr>
        </p:nvSpPr>
        <p:spPr>
          <a:xfrm>
            <a:off x="1997476" y="2006600"/>
            <a:ext cx="9356324" cy="3763963"/>
          </a:xfrm>
          <a:prstGeom prst="rect">
            <a:avLst/>
          </a:prstGeom>
        </p:spPr>
        <p:txBody>
          <a:bodyPr/>
          <a:lstStyle>
            <a:lvl1pPr marL="514350" indent="-514350">
              <a:buFont typeface="+mj-lt"/>
              <a:buAutoNum type="arabicPeriod"/>
              <a:defRPr sz="1800">
                <a:solidFill>
                  <a:schemeClr val="tx1">
                    <a:lumMod val="85000"/>
                    <a:lumOff val="15000"/>
                  </a:schemeClr>
                </a:solidFill>
                <a:latin typeface="+mj-lt"/>
              </a:defRPr>
            </a:lvl1pPr>
            <a:lvl2pPr marL="914400" indent="-457200">
              <a:buFont typeface="+mj-lt"/>
              <a:buAutoNum type="arabicPeriod"/>
              <a:defRPr sz="1600">
                <a:solidFill>
                  <a:schemeClr val="tx1">
                    <a:lumMod val="85000"/>
                    <a:lumOff val="15000"/>
                  </a:schemeClr>
                </a:solidFill>
                <a:latin typeface="+mj-lt"/>
              </a:defRPr>
            </a:lvl2pPr>
            <a:lvl3pPr marL="1371600" indent="-457200">
              <a:buFont typeface="+mj-lt"/>
              <a:buAutoNum type="arabicPeriod"/>
              <a:defRPr sz="1600">
                <a:solidFill>
                  <a:schemeClr val="tx1">
                    <a:lumMod val="85000"/>
                    <a:lumOff val="15000"/>
                  </a:schemeClr>
                </a:solidFill>
                <a:latin typeface="+mj-lt"/>
              </a:defRPr>
            </a:lvl3pPr>
            <a:lvl4pPr marL="1714500" indent="-342900">
              <a:buFont typeface="+mj-lt"/>
              <a:buAutoNum type="arabicPeriod"/>
              <a:defRPr sz="1600">
                <a:solidFill>
                  <a:schemeClr val="tx1">
                    <a:lumMod val="85000"/>
                    <a:lumOff val="15000"/>
                  </a:schemeClr>
                </a:solidFill>
                <a:latin typeface="+mj-lt"/>
              </a:defRPr>
            </a:lvl4pPr>
            <a:lvl5pPr marL="2171700" indent="-342900">
              <a:buFont typeface="+mj-lt"/>
              <a:buAutoNum type="arabicPeriod"/>
              <a:defRPr sz="1600">
                <a:solidFill>
                  <a:schemeClr val="tx1">
                    <a:lumMod val="85000"/>
                    <a:lumOff val="15000"/>
                  </a:schemeClr>
                </a:solidFill>
                <a:latin typeface="+mj-lt"/>
              </a:defRPr>
            </a:lvl5pPr>
          </a:lstStyle>
          <a:p>
            <a:pPr lvl="0"/>
            <a:r>
              <a:rPr lang="fi-FI" dirty="0" smtClean="0"/>
              <a:t>Sisältö					3</a:t>
            </a:r>
          </a:p>
          <a:p>
            <a:pPr lvl="1"/>
            <a:r>
              <a:rPr lang="fi-FI" dirty="0" smtClean="0"/>
              <a:t>toinen taso				11</a:t>
            </a:r>
          </a:p>
          <a:p>
            <a:pPr lvl="2"/>
            <a:r>
              <a:rPr lang="fi-FI" dirty="0" smtClean="0"/>
              <a:t>kolmas taso				13</a:t>
            </a:r>
          </a:p>
          <a:p>
            <a:pPr lvl="3"/>
            <a:r>
              <a:rPr lang="fi-FI" dirty="0" smtClean="0"/>
              <a:t>neljäs taso				14</a:t>
            </a:r>
          </a:p>
          <a:p>
            <a:pPr lvl="4"/>
            <a:r>
              <a:rPr lang="fi-FI" dirty="0" smtClean="0"/>
              <a:t>viides taso			16</a:t>
            </a:r>
          </a:p>
          <a:p>
            <a:pPr lvl="4"/>
            <a:endParaRPr lang="fi-FI" dirty="0" smtClean="0"/>
          </a:p>
          <a:p>
            <a:pPr lvl="0"/>
            <a:r>
              <a:rPr lang="fi-FI" dirty="0" smtClean="0"/>
              <a:t>Sisältö 2					22</a:t>
            </a:r>
          </a:p>
          <a:p>
            <a:pPr lvl="0"/>
            <a:r>
              <a:rPr lang="fi-FI" dirty="0" smtClean="0"/>
              <a:t>Sisältö 3					27</a:t>
            </a:r>
          </a:p>
          <a:p>
            <a:pPr lvl="0"/>
            <a:r>
              <a:rPr lang="fi-FI" dirty="0" smtClean="0"/>
              <a:t>Sisältö 4					32</a:t>
            </a:r>
            <a:endParaRPr lang="fi-FI" dirty="0"/>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1596" y="1217915"/>
            <a:ext cx="10195564" cy="5631376"/>
          </a:xfrm>
          <a:prstGeom prst="rect">
            <a:avLst/>
          </a:prstGeom>
        </p:spPr>
      </p:pic>
    </p:spTree>
    <p:extLst>
      <p:ext uri="{BB962C8B-B14F-4D97-AF65-F5344CB8AC3E}">
        <p14:creationId xmlns:p14="http://schemas.microsoft.com/office/powerpoint/2010/main" val="382370538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sp>
        <p:nvSpPr>
          <p:cNvPr id="9" name="Sisällön paikkamerkki 2"/>
          <p:cNvSpPr>
            <a:spLocks noGrp="1"/>
          </p:cNvSpPr>
          <p:nvPr>
            <p:ph idx="1" hasCustomPrompt="1"/>
          </p:nvPr>
        </p:nvSpPr>
        <p:spPr>
          <a:xfrm>
            <a:off x="653138" y="1335159"/>
            <a:ext cx="11033764"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Tree>
    <p:extLst>
      <p:ext uri="{BB962C8B-B14F-4D97-AF65-F5344CB8AC3E}">
        <p14:creationId xmlns:p14="http://schemas.microsoft.com/office/powerpoint/2010/main" val="221281162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tsikko ja sisältö, ilman palkkej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5" name="Alatunnisteen paikkamerkki 4"/>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7"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sp>
        <p:nvSpPr>
          <p:cNvPr id="8" name="Sisällön paikkamerkki 2"/>
          <p:cNvSpPr>
            <a:spLocks noGrp="1"/>
          </p:cNvSpPr>
          <p:nvPr>
            <p:ph idx="1" hasCustomPrompt="1"/>
          </p:nvPr>
        </p:nvSpPr>
        <p:spPr>
          <a:xfrm>
            <a:off x="653138" y="1335159"/>
            <a:ext cx="11033764"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extLst>
      <p:ext uri="{BB962C8B-B14F-4D97-AF65-F5344CB8AC3E}">
        <p14:creationId xmlns:p14="http://schemas.microsoft.com/office/powerpoint/2010/main" val="1930830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tsikko ja sisältö, ilman palkkeja 2/3+havainnot">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4" name="Alatunnisteen paikkamerkki 3"/>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5" name="Dian numeron paikkamerkki 4"/>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Grafiikka, </a:t>
            </a:r>
            <a:r>
              <a:rPr lang="fi-FI" dirty="0" err="1" smtClean="0"/>
              <a:t>Calibri</a:t>
            </a:r>
            <a:r>
              <a:rPr lang="fi-FI" dirty="0" smtClean="0"/>
              <a:t> </a:t>
            </a:r>
            <a:r>
              <a:rPr lang="fi-FI" dirty="0" err="1" smtClean="0"/>
              <a:t>Light</a:t>
            </a:r>
            <a:endParaRPr lang="fi-FI" dirty="0"/>
          </a:p>
        </p:txBody>
      </p:sp>
      <p:sp>
        <p:nvSpPr>
          <p:cNvPr id="8" name="Sisällön paikkamerkki 2"/>
          <p:cNvSpPr>
            <a:spLocks noGrp="1"/>
          </p:cNvSpPr>
          <p:nvPr>
            <p:ph idx="1" hasCustomPrompt="1"/>
          </p:nvPr>
        </p:nvSpPr>
        <p:spPr>
          <a:xfrm>
            <a:off x="653138" y="1335159"/>
            <a:ext cx="7864561"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9" name="Sisällön paikkamerkki 2"/>
          <p:cNvSpPr>
            <a:spLocks noGrp="1"/>
          </p:cNvSpPr>
          <p:nvPr>
            <p:ph idx="13" hasCustomPrompt="1"/>
          </p:nvPr>
        </p:nvSpPr>
        <p:spPr>
          <a:xfrm>
            <a:off x="8688909" y="1335159"/>
            <a:ext cx="2997993" cy="4782612"/>
          </a:xfrm>
          <a:prstGeom prst="rect">
            <a:avLst/>
          </a:prstGeom>
        </p:spPr>
        <p:txBody>
          <a:bodyPr/>
          <a:lstStyle>
            <a:lvl1pPr>
              <a:defRPr sz="1800" baseline="0">
                <a:solidFill>
                  <a:schemeClr val="tx1">
                    <a:lumMod val="85000"/>
                    <a:lumOff val="15000"/>
                  </a:schemeClr>
                </a:solidFill>
                <a:latin typeface="+mj-lt"/>
              </a:defRPr>
            </a:lvl1pPr>
            <a:lvl2pPr>
              <a:defRPr sz="1800">
                <a:solidFill>
                  <a:schemeClr val="bg1"/>
                </a:solidFill>
                <a:latin typeface="+mj-lt"/>
              </a:defRPr>
            </a:lvl2pPr>
            <a:lvl3pPr>
              <a:defRPr sz="1600">
                <a:solidFill>
                  <a:schemeClr val="bg1"/>
                </a:solidFill>
                <a:latin typeface="+mj-lt"/>
              </a:defRPr>
            </a:lvl3pPr>
            <a:lvl4pPr>
              <a:defRPr sz="1600">
                <a:solidFill>
                  <a:schemeClr val="bg1"/>
                </a:solidFill>
                <a:latin typeface="+mj-lt"/>
              </a:defRPr>
            </a:lvl4pPr>
            <a:lvl5pPr>
              <a:defRPr sz="1600">
                <a:solidFill>
                  <a:schemeClr val="bg1"/>
                </a:solidFill>
                <a:latin typeface="+mj-lt"/>
              </a:defRPr>
            </a:lvl5pPr>
          </a:lstStyle>
          <a:p>
            <a:pPr lvl="0"/>
            <a:r>
              <a:rPr lang="fi-FI" dirty="0" smtClean="0"/>
              <a:t>Havaintoja grafiikasta</a:t>
            </a:r>
          </a:p>
        </p:txBody>
      </p:sp>
    </p:spTree>
    <p:extLst>
      <p:ext uri="{BB962C8B-B14F-4D97-AF65-F5344CB8AC3E}">
        <p14:creationId xmlns:p14="http://schemas.microsoft.com/office/powerpoint/2010/main" val="41228061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ja sisältö, ilman palkkej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smtClean="0"/>
              <a:t>14.8.2017</a:t>
            </a:r>
            <a:endParaRPr lang="fi-FI" dirty="0"/>
          </a:p>
        </p:txBody>
      </p:sp>
      <p:sp>
        <p:nvSpPr>
          <p:cNvPr id="5" name="Alatunnisteen paikkamerkki 4"/>
          <p:cNvSpPr>
            <a:spLocks noGrp="1"/>
          </p:cNvSpPr>
          <p:nvPr>
            <p:ph type="ftr" sz="quarter" idx="11"/>
          </p:nvPr>
        </p:nvSpPr>
        <p:spPr/>
        <p:txBody>
          <a:bodyPr/>
          <a:lstStyle/>
          <a:p>
            <a:r>
              <a:rPr lang="fi-FI" smtClean="0"/>
              <a:t>Kummit ry/Lapsipotilasjärjestöjen jäsenet T-17093 MT</a:t>
            </a:r>
            <a:endParaRPr lang="fi-FI"/>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sp>
        <p:nvSpPr>
          <p:cNvPr id="7"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bg1"/>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sp>
        <p:nvSpPr>
          <p:cNvPr id="8" name="Sisällön paikkamerkki 2"/>
          <p:cNvSpPr>
            <a:spLocks noGrp="1"/>
          </p:cNvSpPr>
          <p:nvPr>
            <p:ph idx="1" hasCustomPrompt="1"/>
          </p:nvPr>
        </p:nvSpPr>
        <p:spPr>
          <a:xfrm>
            <a:off x="653138" y="1335159"/>
            <a:ext cx="11033764" cy="4782612"/>
          </a:xfrm>
          <a:prstGeom prst="rect">
            <a:avLst/>
          </a:prstGeom>
        </p:spPr>
        <p:txBody>
          <a:bodyPr/>
          <a:lstStyle>
            <a:lvl1pPr>
              <a:defRPr sz="1800">
                <a:solidFill>
                  <a:schemeClr val="bg1"/>
                </a:solidFill>
                <a:latin typeface="+mj-lt"/>
              </a:defRPr>
            </a:lvl1pPr>
            <a:lvl2pPr>
              <a:defRPr sz="1800">
                <a:solidFill>
                  <a:schemeClr val="bg1"/>
                </a:solidFill>
                <a:latin typeface="+mj-lt"/>
              </a:defRPr>
            </a:lvl2pPr>
            <a:lvl3pPr>
              <a:defRPr sz="1600">
                <a:solidFill>
                  <a:schemeClr val="bg1"/>
                </a:solidFill>
                <a:latin typeface="+mj-lt"/>
              </a:defRPr>
            </a:lvl3pPr>
            <a:lvl4pPr>
              <a:defRPr sz="1600">
                <a:solidFill>
                  <a:schemeClr val="bg1"/>
                </a:solidFill>
                <a:latin typeface="+mj-lt"/>
              </a:defRPr>
            </a:lvl4pPr>
            <a:lvl5pPr>
              <a:defRPr sz="1600">
                <a:solidFill>
                  <a:schemeClr val="bg1"/>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extLst>
      <p:ext uri="{BB962C8B-B14F-4D97-AF65-F5344CB8AC3E}">
        <p14:creationId xmlns:p14="http://schemas.microsoft.com/office/powerpoint/2010/main" val="266585859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tsikko ja sisältö (sisennetty)">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8" name="Sisällön paikkamerkki 2"/>
          <p:cNvSpPr>
            <a:spLocks noGrp="1"/>
          </p:cNvSpPr>
          <p:nvPr>
            <p:ph idx="1" hasCustomPrompt="1"/>
          </p:nvPr>
        </p:nvSpPr>
        <p:spPr>
          <a:xfrm>
            <a:off x="1045029" y="1335159"/>
            <a:ext cx="10641873" cy="4813092"/>
          </a:xfrm>
          <a:prstGeom prst="rect">
            <a:avLst/>
          </a:prstGeom>
        </p:spPr>
        <p:txBody>
          <a:bodyPr/>
          <a:lstStyle>
            <a:lvl1pPr>
              <a:defRPr sz="2000">
                <a:solidFill>
                  <a:schemeClr val="tx1">
                    <a:lumMod val="85000"/>
                    <a:lumOff val="15000"/>
                  </a:schemeClr>
                </a:solidFill>
                <a:latin typeface="+mj-lt"/>
              </a:defRPr>
            </a:lvl1pPr>
            <a:lvl2pPr>
              <a:defRPr sz="2000">
                <a:solidFill>
                  <a:schemeClr val="tx1">
                    <a:lumMod val="85000"/>
                    <a:lumOff val="15000"/>
                  </a:schemeClr>
                </a:solidFill>
                <a:latin typeface="+mj-lt"/>
              </a:defRPr>
            </a:lvl2pPr>
            <a:lvl3pPr>
              <a:defRPr sz="1800">
                <a:solidFill>
                  <a:schemeClr val="tx1">
                    <a:lumMod val="85000"/>
                    <a:lumOff val="15000"/>
                  </a:schemeClr>
                </a:solidFill>
                <a:latin typeface="+mj-lt"/>
              </a:defRPr>
            </a:lvl3pPr>
            <a:lvl4pPr>
              <a:defRPr sz="1800">
                <a:solidFill>
                  <a:schemeClr val="tx1">
                    <a:lumMod val="85000"/>
                    <a:lumOff val="15000"/>
                  </a:schemeClr>
                </a:solidFill>
                <a:latin typeface="+mj-lt"/>
              </a:defRPr>
            </a:lvl4pPr>
            <a:lvl5pPr>
              <a:defRPr sz="1800">
                <a:solidFill>
                  <a:schemeClr val="tx1">
                    <a:lumMod val="85000"/>
                    <a:lumOff val="15000"/>
                  </a:schemeClr>
                </a:solidFill>
                <a:latin typeface="+mj-lt"/>
              </a:defRPr>
            </a:lvl5pPr>
          </a:lstStyle>
          <a:p>
            <a:pPr lvl="0"/>
            <a:r>
              <a:rPr lang="fi-FI" dirty="0" smtClean="0"/>
              <a:t>Ensimmäinen taso</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2"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Tree>
    <p:extLst>
      <p:ext uri="{BB962C8B-B14F-4D97-AF65-F5344CB8AC3E}">
        <p14:creationId xmlns:p14="http://schemas.microsoft.com/office/powerpoint/2010/main" val="6613371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6" name="Alatunnisteen paikkamerkki 5"/>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9" name="Tekstin paikkamerkki 2"/>
          <p:cNvSpPr>
            <a:spLocks noGrp="1"/>
          </p:cNvSpPr>
          <p:nvPr>
            <p:ph type="body" idx="1" hasCustomPrompt="1"/>
          </p:nvPr>
        </p:nvSpPr>
        <p:spPr>
          <a:xfrm>
            <a:off x="653138" y="1362705"/>
            <a:ext cx="5365210" cy="675826"/>
          </a:xfrm>
          <a:prstGeom prst="rect">
            <a:avLst/>
          </a:prstGeom>
        </p:spPr>
        <p:txBody>
          <a:bodyPr anchor="b"/>
          <a:lstStyle>
            <a:lvl1pPr marL="0" indent="0">
              <a:buNone/>
              <a:defRPr sz="2000" b="0">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smtClean="0"/>
              <a:t>PALSTAN OTSIKKO, CALIBRI REGULAR, KAIKKI ISOLLA</a:t>
            </a:r>
          </a:p>
        </p:txBody>
      </p:sp>
      <p:sp>
        <p:nvSpPr>
          <p:cNvPr id="11" name="Sisällön paikkamerkki 3"/>
          <p:cNvSpPr>
            <a:spLocks noGrp="1"/>
          </p:cNvSpPr>
          <p:nvPr>
            <p:ph sz="half" idx="2" hasCustomPrompt="1"/>
          </p:nvPr>
        </p:nvSpPr>
        <p:spPr>
          <a:xfrm>
            <a:off x="653138" y="2150503"/>
            <a:ext cx="5365210" cy="3923726"/>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4" name="Tekstin paikkamerkki 2"/>
          <p:cNvSpPr>
            <a:spLocks noGrp="1"/>
          </p:cNvSpPr>
          <p:nvPr>
            <p:ph type="body" idx="13" hasCustomPrompt="1"/>
          </p:nvPr>
        </p:nvSpPr>
        <p:spPr>
          <a:xfrm>
            <a:off x="6307182" y="1362705"/>
            <a:ext cx="5365210" cy="675826"/>
          </a:xfrm>
          <a:prstGeom prst="rect">
            <a:avLst/>
          </a:prstGeom>
        </p:spPr>
        <p:txBody>
          <a:bodyPr anchor="b"/>
          <a:lstStyle>
            <a:lvl1pPr marL="0" indent="0">
              <a:buNone/>
              <a:defRPr sz="2000" b="0">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smtClean="0"/>
              <a:t>PALSTAN OTSIKKO, CALIBRI REGULAR, KAIKKI ISOLLA</a:t>
            </a:r>
          </a:p>
        </p:txBody>
      </p:sp>
      <p:sp>
        <p:nvSpPr>
          <p:cNvPr id="15" name="Sisällön paikkamerkki 3"/>
          <p:cNvSpPr>
            <a:spLocks noGrp="1"/>
          </p:cNvSpPr>
          <p:nvPr>
            <p:ph sz="half" idx="14" hasCustomPrompt="1"/>
          </p:nvPr>
        </p:nvSpPr>
        <p:spPr>
          <a:xfrm>
            <a:off x="6307182" y="2150503"/>
            <a:ext cx="5365210" cy="3923726"/>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pic>
        <p:nvPicPr>
          <p:cNvPr id="13" name="Kuva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Tree>
    <p:extLst>
      <p:ext uri="{BB962C8B-B14F-4D97-AF65-F5344CB8AC3E}">
        <p14:creationId xmlns:p14="http://schemas.microsoft.com/office/powerpoint/2010/main" val="422180325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aksi sisältökohdetta, ilman otsikoit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6" name="Alatunnisteen paikkamerkki 5"/>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1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pic>
        <p:nvPicPr>
          <p:cNvPr id="13" name="Kuva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
        <p:nvSpPr>
          <p:cNvPr id="18" name="Sisällön paikkamerkki 3"/>
          <p:cNvSpPr>
            <a:spLocks noGrp="1"/>
          </p:cNvSpPr>
          <p:nvPr>
            <p:ph sz="half" idx="2" hasCustomPrompt="1"/>
          </p:nvPr>
        </p:nvSpPr>
        <p:spPr>
          <a:xfrm>
            <a:off x="653138" y="1337702"/>
            <a:ext cx="5365210" cy="472135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9" name="Sisällön paikkamerkki 3"/>
          <p:cNvSpPr>
            <a:spLocks noGrp="1"/>
          </p:cNvSpPr>
          <p:nvPr>
            <p:ph sz="half" idx="14" hasCustomPrompt="1"/>
          </p:nvPr>
        </p:nvSpPr>
        <p:spPr>
          <a:xfrm>
            <a:off x="6307182" y="1337701"/>
            <a:ext cx="5365210" cy="4721353"/>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extLst>
      <p:ext uri="{BB962C8B-B14F-4D97-AF65-F5344CB8AC3E}">
        <p14:creationId xmlns:p14="http://schemas.microsoft.com/office/powerpoint/2010/main" val="294165286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tsikko ja grafiikk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4" name="Alatunnisteen paikkamerkki 3"/>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5" name="Dian numeron paikkamerkki 4"/>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Grafiikka, </a:t>
            </a:r>
            <a:r>
              <a:rPr lang="fi-FI" dirty="0" err="1" smtClean="0"/>
              <a:t>Calibri</a:t>
            </a:r>
            <a:r>
              <a:rPr lang="fi-FI" dirty="0" smtClean="0"/>
              <a:t> </a:t>
            </a:r>
            <a:r>
              <a:rPr lang="fi-FI" dirty="0" err="1" smtClean="0"/>
              <a:t>Light</a:t>
            </a:r>
            <a:endParaRPr lang="fi-FI" dirty="0"/>
          </a:p>
        </p:txBody>
      </p:sp>
      <p:sp>
        <p:nvSpPr>
          <p:cNvPr id="7" name="Sisällön paikkamerkki 2"/>
          <p:cNvSpPr>
            <a:spLocks noGrp="1"/>
          </p:cNvSpPr>
          <p:nvPr>
            <p:ph idx="1" hasCustomPrompt="1"/>
          </p:nvPr>
        </p:nvSpPr>
        <p:spPr>
          <a:xfrm>
            <a:off x="653138" y="1335159"/>
            <a:ext cx="11033764"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extLst>
      <p:ext uri="{BB962C8B-B14F-4D97-AF65-F5344CB8AC3E}">
        <p14:creationId xmlns:p14="http://schemas.microsoft.com/office/powerpoint/2010/main" val="273907590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uokattava väliotsikko">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9" name="Otsikko 1"/>
          <p:cNvSpPr>
            <a:spLocks noGrp="1"/>
          </p:cNvSpPr>
          <p:nvPr>
            <p:ph type="title" hasCustomPrompt="1"/>
          </p:nvPr>
        </p:nvSpPr>
        <p:spPr>
          <a:xfrm>
            <a:off x="831850" y="3033916"/>
            <a:ext cx="10515599" cy="652001"/>
          </a:xfrm>
          <a:prstGeom prst="rect">
            <a:avLst/>
          </a:prstGeom>
        </p:spPr>
        <p:txBody>
          <a:bodyPr/>
          <a:lstStyle>
            <a:lvl1pPr algn="ctr">
              <a:defRPr sz="4000" b="1" baseline="0">
                <a:solidFill>
                  <a:schemeClr val="tx1">
                    <a:lumMod val="85000"/>
                    <a:lumOff val="15000"/>
                  </a:schemeClr>
                </a:solidFill>
                <a:latin typeface="+mn-lt"/>
              </a:defRPr>
            </a:lvl1pPr>
          </a:lstStyle>
          <a:p>
            <a:r>
              <a:rPr lang="fi-FI" dirty="0" smtClean="0"/>
              <a:t>MUOKATTAVA VÄLIOTSIKKO, ISOLLA 40 PT</a:t>
            </a:r>
            <a:endParaRPr lang="fi-FI" dirty="0"/>
          </a:p>
        </p:txBody>
      </p:sp>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1596" y="1217915"/>
            <a:ext cx="10195564" cy="5631376"/>
          </a:xfrm>
          <a:prstGeom prst="rect">
            <a:avLst/>
          </a:prstGeom>
        </p:spPr>
      </p:pic>
    </p:spTree>
    <p:extLst>
      <p:ext uri="{BB962C8B-B14F-4D97-AF65-F5344CB8AC3E}">
        <p14:creationId xmlns:p14="http://schemas.microsoft.com/office/powerpoint/2010/main" val="387732621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opetusdi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6" name="Alatunnisteen paikkamerkki 5"/>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8" name="Otsikko 1"/>
          <p:cNvSpPr>
            <a:spLocks noGrp="1"/>
          </p:cNvSpPr>
          <p:nvPr>
            <p:ph type="title" hasCustomPrompt="1"/>
          </p:nvPr>
        </p:nvSpPr>
        <p:spPr>
          <a:xfrm>
            <a:off x="838200" y="1423359"/>
            <a:ext cx="9737785" cy="1915065"/>
          </a:xfrm>
          <a:prstGeom prst="rect">
            <a:avLst/>
          </a:prstGeom>
        </p:spPr>
        <p:txBody>
          <a:bodyPr>
            <a:normAutofit/>
          </a:bodyPr>
          <a:lstStyle>
            <a:lvl1pPr algn="l">
              <a:defRPr sz="3600" b="0" baseline="0">
                <a:solidFill>
                  <a:schemeClr val="tx1">
                    <a:lumMod val="85000"/>
                    <a:lumOff val="15000"/>
                  </a:schemeClr>
                </a:solidFill>
                <a:latin typeface="+mj-lt"/>
              </a:defRPr>
            </a:lvl1pPr>
          </a:lstStyle>
          <a:p>
            <a:r>
              <a:rPr lang="fi-FI" dirty="0" smtClean="0"/>
              <a:t>”Tutkimuksen pääviesti kiteytetysti. 75 % yrittäjistä kokee </a:t>
            </a:r>
            <a:r>
              <a:rPr lang="fi-FI" dirty="0" err="1" smtClean="0"/>
              <a:t>digitalisaatiossa</a:t>
            </a:r>
            <a:r>
              <a:rPr lang="fi-FI" dirty="0" smtClean="0"/>
              <a:t> onnistumisen </a:t>
            </a:r>
            <a:br>
              <a:rPr lang="fi-FI" dirty="0" smtClean="0"/>
            </a:br>
            <a:r>
              <a:rPr lang="fi-FI" dirty="0" smtClean="0"/>
              <a:t>tärkeäksi yrityksensä tulevaisuudelle”</a:t>
            </a:r>
            <a:endParaRPr lang="fi-FI" dirty="0"/>
          </a:p>
        </p:txBody>
      </p:sp>
      <p:sp>
        <p:nvSpPr>
          <p:cNvPr id="13" name="Tekstin paikkamerkki 12"/>
          <p:cNvSpPr>
            <a:spLocks noGrp="1"/>
          </p:cNvSpPr>
          <p:nvPr>
            <p:ph type="body" sz="quarter" idx="13" hasCustomPrompt="1"/>
          </p:nvPr>
        </p:nvSpPr>
        <p:spPr>
          <a:xfrm>
            <a:off x="838201" y="3726437"/>
            <a:ext cx="3669856" cy="309115"/>
          </a:xfrm>
          <a:prstGeom prst="rect">
            <a:avLst/>
          </a:prstGeom>
        </p:spPr>
        <p:txBody>
          <a:bodyPr/>
          <a:lstStyle>
            <a:lvl1pPr marL="0" indent="0" algn="l">
              <a:lnSpc>
                <a:spcPts val="1700"/>
              </a:lnSpc>
              <a:buNone/>
              <a:defRPr sz="1800" b="1" baseline="0">
                <a:solidFill>
                  <a:schemeClr val="tx1">
                    <a:lumMod val="85000"/>
                    <a:lumOff val="15000"/>
                  </a:schemeClr>
                </a:solidFill>
                <a:latin typeface="+mn-lt"/>
              </a:defRPr>
            </a:lvl1pPr>
          </a:lstStyle>
          <a:p>
            <a:pPr lvl="0"/>
            <a:r>
              <a:rPr lang="fi-FI" dirty="0" smtClean="0"/>
              <a:t>LISÄTIETOJA</a:t>
            </a:r>
          </a:p>
        </p:txBody>
      </p:sp>
      <p:sp>
        <p:nvSpPr>
          <p:cNvPr id="14" name="Tekstin paikkamerkki 12"/>
          <p:cNvSpPr>
            <a:spLocks noGrp="1"/>
          </p:cNvSpPr>
          <p:nvPr>
            <p:ph type="body" sz="quarter" idx="14" hasCustomPrompt="1"/>
          </p:nvPr>
        </p:nvSpPr>
        <p:spPr>
          <a:xfrm>
            <a:off x="838200" y="4161281"/>
            <a:ext cx="3669856" cy="1568960"/>
          </a:xfrm>
          <a:prstGeom prst="rect">
            <a:avLst/>
          </a:prstGeom>
        </p:spPr>
        <p:txBody>
          <a:bodyPr/>
          <a:lstStyle>
            <a:lvl1pPr marL="0" indent="0" algn="l">
              <a:lnSpc>
                <a:spcPts val="1500"/>
              </a:lnSpc>
              <a:buNone/>
              <a:defRPr sz="1800" baseline="0">
                <a:solidFill>
                  <a:schemeClr val="tx1">
                    <a:lumMod val="85000"/>
                    <a:lumOff val="15000"/>
                  </a:schemeClr>
                </a:solidFill>
                <a:latin typeface="+mj-lt"/>
              </a:defRPr>
            </a:lvl1pPr>
          </a:lstStyle>
          <a:p>
            <a:pPr lvl="0"/>
            <a:r>
              <a:rPr lang="fi-FI" dirty="0" smtClean="0"/>
              <a:t>Yhteystiedot</a:t>
            </a:r>
            <a:endParaRPr lang="fi-FI" dirty="0"/>
          </a:p>
        </p:txBody>
      </p:sp>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8389" y="1219864"/>
            <a:ext cx="10195564" cy="5631376"/>
          </a:xfrm>
          <a:prstGeom prst="rect">
            <a:avLst/>
          </a:prstGeom>
        </p:spPr>
      </p:pic>
    </p:spTree>
    <p:extLst>
      <p:ext uri="{BB962C8B-B14F-4D97-AF65-F5344CB8AC3E}">
        <p14:creationId xmlns:p14="http://schemas.microsoft.com/office/powerpoint/2010/main" val="267105838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3" name="Alatunnisteen paikkamerkki 2"/>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4" name="Dian numeron paikkamerkki 3"/>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98466860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aportin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8200" y="2709070"/>
            <a:ext cx="10515600" cy="696603"/>
          </a:xfrm>
          <a:prstGeom prst="rect">
            <a:avLst/>
          </a:prstGeom>
        </p:spPr>
        <p:txBody>
          <a:bodyPr/>
          <a:lstStyle>
            <a:lvl1pPr>
              <a:defRPr sz="4800" b="1">
                <a:solidFill>
                  <a:schemeClr val="tx1">
                    <a:lumMod val="85000"/>
                    <a:lumOff val="15000"/>
                  </a:schemeClr>
                </a:solidFill>
                <a:latin typeface="Calibri" panose="020F0502020204030204" pitchFamily="34" charset="0"/>
              </a:defRPr>
            </a:lvl1pPr>
          </a:lstStyle>
          <a:p>
            <a:r>
              <a:rPr lang="fi-FI" dirty="0" smtClean="0"/>
              <a:t>RAPORTIN OTSIKKO, ISOLLA</a:t>
            </a:r>
            <a:endParaRPr lang="fi-FI" dirty="0"/>
          </a:p>
        </p:txBody>
      </p:sp>
      <p:sp>
        <p:nvSpPr>
          <p:cNvPr id="19" name="Tekstin paikkamerkki 18"/>
          <p:cNvSpPr>
            <a:spLocks noGrp="1"/>
          </p:cNvSpPr>
          <p:nvPr>
            <p:ph type="body" sz="quarter" idx="13" hasCustomPrompt="1"/>
          </p:nvPr>
        </p:nvSpPr>
        <p:spPr>
          <a:xfrm>
            <a:off x="838200" y="2206977"/>
            <a:ext cx="9539795" cy="402525"/>
          </a:xfrm>
          <a:prstGeom prst="rect">
            <a:avLst/>
          </a:prstGeom>
        </p:spPr>
        <p:txBody>
          <a:bodyPr/>
          <a:lstStyle>
            <a:lvl1pPr marL="0" indent="0">
              <a:buFont typeface="Arial" panose="020B0604020202020204" pitchFamily="34" charset="0"/>
              <a:buNone/>
              <a:defRPr sz="3200" baseline="0">
                <a:solidFill>
                  <a:schemeClr val="tx1">
                    <a:lumMod val="85000"/>
                    <a:lumOff val="15000"/>
                  </a:schemeClr>
                </a:solidFill>
                <a:latin typeface="+mj-lt"/>
              </a:defRPr>
            </a:lvl1pPr>
            <a:lvl3pPr marL="914400" indent="0">
              <a:buNone/>
              <a:defRPr sz="2400"/>
            </a:lvl3pPr>
          </a:lstStyle>
          <a:p>
            <a:pPr lvl="0"/>
            <a:r>
              <a:rPr lang="fi-FI" dirty="0" smtClean="0"/>
              <a:t>TUTKIMUSRAPORTTI, KAIKKI ISOLLA</a:t>
            </a:r>
            <a:endParaRPr lang="fi-FI" dirty="0"/>
          </a:p>
        </p:txBody>
      </p:sp>
      <p:sp>
        <p:nvSpPr>
          <p:cNvPr id="11" name="Tekstin paikkamerkki 18"/>
          <p:cNvSpPr>
            <a:spLocks noGrp="1"/>
          </p:cNvSpPr>
          <p:nvPr>
            <p:ph type="body" sz="quarter" idx="14" hasCustomPrompt="1"/>
          </p:nvPr>
        </p:nvSpPr>
        <p:spPr>
          <a:xfrm>
            <a:off x="838200" y="3474903"/>
            <a:ext cx="9539795" cy="402525"/>
          </a:xfrm>
          <a:prstGeom prst="rect">
            <a:avLst/>
          </a:prstGeom>
        </p:spPr>
        <p:txBody>
          <a:bodyPr/>
          <a:lstStyle>
            <a:lvl1pPr marL="0" indent="0">
              <a:buFont typeface="Arial" panose="020B0604020202020204" pitchFamily="34" charset="0"/>
              <a:buNone/>
              <a:defRPr sz="3200" baseline="0">
                <a:solidFill>
                  <a:schemeClr val="tx1">
                    <a:lumMod val="85000"/>
                    <a:lumOff val="15000"/>
                  </a:schemeClr>
                </a:solidFill>
                <a:latin typeface="+mj-lt"/>
              </a:defRPr>
            </a:lvl1pPr>
            <a:lvl3pPr marL="914400" indent="0">
              <a:buNone/>
              <a:defRPr sz="2400"/>
            </a:lvl3pPr>
          </a:lstStyle>
          <a:p>
            <a:pPr lvl="0"/>
            <a:r>
              <a:rPr lang="fi-FI" dirty="0" smtClean="0"/>
              <a:t>Alaotsikko, </a:t>
            </a:r>
            <a:r>
              <a:rPr lang="fi-FI" dirty="0" err="1" smtClean="0"/>
              <a:t>Calibri</a:t>
            </a:r>
            <a:r>
              <a:rPr lang="fi-FI" dirty="0" smtClean="0"/>
              <a:t> </a:t>
            </a:r>
            <a:r>
              <a:rPr lang="fi-FI" dirty="0" err="1" smtClean="0"/>
              <a:t>Light</a:t>
            </a:r>
            <a:endParaRPr lang="fi-FI" dirty="0"/>
          </a:p>
        </p:txBody>
      </p:sp>
      <p:sp>
        <p:nvSpPr>
          <p:cNvPr id="12" name="Päivämäärän paikkamerkki 2"/>
          <p:cNvSpPr>
            <a:spLocks noGrp="1"/>
          </p:cNvSpPr>
          <p:nvPr>
            <p:ph type="dt" sz="half" idx="10"/>
          </p:nvPr>
        </p:nvSpPr>
        <p:spPr>
          <a:xfrm>
            <a:off x="838200" y="6356350"/>
            <a:ext cx="921589" cy="365125"/>
          </a:xfrm>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13" name="Alatunnisteen paikkamerkki 3"/>
          <p:cNvSpPr>
            <a:spLocks noGrp="1"/>
          </p:cNvSpPr>
          <p:nvPr>
            <p:ph type="ftr" sz="quarter" idx="11"/>
          </p:nvPr>
        </p:nvSpPr>
        <p:spPr>
          <a:xfrm>
            <a:off x="1988389" y="6356349"/>
            <a:ext cx="4170871" cy="365125"/>
          </a:xfrm>
        </p:spPr>
        <p:txBody>
          <a:bodyPr/>
          <a:lstStyle/>
          <a:p>
            <a:r>
              <a:rPr lang="fi-FI" smtClean="0">
                <a:solidFill>
                  <a:prstClr val="black">
                    <a:tint val="75000"/>
                  </a:prstClr>
                </a:solidFill>
              </a:rPr>
              <a:t>Kummit ry/Lapsipotilasjärjestöjen jäsenet T-17093 MT</a:t>
            </a:r>
            <a:endParaRPr lang="fi-FI" dirty="0">
              <a:solidFill>
                <a:prstClr val="black">
                  <a:tint val="75000"/>
                </a:prstClr>
              </a:solidFill>
            </a:endParaRPr>
          </a:p>
        </p:txBody>
      </p:sp>
      <p:sp>
        <p:nvSpPr>
          <p:cNvPr id="14" name="Dian numeron paikkamerkki 4"/>
          <p:cNvSpPr>
            <a:spLocks noGrp="1"/>
          </p:cNvSpPr>
          <p:nvPr>
            <p:ph type="sldNum" sz="quarter" idx="12"/>
          </p:nvPr>
        </p:nvSpPr>
        <p:spPr>
          <a:xfrm>
            <a:off x="211183" y="6356349"/>
            <a:ext cx="398417" cy="365125"/>
          </a:xfrm>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29753392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8200" y="1038687"/>
            <a:ext cx="10515600" cy="652001"/>
          </a:xfrm>
          <a:prstGeom prst="rect">
            <a:avLst/>
          </a:prstGeom>
        </p:spPr>
        <p:txBody>
          <a:bodyPr/>
          <a:lstStyle>
            <a:lvl1pPr>
              <a:defRPr sz="4000" b="1">
                <a:solidFill>
                  <a:schemeClr val="tx1">
                    <a:lumMod val="85000"/>
                    <a:lumOff val="15000"/>
                  </a:schemeClr>
                </a:solidFill>
                <a:latin typeface="+mn-lt"/>
              </a:defRPr>
            </a:lvl1pPr>
          </a:lstStyle>
          <a:p>
            <a:r>
              <a:rPr lang="fi-FI" dirty="0" smtClean="0"/>
              <a:t>SISÄLLYS</a:t>
            </a:r>
            <a:endParaRPr lang="fi-FI" dirty="0"/>
          </a:p>
        </p:txBody>
      </p:sp>
      <p:sp>
        <p:nvSpPr>
          <p:cNvPr id="3" name="Päivämäärän paikkamerkki 2"/>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4" name="Alatunnisteen paikkamerkki 3"/>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dirty="0">
              <a:solidFill>
                <a:prstClr val="black">
                  <a:tint val="75000"/>
                </a:prstClr>
              </a:solidFill>
            </a:endParaRPr>
          </a:p>
        </p:txBody>
      </p:sp>
      <p:sp>
        <p:nvSpPr>
          <p:cNvPr id="5" name="Dian numeron paikkamerkki 4"/>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7" name="Tekstin paikkamerkki 6"/>
          <p:cNvSpPr>
            <a:spLocks noGrp="1"/>
          </p:cNvSpPr>
          <p:nvPr>
            <p:ph type="body" sz="quarter" idx="13" hasCustomPrompt="1"/>
          </p:nvPr>
        </p:nvSpPr>
        <p:spPr>
          <a:xfrm>
            <a:off x="1997476" y="2006600"/>
            <a:ext cx="9356324" cy="3763963"/>
          </a:xfrm>
          <a:prstGeom prst="rect">
            <a:avLst/>
          </a:prstGeom>
        </p:spPr>
        <p:txBody>
          <a:bodyPr/>
          <a:lstStyle>
            <a:lvl1pPr marL="514350" indent="-514350">
              <a:buFont typeface="+mj-lt"/>
              <a:buAutoNum type="arabicPeriod"/>
              <a:defRPr sz="1800">
                <a:solidFill>
                  <a:schemeClr val="tx1">
                    <a:lumMod val="85000"/>
                    <a:lumOff val="15000"/>
                  </a:schemeClr>
                </a:solidFill>
                <a:latin typeface="+mj-lt"/>
              </a:defRPr>
            </a:lvl1pPr>
            <a:lvl2pPr marL="914400" indent="-457200">
              <a:buFont typeface="+mj-lt"/>
              <a:buAutoNum type="arabicPeriod"/>
              <a:defRPr sz="1600">
                <a:solidFill>
                  <a:schemeClr val="tx1">
                    <a:lumMod val="85000"/>
                    <a:lumOff val="15000"/>
                  </a:schemeClr>
                </a:solidFill>
                <a:latin typeface="+mj-lt"/>
              </a:defRPr>
            </a:lvl2pPr>
            <a:lvl3pPr marL="1371600" indent="-457200">
              <a:buFont typeface="+mj-lt"/>
              <a:buAutoNum type="arabicPeriod"/>
              <a:defRPr sz="1600">
                <a:solidFill>
                  <a:schemeClr val="tx1">
                    <a:lumMod val="85000"/>
                    <a:lumOff val="15000"/>
                  </a:schemeClr>
                </a:solidFill>
                <a:latin typeface="+mj-lt"/>
              </a:defRPr>
            </a:lvl3pPr>
            <a:lvl4pPr marL="1714500" indent="-342900">
              <a:buFont typeface="+mj-lt"/>
              <a:buAutoNum type="arabicPeriod"/>
              <a:defRPr sz="1600">
                <a:solidFill>
                  <a:schemeClr val="tx1">
                    <a:lumMod val="85000"/>
                    <a:lumOff val="15000"/>
                  </a:schemeClr>
                </a:solidFill>
                <a:latin typeface="+mj-lt"/>
              </a:defRPr>
            </a:lvl4pPr>
            <a:lvl5pPr marL="2171700" indent="-342900">
              <a:buFont typeface="+mj-lt"/>
              <a:buAutoNum type="arabicPeriod"/>
              <a:defRPr sz="1600">
                <a:solidFill>
                  <a:schemeClr val="tx1">
                    <a:lumMod val="85000"/>
                    <a:lumOff val="15000"/>
                  </a:schemeClr>
                </a:solidFill>
                <a:latin typeface="+mj-lt"/>
              </a:defRPr>
            </a:lvl5pPr>
          </a:lstStyle>
          <a:p>
            <a:pPr lvl="0"/>
            <a:r>
              <a:rPr lang="fi-FI" dirty="0" smtClean="0"/>
              <a:t>Sisältö					3</a:t>
            </a:r>
          </a:p>
          <a:p>
            <a:pPr lvl="1"/>
            <a:r>
              <a:rPr lang="fi-FI" dirty="0" smtClean="0"/>
              <a:t>toinen taso				11</a:t>
            </a:r>
          </a:p>
          <a:p>
            <a:pPr lvl="2"/>
            <a:r>
              <a:rPr lang="fi-FI" dirty="0" smtClean="0"/>
              <a:t>kolmas taso				13</a:t>
            </a:r>
          </a:p>
          <a:p>
            <a:pPr lvl="3"/>
            <a:r>
              <a:rPr lang="fi-FI" dirty="0" smtClean="0"/>
              <a:t>neljäs taso				14</a:t>
            </a:r>
          </a:p>
          <a:p>
            <a:pPr lvl="4"/>
            <a:r>
              <a:rPr lang="fi-FI" dirty="0" smtClean="0"/>
              <a:t>viides taso			16</a:t>
            </a:r>
          </a:p>
          <a:p>
            <a:pPr lvl="4"/>
            <a:endParaRPr lang="fi-FI" dirty="0" smtClean="0"/>
          </a:p>
          <a:p>
            <a:pPr lvl="0"/>
            <a:r>
              <a:rPr lang="fi-FI" dirty="0" smtClean="0"/>
              <a:t>Sisältö 2					22</a:t>
            </a:r>
          </a:p>
          <a:p>
            <a:pPr lvl="0"/>
            <a:r>
              <a:rPr lang="fi-FI" dirty="0" smtClean="0"/>
              <a:t>Sisältö 3					27</a:t>
            </a:r>
          </a:p>
          <a:p>
            <a:pPr lvl="0"/>
            <a:r>
              <a:rPr lang="fi-FI" dirty="0" smtClean="0"/>
              <a:t>Sisältö 4					32</a:t>
            </a:r>
            <a:endParaRPr lang="fi-FI" dirty="0"/>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1596" y="1217915"/>
            <a:ext cx="10195564" cy="5631376"/>
          </a:xfrm>
          <a:prstGeom prst="rect">
            <a:avLst/>
          </a:prstGeom>
        </p:spPr>
      </p:pic>
    </p:spTree>
    <p:extLst>
      <p:ext uri="{BB962C8B-B14F-4D97-AF65-F5344CB8AC3E}">
        <p14:creationId xmlns:p14="http://schemas.microsoft.com/office/powerpoint/2010/main" val="419700811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sp>
        <p:nvSpPr>
          <p:cNvPr id="9" name="Sisällön paikkamerkki 2"/>
          <p:cNvSpPr>
            <a:spLocks noGrp="1"/>
          </p:cNvSpPr>
          <p:nvPr>
            <p:ph idx="1" hasCustomPrompt="1"/>
          </p:nvPr>
        </p:nvSpPr>
        <p:spPr>
          <a:xfrm>
            <a:off x="653138" y="1335159"/>
            <a:ext cx="11033764"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Tree>
    <p:extLst>
      <p:ext uri="{BB962C8B-B14F-4D97-AF65-F5344CB8AC3E}">
        <p14:creationId xmlns:p14="http://schemas.microsoft.com/office/powerpoint/2010/main" val="31529033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sisältö (sisennetty)">
    <p:spTree>
      <p:nvGrpSpPr>
        <p:cNvPr id="1" name=""/>
        <p:cNvGrpSpPr/>
        <p:nvPr/>
      </p:nvGrpSpPr>
      <p:grpSpPr>
        <a:xfrm>
          <a:off x="0" y="0"/>
          <a:ext cx="0" cy="0"/>
          <a:chOff x="0" y="0"/>
          <a:chExt cx="0" cy="0"/>
        </a:xfrm>
      </p:grpSpPr>
      <p:pic>
        <p:nvPicPr>
          <p:cNvPr id="11" name="Kuva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1118" y="3633216"/>
            <a:ext cx="4560882" cy="3224784"/>
          </a:xfrm>
          <a:prstGeom prst="rect">
            <a:avLst/>
          </a:prstGeom>
          <a:ln>
            <a:noFill/>
          </a:ln>
        </p:spPr>
      </p:pic>
      <p:sp>
        <p:nvSpPr>
          <p:cNvPr id="4" name="Päivämäärän paikkamerkki 3"/>
          <p:cNvSpPr>
            <a:spLocks noGrp="1"/>
          </p:cNvSpPr>
          <p:nvPr>
            <p:ph type="dt" sz="half" idx="10"/>
          </p:nvPr>
        </p:nvSpPr>
        <p:spPr/>
        <p:txBody>
          <a:bodyPr/>
          <a:lstStyle/>
          <a:p>
            <a:r>
              <a:rPr lang="fi-FI" smtClean="0"/>
              <a:t>14.8.2017</a:t>
            </a:r>
            <a:endParaRPr lang="fi-FI"/>
          </a:p>
        </p:txBody>
      </p:sp>
      <p:sp>
        <p:nvSpPr>
          <p:cNvPr id="5" name="Alatunnisteen paikkamerkki 4"/>
          <p:cNvSpPr>
            <a:spLocks noGrp="1"/>
          </p:cNvSpPr>
          <p:nvPr>
            <p:ph type="ftr" sz="quarter" idx="11"/>
          </p:nvPr>
        </p:nvSpPr>
        <p:spPr/>
        <p:txBody>
          <a:bodyPr/>
          <a:lstStyle/>
          <a:p>
            <a:r>
              <a:rPr lang="fi-FI" smtClean="0"/>
              <a:t>Kummit ry/Lapsipotilasjärjestöjen jäsenet T-17093 MT</a:t>
            </a:r>
            <a:endParaRPr lang="fi-FI"/>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sp>
        <p:nvSpPr>
          <p:cNvPr id="8" name="Sisällön paikkamerkki 2"/>
          <p:cNvSpPr>
            <a:spLocks noGrp="1"/>
          </p:cNvSpPr>
          <p:nvPr>
            <p:ph idx="1" hasCustomPrompt="1"/>
          </p:nvPr>
        </p:nvSpPr>
        <p:spPr>
          <a:xfrm>
            <a:off x="1045029" y="1335159"/>
            <a:ext cx="10641873" cy="4813092"/>
          </a:xfrm>
          <a:prstGeom prst="rect">
            <a:avLst/>
          </a:prstGeom>
        </p:spPr>
        <p:txBody>
          <a:bodyPr/>
          <a:lstStyle>
            <a:lvl1pPr>
              <a:defRPr sz="2000">
                <a:solidFill>
                  <a:schemeClr val="bg1"/>
                </a:solidFill>
                <a:latin typeface="+mj-lt"/>
              </a:defRPr>
            </a:lvl1pPr>
            <a:lvl2pPr>
              <a:defRPr sz="20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fi-FI" dirty="0" smtClean="0"/>
              <a:t>Ensimmäinen taso</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2"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bg1"/>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spTree>
    <p:extLst>
      <p:ext uri="{BB962C8B-B14F-4D97-AF65-F5344CB8AC3E}">
        <p14:creationId xmlns:p14="http://schemas.microsoft.com/office/powerpoint/2010/main" val="3115644851"/>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tsikko ja sisältö, ilman palkkej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5" name="Alatunnisteen paikkamerkki 4"/>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7"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sp>
        <p:nvSpPr>
          <p:cNvPr id="8" name="Sisällön paikkamerkki 2"/>
          <p:cNvSpPr>
            <a:spLocks noGrp="1"/>
          </p:cNvSpPr>
          <p:nvPr>
            <p:ph idx="1" hasCustomPrompt="1"/>
          </p:nvPr>
        </p:nvSpPr>
        <p:spPr>
          <a:xfrm>
            <a:off x="653138" y="1335159"/>
            <a:ext cx="11033764"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extLst>
      <p:ext uri="{BB962C8B-B14F-4D97-AF65-F5344CB8AC3E}">
        <p14:creationId xmlns:p14="http://schemas.microsoft.com/office/powerpoint/2010/main" val="290114231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tsikko ja sisältö, ilman palkkeja 2/3+havainnot">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4" name="Alatunnisteen paikkamerkki 3"/>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5" name="Dian numeron paikkamerkki 4"/>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Grafiikka, </a:t>
            </a:r>
            <a:r>
              <a:rPr lang="fi-FI" dirty="0" err="1" smtClean="0"/>
              <a:t>Calibri</a:t>
            </a:r>
            <a:r>
              <a:rPr lang="fi-FI" dirty="0" smtClean="0"/>
              <a:t> </a:t>
            </a:r>
            <a:r>
              <a:rPr lang="fi-FI" dirty="0" err="1" smtClean="0"/>
              <a:t>Light</a:t>
            </a:r>
            <a:endParaRPr lang="fi-FI" dirty="0"/>
          </a:p>
        </p:txBody>
      </p:sp>
      <p:sp>
        <p:nvSpPr>
          <p:cNvPr id="8" name="Sisällön paikkamerkki 2"/>
          <p:cNvSpPr>
            <a:spLocks noGrp="1"/>
          </p:cNvSpPr>
          <p:nvPr>
            <p:ph idx="1" hasCustomPrompt="1"/>
          </p:nvPr>
        </p:nvSpPr>
        <p:spPr>
          <a:xfrm>
            <a:off x="653138" y="1335159"/>
            <a:ext cx="7864561"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9" name="Sisällön paikkamerkki 2"/>
          <p:cNvSpPr>
            <a:spLocks noGrp="1"/>
          </p:cNvSpPr>
          <p:nvPr>
            <p:ph idx="13" hasCustomPrompt="1"/>
          </p:nvPr>
        </p:nvSpPr>
        <p:spPr>
          <a:xfrm>
            <a:off x="8688909" y="1335159"/>
            <a:ext cx="2997993" cy="4782612"/>
          </a:xfrm>
          <a:prstGeom prst="rect">
            <a:avLst/>
          </a:prstGeom>
        </p:spPr>
        <p:txBody>
          <a:bodyPr/>
          <a:lstStyle>
            <a:lvl1pPr>
              <a:defRPr sz="1800" baseline="0">
                <a:solidFill>
                  <a:schemeClr val="tx1">
                    <a:lumMod val="85000"/>
                    <a:lumOff val="15000"/>
                  </a:schemeClr>
                </a:solidFill>
                <a:latin typeface="+mj-lt"/>
              </a:defRPr>
            </a:lvl1pPr>
            <a:lvl2pPr>
              <a:defRPr sz="1800">
                <a:solidFill>
                  <a:schemeClr val="bg1"/>
                </a:solidFill>
                <a:latin typeface="+mj-lt"/>
              </a:defRPr>
            </a:lvl2pPr>
            <a:lvl3pPr>
              <a:defRPr sz="1600">
                <a:solidFill>
                  <a:schemeClr val="bg1"/>
                </a:solidFill>
                <a:latin typeface="+mj-lt"/>
              </a:defRPr>
            </a:lvl3pPr>
            <a:lvl4pPr>
              <a:defRPr sz="1600">
                <a:solidFill>
                  <a:schemeClr val="bg1"/>
                </a:solidFill>
                <a:latin typeface="+mj-lt"/>
              </a:defRPr>
            </a:lvl4pPr>
            <a:lvl5pPr>
              <a:defRPr sz="1600">
                <a:solidFill>
                  <a:schemeClr val="bg1"/>
                </a:solidFill>
                <a:latin typeface="+mj-lt"/>
              </a:defRPr>
            </a:lvl5pPr>
          </a:lstStyle>
          <a:p>
            <a:pPr lvl="0"/>
            <a:r>
              <a:rPr lang="fi-FI" dirty="0" smtClean="0"/>
              <a:t>Havaintoja grafiikasta</a:t>
            </a:r>
          </a:p>
        </p:txBody>
      </p:sp>
    </p:spTree>
    <p:extLst>
      <p:ext uri="{BB962C8B-B14F-4D97-AF65-F5344CB8AC3E}">
        <p14:creationId xmlns:p14="http://schemas.microsoft.com/office/powerpoint/2010/main" val="401999870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tsikko ja sisältö (sisennetty)">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8" name="Sisällön paikkamerkki 2"/>
          <p:cNvSpPr>
            <a:spLocks noGrp="1"/>
          </p:cNvSpPr>
          <p:nvPr>
            <p:ph idx="1" hasCustomPrompt="1"/>
          </p:nvPr>
        </p:nvSpPr>
        <p:spPr>
          <a:xfrm>
            <a:off x="1045029" y="1335159"/>
            <a:ext cx="10641873" cy="4813092"/>
          </a:xfrm>
          <a:prstGeom prst="rect">
            <a:avLst/>
          </a:prstGeom>
        </p:spPr>
        <p:txBody>
          <a:bodyPr/>
          <a:lstStyle>
            <a:lvl1pPr>
              <a:defRPr sz="2000">
                <a:solidFill>
                  <a:schemeClr val="tx1">
                    <a:lumMod val="85000"/>
                    <a:lumOff val="15000"/>
                  </a:schemeClr>
                </a:solidFill>
                <a:latin typeface="+mj-lt"/>
              </a:defRPr>
            </a:lvl1pPr>
            <a:lvl2pPr>
              <a:defRPr sz="2000">
                <a:solidFill>
                  <a:schemeClr val="tx1">
                    <a:lumMod val="85000"/>
                    <a:lumOff val="15000"/>
                  </a:schemeClr>
                </a:solidFill>
                <a:latin typeface="+mj-lt"/>
              </a:defRPr>
            </a:lvl2pPr>
            <a:lvl3pPr>
              <a:defRPr sz="1800">
                <a:solidFill>
                  <a:schemeClr val="tx1">
                    <a:lumMod val="85000"/>
                    <a:lumOff val="15000"/>
                  </a:schemeClr>
                </a:solidFill>
                <a:latin typeface="+mj-lt"/>
              </a:defRPr>
            </a:lvl3pPr>
            <a:lvl4pPr>
              <a:defRPr sz="1800">
                <a:solidFill>
                  <a:schemeClr val="tx1">
                    <a:lumMod val="85000"/>
                    <a:lumOff val="15000"/>
                  </a:schemeClr>
                </a:solidFill>
                <a:latin typeface="+mj-lt"/>
              </a:defRPr>
            </a:lvl4pPr>
            <a:lvl5pPr>
              <a:defRPr sz="1800">
                <a:solidFill>
                  <a:schemeClr val="tx1">
                    <a:lumMod val="85000"/>
                    <a:lumOff val="15000"/>
                  </a:schemeClr>
                </a:solidFill>
                <a:latin typeface="+mj-lt"/>
              </a:defRPr>
            </a:lvl5pPr>
          </a:lstStyle>
          <a:p>
            <a:pPr lvl="0"/>
            <a:r>
              <a:rPr lang="fi-FI" dirty="0" smtClean="0"/>
              <a:t>Ensimmäinen taso</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2"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Tree>
    <p:extLst>
      <p:ext uri="{BB962C8B-B14F-4D97-AF65-F5344CB8AC3E}">
        <p14:creationId xmlns:p14="http://schemas.microsoft.com/office/powerpoint/2010/main" val="387981875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6" name="Alatunnisteen paikkamerkki 5"/>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9" name="Tekstin paikkamerkki 2"/>
          <p:cNvSpPr>
            <a:spLocks noGrp="1"/>
          </p:cNvSpPr>
          <p:nvPr>
            <p:ph type="body" idx="1" hasCustomPrompt="1"/>
          </p:nvPr>
        </p:nvSpPr>
        <p:spPr>
          <a:xfrm>
            <a:off x="653138" y="1362705"/>
            <a:ext cx="5365210" cy="675826"/>
          </a:xfrm>
          <a:prstGeom prst="rect">
            <a:avLst/>
          </a:prstGeom>
        </p:spPr>
        <p:txBody>
          <a:bodyPr anchor="b"/>
          <a:lstStyle>
            <a:lvl1pPr marL="0" indent="0">
              <a:buNone/>
              <a:defRPr sz="2000" b="0">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smtClean="0"/>
              <a:t>PALSTAN OTSIKKO, CALIBRI REGULAR, KAIKKI ISOLLA</a:t>
            </a:r>
          </a:p>
        </p:txBody>
      </p:sp>
      <p:sp>
        <p:nvSpPr>
          <p:cNvPr id="11" name="Sisällön paikkamerkki 3"/>
          <p:cNvSpPr>
            <a:spLocks noGrp="1"/>
          </p:cNvSpPr>
          <p:nvPr>
            <p:ph sz="half" idx="2" hasCustomPrompt="1"/>
          </p:nvPr>
        </p:nvSpPr>
        <p:spPr>
          <a:xfrm>
            <a:off x="653138" y="2150503"/>
            <a:ext cx="5365210" cy="3923726"/>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4" name="Tekstin paikkamerkki 2"/>
          <p:cNvSpPr>
            <a:spLocks noGrp="1"/>
          </p:cNvSpPr>
          <p:nvPr>
            <p:ph type="body" idx="13" hasCustomPrompt="1"/>
          </p:nvPr>
        </p:nvSpPr>
        <p:spPr>
          <a:xfrm>
            <a:off x="6307182" y="1362705"/>
            <a:ext cx="5365210" cy="675826"/>
          </a:xfrm>
          <a:prstGeom prst="rect">
            <a:avLst/>
          </a:prstGeom>
        </p:spPr>
        <p:txBody>
          <a:bodyPr anchor="b"/>
          <a:lstStyle>
            <a:lvl1pPr marL="0" indent="0">
              <a:buNone/>
              <a:defRPr sz="2000" b="0">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smtClean="0"/>
              <a:t>PALSTAN OTSIKKO, CALIBRI REGULAR, KAIKKI ISOLLA</a:t>
            </a:r>
          </a:p>
        </p:txBody>
      </p:sp>
      <p:sp>
        <p:nvSpPr>
          <p:cNvPr id="15" name="Sisällön paikkamerkki 3"/>
          <p:cNvSpPr>
            <a:spLocks noGrp="1"/>
          </p:cNvSpPr>
          <p:nvPr>
            <p:ph sz="half" idx="14" hasCustomPrompt="1"/>
          </p:nvPr>
        </p:nvSpPr>
        <p:spPr>
          <a:xfrm>
            <a:off x="6307182" y="2150503"/>
            <a:ext cx="5365210" cy="3923726"/>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pic>
        <p:nvPicPr>
          <p:cNvPr id="13" name="Kuva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Tree>
    <p:extLst>
      <p:ext uri="{BB962C8B-B14F-4D97-AF65-F5344CB8AC3E}">
        <p14:creationId xmlns:p14="http://schemas.microsoft.com/office/powerpoint/2010/main" val="299076401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aksi sisältökohdetta, ilman otsikoit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6" name="Alatunnisteen paikkamerkki 5"/>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1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pic>
        <p:nvPicPr>
          <p:cNvPr id="13" name="Kuva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
        <p:nvSpPr>
          <p:cNvPr id="18" name="Sisällön paikkamerkki 3"/>
          <p:cNvSpPr>
            <a:spLocks noGrp="1"/>
          </p:cNvSpPr>
          <p:nvPr>
            <p:ph sz="half" idx="2" hasCustomPrompt="1"/>
          </p:nvPr>
        </p:nvSpPr>
        <p:spPr>
          <a:xfrm>
            <a:off x="653138" y="1337702"/>
            <a:ext cx="5365210" cy="472135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9" name="Sisällön paikkamerkki 3"/>
          <p:cNvSpPr>
            <a:spLocks noGrp="1"/>
          </p:cNvSpPr>
          <p:nvPr>
            <p:ph sz="half" idx="14" hasCustomPrompt="1"/>
          </p:nvPr>
        </p:nvSpPr>
        <p:spPr>
          <a:xfrm>
            <a:off x="6307182" y="1337701"/>
            <a:ext cx="5365210" cy="4721353"/>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extLst>
      <p:ext uri="{BB962C8B-B14F-4D97-AF65-F5344CB8AC3E}">
        <p14:creationId xmlns:p14="http://schemas.microsoft.com/office/powerpoint/2010/main" val="34879033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tsikko ja grafiikk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4" name="Alatunnisteen paikkamerkki 3"/>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5" name="Dian numeron paikkamerkki 4"/>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Grafiikka, </a:t>
            </a:r>
            <a:r>
              <a:rPr lang="fi-FI" dirty="0" err="1" smtClean="0"/>
              <a:t>Calibri</a:t>
            </a:r>
            <a:r>
              <a:rPr lang="fi-FI" dirty="0" smtClean="0"/>
              <a:t> </a:t>
            </a:r>
            <a:r>
              <a:rPr lang="fi-FI" dirty="0" err="1" smtClean="0"/>
              <a:t>Light</a:t>
            </a:r>
            <a:endParaRPr lang="fi-FI" dirty="0"/>
          </a:p>
        </p:txBody>
      </p:sp>
      <p:sp>
        <p:nvSpPr>
          <p:cNvPr id="7" name="Sisällön paikkamerkki 2"/>
          <p:cNvSpPr>
            <a:spLocks noGrp="1"/>
          </p:cNvSpPr>
          <p:nvPr>
            <p:ph idx="1" hasCustomPrompt="1"/>
          </p:nvPr>
        </p:nvSpPr>
        <p:spPr>
          <a:xfrm>
            <a:off x="653138" y="1335159"/>
            <a:ext cx="11033764"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extLst>
      <p:ext uri="{BB962C8B-B14F-4D97-AF65-F5344CB8AC3E}">
        <p14:creationId xmlns:p14="http://schemas.microsoft.com/office/powerpoint/2010/main" val="226969776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uokattava väliotsikko">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9" name="Otsikko 1"/>
          <p:cNvSpPr>
            <a:spLocks noGrp="1"/>
          </p:cNvSpPr>
          <p:nvPr>
            <p:ph type="title" hasCustomPrompt="1"/>
          </p:nvPr>
        </p:nvSpPr>
        <p:spPr>
          <a:xfrm>
            <a:off x="831850" y="3033916"/>
            <a:ext cx="10515599" cy="652001"/>
          </a:xfrm>
          <a:prstGeom prst="rect">
            <a:avLst/>
          </a:prstGeom>
        </p:spPr>
        <p:txBody>
          <a:bodyPr/>
          <a:lstStyle>
            <a:lvl1pPr algn="ctr">
              <a:defRPr sz="4000" b="1" baseline="0">
                <a:solidFill>
                  <a:schemeClr val="tx1">
                    <a:lumMod val="85000"/>
                    <a:lumOff val="15000"/>
                  </a:schemeClr>
                </a:solidFill>
                <a:latin typeface="+mn-lt"/>
              </a:defRPr>
            </a:lvl1pPr>
          </a:lstStyle>
          <a:p>
            <a:r>
              <a:rPr lang="fi-FI" dirty="0" smtClean="0"/>
              <a:t>MUOKATTAVA VÄLIOTSIKKO, ISOLLA 40 PT</a:t>
            </a:r>
            <a:endParaRPr lang="fi-FI" dirty="0"/>
          </a:p>
        </p:txBody>
      </p:sp>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1596" y="1217915"/>
            <a:ext cx="10195564" cy="5631376"/>
          </a:xfrm>
          <a:prstGeom prst="rect">
            <a:avLst/>
          </a:prstGeom>
        </p:spPr>
      </p:pic>
    </p:spTree>
    <p:extLst>
      <p:ext uri="{BB962C8B-B14F-4D97-AF65-F5344CB8AC3E}">
        <p14:creationId xmlns:p14="http://schemas.microsoft.com/office/powerpoint/2010/main" val="40130926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opetusdi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6" name="Alatunnisteen paikkamerkki 5"/>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8" name="Otsikko 1"/>
          <p:cNvSpPr>
            <a:spLocks noGrp="1"/>
          </p:cNvSpPr>
          <p:nvPr>
            <p:ph type="title" hasCustomPrompt="1"/>
          </p:nvPr>
        </p:nvSpPr>
        <p:spPr>
          <a:xfrm>
            <a:off x="838200" y="1423359"/>
            <a:ext cx="9737785" cy="1915065"/>
          </a:xfrm>
          <a:prstGeom prst="rect">
            <a:avLst/>
          </a:prstGeom>
        </p:spPr>
        <p:txBody>
          <a:bodyPr>
            <a:normAutofit/>
          </a:bodyPr>
          <a:lstStyle>
            <a:lvl1pPr algn="l">
              <a:defRPr sz="3600" b="0" baseline="0">
                <a:solidFill>
                  <a:schemeClr val="tx1">
                    <a:lumMod val="85000"/>
                    <a:lumOff val="15000"/>
                  </a:schemeClr>
                </a:solidFill>
                <a:latin typeface="+mj-lt"/>
              </a:defRPr>
            </a:lvl1pPr>
          </a:lstStyle>
          <a:p>
            <a:r>
              <a:rPr lang="fi-FI" dirty="0" smtClean="0"/>
              <a:t>”Tutkimuksen pääviesti kiteytetysti. 75 % yrittäjistä kokee </a:t>
            </a:r>
            <a:r>
              <a:rPr lang="fi-FI" dirty="0" err="1" smtClean="0"/>
              <a:t>digitalisaatiossa</a:t>
            </a:r>
            <a:r>
              <a:rPr lang="fi-FI" dirty="0" smtClean="0"/>
              <a:t> onnistumisen </a:t>
            </a:r>
            <a:br>
              <a:rPr lang="fi-FI" dirty="0" smtClean="0"/>
            </a:br>
            <a:r>
              <a:rPr lang="fi-FI" dirty="0" smtClean="0"/>
              <a:t>tärkeäksi yrityksensä tulevaisuudelle”</a:t>
            </a:r>
            <a:endParaRPr lang="fi-FI" dirty="0"/>
          </a:p>
        </p:txBody>
      </p:sp>
      <p:sp>
        <p:nvSpPr>
          <p:cNvPr id="13" name="Tekstin paikkamerkki 12"/>
          <p:cNvSpPr>
            <a:spLocks noGrp="1"/>
          </p:cNvSpPr>
          <p:nvPr>
            <p:ph type="body" sz="quarter" idx="13" hasCustomPrompt="1"/>
          </p:nvPr>
        </p:nvSpPr>
        <p:spPr>
          <a:xfrm>
            <a:off x="838201" y="3726437"/>
            <a:ext cx="3669856" cy="309115"/>
          </a:xfrm>
          <a:prstGeom prst="rect">
            <a:avLst/>
          </a:prstGeom>
        </p:spPr>
        <p:txBody>
          <a:bodyPr/>
          <a:lstStyle>
            <a:lvl1pPr marL="0" indent="0" algn="l">
              <a:lnSpc>
                <a:spcPts val="1700"/>
              </a:lnSpc>
              <a:buNone/>
              <a:defRPr sz="1800" b="1" baseline="0">
                <a:solidFill>
                  <a:schemeClr val="tx1">
                    <a:lumMod val="85000"/>
                    <a:lumOff val="15000"/>
                  </a:schemeClr>
                </a:solidFill>
                <a:latin typeface="+mn-lt"/>
              </a:defRPr>
            </a:lvl1pPr>
          </a:lstStyle>
          <a:p>
            <a:pPr lvl="0"/>
            <a:r>
              <a:rPr lang="fi-FI" dirty="0" smtClean="0"/>
              <a:t>LISÄTIETOJA</a:t>
            </a:r>
          </a:p>
        </p:txBody>
      </p:sp>
      <p:sp>
        <p:nvSpPr>
          <p:cNvPr id="14" name="Tekstin paikkamerkki 12"/>
          <p:cNvSpPr>
            <a:spLocks noGrp="1"/>
          </p:cNvSpPr>
          <p:nvPr>
            <p:ph type="body" sz="quarter" idx="14" hasCustomPrompt="1"/>
          </p:nvPr>
        </p:nvSpPr>
        <p:spPr>
          <a:xfrm>
            <a:off x="838200" y="4161281"/>
            <a:ext cx="3669856" cy="1568960"/>
          </a:xfrm>
          <a:prstGeom prst="rect">
            <a:avLst/>
          </a:prstGeom>
        </p:spPr>
        <p:txBody>
          <a:bodyPr/>
          <a:lstStyle>
            <a:lvl1pPr marL="0" indent="0" algn="l">
              <a:lnSpc>
                <a:spcPts val="1500"/>
              </a:lnSpc>
              <a:buNone/>
              <a:defRPr sz="1800" baseline="0">
                <a:solidFill>
                  <a:schemeClr val="tx1">
                    <a:lumMod val="85000"/>
                    <a:lumOff val="15000"/>
                  </a:schemeClr>
                </a:solidFill>
                <a:latin typeface="+mj-lt"/>
              </a:defRPr>
            </a:lvl1pPr>
          </a:lstStyle>
          <a:p>
            <a:pPr lvl="0"/>
            <a:r>
              <a:rPr lang="fi-FI" dirty="0" smtClean="0"/>
              <a:t>Yhteystiedot</a:t>
            </a:r>
            <a:endParaRPr lang="fi-FI" dirty="0"/>
          </a:p>
        </p:txBody>
      </p:sp>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8389" y="1219864"/>
            <a:ext cx="10195564" cy="5631376"/>
          </a:xfrm>
          <a:prstGeom prst="rect">
            <a:avLst/>
          </a:prstGeom>
        </p:spPr>
      </p:pic>
    </p:spTree>
    <p:extLst>
      <p:ext uri="{BB962C8B-B14F-4D97-AF65-F5344CB8AC3E}">
        <p14:creationId xmlns:p14="http://schemas.microsoft.com/office/powerpoint/2010/main" val="177875732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3" name="Alatunnisteen paikkamerkki 2"/>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4" name="Dian numeron paikkamerkki 3"/>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88860493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aportin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8200" y="2709070"/>
            <a:ext cx="10515600" cy="696603"/>
          </a:xfrm>
          <a:prstGeom prst="rect">
            <a:avLst/>
          </a:prstGeom>
        </p:spPr>
        <p:txBody>
          <a:bodyPr/>
          <a:lstStyle>
            <a:lvl1pPr>
              <a:defRPr sz="4800" b="1">
                <a:solidFill>
                  <a:schemeClr val="tx1">
                    <a:lumMod val="85000"/>
                    <a:lumOff val="15000"/>
                  </a:schemeClr>
                </a:solidFill>
                <a:latin typeface="Calibri" panose="020F0502020204030204" pitchFamily="34" charset="0"/>
              </a:defRPr>
            </a:lvl1pPr>
          </a:lstStyle>
          <a:p>
            <a:r>
              <a:rPr lang="fi-FI" dirty="0" smtClean="0"/>
              <a:t>RAPORTIN OTSIKKO, ISOLLA</a:t>
            </a:r>
            <a:endParaRPr lang="fi-FI" dirty="0"/>
          </a:p>
        </p:txBody>
      </p:sp>
      <p:sp>
        <p:nvSpPr>
          <p:cNvPr id="19" name="Tekstin paikkamerkki 18"/>
          <p:cNvSpPr>
            <a:spLocks noGrp="1"/>
          </p:cNvSpPr>
          <p:nvPr>
            <p:ph type="body" sz="quarter" idx="13" hasCustomPrompt="1"/>
          </p:nvPr>
        </p:nvSpPr>
        <p:spPr>
          <a:xfrm>
            <a:off x="838200" y="2206977"/>
            <a:ext cx="9539795" cy="402525"/>
          </a:xfrm>
          <a:prstGeom prst="rect">
            <a:avLst/>
          </a:prstGeom>
        </p:spPr>
        <p:txBody>
          <a:bodyPr/>
          <a:lstStyle>
            <a:lvl1pPr marL="0" indent="0">
              <a:buFont typeface="Arial" panose="020B0604020202020204" pitchFamily="34" charset="0"/>
              <a:buNone/>
              <a:defRPr sz="3200" baseline="0">
                <a:solidFill>
                  <a:schemeClr val="tx1">
                    <a:lumMod val="85000"/>
                    <a:lumOff val="15000"/>
                  </a:schemeClr>
                </a:solidFill>
                <a:latin typeface="+mj-lt"/>
              </a:defRPr>
            </a:lvl1pPr>
            <a:lvl3pPr marL="914400" indent="0">
              <a:buNone/>
              <a:defRPr sz="2400"/>
            </a:lvl3pPr>
          </a:lstStyle>
          <a:p>
            <a:pPr lvl="0"/>
            <a:r>
              <a:rPr lang="fi-FI" dirty="0" smtClean="0"/>
              <a:t>TUTKIMUSRAPORTTI, KAIKKI ISOLLA</a:t>
            </a:r>
            <a:endParaRPr lang="fi-FI" dirty="0"/>
          </a:p>
        </p:txBody>
      </p:sp>
      <p:sp>
        <p:nvSpPr>
          <p:cNvPr id="11" name="Tekstin paikkamerkki 18"/>
          <p:cNvSpPr>
            <a:spLocks noGrp="1"/>
          </p:cNvSpPr>
          <p:nvPr>
            <p:ph type="body" sz="quarter" idx="14" hasCustomPrompt="1"/>
          </p:nvPr>
        </p:nvSpPr>
        <p:spPr>
          <a:xfrm>
            <a:off x="838200" y="3474903"/>
            <a:ext cx="9539795" cy="402525"/>
          </a:xfrm>
          <a:prstGeom prst="rect">
            <a:avLst/>
          </a:prstGeom>
        </p:spPr>
        <p:txBody>
          <a:bodyPr/>
          <a:lstStyle>
            <a:lvl1pPr marL="0" indent="0">
              <a:buFont typeface="Arial" panose="020B0604020202020204" pitchFamily="34" charset="0"/>
              <a:buNone/>
              <a:defRPr sz="3200" baseline="0">
                <a:solidFill>
                  <a:schemeClr val="tx1">
                    <a:lumMod val="85000"/>
                    <a:lumOff val="15000"/>
                  </a:schemeClr>
                </a:solidFill>
                <a:latin typeface="+mj-lt"/>
              </a:defRPr>
            </a:lvl1pPr>
            <a:lvl3pPr marL="914400" indent="0">
              <a:buNone/>
              <a:defRPr sz="2400"/>
            </a:lvl3pPr>
          </a:lstStyle>
          <a:p>
            <a:pPr lvl="0"/>
            <a:r>
              <a:rPr lang="fi-FI" dirty="0" smtClean="0"/>
              <a:t>Alaotsikko, </a:t>
            </a:r>
            <a:r>
              <a:rPr lang="fi-FI" dirty="0" err="1" smtClean="0"/>
              <a:t>Calibri</a:t>
            </a:r>
            <a:r>
              <a:rPr lang="fi-FI" dirty="0" smtClean="0"/>
              <a:t> </a:t>
            </a:r>
            <a:r>
              <a:rPr lang="fi-FI" dirty="0" err="1" smtClean="0"/>
              <a:t>Light</a:t>
            </a:r>
            <a:endParaRPr lang="fi-FI" dirty="0"/>
          </a:p>
        </p:txBody>
      </p:sp>
      <p:sp>
        <p:nvSpPr>
          <p:cNvPr id="12" name="Päivämäärän paikkamerkki 2"/>
          <p:cNvSpPr>
            <a:spLocks noGrp="1"/>
          </p:cNvSpPr>
          <p:nvPr>
            <p:ph type="dt" sz="half" idx="10"/>
          </p:nvPr>
        </p:nvSpPr>
        <p:spPr>
          <a:xfrm>
            <a:off x="838200" y="6356350"/>
            <a:ext cx="921589" cy="365125"/>
          </a:xfrm>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13" name="Alatunnisteen paikkamerkki 3"/>
          <p:cNvSpPr>
            <a:spLocks noGrp="1"/>
          </p:cNvSpPr>
          <p:nvPr>
            <p:ph type="ftr" sz="quarter" idx="11"/>
          </p:nvPr>
        </p:nvSpPr>
        <p:spPr>
          <a:xfrm>
            <a:off x="1988389" y="6356349"/>
            <a:ext cx="4170871" cy="365125"/>
          </a:xfrm>
        </p:spPr>
        <p:txBody>
          <a:bodyPr/>
          <a:lstStyle/>
          <a:p>
            <a:r>
              <a:rPr lang="fi-FI" smtClean="0">
                <a:solidFill>
                  <a:prstClr val="black">
                    <a:tint val="75000"/>
                  </a:prstClr>
                </a:solidFill>
              </a:rPr>
              <a:t>Kummit ry/Lapsipotilasjärjestöjen jäsenet T-17093 MT</a:t>
            </a:r>
            <a:endParaRPr lang="fi-FI" dirty="0">
              <a:solidFill>
                <a:prstClr val="black">
                  <a:tint val="75000"/>
                </a:prstClr>
              </a:solidFill>
            </a:endParaRPr>
          </a:p>
        </p:txBody>
      </p:sp>
      <p:sp>
        <p:nvSpPr>
          <p:cNvPr id="14" name="Dian numeron paikkamerkki 4"/>
          <p:cNvSpPr>
            <a:spLocks noGrp="1"/>
          </p:cNvSpPr>
          <p:nvPr>
            <p:ph type="sldNum" sz="quarter" idx="12"/>
          </p:nvPr>
        </p:nvSpPr>
        <p:spPr>
          <a:xfrm>
            <a:off x="211183" y="6356349"/>
            <a:ext cx="398417" cy="365125"/>
          </a:xfrm>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6344264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smtClean="0"/>
              <a:t>14.8.2017</a:t>
            </a:r>
            <a:endParaRPr lang="fi-FI" dirty="0"/>
          </a:p>
        </p:txBody>
      </p:sp>
      <p:sp>
        <p:nvSpPr>
          <p:cNvPr id="6" name="Alatunnisteen paikkamerkki 5"/>
          <p:cNvSpPr>
            <a:spLocks noGrp="1"/>
          </p:cNvSpPr>
          <p:nvPr>
            <p:ph type="ftr" sz="quarter" idx="11"/>
          </p:nvPr>
        </p:nvSpPr>
        <p:spPr/>
        <p:txBody>
          <a:bodyPr/>
          <a:lstStyle/>
          <a:p>
            <a:r>
              <a:rPr lang="fi-FI" smtClean="0"/>
              <a:t>Kummit ry/Lapsipotilasjärjestöjen jäsenet T-17093 MT</a:t>
            </a:r>
            <a:endParaRPr lang="fi-FI"/>
          </a:p>
        </p:txBody>
      </p:sp>
      <p:sp>
        <p:nvSpPr>
          <p:cNvPr id="7" name="Dian numeron paikkamerkki 6"/>
          <p:cNvSpPr>
            <a:spLocks noGrp="1"/>
          </p:cNvSpPr>
          <p:nvPr>
            <p:ph type="sldNum" sz="quarter" idx="12"/>
          </p:nvPr>
        </p:nvSpPr>
        <p:spPr/>
        <p:txBody>
          <a:bodyPr/>
          <a:lstStyle/>
          <a:p>
            <a:fld id="{B6DB0E4E-F5D7-41BD-96AC-FA55D8C3805E}" type="slidenum">
              <a:rPr lang="fi-FI" smtClean="0"/>
              <a:t>‹#›</a:t>
            </a:fld>
            <a:endParaRPr lang="fi-FI"/>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1118" y="3633216"/>
            <a:ext cx="4560882" cy="3224784"/>
          </a:xfrm>
          <a:prstGeom prst="rect">
            <a:avLst/>
          </a:prstGeom>
          <a:ln>
            <a:noFill/>
          </a:ln>
        </p:spPr>
      </p:pic>
      <p:sp>
        <p:nvSpPr>
          <p:cNvPr id="9" name="Tekstin paikkamerkki 2"/>
          <p:cNvSpPr>
            <a:spLocks noGrp="1"/>
          </p:cNvSpPr>
          <p:nvPr>
            <p:ph type="body" idx="1" hasCustomPrompt="1"/>
          </p:nvPr>
        </p:nvSpPr>
        <p:spPr>
          <a:xfrm>
            <a:off x="653138" y="1362705"/>
            <a:ext cx="5365210" cy="675826"/>
          </a:xfrm>
          <a:prstGeom prst="rect">
            <a:avLst/>
          </a:prstGeom>
        </p:spPr>
        <p:txBody>
          <a:bodyPr anchor="b"/>
          <a:lstStyle>
            <a:lvl1pPr marL="0" indent="0">
              <a:buNone/>
              <a:defRPr sz="20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smtClean="0"/>
              <a:t>PALSTAN OTSIKKO, CALIBRI REGULAR, KAIKKI ISOLLA</a:t>
            </a:r>
          </a:p>
        </p:txBody>
      </p:sp>
      <p:sp>
        <p:nvSpPr>
          <p:cNvPr id="11" name="Sisällön paikkamerkki 3"/>
          <p:cNvSpPr>
            <a:spLocks noGrp="1"/>
          </p:cNvSpPr>
          <p:nvPr>
            <p:ph sz="half" idx="2" hasCustomPrompt="1"/>
          </p:nvPr>
        </p:nvSpPr>
        <p:spPr>
          <a:xfrm>
            <a:off x="653138" y="2150503"/>
            <a:ext cx="5365210" cy="3923726"/>
          </a:xfrm>
          <a:prstGeom prst="rect">
            <a:avLst/>
          </a:prstGeom>
        </p:spPr>
        <p:txBody>
          <a:bodyPr/>
          <a:lstStyle>
            <a:lvl1pPr>
              <a:defRPr sz="1800">
                <a:latin typeface="+mj-lt"/>
              </a:defRPr>
            </a:lvl1pPr>
            <a:lvl2pPr>
              <a:defRPr sz="1800">
                <a:latin typeface="+mj-lt"/>
              </a:defRPr>
            </a:lvl2pPr>
            <a:lvl3pPr>
              <a:defRPr sz="1600">
                <a:latin typeface="+mj-lt"/>
              </a:defRPr>
            </a:lvl3pPr>
            <a:lvl4pPr>
              <a:defRPr sz="1600">
                <a:latin typeface="+mj-lt"/>
              </a:defRPr>
            </a:lvl4pPr>
            <a:lvl5pPr>
              <a:defRPr sz="1600">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4" name="Tekstin paikkamerkki 2"/>
          <p:cNvSpPr>
            <a:spLocks noGrp="1"/>
          </p:cNvSpPr>
          <p:nvPr>
            <p:ph type="body" idx="13" hasCustomPrompt="1"/>
          </p:nvPr>
        </p:nvSpPr>
        <p:spPr>
          <a:xfrm>
            <a:off x="6307182" y="1362705"/>
            <a:ext cx="5365210" cy="675826"/>
          </a:xfrm>
          <a:prstGeom prst="rect">
            <a:avLst/>
          </a:prstGeom>
        </p:spPr>
        <p:txBody>
          <a:bodyPr anchor="b"/>
          <a:lstStyle>
            <a:lvl1pPr marL="0" indent="0">
              <a:buNone/>
              <a:defRPr sz="20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smtClean="0"/>
              <a:t>PALSTAN OTSIKKO, CALIBRI REGULAR, KAIKKI ISOLLA</a:t>
            </a:r>
          </a:p>
        </p:txBody>
      </p:sp>
      <p:sp>
        <p:nvSpPr>
          <p:cNvPr id="15" name="Sisällön paikkamerkki 3"/>
          <p:cNvSpPr>
            <a:spLocks noGrp="1"/>
          </p:cNvSpPr>
          <p:nvPr>
            <p:ph sz="half" idx="14" hasCustomPrompt="1"/>
          </p:nvPr>
        </p:nvSpPr>
        <p:spPr>
          <a:xfrm>
            <a:off x="6307182" y="2150503"/>
            <a:ext cx="5365210" cy="3923726"/>
          </a:xfrm>
          <a:prstGeom prst="rect">
            <a:avLst/>
          </a:prstGeom>
        </p:spPr>
        <p:txBody>
          <a:bodyPr/>
          <a:lstStyle>
            <a:lvl1pPr>
              <a:defRPr sz="1800">
                <a:latin typeface="+mj-lt"/>
              </a:defRPr>
            </a:lvl1pPr>
            <a:lvl2pPr>
              <a:defRPr sz="1800">
                <a:latin typeface="+mj-lt"/>
              </a:defRPr>
            </a:lvl2pPr>
            <a:lvl3pPr>
              <a:defRPr sz="1600">
                <a:latin typeface="+mj-lt"/>
              </a:defRPr>
            </a:lvl3pPr>
            <a:lvl4pPr>
              <a:defRPr sz="1600">
                <a:latin typeface="+mj-lt"/>
              </a:defRPr>
            </a:lvl4pPr>
            <a:lvl5pPr>
              <a:defRPr sz="1600">
                <a:latin typeface="+mj-lt"/>
              </a:defRPr>
            </a:lvl5pPr>
          </a:lstStyle>
          <a:p>
            <a:pPr lvl="0"/>
            <a:r>
              <a:rPr lang="fi-FI" dirty="0" smtClean="0"/>
              <a:t>Ensimmäinen taso</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bg1"/>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spTree>
    <p:extLst>
      <p:ext uri="{BB962C8B-B14F-4D97-AF65-F5344CB8AC3E}">
        <p14:creationId xmlns:p14="http://schemas.microsoft.com/office/powerpoint/2010/main" val="2816837989"/>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8200" y="1038687"/>
            <a:ext cx="10515600" cy="652001"/>
          </a:xfrm>
          <a:prstGeom prst="rect">
            <a:avLst/>
          </a:prstGeom>
        </p:spPr>
        <p:txBody>
          <a:bodyPr/>
          <a:lstStyle>
            <a:lvl1pPr>
              <a:defRPr sz="4000" b="1">
                <a:solidFill>
                  <a:schemeClr val="tx1">
                    <a:lumMod val="85000"/>
                    <a:lumOff val="15000"/>
                  </a:schemeClr>
                </a:solidFill>
                <a:latin typeface="+mn-lt"/>
              </a:defRPr>
            </a:lvl1pPr>
          </a:lstStyle>
          <a:p>
            <a:r>
              <a:rPr lang="fi-FI" dirty="0" smtClean="0"/>
              <a:t>SISÄLLYS</a:t>
            </a:r>
            <a:endParaRPr lang="fi-FI" dirty="0"/>
          </a:p>
        </p:txBody>
      </p:sp>
      <p:sp>
        <p:nvSpPr>
          <p:cNvPr id="3" name="Päivämäärän paikkamerkki 2"/>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4" name="Alatunnisteen paikkamerkki 3"/>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dirty="0">
              <a:solidFill>
                <a:prstClr val="black">
                  <a:tint val="75000"/>
                </a:prstClr>
              </a:solidFill>
            </a:endParaRPr>
          </a:p>
        </p:txBody>
      </p:sp>
      <p:sp>
        <p:nvSpPr>
          <p:cNvPr id="5" name="Dian numeron paikkamerkki 4"/>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7" name="Tekstin paikkamerkki 6"/>
          <p:cNvSpPr>
            <a:spLocks noGrp="1"/>
          </p:cNvSpPr>
          <p:nvPr>
            <p:ph type="body" sz="quarter" idx="13" hasCustomPrompt="1"/>
          </p:nvPr>
        </p:nvSpPr>
        <p:spPr>
          <a:xfrm>
            <a:off x="1997476" y="2006600"/>
            <a:ext cx="9356324" cy="3763963"/>
          </a:xfrm>
          <a:prstGeom prst="rect">
            <a:avLst/>
          </a:prstGeom>
        </p:spPr>
        <p:txBody>
          <a:bodyPr/>
          <a:lstStyle>
            <a:lvl1pPr marL="514350" indent="-514350">
              <a:buFont typeface="+mj-lt"/>
              <a:buAutoNum type="arabicPeriod"/>
              <a:defRPr sz="1800">
                <a:solidFill>
                  <a:schemeClr val="tx1">
                    <a:lumMod val="85000"/>
                    <a:lumOff val="15000"/>
                  </a:schemeClr>
                </a:solidFill>
                <a:latin typeface="+mj-lt"/>
              </a:defRPr>
            </a:lvl1pPr>
            <a:lvl2pPr marL="914400" indent="-457200">
              <a:buFont typeface="+mj-lt"/>
              <a:buAutoNum type="arabicPeriod"/>
              <a:defRPr sz="1600">
                <a:solidFill>
                  <a:schemeClr val="tx1">
                    <a:lumMod val="85000"/>
                    <a:lumOff val="15000"/>
                  </a:schemeClr>
                </a:solidFill>
                <a:latin typeface="+mj-lt"/>
              </a:defRPr>
            </a:lvl2pPr>
            <a:lvl3pPr marL="1371600" indent="-457200">
              <a:buFont typeface="+mj-lt"/>
              <a:buAutoNum type="arabicPeriod"/>
              <a:defRPr sz="1600">
                <a:solidFill>
                  <a:schemeClr val="tx1">
                    <a:lumMod val="85000"/>
                    <a:lumOff val="15000"/>
                  </a:schemeClr>
                </a:solidFill>
                <a:latin typeface="+mj-lt"/>
              </a:defRPr>
            </a:lvl3pPr>
            <a:lvl4pPr marL="1714500" indent="-342900">
              <a:buFont typeface="+mj-lt"/>
              <a:buAutoNum type="arabicPeriod"/>
              <a:defRPr sz="1600">
                <a:solidFill>
                  <a:schemeClr val="tx1">
                    <a:lumMod val="85000"/>
                    <a:lumOff val="15000"/>
                  </a:schemeClr>
                </a:solidFill>
                <a:latin typeface="+mj-lt"/>
              </a:defRPr>
            </a:lvl4pPr>
            <a:lvl5pPr marL="2171700" indent="-342900">
              <a:buFont typeface="+mj-lt"/>
              <a:buAutoNum type="arabicPeriod"/>
              <a:defRPr sz="1600">
                <a:solidFill>
                  <a:schemeClr val="tx1">
                    <a:lumMod val="85000"/>
                    <a:lumOff val="15000"/>
                  </a:schemeClr>
                </a:solidFill>
                <a:latin typeface="+mj-lt"/>
              </a:defRPr>
            </a:lvl5pPr>
          </a:lstStyle>
          <a:p>
            <a:pPr lvl="0"/>
            <a:r>
              <a:rPr lang="fi-FI" dirty="0" smtClean="0"/>
              <a:t>Sisältö					3</a:t>
            </a:r>
          </a:p>
          <a:p>
            <a:pPr lvl="1"/>
            <a:r>
              <a:rPr lang="fi-FI" dirty="0" smtClean="0"/>
              <a:t>toinen taso				11</a:t>
            </a:r>
          </a:p>
          <a:p>
            <a:pPr lvl="2"/>
            <a:r>
              <a:rPr lang="fi-FI" dirty="0" smtClean="0"/>
              <a:t>kolmas taso				13</a:t>
            </a:r>
          </a:p>
          <a:p>
            <a:pPr lvl="3"/>
            <a:r>
              <a:rPr lang="fi-FI" dirty="0" smtClean="0"/>
              <a:t>neljäs taso				14</a:t>
            </a:r>
          </a:p>
          <a:p>
            <a:pPr lvl="4"/>
            <a:r>
              <a:rPr lang="fi-FI" dirty="0" smtClean="0"/>
              <a:t>viides taso			16</a:t>
            </a:r>
          </a:p>
          <a:p>
            <a:pPr lvl="4"/>
            <a:endParaRPr lang="fi-FI" dirty="0" smtClean="0"/>
          </a:p>
          <a:p>
            <a:pPr lvl="0"/>
            <a:r>
              <a:rPr lang="fi-FI" dirty="0" smtClean="0"/>
              <a:t>Sisältö 2					22</a:t>
            </a:r>
          </a:p>
          <a:p>
            <a:pPr lvl="0"/>
            <a:r>
              <a:rPr lang="fi-FI" dirty="0" smtClean="0"/>
              <a:t>Sisältö 3					27</a:t>
            </a:r>
          </a:p>
          <a:p>
            <a:pPr lvl="0"/>
            <a:r>
              <a:rPr lang="fi-FI" dirty="0" smtClean="0"/>
              <a:t>Sisältö 4					32</a:t>
            </a:r>
            <a:endParaRPr lang="fi-FI" dirty="0"/>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1596" y="1217915"/>
            <a:ext cx="10195564" cy="5631376"/>
          </a:xfrm>
          <a:prstGeom prst="rect">
            <a:avLst/>
          </a:prstGeom>
        </p:spPr>
      </p:pic>
    </p:spTree>
    <p:extLst>
      <p:ext uri="{BB962C8B-B14F-4D97-AF65-F5344CB8AC3E}">
        <p14:creationId xmlns:p14="http://schemas.microsoft.com/office/powerpoint/2010/main" val="341771685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sp>
        <p:nvSpPr>
          <p:cNvPr id="9" name="Sisällön paikkamerkki 2"/>
          <p:cNvSpPr>
            <a:spLocks noGrp="1"/>
          </p:cNvSpPr>
          <p:nvPr>
            <p:ph idx="1" hasCustomPrompt="1"/>
          </p:nvPr>
        </p:nvSpPr>
        <p:spPr>
          <a:xfrm>
            <a:off x="653138" y="1335159"/>
            <a:ext cx="11033764"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Tree>
    <p:extLst>
      <p:ext uri="{BB962C8B-B14F-4D97-AF65-F5344CB8AC3E}">
        <p14:creationId xmlns:p14="http://schemas.microsoft.com/office/powerpoint/2010/main" val="3031937919"/>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tsikko ja sisältö, ilman palkkej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5" name="Alatunnisteen paikkamerkki 4"/>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7"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sp>
        <p:nvSpPr>
          <p:cNvPr id="8" name="Sisällön paikkamerkki 2"/>
          <p:cNvSpPr>
            <a:spLocks noGrp="1"/>
          </p:cNvSpPr>
          <p:nvPr>
            <p:ph idx="1" hasCustomPrompt="1"/>
          </p:nvPr>
        </p:nvSpPr>
        <p:spPr>
          <a:xfrm>
            <a:off x="653138" y="1335159"/>
            <a:ext cx="11033764"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extLst>
      <p:ext uri="{BB962C8B-B14F-4D97-AF65-F5344CB8AC3E}">
        <p14:creationId xmlns:p14="http://schemas.microsoft.com/office/powerpoint/2010/main" val="3404626355"/>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tsikko ja sisältö, ilman palkkeja 2/3+havainnot">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4" name="Alatunnisteen paikkamerkki 3"/>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5" name="Dian numeron paikkamerkki 4"/>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Grafiikka, </a:t>
            </a:r>
            <a:r>
              <a:rPr lang="fi-FI" dirty="0" err="1" smtClean="0"/>
              <a:t>Calibri</a:t>
            </a:r>
            <a:r>
              <a:rPr lang="fi-FI" dirty="0" smtClean="0"/>
              <a:t> </a:t>
            </a:r>
            <a:r>
              <a:rPr lang="fi-FI" dirty="0" err="1" smtClean="0"/>
              <a:t>Light</a:t>
            </a:r>
            <a:endParaRPr lang="fi-FI" dirty="0"/>
          </a:p>
        </p:txBody>
      </p:sp>
      <p:sp>
        <p:nvSpPr>
          <p:cNvPr id="8" name="Sisällön paikkamerkki 2"/>
          <p:cNvSpPr>
            <a:spLocks noGrp="1"/>
          </p:cNvSpPr>
          <p:nvPr>
            <p:ph idx="1" hasCustomPrompt="1"/>
          </p:nvPr>
        </p:nvSpPr>
        <p:spPr>
          <a:xfrm>
            <a:off x="653138" y="1335159"/>
            <a:ext cx="7864561"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9" name="Sisällön paikkamerkki 2"/>
          <p:cNvSpPr>
            <a:spLocks noGrp="1"/>
          </p:cNvSpPr>
          <p:nvPr>
            <p:ph idx="13" hasCustomPrompt="1"/>
          </p:nvPr>
        </p:nvSpPr>
        <p:spPr>
          <a:xfrm>
            <a:off x="8688909" y="1335159"/>
            <a:ext cx="2997993" cy="4782612"/>
          </a:xfrm>
          <a:prstGeom prst="rect">
            <a:avLst/>
          </a:prstGeom>
        </p:spPr>
        <p:txBody>
          <a:bodyPr/>
          <a:lstStyle>
            <a:lvl1pPr>
              <a:defRPr sz="1800" baseline="0">
                <a:solidFill>
                  <a:schemeClr val="tx1">
                    <a:lumMod val="85000"/>
                    <a:lumOff val="15000"/>
                  </a:schemeClr>
                </a:solidFill>
                <a:latin typeface="+mj-lt"/>
              </a:defRPr>
            </a:lvl1pPr>
            <a:lvl2pPr>
              <a:defRPr sz="1800">
                <a:solidFill>
                  <a:schemeClr val="bg1"/>
                </a:solidFill>
                <a:latin typeface="+mj-lt"/>
              </a:defRPr>
            </a:lvl2pPr>
            <a:lvl3pPr>
              <a:defRPr sz="1600">
                <a:solidFill>
                  <a:schemeClr val="bg1"/>
                </a:solidFill>
                <a:latin typeface="+mj-lt"/>
              </a:defRPr>
            </a:lvl3pPr>
            <a:lvl4pPr>
              <a:defRPr sz="1600">
                <a:solidFill>
                  <a:schemeClr val="bg1"/>
                </a:solidFill>
                <a:latin typeface="+mj-lt"/>
              </a:defRPr>
            </a:lvl4pPr>
            <a:lvl5pPr>
              <a:defRPr sz="1600">
                <a:solidFill>
                  <a:schemeClr val="bg1"/>
                </a:solidFill>
                <a:latin typeface="+mj-lt"/>
              </a:defRPr>
            </a:lvl5pPr>
          </a:lstStyle>
          <a:p>
            <a:pPr lvl="0"/>
            <a:r>
              <a:rPr lang="fi-FI" dirty="0" smtClean="0"/>
              <a:t>Havaintoja grafiikasta</a:t>
            </a:r>
          </a:p>
        </p:txBody>
      </p:sp>
    </p:spTree>
    <p:extLst>
      <p:ext uri="{BB962C8B-B14F-4D97-AF65-F5344CB8AC3E}">
        <p14:creationId xmlns:p14="http://schemas.microsoft.com/office/powerpoint/2010/main" val="344786652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tsikko ja sisältö (sisennetty)">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8" name="Sisällön paikkamerkki 2"/>
          <p:cNvSpPr>
            <a:spLocks noGrp="1"/>
          </p:cNvSpPr>
          <p:nvPr>
            <p:ph idx="1" hasCustomPrompt="1"/>
          </p:nvPr>
        </p:nvSpPr>
        <p:spPr>
          <a:xfrm>
            <a:off x="1045029" y="1335159"/>
            <a:ext cx="10641873" cy="4813092"/>
          </a:xfrm>
          <a:prstGeom prst="rect">
            <a:avLst/>
          </a:prstGeom>
        </p:spPr>
        <p:txBody>
          <a:bodyPr/>
          <a:lstStyle>
            <a:lvl1pPr>
              <a:defRPr sz="2000">
                <a:solidFill>
                  <a:schemeClr val="tx1">
                    <a:lumMod val="85000"/>
                    <a:lumOff val="15000"/>
                  </a:schemeClr>
                </a:solidFill>
                <a:latin typeface="+mj-lt"/>
              </a:defRPr>
            </a:lvl1pPr>
            <a:lvl2pPr>
              <a:defRPr sz="2000">
                <a:solidFill>
                  <a:schemeClr val="tx1">
                    <a:lumMod val="85000"/>
                    <a:lumOff val="15000"/>
                  </a:schemeClr>
                </a:solidFill>
                <a:latin typeface="+mj-lt"/>
              </a:defRPr>
            </a:lvl2pPr>
            <a:lvl3pPr>
              <a:defRPr sz="1800">
                <a:solidFill>
                  <a:schemeClr val="tx1">
                    <a:lumMod val="85000"/>
                    <a:lumOff val="15000"/>
                  </a:schemeClr>
                </a:solidFill>
                <a:latin typeface="+mj-lt"/>
              </a:defRPr>
            </a:lvl3pPr>
            <a:lvl4pPr>
              <a:defRPr sz="1800">
                <a:solidFill>
                  <a:schemeClr val="tx1">
                    <a:lumMod val="85000"/>
                    <a:lumOff val="15000"/>
                  </a:schemeClr>
                </a:solidFill>
                <a:latin typeface="+mj-lt"/>
              </a:defRPr>
            </a:lvl4pPr>
            <a:lvl5pPr>
              <a:defRPr sz="1800">
                <a:solidFill>
                  <a:schemeClr val="tx1">
                    <a:lumMod val="85000"/>
                    <a:lumOff val="15000"/>
                  </a:schemeClr>
                </a:solidFill>
                <a:latin typeface="+mj-lt"/>
              </a:defRPr>
            </a:lvl5pPr>
          </a:lstStyle>
          <a:p>
            <a:pPr lvl="0"/>
            <a:r>
              <a:rPr lang="fi-FI" dirty="0" smtClean="0"/>
              <a:t>Ensimmäinen taso</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2"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Tree>
    <p:extLst>
      <p:ext uri="{BB962C8B-B14F-4D97-AF65-F5344CB8AC3E}">
        <p14:creationId xmlns:p14="http://schemas.microsoft.com/office/powerpoint/2010/main" val="410617181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6" name="Alatunnisteen paikkamerkki 5"/>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9" name="Tekstin paikkamerkki 2"/>
          <p:cNvSpPr>
            <a:spLocks noGrp="1"/>
          </p:cNvSpPr>
          <p:nvPr>
            <p:ph type="body" idx="1" hasCustomPrompt="1"/>
          </p:nvPr>
        </p:nvSpPr>
        <p:spPr>
          <a:xfrm>
            <a:off x="653138" y="1362705"/>
            <a:ext cx="5365210" cy="675826"/>
          </a:xfrm>
          <a:prstGeom prst="rect">
            <a:avLst/>
          </a:prstGeom>
        </p:spPr>
        <p:txBody>
          <a:bodyPr anchor="b"/>
          <a:lstStyle>
            <a:lvl1pPr marL="0" indent="0">
              <a:buNone/>
              <a:defRPr sz="2000" b="0">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smtClean="0"/>
              <a:t>PALSTAN OTSIKKO, CALIBRI REGULAR, KAIKKI ISOLLA</a:t>
            </a:r>
          </a:p>
        </p:txBody>
      </p:sp>
      <p:sp>
        <p:nvSpPr>
          <p:cNvPr id="11" name="Sisällön paikkamerkki 3"/>
          <p:cNvSpPr>
            <a:spLocks noGrp="1"/>
          </p:cNvSpPr>
          <p:nvPr>
            <p:ph sz="half" idx="2" hasCustomPrompt="1"/>
          </p:nvPr>
        </p:nvSpPr>
        <p:spPr>
          <a:xfrm>
            <a:off x="653138" y="2150503"/>
            <a:ext cx="5365210" cy="3923726"/>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4" name="Tekstin paikkamerkki 2"/>
          <p:cNvSpPr>
            <a:spLocks noGrp="1"/>
          </p:cNvSpPr>
          <p:nvPr>
            <p:ph type="body" idx="13" hasCustomPrompt="1"/>
          </p:nvPr>
        </p:nvSpPr>
        <p:spPr>
          <a:xfrm>
            <a:off x="6307182" y="1362705"/>
            <a:ext cx="5365210" cy="675826"/>
          </a:xfrm>
          <a:prstGeom prst="rect">
            <a:avLst/>
          </a:prstGeom>
        </p:spPr>
        <p:txBody>
          <a:bodyPr anchor="b"/>
          <a:lstStyle>
            <a:lvl1pPr marL="0" indent="0">
              <a:buNone/>
              <a:defRPr sz="2000" b="0">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smtClean="0"/>
              <a:t>PALSTAN OTSIKKO, CALIBRI REGULAR, KAIKKI ISOLLA</a:t>
            </a:r>
          </a:p>
        </p:txBody>
      </p:sp>
      <p:sp>
        <p:nvSpPr>
          <p:cNvPr id="15" name="Sisällön paikkamerkki 3"/>
          <p:cNvSpPr>
            <a:spLocks noGrp="1"/>
          </p:cNvSpPr>
          <p:nvPr>
            <p:ph sz="half" idx="14" hasCustomPrompt="1"/>
          </p:nvPr>
        </p:nvSpPr>
        <p:spPr>
          <a:xfrm>
            <a:off x="6307182" y="2150503"/>
            <a:ext cx="5365210" cy="3923726"/>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pic>
        <p:nvPicPr>
          <p:cNvPr id="13" name="Kuva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Tree>
    <p:extLst>
      <p:ext uri="{BB962C8B-B14F-4D97-AF65-F5344CB8AC3E}">
        <p14:creationId xmlns:p14="http://schemas.microsoft.com/office/powerpoint/2010/main" val="3534874197"/>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Kaksi sisältökohdetta, ilman otsikoit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6" name="Alatunnisteen paikkamerkki 5"/>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1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pic>
        <p:nvPicPr>
          <p:cNvPr id="13" name="Kuva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
        <p:nvSpPr>
          <p:cNvPr id="18" name="Sisällön paikkamerkki 3"/>
          <p:cNvSpPr>
            <a:spLocks noGrp="1"/>
          </p:cNvSpPr>
          <p:nvPr>
            <p:ph sz="half" idx="2" hasCustomPrompt="1"/>
          </p:nvPr>
        </p:nvSpPr>
        <p:spPr>
          <a:xfrm>
            <a:off x="653138" y="1337702"/>
            <a:ext cx="5365210" cy="472135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9" name="Sisällön paikkamerkki 3"/>
          <p:cNvSpPr>
            <a:spLocks noGrp="1"/>
          </p:cNvSpPr>
          <p:nvPr>
            <p:ph sz="half" idx="14" hasCustomPrompt="1"/>
          </p:nvPr>
        </p:nvSpPr>
        <p:spPr>
          <a:xfrm>
            <a:off x="6307182" y="1337701"/>
            <a:ext cx="5365210" cy="4721353"/>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extLst>
      <p:ext uri="{BB962C8B-B14F-4D97-AF65-F5344CB8AC3E}">
        <p14:creationId xmlns:p14="http://schemas.microsoft.com/office/powerpoint/2010/main" val="26119273"/>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tsikko ja grafiikk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4" name="Alatunnisteen paikkamerkki 3"/>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5" name="Dian numeron paikkamerkki 4"/>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Grafiikka, </a:t>
            </a:r>
            <a:r>
              <a:rPr lang="fi-FI" dirty="0" err="1" smtClean="0"/>
              <a:t>Calibri</a:t>
            </a:r>
            <a:r>
              <a:rPr lang="fi-FI" dirty="0" smtClean="0"/>
              <a:t> </a:t>
            </a:r>
            <a:r>
              <a:rPr lang="fi-FI" dirty="0" err="1" smtClean="0"/>
              <a:t>Light</a:t>
            </a:r>
            <a:endParaRPr lang="fi-FI" dirty="0"/>
          </a:p>
        </p:txBody>
      </p:sp>
      <p:sp>
        <p:nvSpPr>
          <p:cNvPr id="7" name="Sisällön paikkamerkki 2"/>
          <p:cNvSpPr>
            <a:spLocks noGrp="1"/>
          </p:cNvSpPr>
          <p:nvPr>
            <p:ph idx="1" hasCustomPrompt="1"/>
          </p:nvPr>
        </p:nvSpPr>
        <p:spPr>
          <a:xfrm>
            <a:off x="653138" y="1335159"/>
            <a:ext cx="11033764"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extLst>
      <p:ext uri="{BB962C8B-B14F-4D97-AF65-F5344CB8AC3E}">
        <p14:creationId xmlns:p14="http://schemas.microsoft.com/office/powerpoint/2010/main" val="256844671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Muokattava väliotsikko">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9" name="Otsikko 1"/>
          <p:cNvSpPr>
            <a:spLocks noGrp="1"/>
          </p:cNvSpPr>
          <p:nvPr>
            <p:ph type="title" hasCustomPrompt="1"/>
          </p:nvPr>
        </p:nvSpPr>
        <p:spPr>
          <a:xfrm>
            <a:off x="831850" y="3033916"/>
            <a:ext cx="10515599" cy="652001"/>
          </a:xfrm>
          <a:prstGeom prst="rect">
            <a:avLst/>
          </a:prstGeom>
        </p:spPr>
        <p:txBody>
          <a:bodyPr/>
          <a:lstStyle>
            <a:lvl1pPr algn="ctr">
              <a:defRPr sz="4000" b="1" baseline="0">
                <a:solidFill>
                  <a:schemeClr val="tx1">
                    <a:lumMod val="85000"/>
                    <a:lumOff val="15000"/>
                  </a:schemeClr>
                </a:solidFill>
                <a:latin typeface="+mn-lt"/>
              </a:defRPr>
            </a:lvl1pPr>
          </a:lstStyle>
          <a:p>
            <a:r>
              <a:rPr lang="fi-FI" dirty="0" smtClean="0"/>
              <a:t>MUOKATTAVA VÄLIOTSIKKO, ISOLLA 40 PT</a:t>
            </a:r>
            <a:endParaRPr lang="fi-FI" dirty="0"/>
          </a:p>
        </p:txBody>
      </p:sp>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1596" y="1217915"/>
            <a:ext cx="10195564" cy="5631376"/>
          </a:xfrm>
          <a:prstGeom prst="rect">
            <a:avLst/>
          </a:prstGeom>
        </p:spPr>
      </p:pic>
    </p:spTree>
    <p:extLst>
      <p:ext uri="{BB962C8B-B14F-4D97-AF65-F5344CB8AC3E}">
        <p14:creationId xmlns:p14="http://schemas.microsoft.com/office/powerpoint/2010/main" val="140878978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Lopetusdi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6" name="Alatunnisteen paikkamerkki 5"/>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8" name="Otsikko 1"/>
          <p:cNvSpPr>
            <a:spLocks noGrp="1"/>
          </p:cNvSpPr>
          <p:nvPr>
            <p:ph type="title" hasCustomPrompt="1"/>
          </p:nvPr>
        </p:nvSpPr>
        <p:spPr>
          <a:xfrm>
            <a:off x="838200" y="1423359"/>
            <a:ext cx="9737785" cy="1915065"/>
          </a:xfrm>
          <a:prstGeom prst="rect">
            <a:avLst/>
          </a:prstGeom>
        </p:spPr>
        <p:txBody>
          <a:bodyPr>
            <a:normAutofit/>
          </a:bodyPr>
          <a:lstStyle>
            <a:lvl1pPr algn="l">
              <a:defRPr sz="3600" b="0" baseline="0">
                <a:solidFill>
                  <a:schemeClr val="tx1">
                    <a:lumMod val="85000"/>
                    <a:lumOff val="15000"/>
                  </a:schemeClr>
                </a:solidFill>
                <a:latin typeface="+mj-lt"/>
              </a:defRPr>
            </a:lvl1pPr>
          </a:lstStyle>
          <a:p>
            <a:r>
              <a:rPr lang="fi-FI" dirty="0" smtClean="0"/>
              <a:t>”Tutkimuksen pääviesti kiteytetysti. 75 % yrittäjistä kokee </a:t>
            </a:r>
            <a:r>
              <a:rPr lang="fi-FI" dirty="0" err="1" smtClean="0"/>
              <a:t>digitalisaatiossa</a:t>
            </a:r>
            <a:r>
              <a:rPr lang="fi-FI" dirty="0" smtClean="0"/>
              <a:t> onnistumisen </a:t>
            </a:r>
            <a:br>
              <a:rPr lang="fi-FI" dirty="0" smtClean="0"/>
            </a:br>
            <a:r>
              <a:rPr lang="fi-FI" dirty="0" smtClean="0"/>
              <a:t>tärkeäksi yrityksensä tulevaisuudelle”</a:t>
            </a:r>
            <a:endParaRPr lang="fi-FI" dirty="0"/>
          </a:p>
        </p:txBody>
      </p:sp>
      <p:sp>
        <p:nvSpPr>
          <p:cNvPr id="13" name="Tekstin paikkamerkki 12"/>
          <p:cNvSpPr>
            <a:spLocks noGrp="1"/>
          </p:cNvSpPr>
          <p:nvPr>
            <p:ph type="body" sz="quarter" idx="13" hasCustomPrompt="1"/>
          </p:nvPr>
        </p:nvSpPr>
        <p:spPr>
          <a:xfrm>
            <a:off x="838201" y="3726437"/>
            <a:ext cx="3669856" cy="309115"/>
          </a:xfrm>
          <a:prstGeom prst="rect">
            <a:avLst/>
          </a:prstGeom>
        </p:spPr>
        <p:txBody>
          <a:bodyPr/>
          <a:lstStyle>
            <a:lvl1pPr marL="0" indent="0" algn="l">
              <a:lnSpc>
                <a:spcPts val="1700"/>
              </a:lnSpc>
              <a:buNone/>
              <a:defRPr sz="1800" b="1" baseline="0">
                <a:solidFill>
                  <a:schemeClr val="tx1">
                    <a:lumMod val="85000"/>
                    <a:lumOff val="15000"/>
                  </a:schemeClr>
                </a:solidFill>
                <a:latin typeface="+mn-lt"/>
              </a:defRPr>
            </a:lvl1pPr>
          </a:lstStyle>
          <a:p>
            <a:pPr lvl="0"/>
            <a:r>
              <a:rPr lang="fi-FI" dirty="0" smtClean="0"/>
              <a:t>LISÄTIETOJA</a:t>
            </a:r>
          </a:p>
        </p:txBody>
      </p:sp>
      <p:sp>
        <p:nvSpPr>
          <p:cNvPr id="14" name="Tekstin paikkamerkki 12"/>
          <p:cNvSpPr>
            <a:spLocks noGrp="1"/>
          </p:cNvSpPr>
          <p:nvPr>
            <p:ph type="body" sz="quarter" idx="14" hasCustomPrompt="1"/>
          </p:nvPr>
        </p:nvSpPr>
        <p:spPr>
          <a:xfrm>
            <a:off x="838200" y="4161281"/>
            <a:ext cx="3669856" cy="1568960"/>
          </a:xfrm>
          <a:prstGeom prst="rect">
            <a:avLst/>
          </a:prstGeom>
        </p:spPr>
        <p:txBody>
          <a:bodyPr/>
          <a:lstStyle>
            <a:lvl1pPr marL="0" indent="0" algn="l">
              <a:lnSpc>
                <a:spcPts val="1500"/>
              </a:lnSpc>
              <a:buNone/>
              <a:defRPr sz="1800" baseline="0">
                <a:solidFill>
                  <a:schemeClr val="tx1">
                    <a:lumMod val="85000"/>
                    <a:lumOff val="15000"/>
                  </a:schemeClr>
                </a:solidFill>
                <a:latin typeface="+mj-lt"/>
              </a:defRPr>
            </a:lvl1pPr>
          </a:lstStyle>
          <a:p>
            <a:pPr lvl="0"/>
            <a:r>
              <a:rPr lang="fi-FI" dirty="0" smtClean="0"/>
              <a:t>Yhteystiedot</a:t>
            </a:r>
            <a:endParaRPr lang="fi-FI" dirty="0"/>
          </a:p>
        </p:txBody>
      </p:sp>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8389" y="1219864"/>
            <a:ext cx="10195564" cy="5631376"/>
          </a:xfrm>
          <a:prstGeom prst="rect">
            <a:avLst/>
          </a:prstGeom>
        </p:spPr>
      </p:pic>
    </p:spTree>
    <p:extLst>
      <p:ext uri="{BB962C8B-B14F-4D97-AF65-F5344CB8AC3E}">
        <p14:creationId xmlns:p14="http://schemas.microsoft.com/office/powerpoint/2010/main" val="29961082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ksi sisältökohdetta, ilman otsikoit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smtClean="0"/>
              <a:t>14.8.2017</a:t>
            </a:r>
            <a:endParaRPr lang="fi-FI" dirty="0"/>
          </a:p>
        </p:txBody>
      </p:sp>
      <p:sp>
        <p:nvSpPr>
          <p:cNvPr id="6" name="Alatunnisteen paikkamerkki 5"/>
          <p:cNvSpPr>
            <a:spLocks noGrp="1"/>
          </p:cNvSpPr>
          <p:nvPr>
            <p:ph type="ftr" sz="quarter" idx="11"/>
          </p:nvPr>
        </p:nvSpPr>
        <p:spPr/>
        <p:txBody>
          <a:bodyPr/>
          <a:lstStyle/>
          <a:p>
            <a:r>
              <a:rPr lang="fi-FI" smtClean="0"/>
              <a:t>Kummit ry/Lapsipotilasjärjestöjen jäsenet T-17093 MT</a:t>
            </a:r>
            <a:endParaRPr lang="fi-FI"/>
          </a:p>
        </p:txBody>
      </p:sp>
      <p:sp>
        <p:nvSpPr>
          <p:cNvPr id="7" name="Dian numeron paikkamerkki 6"/>
          <p:cNvSpPr>
            <a:spLocks noGrp="1"/>
          </p:cNvSpPr>
          <p:nvPr>
            <p:ph type="sldNum" sz="quarter" idx="12"/>
          </p:nvPr>
        </p:nvSpPr>
        <p:spPr/>
        <p:txBody>
          <a:bodyPr/>
          <a:lstStyle/>
          <a:p>
            <a:fld id="{B6DB0E4E-F5D7-41BD-96AC-FA55D8C3805E}" type="slidenum">
              <a:rPr lang="fi-FI" smtClean="0"/>
              <a:t>‹#›</a:t>
            </a:fld>
            <a:endParaRPr lang="fi-FI"/>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1118" y="3633216"/>
            <a:ext cx="4560882" cy="3224784"/>
          </a:xfrm>
          <a:prstGeom prst="rect">
            <a:avLst/>
          </a:prstGeom>
          <a:ln>
            <a:noFill/>
          </a:ln>
        </p:spPr>
      </p:pic>
      <p:sp>
        <p:nvSpPr>
          <p:cNvPr id="11" name="Sisällön paikkamerkki 3"/>
          <p:cNvSpPr>
            <a:spLocks noGrp="1"/>
          </p:cNvSpPr>
          <p:nvPr>
            <p:ph sz="half" idx="2" hasCustomPrompt="1"/>
          </p:nvPr>
        </p:nvSpPr>
        <p:spPr>
          <a:xfrm>
            <a:off x="653138" y="1337702"/>
            <a:ext cx="5365210" cy="4721352"/>
          </a:xfrm>
          <a:prstGeom prst="rect">
            <a:avLst/>
          </a:prstGeom>
        </p:spPr>
        <p:txBody>
          <a:bodyPr/>
          <a:lstStyle>
            <a:lvl1pPr>
              <a:defRPr sz="1800">
                <a:latin typeface="+mj-lt"/>
              </a:defRPr>
            </a:lvl1pPr>
            <a:lvl2pPr>
              <a:defRPr sz="1800">
                <a:latin typeface="+mj-lt"/>
              </a:defRPr>
            </a:lvl2pPr>
            <a:lvl3pPr>
              <a:defRPr sz="1600">
                <a:latin typeface="+mj-lt"/>
              </a:defRPr>
            </a:lvl3pPr>
            <a:lvl4pPr>
              <a:defRPr sz="1600">
                <a:latin typeface="+mj-lt"/>
              </a:defRPr>
            </a:lvl4pPr>
            <a:lvl5pPr>
              <a:defRPr sz="1600">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5" name="Sisällön paikkamerkki 3"/>
          <p:cNvSpPr>
            <a:spLocks noGrp="1"/>
          </p:cNvSpPr>
          <p:nvPr>
            <p:ph sz="half" idx="14" hasCustomPrompt="1"/>
          </p:nvPr>
        </p:nvSpPr>
        <p:spPr>
          <a:xfrm>
            <a:off x="6307182" y="1337701"/>
            <a:ext cx="5365210" cy="4721353"/>
          </a:xfrm>
          <a:prstGeom prst="rect">
            <a:avLst/>
          </a:prstGeom>
        </p:spPr>
        <p:txBody>
          <a:bodyPr/>
          <a:lstStyle>
            <a:lvl1pPr>
              <a:defRPr sz="1800">
                <a:latin typeface="+mj-lt"/>
              </a:defRPr>
            </a:lvl1pPr>
            <a:lvl2pPr>
              <a:defRPr sz="1800">
                <a:latin typeface="+mj-lt"/>
              </a:defRPr>
            </a:lvl2pPr>
            <a:lvl3pPr>
              <a:defRPr sz="1600">
                <a:latin typeface="+mj-lt"/>
              </a:defRPr>
            </a:lvl3pPr>
            <a:lvl4pPr>
              <a:defRPr sz="1600">
                <a:latin typeface="+mj-lt"/>
              </a:defRPr>
            </a:lvl4pPr>
            <a:lvl5pPr>
              <a:defRPr sz="1600">
                <a:latin typeface="+mj-lt"/>
              </a:defRPr>
            </a:lvl5pPr>
          </a:lstStyle>
          <a:p>
            <a:pPr lvl="0"/>
            <a:r>
              <a:rPr lang="fi-FI" dirty="0" smtClean="0"/>
              <a:t>Ensimmäinen taso</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bg1"/>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spTree>
    <p:extLst>
      <p:ext uri="{BB962C8B-B14F-4D97-AF65-F5344CB8AC3E}">
        <p14:creationId xmlns:p14="http://schemas.microsoft.com/office/powerpoint/2010/main" val="411485797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3" name="Alatunnisteen paikkamerkki 2"/>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4" name="Dian numeron paikkamerkki 3"/>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618953517"/>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Raportin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8200" y="2709070"/>
            <a:ext cx="10515600" cy="696603"/>
          </a:xfrm>
          <a:prstGeom prst="rect">
            <a:avLst/>
          </a:prstGeom>
        </p:spPr>
        <p:txBody>
          <a:bodyPr/>
          <a:lstStyle>
            <a:lvl1pPr>
              <a:defRPr sz="4800" b="1">
                <a:solidFill>
                  <a:schemeClr val="tx1">
                    <a:lumMod val="85000"/>
                    <a:lumOff val="15000"/>
                  </a:schemeClr>
                </a:solidFill>
                <a:latin typeface="Calibri" panose="020F0502020204030204" pitchFamily="34" charset="0"/>
              </a:defRPr>
            </a:lvl1pPr>
          </a:lstStyle>
          <a:p>
            <a:r>
              <a:rPr lang="fi-FI" dirty="0" smtClean="0"/>
              <a:t>RAPORTIN OTSIKKO, ISOLLA</a:t>
            </a:r>
            <a:endParaRPr lang="fi-FI" dirty="0"/>
          </a:p>
        </p:txBody>
      </p:sp>
      <p:sp>
        <p:nvSpPr>
          <p:cNvPr id="19" name="Tekstin paikkamerkki 18"/>
          <p:cNvSpPr>
            <a:spLocks noGrp="1"/>
          </p:cNvSpPr>
          <p:nvPr>
            <p:ph type="body" sz="quarter" idx="13" hasCustomPrompt="1"/>
          </p:nvPr>
        </p:nvSpPr>
        <p:spPr>
          <a:xfrm>
            <a:off x="838200" y="2206977"/>
            <a:ext cx="9539795" cy="402525"/>
          </a:xfrm>
          <a:prstGeom prst="rect">
            <a:avLst/>
          </a:prstGeom>
        </p:spPr>
        <p:txBody>
          <a:bodyPr/>
          <a:lstStyle>
            <a:lvl1pPr marL="0" indent="0">
              <a:buFont typeface="Arial" panose="020B0604020202020204" pitchFamily="34" charset="0"/>
              <a:buNone/>
              <a:defRPr sz="3200" baseline="0">
                <a:solidFill>
                  <a:schemeClr val="tx1">
                    <a:lumMod val="85000"/>
                    <a:lumOff val="15000"/>
                  </a:schemeClr>
                </a:solidFill>
                <a:latin typeface="+mj-lt"/>
              </a:defRPr>
            </a:lvl1pPr>
            <a:lvl3pPr marL="914400" indent="0">
              <a:buNone/>
              <a:defRPr sz="2400"/>
            </a:lvl3pPr>
          </a:lstStyle>
          <a:p>
            <a:pPr lvl="0"/>
            <a:r>
              <a:rPr lang="fi-FI" dirty="0" smtClean="0"/>
              <a:t>TUTKIMUSRAPORTTI, KAIKKI ISOLLA</a:t>
            </a:r>
            <a:endParaRPr lang="fi-FI" dirty="0"/>
          </a:p>
        </p:txBody>
      </p:sp>
      <p:sp>
        <p:nvSpPr>
          <p:cNvPr id="11" name="Tekstin paikkamerkki 18"/>
          <p:cNvSpPr>
            <a:spLocks noGrp="1"/>
          </p:cNvSpPr>
          <p:nvPr>
            <p:ph type="body" sz="quarter" idx="14" hasCustomPrompt="1"/>
          </p:nvPr>
        </p:nvSpPr>
        <p:spPr>
          <a:xfrm>
            <a:off x="838200" y="3474903"/>
            <a:ext cx="9539795" cy="402525"/>
          </a:xfrm>
          <a:prstGeom prst="rect">
            <a:avLst/>
          </a:prstGeom>
        </p:spPr>
        <p:txBody>
          <a:bodyPr/>
          <a:lstStyle>
            <a:lvl1pPr marL="0" indent="0">
              <a:buFont typeface="Arial" panose="020B0604020202020204" pitchFamily="34" charset="0"/>
              <a:buNone/>
              <a:defRPr sz="3200" baseline="0">
                <a:solidFill>
                  <a:schemeClr val="tx1">
                    <a:lumMod val="85000"/>
                    <a:lumOff val="15000"/>
                  </a:schemeClr>
                </a:solidFill>
                <a:latin typeface="+mj-lt"/>
              </a:defRPr>
            </a:lvl1pPr>
            <a:lvl3pPr marL="914400" indent="0">
              <a:buNone/>
              <a:defRPr sz="2400"/>
            </a:lvl3pPr>
          </a:lstStyle>
          <a:p>
            <a:pPr lvl="0"/>
            <a:r>
              <a:rPr lang="fi-FI" dirty="0" smtClean="0"/>
              <a:t>Alaotsikko, </a:t>
            </a:r>
            <a:r>
              <a:rPr lang="fi-FI" dirty="0" err="1" smtClean="0"/>
              <a:t>Calibri</a:t>
            </a:r>
            <a:r>
              <a:rPr lang="fi-FI" dirty="0" smtClean="0"/>
              <a:t> </a:t>
            </a:r>
            <a:r>
              <a:rPr lang="fi-FI" dirty="0" err="1" smtClean="0"/>
              <a:t>Light</a:t>
            </a:r>
            <a:endParaRPr lang="fi-FI" dirty="0"/>
          </a:p>
        </p:txBody>
      </p:sp>
      <p:sp>
        <p:nvSpPr>
          <p:cNvPr id="12" name="Päivämäärän paikkamerkki 2"/>
          <p:cNvSpPr>
            <a:spLocks noGrp="1"/>
          </p:cNvSpPr>
          <p:nvPr>
            <p:ph type="dt" sz="half" idx="10"/>
          </p:nvPr>
        </p:nvSpPr>
        <p:spPr>
          <a:xfrm>
            <a:off x="838200" y="6356350"/>
            <a:ext cx="921589" cy="365125"/>
          </a:xfrm>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13" name="Alatunnisteen paikkamerkki 3"/>
          <p:cNvSpPr>
            <a:spLocks noGrp="1"/>
          </p:cNvSpPr>
          <p:nvPr>
            <p:ph type="ftr" sz="quarter" idx="11"/>
          </p:nvPr>
        </p:nvSpPr>
        <p:spPr>
          <a:xfrm>
            <a:off x="1988389" y="6356349"/>
            <a:ext cx="4170871" cy="365125"/>
          </a:xfrm>
        </p:spPr>
        <p:txBody>
          <a:bodyPr/>
          <a:lstStyle/>
          <a:p>
            <a:r>
              <a:rPr lang="fi-FI" smtClean="0">
                <a:solidFill>
                  <a:prstClr val="black">
                    <a:tint val="75000"/>
                  </a:prstClr>
                </a:solidFill>
              </a:rPr>
              <a:t>Kummit ry/Lapsipotilasjärjestöjen jäsenet T-17093 MT</a:t>
            </a:r>
            <a:endParaRPr lang="fi-FI" dirty="0">
              <a:solidFill>
                <a:prstClr val="black">
                  <a:tint val="75000"/>
                </a:prstClr>
              </a:solidFill>
            </a:endParaRPr>
          </a:p>
        </p:txBody>
      </p:sp>
      <p:sp>
        <p:nvSpPr>
          <p:cNvPr id="14" name="Dian numeron paikkamerkki 4"/>
          <p:cNvSpPr>
            <a:spLocks noGrp="1"/>
          </p:cNvSpPr>
          <p:nvPr>
            <p:ph type="sldNum" sz="quarter" idx="12"/>
          </p:nvPr>
        </p:nvSpPr>
        <p:spPr>
          <a:xfrm>
            <a:off x="211183" y="6356349"/>
            <a:ext cx="398417" cy="365125"/>
          </a:xfrm>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4042006412"/>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8200" y="1038687"/>
            <a:ext cx="10515600" cy="652001"/>
          </a:xfrm>
          <a:prstGeom prst="rect">
            <a:avLst/>
          </a:prstGeom>
        </p:spPr>
        <p:txBody>
          <a:bodyPr/>
          <a:lstStyle>
            <a:lvl1pPr>
              <a:defRPr sz="4000" b="1">
                <a:solidFill>
                  <a:schemeClr val="tx1">
                    <a:lumMod val="85000"/>
                    <a:lumOff val="15000"/>
                  </a:schemeClr>
                </a:solidFill>
                <a:latin typeface="+mn-lt"/>
              </a:defRPr>
            </a:lvl1pPr>
          </a:lstStyle>
          <a:p>
            <a:r>
              <a:rPr lang="fi-FI" dirty="0" smtClean="0"/>
              <a:t>SISÄLLYS</a:t>
            </a:r>
            <a:endParaRPr lang="fi-FI" dirty="0"/>
          </a:p>
        </p:txBody>
      </p:sp>
      <p:sp>
        <p:nvSpPr>
          <p:cNvPr id="3" name="Päivämäärän paikkamerkki 2"/>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4" name="Alatunnisteen paikkamerkki 3"/>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dirty="0">
              <a:solidFill>
                <a:prstClr val="black">
                  <a:tint val="75000"/>
                </a:prstClr>
              </a:solidFill>
            </a:endParaRPr>
          </a:p>
        </p:txBody>
      </p:sp>
      <p:sp>
        <p:nvSpPr>
          <p:cNvPr id="5" name="Dian numeron paikkamerkki 4"/>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7" name="Tekstin paikkamerkki 6"/>
          <p:cNvSpPr>
            <a:spLocks noGrp="1"/>
          </p:cNvSpPr>
          <p:nvPr>
            <p:ph type="body" sz="quarter" idx="13" hasCustomPrompt="1"/>
          </p:nvPr>
        </p:nvSpPr>
        <p:spPr>
          <a:xfrm>
            <a:off x="1997476" y="2006600"/>
            <a:ext cx="9356324" cy="3763963"/>
          </a:xfrm>
          <a:prstGeom prst="rect">
            <a:avLst/>
          </a:prstGeom>
        </p:spPr>
        <p:txBody>
          <a:bodyPr/>
          <a:lstStyle>
            <a:lvl1pPr marL="514350" indent="-514350">
              <a:buFont typeface="+mj-lt"/>
              <a:buAutoNum type="arabicPeriod"/>
              <a:defRPr sz="1800">
                <a:solidFill>
                  <a:schemeClr val="tx1">
                    <a:lumMod val="85000"/>
                    <a:lumOff val="15000"/>
                  </a:schemeClr>
                </a:solidFill>
                <a:latin typeface="+mj-lt"/>
              </a:defRPr>
            </a:lvl1pPr>
            <a:lvl2pPr marL="914400" indent="-457200">
              <a:buFont typeface="+mj-lt"/>
              <a:buAutoNum type="arabicPeriod"/>
              <a:defRPr sz="1600">
                <a:solidFill>
                  <a:schemeClr val="tx1">
                    <a:lumMod val="85000"/>
                    <a:lumOff val="15000"/>
                  </a:schemeClr>
                </a:solidFill>
                <a:latin typeface="+mj-lt"/>
              </a:defRPr>
            </a:lvl2pPr>
            <a:lvl3pPr marL="1371600" indent="-457200">
              <a:buFont typeface="+mj-lt"/>
              <a:buAutoNum type="arabicPeriod"/>
              <a:defRPr sz="1600">
                <a:solidFill>
                  <a:schemeClr val="tx1">
                    <a:lumMod val="85000"/>
                    <a:lumOff val="15000"/>
                  </a:schemeClr>
                </a:solidFill>
                <a:latin typeface="+mj-lt"/>
              </a:defRPr>
            </a:lvl3pPr>
            <a:lvl4pPr marL="1714500" indent="-342900">
              <a:buFont typeface="+mj-lt"/>
              <a:buAutoNum type="arabicPeriod"/>
              <a:defRPr sz="1600">
                <a:solidFill>
                  <a:schemeClr val="tx1">
                    <a:lumMod val="85000"/>
                    <a:lumOff val="15000"/>
                  </a:schemeClr>
                </a:solidFill>
                <a:latin typeface="+mj-lt"/>
              </a:defRPr>
            </a:lvl4pPr>
            <a:lvl5pPr marL="2171700" indent="-342900">
              <a:buFont typeface="+mj-lt"/>
              <a:buAutoNum type="arabicPeriod"/>
              <a:defRPr sz="1600">
                <a:solidFill>
                  <a:schemeClr val="tx1">
                    <a:lumMod val="85000"/>
                    <a:lumOff val="15000"/>
                  </a:schemeClr>
                </a:solidFill>
                <a:latin typeface="+mj-lt"/>
              </a:defRPr>
            </a:lvl5pPr>
          </a:lstStyle>
          <a:p>
            <a:pPr lvl="0"/>
            <a:r>
              <a:rPr lang="fi-FI" dirty="0" smtClean="0"/>
              <a:t>Sisältö					3</a:t>
            </a:r>
          </a:p>
          <a:p>
            <a:pPr lvl="1"/>
            <a:r>
              <a:rPr lang="fi-FI" dirty="0" smtClean="0"/>
              <a:t>toinen taso				11</a:t>
            </a:r>
          </a:p>
          <a:p>
            <a:pPr lvl="2"/>
            <a:r>
              <a:rPr lang="fi-FI" dirty="0" smtClean="0"/>
              <a:t>kolmas taso				13</a:t>
            </a:r>
          </a:p>
          <a:p>
            <a:pPr lvl="3"/>
            <a:r>
              <a:rPr lang="fi-FI" dirty="0" smtClean="0"/>
              <a:t>neljäs taso				14</a:t>
            </a:r>
          </a:p>
          <a:p>
            <a:pPr lvl="4"/>
            <a:r>
              <a:rPr lang="fi-FI" dirty="0" smtClean="0"/>
              <a:t>viides taso			16</a:t>
            </a:r>
          </a:p>
          <a:p>
            <a:pPr lvl="4"/>
            <a:endParaRPr lang="fi-FI" dirty="0" smtClean="0"/>
          </a:p>
          <a:p>
            <a:pPr lvl="0"/>
            <a:r>
              <a:rPr lang="fi-FI" dirty="0" smtClean="0"/>
              <a:t>Sisältö 2					22</a:t>
            </a:r>
          </a:p>
          <a:p>
            <a:pPr lvl="0"/>
            <a:r>
              <a:rPr lang="fi-FI" dirty="0" smtClean="0"/>
              <a:t>Sisältö 3					27</a:t>
            </a:r>
          </a:p>
          <a:p>
            <a:pPr lvl="0"/>
            <a:r>
              <a:rPr lang="fi-FI" dirty="0" smtClean="0"/>
              <a:t>Sisältö 4					32</a:t>
            </a:r>
            <a:endParaRPr lang="fi-FI" dirty="0"/>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1596" y="1217915"/>
            <a:ext cx="10195564" cy="5631376"/>
          </a:xfrm>
          <a:prstGeom prst="rect">
            <a:avLst/>
          </a:prstGeom>
        </p:spPr>
      </p:pic>
    </p:spTree>
    <p:extLst>
      <p:ext uri="{BB962C8B-B14F-4D97-AF65-F5344CB8AC3E}">
        <p14:creationId xmlns:p14="http://schemas.microsoft.com/office/powerpoint/2010/main" val="385903971"/>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sp>
        <p:nvSpPr>
          <p:cNvPr id="9" name="Sisällön paikkamerkki 2"/>
          <p:cNvSpPr>
            <a:spLocks noGrp="1"/>
          </p:cNvSpPr>
          <p:nvPr>
            <p:ph idx="1" hasCustomPrompt="1"/>
          </p:nvPr>
        </p:nvSpPr>
        <p:spPr>
          <a:xfrm>
            <a:off x="653138" y="1335159"/>
            <a:ext cx="11033764"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Tree>
    <p:extLst>
      <p:ext uri="{BB962C8B-B14F-4D97-AF65-F5344CB8AC3E}">
        <p14:creationId xmlns:p14="http://schemas.microsoft.com/office/powerpoint/2010/main" val="4200089483"/>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tsikko ja sisältö, ilman palkkej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5" name="Alatunnisteen paikkamerkki 4"/>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7"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sp>
        <p:nvSpPr>
          <p:cNvPr id="8" name="Sisällön paikkamerkki 2"/>
          <p:cNvSpPr>
            <a:spLocks noGrp="1"/>
          </p:cNvSpPr>
          <p:nvPr>
            <p:ph idx="1" hasCustomPrompt="1"/>
          </p:nvPr>
        </p:nvSpPr>
        <p:spPr>
          <a:xfrm>
            <a:off x="653138" y="1335159"/>
            <a:ext cx="11033764"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extLst>
      <p:ext uri="{BB962C8B-B14F-4D97-AF65-F5344CB8AC3E}">
        <p14:creationId xmlns:p14="http://schemas.microsoft.com/office/powerpoint/2010/main" val="2522149005"/>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tsikko ja sisältö, ilman palkkeja 2/3+havainnot">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4" name="Alatunnisteen paikkamerkki 3"/>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5" name="Dian numeron paikkamerkki 4"/>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Grafiikka, </a:t>
            </a:r>
            <a:r>
              <a:rPr lang="fi-FI" dirty="0" err="1" smtClean="0"/>
              <a:t>Calibri</a:t>
            </a:r>
            <a:r>
              <a:rPr lang="fi-FI" dirty="0" smtClean="0"/>
              <a:t> </a:t>
            </a:r>
            <a:r>
              <a:rPr lang="fi-FI" dirty="0" err="1" smtClean="0"/>
              <a:t>Light</a:t>
            </a:r>
            <a:endParaRPr lang="fi-FI" dirty="0"/>
          </a:p>
        </p:txBody>
      </p:sp>
      <p:sp>
        <p:nvSpPr>
          <p:cNvPr id="8" name="Sisällön paikkamerkki 2"/>
          <p:cNvSpPr>
            <a:spLocks noGrp="1"/>
          </p:cNvSpPr>
          <p:nvPr>
            <p:ph idx="1" hasCustomPrompt="1"/>
          </p:nvPr>
        </p:nvSpPr>
        <p:spPr>
          <a:xfrm>
            <a:off x="653138" y="1335159"/>
            <a:ext cx="7864561"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9" name="Sisällön paikkamerkki 2"/>
          <p:cNvSpPr>
            <a:spLocks noGrp="1"/>
          </p:cNvSpPr>
          <p:nvPr>
            <p:ph idx="13" hasCustomPrompt="1"/>
          </p:nvPr>
        </p:nvSpPr>
        <p:spPr>
          <a:xfrm>
            <a:off x="8688909" y="1335159"/>
            <a:ext cx="2997993" cy="4782612"/>
          </a:xfrm>
          <a:prstGeom prst="rect">
            <a:avLst/>
          </a:prstGeom>
        </p:spPr>
        <p:txBody>
          <a:bodyPr/>
          <a:lstStyle>
            <a:lvl1pPr>
              <a:defRPr sz="1800" baseline="0">
                <a:solidFill>
                  <a:schemeClr val="tx1">
                    <a:lumMod val="85000"/>
                    <a:lumOff val="15000"/>
                  </a:schemeClr>
                </a:solidFill>
                <a:latin typeface="+mj-lt"/>
              </a:defRPr>
            </a:lvl1pPr>
            <a:lvl2pPr>
              <a:defRPr sz="1800">
                <a:solidFill>
                  <a:schemeClr val="bg1"/>
                </a:solidFill>
                <a:latin typeface="+mj-lt"/>
              </a:defRPr>
            </a:lvl2pPr>
            <a:lvl3pPr>
              <a:defRPr sz="1600">
                <a:solidFill>
                  <a:schemeClr val="bg1"/>
                </a:solidFill>
                <a:latin typeface="+mj-lt"/>
              </a:defRPr>
            </a:lvl3pPr>
            <a:lvl4pPr>
              <a:defRPr sz="1600">
                <a:solidFill>
                  <a:schemeClr val="bg1"/>
                </a:solidFill>
                <a:latin typeface="+mj-lt"/>
              </a:defRPr>
            </a:lvl4pPr>
            <a:lvl5pPr>
              <a:defRPr sz="1600">
                <a:solidFill>
                  <a:schemeClr val="bg1"/>
                </a:solidFill>
                <a:latin typeface="+mj-lt"/>
              </a:defRPr>
            </a:lvl5pPr>
          </a:lstStyle>
          <a:p>
            <a:pPr lvl="0"/>
            <a:r>
              <a:rPr lang="fi-FI" dirty="0" smtClean="0"/>
              <a:t>Havaintoja grafiikasta</a:t>
            </a:r>
          </a:p>
        </p:txBody>
      </p:sp>
    </p:spTree>
    <p:extLst>
      <p:ext uri="{BB962C8B-B14F-4D97-AF65-F5344CB8AC3E}">
        <p14:creationId xmlns:p14="http://schemas.microsoft.com/office/powerpoint/2010/main" val="2053217003"/>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Otsikko ja sisältö (sisennetty)">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8" name="Sisällön paikkamerkki 2"/>
          <p:cNvSpPr>
            <a:spLocks noGrp="1"/>
          </p:cNvSpPr>
          <p:nvPr>
            <p:ph idx="1" hasCustomPrompt="1"/>
          </p:nvPr>
        </p:nvSpPr>
        <p:spPr>
          <a:xfrm>
            <a:off x="1045029" y="1335159"/>
            <a:ext cx="10641873" cy="4813092"/>
          </a:xfrm>
          <a:prstGeom prst="rect">
            <a:avLst/>
          </a:prstGeom>
        </p:spPr>
        <p:txBody>
          <a:bodyPr/>
          <a:lstStyle>
            <a:lvl1pPr>
              <a:defRPr sz="2000">
                <a:solidFill>
                  <a:schemeClr val="tx1">
                    <a:lumMod val="85000"/>
                    <a:lumOff val="15000"/>
                  </a:schemeClr>
                </a:solidFill>
                <a:latin typeface="+mj-lt"/>
              </a:defRPr>
            </a:lvl1pPr>
            <a:lvl2pPr>
              <a:defRPr sz="2000">
                <a:solidFill>
                  <a:schemeClr val="tx1">
                    <a:lumMod val="85000"/>
                    <a:lumOff val="15000"/>
                  </a:schemeClr>
                </a:solidFill>
                <a:latin typeface="+mj-lt"/>
              </a:defRPr>
            </a:lvl2pPr>
            <a:lvl3pPr>
              <a:defRPr sz="1800">
                <a:solidFill>
                  <a:schemeClr val="tx1">
                    <a:lumMod val="85000"/>
                    <a:lumOff val="15000"/>
                  </a:schemeClr>
                </a:solidFill>
                <a:latin typeface="+mj-lt"/>
              </a:defRPr>
            </a:lvl3pPr>
            <a:lvl4pPr>
              <a:defRPr sz="1800">
                <a:solidFill>
                  <a:schemeClr val="tx1">
                    <a:lumMod val="85000"/>
                    <a:lumOff val="15000"/>
                  </a:schemeClr>
                </a:solidFill>
                <a:latin typeface="+mj-lt"/>
              </a:defRPr>
            </a:lvl4pPr>
            <a:lvl5pPr>
              <a:defRPr sz="1800">
                <a:solidFill>
                  <a:schemeClr val="tx1">
                    <a:lumMod val="85000"/>
                    <a:lumOff val="15000"/>
                  </a:schemeClr>
                </a:solidFill>
                <a:latin typeface="+mj-lt"/>
              </a:defRPr>
            </a:lvl5pPr>
          </a:lstStyle>
          <a:p>
            <a:pPr lvl="0"/>
            <a:r>
              <a:rPr lang="fi-FI" dirty="0" smtClean="0"/>
              <a:t>Ensimmäinen taso</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2"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Tree>
    <p:extLst>
      <p:ext uri="{BB962C8B-B14F-4D97-AF65-F5344CB8AC3E}">
        <p14:creationId xmlns:p14="http://schemas.microsoft.com/office/powerpoint/2010/main" val="397581146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6" name="Alatunnisteen paikkamerkki 5"/>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9" name="Tekstin paikkamerkki 2"/>
          <p:cNvSpPr>
            <a:spLocks noGrp="1"/>
          </p:cNvSpPr>
          <p:nvPr>
            <p:ph type="body" idx="1" hasCustomPrompt="1"/>
          </p:nvPr>
        </p:nvSpPr>
        <p:spPr>
          <a:xfrm>
            <a:off x="653138" y="1362705"/>
            <a:ext cx="5365210" cy="675826"/>
          </a:xfrm>
          <a:prstGeom prst="rect">
            <a:avLst/>
          </a:prstGeom>
        </p:spPr>
        <p:txBody>
          <a:bodyPr anchor="b"/>
          <a:lstStyle>
            <a:lvl1pPr marL="0" indent="0">
              <a:buNone/>
              <a:defRPr sz="2000" b="0">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smtClean="0"/>
              <a:t>PALSTAN OTSIKKO, CALIBRI REGULAR, KAIKKI ISOLLA</a:t>
            </a:r>
          </a:p>
        </p:txBody>
      </p:sp>
      <p:sp>
        <p:nvSpPr>
          <p:cNvPr id="11" name="Sisällön paikkamerkki 3"/>
          <p:cNvSpPr>
            <a:spLocks noGrp="1"/>
          </p:cNvSpPr>
          <p:nvPr>
            <p:ph sz="half" idx="2" hasCustomPrompt="1"/>
          </p:nvPr>
        </p:nvSpPr>
        <p:spPr>
          <a:xfrm>
            <a:off x="653138" y="2150503"/>
            <a:ext cx="5365210" cy="3923726"/>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4" name="Tekstin paikkamerkki 2"/>
          <p:cNvSpPr>
            <a:spLocks noGrp="1"/>
          </p:cNvSpPr>
          <p:nvPr>
            <p:ph type="body" idx="13" hasCustomPrompt="1"/>
          </p:nvPr>
        </p:nvSpPr>
        <p:spPr>
          <a:xfrm>
            <a:off x="6307182" y="1362705"/>
            <a:ext cx="5365210" cy="675826"/>
          </a:xfrm>
          <a:prstGeom prst="rect">
            <a:avLst/>
          </a:prstGeom>
        </p:spPr>
        <p:txBody>
          <a:bodyPr anchor="b"/>
          <a:lstStyle>
            <a:lvl1pPr marL="0" indent="0">
              <a:buNone/>
              <a:defRPr sz="2000" b="0">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smtClean="0"/>
              <a:t>PALSTAN OTSIKKO, CALIBRI REGULAR, KAIKKI ISOLLA</a:t>
            </a:r>
          </a:p>
        </p:txBody>
      </p:sp>
      <p:sp>
        <p:nvSpPr>
          <p:cNvPr id="15" name="Sisällön paikkamerkki 3"/>
          <p:cNvSpPr>
            <a:spLocks noGrp="1"/>
          </p:cNvSpPr>
          <p:nvPr>
            <p:ph sz="half" idx="14" hasCustomPrompt="1"/>
          </p:nvPr>
        </p:nvSpPr>
        <p:spPr>
          <a:xfrm>
            <a:off x="6307182" y="2150503"/>
            <a:ext cx="5365210" cy="3923726"/>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pic>
        <p:nvPicPr>
          <p:cNvPr id="13" name="Kuva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Tree>
    <p:extLst>
      <p:ext uri="{BB962C8B-B14F-4D97-AF65-F5344CB8AC3E}">
        <p14:creationId xmlns:p14="http://schemas.microsoft.com/office/powerpoint/2010/main" val="3560860027"/>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Kaksi sisältökohdetta, ilman otsikoit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6" name="Alatunnisteen paikkamerkki 5"/>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1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pic>
        <p:nvPicPr>
          <p:cNvPr id="13" name="Kuva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
        <p:nvSpPr>
          <p:cNvPr id="18" name="Sisällön paikkamerkki 3"/>
          <p:cNvSpPr>
            <a:spLocks noGrp="1"/>
          </p:cNvSpPr>
          <p:nvPr>
            <p:ph sz="half" idx="2" hasCustomPrompt="1"/>
          </p:nvPr>
        </p:nvSpPr>
        <p:spPr>
          <a:xfrm>
            <a:off x="653138" y="1337702"/>
            <a:ext cx="5365210" cy="472135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9" name="Sisällön paikkamerkki 3"/>
          <p:cNvSpPr>
            <a:spLocks noGrp="1"/>
          </p:cNvSpPr>
          <p:nvPr>
            <p:ph sz="half" idx="14" hasCustomPrompt="1"/>
          </p:nvPr>
        </p:nvSpPr>
        <p:spPr>
          <a:xfrm>
            <a:off x="6307182" y="1337701"/>
            <a:ext cx="5365210" cy="4721353"/>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extLst>
      <p:ext uri="{BB962C8B-B14F-4D97-AF65-F5344CB8AC3E}">
        <p14:creationId xmlns:p14="http://schemas.microsoft.com/office/powerpoint/2010/main" val="168734529"/>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tsikko ja grafiikk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4" name="Alatunnisteen paikkamerkki 3"/>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5" name="Dian numeron paikkamerkki 4"/>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Grafiikka, </a:t>
            </a:r>
            <a:r>
              <a:rPr lang="fi-FI" dirty="0" err="1" smtClean="0"/>
              <a:t>Calibri</a:t>
            </a:r>
            <a:r>
              <a:rPr lang="fi-FI" dirty="0" smtClean="0"/>
              <a:t> </a:t>
            </a:r>
            <a:r>
              <a:rPr lang="fi-FI" dirty="0" err="1" smtClean="0"/>
              <a:t>Light</a:t>
            </a:r>
            <a:endParaRPr lang="fi-FI" dirty="0"/>
          </a:p>
        </p:txBody>
      </p:sp>
      <p:sp>
        <p:nvSpPr>
          <p:cNvPr id="7" name="Sisällön paikkamerkki 2"/>
          <p:cNvSpPr>
            <a:spLocks noGrp="1"/>
          </p:cNvSpPr>
          <p:nvPr>
            <p:ph idx="1" hasCustomPrompt="1"/>
          </p:nvPr>
        </p:nvSpPr>
        <p:spPr>
          <a:xfrm>
            <a:off x="653138" y="1335159"/>
            <a:ext cx="11033764"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extLst>
      <p:ext uri="{BB962C8B-B14F-4D97-AF65-F5344CB8AC3E}">
        <p14:creationId xmlns:p14="http://schemas.microsoft.com/office/powerpoint/2010/main" val="25309482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ja grafiikk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smtClean="0"/>
              <a:t>14.8.2017</a:t>
            </a:r>
            <a:endParaRPr lang="fi-FI"/>
          </a:p>
        </p:txBody>
      </p:sp>
      <p:sp>
        <p:nvSpPr>
          <p:cNvPr id="4" name="Alatunnisteen paikkamerkki 3"/>
          <p:cNvSpPr>
            <a:spLocks noGrp="1"/>
          </p:cNvSpPr>
          <p:nvPr>
            <p:ph type="ftr" sz="quarter" idx="11"/>
          </p:nvPr>
        </p:nvSpPr>
        <p:spPr/>
        <p:txBody>
          <a:bodyPr/>
          <a:lstStyle/>
          <a:p>
            <a:r>
              <a:rPr lang="fi-FI" smtClean="0"/>
              <a:t>Kummit ry/Lapsipotilasjärjestöjen jäsenet T-17093 MT</a:t>
            </a:r>
            <a:endParaRPr lang="fi-FI"/>
          </a:p>
        </p:txBody>
      </p:sp>
      <p:sp>
        <p:nvSpPr>
          <p:cNvPr id="5" name="Dian numeron paikkamerkki 4"/>
          <p:cNvSpPr>
            <a:spLocks noGrp="1"/>
          </p:cNvSpPr>
          <p:nvPr>
            <p:ph type="sldNum" sz="quarter" idx="12"/>
          </p:nvPr>
        </p:nvSpPr>
        <p:spPr/>
        <p:txBody>
          <a:bodyPr/>
          <a:lstStyle/>
          <a:p>
            <a:fld id="{B6DB0E4E-F5D7-41BD-96AC-FA55D8C3805E}" type="slidenum">
              <a:rPr lang="fi-FI" smtClean="0"/>
              <a:t>‹#›</a:t>
            </a:fld>
            <a:endParaRPr lang="fi-FI"/>
          </a:p>
        </p:txBody>
      </p:sp>
      <p:sp>
        <p:nvSpPr>
          <p:cNvPr id="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bg1"/>
                </a:solidFill>
                <a:latin typeface="+mj-lt"/>
              </a:defRPr>
            </a:lvl1pPr>
          </a:lstStyle>
          <a:p>
            <a:r>
              <a:rPr lang="fi-FI" dirty="0" smtClean="0"/>
              <a:t>Grafiikka, </a:t>
            </a:r>
            <a:r>
              <a:rPr lang="fi-FI" dirty="0" err="1" smtClean="0"/>
              <a:t>Calibri</a:t>
            </a:r>
            <a:r>
              <a:rPr lang="fi-FI" dirty="0" smtClean="0"/>
              <a:t> </a:t>
            </a:r>
            <a:r>
              <a:rPr lang="fi-FI" dirty="0" err="1" smtClean="0"/>
              <a:t>Light</a:t>
            </a:r>
            <a:endParaRPr lang="fi-FI" dirty="0"/>
          </a:p>
        </p:txBody>
      </p:sp>
      <p:sp>
        <p:nvSpPr>
          <p:cNvPr id="7" name="Sisällön paikkamerkki 2"/>
          <p:cNvSpPr>
            <a:spLocks noGrp="1"/>
          </p:cNvSpPr>
          <p:nvPr>
            <p:ph idx="1" hasCustomPrompt="1"/>
          </p:nvPr>
        </p:nvSpPr>
        <p:spPr>
          <a:xfrm>
            <a:off x="653138" y="1335159"/>
            <a:ext cx="11033764" cy="4782612"/>
          </a:xfrm>
          <a:prstGeom prst="rect">
            <a:avLst/>
          </a:prstGeom>
        </p:spPr>
        <p:txBody>
          <a:bodyPr/>
          <a:lstStyle>
            <a:lvl1pPr>
              <a:defRPr sz="1800">
                <a:solidFill>
                  <a:schemeClr val="bg1"/>
                </a:solidFill>
                <a:latin typeface="+mj-lt"/>
              </a:defRPr>
            </a:lvl1pPr>
            <a:lvl2pPr>
              <a:defRPr sz="1800">
                <a:solidFill>
                  <a:schemeClr val="bg1"/>
                </a:solidFill>
                <a:latin typeface="+mj-lt"/>
              </a:defRPr>
            </a:lvl2pPr>
            <a:lvl3pPr>
              <a:defRPr sz="1600">
                <a:solidFill>
                  <a:schemeClr val="bg1"/>
                </a:solidFill>
                <a:latin typeface="+mj-lt"/>
              </a:defRPr>
            </a:lvl3pPr>
            <a:lvl4pPr>
              <a:defRPr sz="1600">
                <a:solidFill>
                  <a:schemeClr val="bg1"/>
                </a:solidFill>
                <a:latin typeface="+mj-lt"/>
              </a:defRPr>
            </a:lvl4pPr>
            <a:lvl5pPr>
              <a:defRPr sz="1600">
                <a:solidFill>
                  <a:schemeClr val="bg1"/>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extLst>
      <p:ext uri="{BB962C8B-B14F-4D97-AF65-F5344CB8AC3E}">
        <p14:creationId xmlns:p14="http://schemas.microsoft.com/office/powerpoint/2010/main" val="3192390237"/>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Muokattava väliotsikko">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9" name="Otsikko 1"/>
          <p:cNvSpPr>
            <a:spLocks noGrp="1"/>
          </p:cNvSpPr>
          <p:nvPr>
            <p:ph type="title" hasCustomPrompt="1"/>
          </p:nvPr>
        </p:nvSpPr>
        <p:spPr>
          <a:xfrm>
            <a:off x="831850" y="3033916"/>
            <a:ext cx="10515599" cy="652001"/>
          </a:xfrm>
          <a:prstGeom prst="rect">
            <a:avLst/>
          </a:prstGeom>
        </p:spPr>
        <p:txBody>
          <a:bodyPr/>
          <a:lstStyle>
            <a:lvl1pPr algn="ctr">
              <a:defRPr sz="4000" b="1" baseline="0">
                <a:solidFill>
                  <a:schemeClr val="tx1">
                    <a:lumMod val="85000"/>
                    <a:lumOff val="15000"/>
                  </a:schemeClr>
                </a:solidFill>
                <a:latin typeface="+mn-lt"/>
              </a:defRPr>
            </a:lvl1pPr>
          </a:lstStyle>
          <a:p>
            <a:r>
              <a:rPr lang="fi-FI" dirty="0" smtClean="0"/>
              <a:t>MUOKATTAVA VÄLIOTSIKKO, ISOLLA 40 PT</a:t>
            </a:r>
            <a:endParaRPr lang="fi-FI" dirty="0"/>
          </a:p>
        </p:txBody>
      </p:sp>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1596" y="1217915"/>
            <a:ext cx="10195564" cy="5631376"/>
          </a:xfrm>
          <a:prstGeom prst="rect">
            <a:avLst/>
          </a:prstGeom>
        </p:spPr>
      </p:pic>
    </p:spTree>
    <p:extLst>
      <p:ext uri="{BB962C8B-B14F-4D97-AF65-F5344CB8AC3E}">
        <p14:creationId xmlns:p14="http://schemas.microsoft.com/office/powerpoint/2010/main" val="191985326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opetusdi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6" name="Alatunnisteen paikkamerkki 5"/>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8" name="Otsikko 1"/>
          <p:cNvSpPr>
            <a:spLocks noGrp="1"/>
          </p:cNvSpPr>
          <p:nvPr>
            <p:ph type="title" hasCustomPrompt="1"/>
          </p:nvPr>
        </p:nvSpPr>
        <p:spPr>
          <a:xfrm>
            <a:off x="838200" y="1423359"/>
            <a:ext cx="9737785" cy="1915065"/>
          </a:xfrm>
          <a:prstGeom prst="rect">
            <a:avLst/>
          </a:prstGeom>
        </p:spPr>
        <p:txBody>
          <a:bodyPr>
            <a:normAutofit/>
          </a:bodyPr>
          <a:lstStyle>
            <a:lvl1pPr algn="l">
              <a:defRPr sz="3600" b="0" baseline="0">
                <a:solidFill>
                  <a:schemeClr val="tx1">
                    <a:lumMod val="85000"/>
                    <a:lumOff val="15000"/>
                  </a:schemeClr>
                </a:solidFill>
                <a:latin typeface="+mj-lt"/>
              </a:defRPr>
            </a:lvl1pPr>
          </a:lstStyle>
          <a:p>
            <a:r>
              <a:rPr lang="fi-FI" dirty="0" smtClean="0"/>
              <a:t>”Tutkimuksen pääviesti kiteytetysti. 75 % yrittäjistä kokee </a:t>
            </a:r>
            <a:r>
              <a:rPr lang="fi-FI" dirty="0" err="1" smtClean="0"/>
              <a:t>digitalisaatiossa</a:t>
            </a:r>
            <a:r>
              <a:rPr lang="fi-FI" dirty="0" smtClean="0"/>
              <a:t> onnistumisen </a:t>
            </a:r>
            <a:br>
              <a:rPr lang="fi-FI" dirty="0" smtClean="0"/>
            </a:br>
            <a:r>
              <a:rPr lang="fi-FI" dirty="0" smtClean="0"/>
              <a:t>tärkeäksi yrityksensä tulevaisuudelle”</a:t>
            </a:r>
            <a:endParaRPr lang="fi-FI" dirty="0"/>
          </a:p>
        </p:txBody>
      </p:sp>
      <p:sp>
        <p:nvSpPr>
          <p:cNvPr id="13" name="Tekstin paikkamerkki 12"/>
          <p:cNvSpPr>
            <a:spLocks noGrp="1"/>
          </p:cNvSpPr>
          <p:nvPr>
            <p:ph type="body" sz="quarter" idx="13" hasCustomPrompt="1"/>
          </p:nvPr>
        </p:nvSpPr>
        <p:spPr>
          <a:xfrm>
            <a:off x="838201" y="3726437"/>
            <a:ext cx="3669856" cy="309115"/>
          </a:xfrm>
          <a:prstGeom prst="rect">
            <a:avLst/>
          </a:prstGeom>
        </p:spPr>
        <p:txBody>
          <a:bodyPr/>
          <a:lstStyle>
            <a:lvl1pPr marL="0" indent="0" algn="l">
              <a:lnSpc>
                <a:spcPts val="1700"/>
              </a:lnSpc>
              <a:buNone/>
              <a:defRPr sz="1800" b="1" baseline="0">
                <a:solidFill>
                  <a:schemeClr val="tx1">
                    <a:lumMod val="85000"/>
                    <a:lumOff val="15000"/>
                  </a:schemeClr>
                </a:solidFill>
                <a:latin typeface="+mn-lt"/>
              </a:defRPr>
            </a:lvl1pPr>
          </a:lstStyle>
          <a:p>
            <a:pPr lvl="0"/>
            <a:r>
              <a:rPr lang="fi-FI" dirty="0" smtClean="0"/>
              <a:t>LISÄTIETOJA</a:t>
            </a:r>
          </a:p>
        </p:txBody>
      </p:sp>
      <p:sp>
        <p:nvSpPr>
          <p:cNvPr id="14" name="Tekstin paikkamerkki 12"/>
          <p:cNvSpPr>
            <a:spLocks noGrp="1"/>
          </p:cNvSpPr>
          <p:nvPr>
            <p:ph type="body" sz="quarter" idx="14" hasCustomPrompt="1"/>
          </p:nvPr>
        </p:nvSpPr>
        <p:spPr>
          <a:xfrm>
            <a:off x="838200" y="4161281"/>
            <a:ext cx="3669856" cy="1568960"/>
          </a:xfrm>
          <a:prstGeom prst="rect">
            <a:avLst/>
          </a:prstGeom>
        </p:spPr>
        <p:txBody>
          <a:bodyPr/>
          <a:lstStyle>
            <a:lvl1pPr marL="0" indent="0" algn="l">
              <a:lnSpc>
                <a:spcPts val="1500"/>
              </a:lnSpc>
              <a:buNone/>
              <a:defRPr sz="1800" baseline="0">
                <a:solidFill>
                  <a:schemeClr val="tx1">
                    <a:lumMod val="85000"/>
                    <a:lumOff val="15000"/>
                  </a:schemeClr>
                </a:solidFill>
                <a:latin typeface="+mj-lt"/>
              </a:defRPr>
            </a:lvl1pPr>
          </a:lstStyle>
          <a:p>
            <a:pPr lvl="0"/>
            <a:r>
              <a:rPr lang="fi-FI" dirty="0" smtClean="0"/>
              <a:t>Yhteystiedot</a:t>
            </a:r>
            <a:endParaRPr lang="fi-FI" dirty="0"/>
          </a:p>
        </p:txBody>
      </p:sp>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8389" y="1219864"/>
            <a:ext cx="10195564" cy="5631376"/>
          </a:xfrm>
          <a:prstGeom prst="rect">
            <a:avLst/>
          </a:prstGeom>
        </p:spPr>
      </p:pic>
    </p:spTree>
    <p:extLst>
      <p:ext uri="{BB962C8B-B14F-4D97-AF65-F5344CB8AC3E}">
        <p14:creationId xmlns:p14="http://schemas.microsoft.com/office/powerpoint/2010/main" val="1423745550"/>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3" name="Alatunnisteen paikkamerkki 2"/>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4" name="Dian numeron paikkamerkki 3"/>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998760508"/>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Raportin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8200" y="2709070"/>
            <a:ext cx="10515600" cy="696603"/>
          </a:xfrm>
          <a:prstGeom prst="rect">
            <a:avLst/>
          </a:prstGeom>
        </p:spPr>
        <p:txBody>
          <a:bodyPr/>
          <a:lstStyle>
            <a:lvl1pPr>
              <a:defRPr sz="4800" b="1">
                <a:solidFill>
                  <a:schemeClr val="tx1">
                    <a:lumMod val="85000"/>
                    <a:lumOff val="15000"/>
                  </a:schemeClr>
                </a:solidFill>
                <a:latin typeface="Calibri" panose="020F0502020204030204" pitchFamily="34" charset="0"/>
              </a:defRPr>
            </a:lvl1pPr>
          </a:lstStyle>
          <a:p>
            <a:r>
              <a:rPr lang="fi-FI" dirty="0" smtClean="0"/>
              <a:t>RAPORTIN OTSIKKO, ISOLLA</a:t>
            </a:r>
            <a:endParaRPr lang="fi-FI" dirty="0"/>
          </a:p>
        </p:txBody>
      </p:sp>
      <p:sp>
        <p:nvSpPr>
          <p:cNvPr id="19" name="Tekstin paikkamerkki 18"/>
          <p:cNvSpPr>
            <a:spLocks noGrp="1"/>
          </p:cNvSpPr>
          <p:nvPr>
            <p:ph type="body" sz="quarter" idx="13" hasCustomPrompt="1"/>
          </p:nvPr>
        </p:nvSpPr>
        <p:spPr>
          <a:xfrm>
            <a:off x="838200" y="2206977"/>
            <a:ext cx="9539795" cy="402525"/>
          </a:xfrm>
          <a:prstGeom prst="rect">
            <a:avLst/>
          </a:prstGeom>
        </p:spPr>
        <p:txBody>
          <a:bodyPr/>
          <a:lstStyle>
            <a:lvl1pPr marL="0" indent="0">
              <a:buFont typeface="Arial" panose="020B0604020202020204" pitchFamily="34" charset="0"/>
              <a:buNone/>
              <a:defRPr sz="3200" baseline="0">
                <a:solidFill>
                  <a:schemeClr val="tx1">
                    <a:lumMod val="85000"/>
                    <a:lumOff val="15000"/>
                  </a:schemeClr>
                </a:solidFill>
                <a:latin typeface="+mj-lt"/>
              </a:defRPr>
            </a:lvl1pPr>
            <a:lvl3pPr marL="914400" indent="0">
              <a:buNone/>
              <a:defRPr sz="2400"/>
            </a:lvl3pPr>
          </a:lstStyle>
          <a:p>
            <a:pPr lvl="0"/>
            <a:r>
              <a:rPr lang="fi-FI" dirty="0" smtClean="0"/>
              <a:t>TUTKIMUSRAPORTTI, KAIKKI ISOLLA</a:t>
            </a:r>
            <a:endParaRPr lang="fi-FI" dirty="0"/>
          </a:p>
        </p:txBody>
      </p:sp>
      <p:sp>
        <p:nvSpPr>
          <p:cNvPr id="11" name="Tekstin paikkamerkki 18"/>
          <p:cNvSpPr>
            <a:spLocks noGrp="1"/>
          </p:cNvSpPr>
          <p:nvPr>
            <p:ph type="body" sz="quarter" idx="14" hasCustomPrompt="1"/>
          </p:nvPr>
        </p:nvSpPr>
        <p:spPr>
          <a:xfrm>
            <a:off x="838200" y="3474903"/>
            <a:ext cx="9539795" cy="402525"/>
          </a:xfrm>
          <a:prstGeom prst="rect">
            <a:avLst/>
          </a:prstGeom>
        </p:spPr>
        <p:txBody>
          <a:bodyPr/>
          <a:lstStyle>
            <a:lvl1pPr marL="0" indent="0">
              <a:buFont typeface="Arial" panose="020B0604020202020204" pitchFamily="34" charset="0"/>
              <a:buNone/>
              <a:defRPr sz="3200" baseline="0">
                <a:solidFill>
                  <a:schemeClr val="tx1">
                    <a:lumMod val="85000"/>
                    <a:lumOff val="15000"/>
                  </a:schemeClr>
                </a:solidFill>
                <a:latin typeface="+mj-lt"/>
              </a:defRPr>
            </a:lvl1pPr>
            <a:lvl3pPr marL="914400" indent="0">
              <a:buNone/>
              <a:defRPr sz="2400"/>
            </a:lvl3pPr>
          </a:lstStyle>
          <a:p>
            <a:pPr lvl="0"/>
            <a:r>
              <a:rPr lang="fi-FI" dirty="0" smtClean="0"/>
              <a:t>Alaotsikko, </a:t>
            </a:r>
            <a:r>
              <a:rPr lang="fi-FI" dirty="0" err="1" smtClean="0"/>
              <a:t>Calibri</a:t>
            </a:r>
            <a:r>
              <a:rPr lang="fi-FI" dirty="0" smtClean="0"/>
              <a:t> </a:t>
            </a:r>
            <a:r>
              <a:rPr lang="fi-FI" dirty="0" err="1" smtClean="0"/>
              <a:t>Light</a:t>
            </a:r>
            <a:endParaRPr lang="fi-FI" dirty="0"/>
          </a:p>
        </p:txBody>
      </p:sp>
      <p:sp>
        <p:nvSpPr>
          <p:cNvPr id="12" name="Päivämäärän paikkamerkki 2"/>
          <p:cNvSpPr>
            <a:spLocks noGrp="1"/>
          </p:cNvSpPr>
          <p:nvPr>
            <p:ph type="dt" sz="half" idx="10"/>
          </p:nvPr>
        </p:nvSpPr>
        <p:spPr>
          <a:xfrm>
            <a:off x="838200" y="6356350"/>
            <a:ext cx="921589" cy="365125"/>
          </a:xfrm>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13" name="Alatunnisteen paikkamerkki 3"/>
          <p:cNvSpPr>
            <a:spLocks noGrp="1"/>
          </p:cNvSpPr>
          <p:nvPr>
            <p:ph type="ftr" sz="quarter" idx="11"/>
          </p:nvPr>
        </p:nvSpPr>
        <p:spPr>
          <a:xfrm>
            <a:off x="1988389" y="6356349"/>
            <a:ext cx="4170871" cy="365125"/>
          </a:xfrm>
        </p:spPr>
        <p:txBody>
          <a:bodyPr/>
          <a:lstStyle/>
          <a:p>
            <a:r>
              <a:rPr lang="fi-FI" smtClean="0">
                <a:solidFill>
                  <a:prstClr val="black">
                    <a:tint val="75000"/>
                  </a:prstClr>
                </a:solidFill>
              </a:rPr>
              <a:t>Kummit ry/Lapsipotilasjärjestöjen jäsenet T-17093 MT</a:t>
            </a:r>
            <a:endParaRPr lang="fi-FI" dirty="0">
              <a:solidFill>
                <a:prstClr val="black">
                  <a:tint val="75000"/>
                </a:prstClr>
              </a:solidFill>
            </a:endParaRPr>
          </a:p>
        </p:txBody>
      </p:sp>
      <p:sp>
        <p:nvSpPr>
          <p:cNvPr id="14" name="Dian numeron paikkamerkki 4"/>
          <p:cNvSpPr>
            <a:spLocks noGrp="1"/>
          </p:cNvSpPr>
          <p:nvPr>
            <p:ph type="sldNum" sz="quarter" idx="12"/>
          </p:nvPr>
        </p:nvSpPr>
        <p:spPr>
          <a:xfrm>
            <a:off x="211183" y="6356349"/>
            <a:ext cx="398417" cy="365125"/>
          </a:xfrm>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915282555"/>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8200" y="1038687"/>
            <a:ext cx="10515600" cy="652001"/>
          </a:xfrm>
          <a:prstGeom prst="rect">
            <a:avLst/>
          </a:prstGeom>
        </p:spPr>
        <p:txBody>
          <a:bodyPr/>
          <a:lstStyle>
            <a:lvl1pPr>
              <a:defRPr sz="4000" b="1">
                <a:solidFill>
                  <a:schemeClr val="tx1">
                    <a:lumMod val="85000"/>
                    <a:lumOff val="15000"/>
                  </a:schemeClr>
                </a:solidFill>
                <a:latin typeface="+mn-lt"/>
              </a:defRPr>
            </a:lvl1pPr>
          </a:lstStyle>
          <a:p>
            <a:r>
              <a:rPr lang="fi-FI" dirty="0" smtClean="0"/>
              <a:t>SISÄLLYS</a:t>
            </a:r>
            <a:endParaRPr lang="fi-FI" dirty="0"/>
          </a:p>
        </p:txBody>
      </p:sp>
      <p:sp>
        <p:nvSpPr>
          <p:cNvPr id="3" name="Päivämäärän paikkamerkki 2"/>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4" name="Alatunnisteen paikkamerkki 3"/>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dirty="0">
              <a:solidFill>
                <a:prstClr val="black">
                  <a:tint val="75000"/>
                </a:prstClr>
              </a:solidFill>
            </a:endParaRPr>
          </a:p>
        </p:txBody>
      </p:sp>
      <p:sp>
        <p:nvSpPr>
          <p:cNvPr id="5" name="Dian numeron paikkamerkki 4"/>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7" name="Tekstin paikkamerkki 6"/>
          <p:cNvSpPr>
            <a:spLocks noGrp="1"/>
          </p:cNvSpPr>
          <p:nvPr>
            <p:ph type="body" sz="quarter" idx="13" hasCustomPrompt="1"/>
          </p:nvPr>
        </p:nvSpPr>
        <p:spPr>
          <a:xfrm>
            <a:off x="1997476" y="2006600"/>
            <a:ext cx="9356324" cy="3763963"/>
          </a:xfrm>
          <a:prstGeom prst="rect">
            <a:avLst/>
          </a:prstGeom>
        </p:spPr>
        <p:txBody>
          <a:bodyPr/>
          <a:lstStyle>
            <a:lvl1pPr marL="514350" indent="-514350">
              <a:buFont typeface="+mj-lt"/>
              <a:buAutoNum type="arabicPeriod"/>
              <a:defRPr sz="1800">
                <a:solidFill>
                  <a:schemeClr val="tx1">
                    <a:lumMod val="85000"/>
                    <a:lumOff val="15000"/>
                  </a:schemeClr>
                </a:solidFill>
                <a:latin typeface="+mj-lt"/>
              </a:defRPr>
            </a:lvl1pPr>
            <a:lvl2pPr marL="914400" indent="-457200">
              <a:buFont typeface="+mj-lt"/>
              <a:buAutoNum type="arabicPeriod"/>
              <a:defRPr sz="1600">
                <a:solidFill>
                  <a:schemeClr val="tx1">
                    <a:lumMod val="85000"/>
                    <a:lumOff val="15000"/>
                  </a:schemeClr>
                </a:solidFill>
                <a:latin typeface="+mj-lt"/>
              </a:defRPr>
            </a:lvl2pPr>
            <a:lvl3pPr marL="1371600" indent="-457200">
              <a:buFont typeface="+mj-lt"/>
              <a:buAutoNum type="arabicPeriod"/>
              <a:defRPr sz="1600">
                <a:solidFill>
                  <a:schemeClr val="tx1">
                    <a:lumMod val="85000"/>
                    <a:lumOff val="15000"/>
                  </a:schemeClr>
                </a:solidFill>
                <a:latin typeface="+mj-lt"/>
              </a:defRPr>
            </a:lvl3pPr>
            <a:lvl4pPr marL="1714500" indent="-342900">
              <a:buFont typeface="+mj-lt"/>
              <a:buAutoNum type="arabicPeriod"/>
              <a:defRPr sz="1600">
                <a:solidFill>
                  <a:schemeClr val="tx1">
                    <a:lumMod val="85000"/>
                    <a:lumOff val="15000"/>
                  </a:schemeClr>
                </a:solidFill>
                <a:latin typeface="+mj-lt"/>
              </a:defRPr>
            </a:lvl4pPr>
            <a:lvl5pPr marL="2171700" indent="-342900">
              <a:buFont typeface="+mj-lt"/>
              <a:buAutoNum type="arabicPeriod"/>
              <a:defRPr sz="1600">
                <a:solidFill>
                  <a:schemeClr val="tx1">
                    <a:lumMod val="85000"/>
                    <a:lumOff val="15000"/>
                  </a:schemeClr>
                </a:solidFill>
                <a:latin typeface="+mj-lt"/>
              </a:defRPr>
            </a:lvl5pPr>
          </a:lstStyle>
          <a:p>
            <a:pPr lvl="0"/>
            <a:r>
              <a:rPr lang="fi-FI" dirty="0" smtClean="0"/>
              <a:t>Sisältö					3</a:t>
            </a:r>
          </a:p>
          <a:p>
            <a:pPr lvl="1"/>
            <a:r>
              <a:rPr lang="fi-FI" dirty="0" smtClean="0"/>
              <a:t>toinen taso				11</a:t>
            </a:r>
          </a:p>
          <a:p>
            <a:pPr lvl="2"/>
            <a:r>
              <a:rPr lang="fi-FI" dirty="0" smtClean="0"/>
              <a:t>kolmas taso				13</a:t>
            </a:r>
          </a:p>
          <a:p>
            <a:pPr lvl="3"/>
            <a:r>
              <a:rPr lang="fi-FI" dirty="0" smtClean="0"/>
              <a:t>neljäs taso				14</a:t>
            </a:r>
          </a:p>
          <a:p>
            <a:pPr lvl="4"/>
            <a:r>
              <a:rPr lang="fi-FI" dirty="0" smtClean="0"/>
              <a:t>viides taso			16</a:t>
            </a:r>
          </a:p>
          <a:p>
            <a:pPr lvl="4"/>
            <a:endParaRPr lang="fi-FI" dirty="0" smtClean="0"/>
          </a:p>
          <a:p>
            <a:pPr lvl="0"/>
            <a:r>
              <a:rPr lang="fi-FI" dirty="0" smtClean="0"/>
              <a:t>Sisältö 2					22</a:t>
            </a:r>
          </a:p>
          <a:p>
            <a:pPr lvl="0"/>
            <a:r>
              <a:rPr lang="fi-FI" dirty="0" smtClean="0"/>
              <a:t>Sisältö 3					27</a:t>
            </a:r>
          </a:p>
          <a:p>
            <a:pPr lvl="0"/>
            <a:r>
              <a:rPr lang="fi-FI" dirty="0" smtClean="0"/>
              <a:t>Sisältö 4					32</a:t>
            </a:r>
            <a:endParaRPr lang="fi-FI" dirty="0"/>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1596" y="1217915"/>
            <a:ext cx="10195564" cy="5631376"/>
          </a:xfrm>
          <a:prstGeom prst="rect">
            <a:avLst/>
          </a:prstGeom>
        </p:spPr>
      </p:pic>
    </p:spTree>
    <p:extLst>
      <p:ext uri="{BB962C8B-B14F-4D97-AF65-F5344CB8AC3E}">
        <p14:creationId xmlns:p14="http://schemas.microsoft.com/office/powerpoint/2010/main" val="339510526"/>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sp>
        <p:nvSpPr>
          <p:cNvPr id="9" name="Sisällön paikkamerkki 2"/>
          <p:cNvSpPr>
            <a:spLocks noGrp="1"/>
          </p:cNvSpPr>
          <p:nvPr>
            <p:ph idx="1" hasCustomPrompt="1"/>
          </p:nvPr>
        </p:nvSpPr>
        <p:spPr>
          <a:xfrm>
            <a:off x="653138" y="1335159"/>
            <a:ext cx="11033764"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Tree>
    <p:extLst>
      <p:ext uri="{BB962C8B-B14F-4D97-AF65-F5344CB8AC3E}">
        <p14:creationId xmlns:p14="http://schemas.microsoft.com/office/powerpoint/2010/main" val="250568135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Otsikko ja sisältö, ilman palkkej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5" name="Alatunnisteen paikkamerkki 4"/>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7"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sp>
        <p:nvSpPr>
          <p:cNvPr id="8" name="Sisällön paikkamerkki 2"/>
          <p:cNvSpPr>
            <a:spLocks noGrp="1"/>
          </p:cNvSpPr>
          <p:nvPr>
            <p:ph idx="1" hasCustomPrompt="1"/>
          </p:nvPr>
        </p:nvSpPr>
        <p:spPr>
          <a:xfrm>
            <a:off x="653138" y="1335159"/>
            <a:ext cx="11033764"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extLst>
      <p:ext uri="{BB962C8B-B14F-4D97-AF65-F5344CB8AC3E}">
        <p14:creationId xmlns:p14="http://schemas.microsoft.com/office/powerpoint/2010/main" val="2589209633"/>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Otsikko ja sisältö, ilman palkkeja 2/3+havainnot">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4" name="Alatunnisteen paikkamerkki 3"/>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5" name="Dian numeron paikkamerkki 4"/>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Grafiikka, </a:t>
            </a:r>
            <a:r>
              <a:rPr lang="fi-FI" dirty="0" err="1" smtClean="0"/>
              <a:t>Calibri</a:t>
            </a:r>
            <a:r>
              <a:rPr lang="fi-FI" dirty="0" smtClean="0"/>
              <a:t> </a:t>
            </a:r>
            <a:r>
              <a:rPr lang="fi-FI" dirty="0" err="1" smtClean="0"/>
              <a:t>Light</a:t>
            </a:r>
            <a:endParaRPr lang="fi-FI" dirty="0"/>
          </a:p>
        </p:txBody>
      </p:sp>
      <p:sp>
        <p:nvSpPr>
          <p:cNvPr id="8" name="Sisällön paikkamerkki 2"/>
          <p:cNvSpPr>
            <a:spLocks noGrp="1"/>
          </p:cNvSpPr>
          <p:nvPr>
            <p:ph idx="1" hasCustomPrompt="1"/>
          </p:nvPr>
        </p:nvSpPr>
        <p:spPr>
          <a:xfrm>
            <a:off x="653138" y="1335159"/>
            <a:ext cx="7864561"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9" name="Sisällön paikkamerkki 2"/>
          <p:cNvSpPr>
            <a:spLocks noGrp="1"/>
          </p:cNvSpPr>
          <p:nvPr>
            <p:ph idx="13" hasCustomPrompt="1"/>
          </p:nvPr>
        </p:nvSpPr>
        <p:spPr>
          <a:xfrm>
            <a:off x="8688909" y="1335159"/>
            <a:ext cx="2997993" cy="4782612"/>
          </a:xfrm>
          <a:prstGeom prst="rect">
            <a:avLst/>
          </a:prstGeom>
        </p:spPr>
        <p:txBody>
          <a:bodyPr/>
          <a:lstStyle>
            <a:lvl1pPr>
              <a:defRPr sz="1800" baseline="0">
                <a:solidFill>
                  <a:schemeClr val="tx1">
                    <a:lumMod val="85000"/>
                    <a:lumOff val="15000"/>
                  </a:schemeClr>
                </a:solidFill>
                <a:latin typeface="+mj-lt"/>
              </a:defRPr>
            </a:lvl1pPr>
            <a:lvl2pPr>
              <a:defRPr sz="1800">
                <a:solidFill>
                  <a:schemeClr val="bg1"/>
                </a:solidFill>
                <a:latin typeface="+mj-lt"/>
              </a:defRPr>
            </a:lvl2pPr>
            <a:lvl3pPr>
              <a:defRPr sz="1600">
                <a:solidFill>
                  <a:schemeClr val="bg1"/>
                </a:solidFill>
                <a:latin typeface="+mj-lt"/>
              </a:defRPr>
            </a:lvl3pPr>
            <a:lvl4pPr>
              <a:defRPr sz="1600">
                <a:solidFill>
                  <a:schemeClr val="bg1"/>
                </a:solidFill>
                <a:latin typeface="+mj-lt"/>
              </a:defRPr>
            </a:lvl4pPr>
            <a:lvl5pPr>
              <a:defRPr sz="1600">
                <a:solidFill>
                  <a:schemeClr val="bg1"/>
                </a:solidFill>
                <a:latin typeface="+mj-lt"/>
              </a:defRPr>
            </a:lvl5pPr>
          </a:lstStyle>
          <a:p>
            <a:pPr lvl="0"/>
            <a:r>
              <a:rPr lang="fi-FI" dirty="0" smtClean="0"/>
              <a:t>Havaintoja grafiikasta</a:t>
            </a:r>
          </a:p>
        </p:txBody>
      </p:sp>
    </p:spTree>
    <p:extLst>
      <p:ext uri="{BB962C8B-B14F-4D97-AF65-F5344CB8AC3E}">
        <p14:creationId xmlns:p14="http://schemas.microsoft.com/office/powerpoint/2010/main" val="171752818"/>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Otsikko ja sisältö (sisennetty)">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8" name="Sisällön paikkamerkki 2"/>
          <p:cNvSpPr>
            <a:spLocks noGrp="1"/>
          </p:cNvSpPr>
          <p:nvPr>
            <p:ph idx="1" hasCustomPrompt="1"/>
          </p:nvPr>
        </p:nvSpPr>
        <p:spPr>
          <a:xfrm>
            <a:off x="1045029" y="1335159"/>
            <a:ext cx="10641873" cy="4813092"/>
          </a:xfrm>
          <a:prstGeom prst="rect">
            <a:avLst/>
          </a:prstGeom>
        </p:spPr>
        <p:txBody>
          <a:bodyPr/>
          <a:lstStyle>
            <a:lvl1pPr>
              <a:defRPr sz="2000">
                <a:solidFill>
                  <a:schemeClr val="tx1">
                    <a:lumMod val="85000"/>
                    <a:lumOff val="15000"/>
                  </a:schemeClr>
                </a:solidFill>
                <a:latin typeface="+mj-lt"/>
              </a:defRPr>
            </a:lvl1pPr>
            <a:lvl2pPr>
              <a:defRPr sz="2000">
                <a:solidFill>
                  <a:schemeClr val="tx1">
                    <a:lumMod val="85000"/>
                    <a:lumOff val="15000"/>
                  </a:schemeClr>
                </a:solidFill>
                <a:latin typeface="+mj-lt"/>
              </a:defRPr>
            </a:lvl2pPr>
            <a:lvl3pPr>
              <a:defRPr sz="1800">
                <a:solidFill>
                  <a:schemeClr val="tx1">
                    <a:lumMod val="85000"/>
                    <a:lumOff val="15000"/>
                  </a:schemeClr>
                </a:solidFill>
                <a:latin typeface="+mj-lt"/>
              </a:defRPr>
            </a:lvl3pPr>
            <a:lvl4pPr>
              <a:defRPr sz="1800">
                <a:solidFill>
                  <a:schemeClr val="tx1">
                    <a:lumMod val="85000"/>
                    <a:lumOff val="15000"/>
                  </a:schemeClr>
                </a:solidFill>
                <a:latin typeface="+mj-lt"/>
              </a:defRPr>
            </a:lvl4pPr>
            <a:lvl5pPr>
              <a:defRPr sz="1800">
                <a:solidFill>
                  <a:schemeClr val="tx1">
                    <a:lumMod val="85000"/>
                    <a:lumOff val="15000"/>
                  </a:schemeClr>
                </a:solidFill>
                <a:latin typeface="+mj-lt"/>
              </a:defRPr>
            </a:lvl5pPr>
          </a:lstStyle>
          <a:p>
            <a:pPr lvl="0"/>
            <a:r>
              <a:rPr lang="fi-FI" dirty="0" smtClean="0"/>
              <a:t>Ensimmäinen taso</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2"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Tree>
    <p:extLst>
      <p:ext uri="{BB962C8B-B14F-4D97-AF65-F5344CB8AC3E}">
        <p14:creationId xmlns:p14="http://schemas.microsoft.com/office/powerpoint/2010/main" val="2560617891"/>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6" name="Alatunnisteen paikkamerkki 5"/>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9" name="Tekstin paikkamerkki 2"/>
          <p:cNvSpPr>
            <a:spLocks noGrp="1"/>
          </p:cNvSpPr>
          <p:nvPr>
            <p:ph type="body" idx="1" hasCustomPrompt="1"/>
          </p:nvPr>
        </p:nvSpPr>
        <p:spPr>
          <a:xfrm>
            <a:off x="653138" y="1362705"/>
            <a:ext cx="5365210" cy="675826"/>
          </a:xfrm>
          <a:prstGeom prst="rect">
            <a:avLst/>
          </a:prstGeom>
        </p:spPr>
        <p:txBody>
          <a:bodyPr anchor="b"/>
          <a:lstStyle>
            <a:lvl1pPr marL="0" indent="0">
              <a:buNone/>
              <a:defRPr sz="2000" b="0">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smtClean="0"/>
              <a:t>PALSTAN OTSIKKO, CALIBRI REGULAR, KAIKKI ISOLLA</a:t>
            </a:r>
          </a:p>
        </p:txBody>
      </p:sp>
      <p:sp>
        <p:nvSpPr>
          <p:cNvPr id="11" name="Sisällön paikkamerkki 3"/>
          <p:cNvSpPr>
            <a:spLocks noGrp="1"/>
          </p:cNvSpPr>
          <p:nvPr>
            <p:ph sz="half" idx="2" hasCustomPrompt="1"/>
          </p:nvPr>
        </p:nvSpPr>
        <p:spPr>
          <a:xfrm>
            <a:off x="653138" y="2150503"/>
            <a:ext cx="5365210" cy="3923726"/>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4" name="Tekstin paikkamerkki 2"/>
          <p:cNvSpPr>
            <a:spLocks noGrp="1"/>
          </p:cNvSpPr>
          <p:nvPr>
            <p:ph type="body" idx="13" hasCustomPrompt="1"/>
          </p:nvPr>
        </p:nvSpPr>
        <p:spPr>
          <a:xfrm>
            <a:off x="6307182" y="1362705"/>
            <a:ext cx="5365210" cy="675826"/>
          </a:xfrm>
          <a:prstGeom prst="rect">
            <a:avLst/>
          </a:prstGeom>
        </p:spPr>
        <p:txBody>
          <a:bodyPr anchor="b"/>
          <a:lstStyle>
            <a:lvl1pPr marL="0" indent="0">
              <a:buNone/>
              <a:defRPr sz="2000" b="0">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smtClean="0"/>
              <a:t>PALSTAN OTSIKKO, CALIBRI REGULAR, KAIKKI ISOLLA</a:t>
            </a:r>
          </a:p>
        </p:txBody>
      </p:sp>
      <p:sp>
        <p:nvSpPr>
          <p:cNvPr id="15" name="Sisällön paikkamerkki 3"/>
          <p:cNvSpPr>
            <a:spLocks noGrp="1"/>
          </p:cNvSpPr>
          <p:nvPr>
            <p:ph sz="half" idx="14" hasCustomPrompt="1"/>
          </p:nvPr>
        </p:nvSpPr>
        <p:spPr>
          <a:xfrm>
            <a:off x="6307182" y="2150503"/>
            <a:ext cx="5365210" cy="3923726"/>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pic>
        <p:nvPicPr>
          <p:cNvPr id="13" name="Kuva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Tree>
    <p:extLst>
      <p:ext uri="{BB962C8B-B14F-4D97-AF65-F5344CB8AC3E}">
        <p14:creationId xmlns:p14="http://schemas.microsoft.com/office/powerpoint/2010/main" val="23132081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Otsikko, grafiikka 2/3">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smtClean="0"/>
              <a:t>14.8.2017</a:t>
            </a:r>
            <a:endParaRPr lang="fi-FI"/>
          </a:p>
        </p:txBody>
      </p:sp>
      <p:sp>
        <p:nvSpPr>
          <p:cNvPr id="4" name="Alatunnisteen paikkamerkki 3"/>
          <p:cNvSpPr>
            <a:spLocks noGrp="1"/>
          </p:cNvSpPr>
          <p:nvPr>
            <p:ph type="ftr" sz="quarter" idx="11"/>
          </p:nvPr>
        </p:nvSpPr>
        <p:spPr/>
        <p:txBody>
          <a:bodyPr/>
          <a:lstStyle/>
          <a:p>
            <a:r>
              <a:rPr lang="fi-FI" smtClean="0"/>
              <a:t>Kummit ry/Lapsipotilasjärjestöjen jäsenet T-17093 MT</a:t>
            </a:r>
            <a:endParaRPr lang="fi-FI"/>
          </a:p>
        </p:txBody>
      </p:sp>
      <p:sp>
        <p:nvSpPr>
          <p:cNvPr id="5" name="Dian numeron paikkamerkki 4"/>
          <p:cNvSpPr>
            <a:spLocks noGrp="1"/>
          </p:cNvSpPr>
          <p:nvPr>
            <p:ph type="sldNum" sz="quarter" idx="12"/>
          </p:nvPr>
        </p:nvSpPr>
        <p:spPr/>
        <p:txBody>
          <a:bodyPr/>
          <a:lstStyle/>
          <a:p>
            <a:fld id="{B6DB0E4E-F5D7-41BD-96AC-FA55D8C3805E}" type="slidenum">
              <a:rPr lang="fi-FI" smtClean="0"/>
              <a:t>‹#›</a:t>
            </a:fld>
            <a:endParaRPr lang="fi-FI"/>
          </a:p>
        </p:txBody>
      </p:sp>
      <p:sp>
        <p:nvSpPr>
          <p:cNvPr id="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bg1"/>
                </a:solidFill>
                <a:latin typeface="+mj-lt"/>
              </a:defRPr>
            </a:lvl1pPr>
          </a:lstStyle>
          <a:p>
            <a:r>
              <a:rPr lang="fi-FI" dirty="0" smtClean="0"/>
              <a:t>Grafiikka, </a:t>
            </a:r>
            <a:r>
              <a:rPr lang="fi-FI" dirty="0" err="1" smtClean="0"/>
              <a:t>Calibri</a:t>
            </a:r>
            <a:r>
              <a:rPr lang="fi-FI" dirty="0" smtClean="0"/>
              <a:t> </a:t>
            </a:r>
            <a:r>
              <a:rPr lang="fi-FI" dirty="0" err="1" smtClean="0"/>
              <a:t>Light</a:t>
            </a:r>
            <a:endParaRPr lang="fi-FI" dirty="0"/>
          </a:p>
        </p:txBody>
      </p:sp>
      <p:sp>
        <p:nvSpPr>
          <p:cNvPr id="8" name="Sisällön paikkamerkki 2"/>
          <p:cNvSpPr>
            <a:spLocks noGrp="1"/>
          </p:cNvSpPr>
          <p:nvPr>
            <p:ph idx="1" hasCustomPrompt="1"/>
          </p:nvPr>
        </p:nvSpPr>
        <p:spPr>
          <a:xfrm>
            <a:off x="653138" y="1335159"/>
            <a:ext cx="7864561" cy="4782612"/>
          </a:xfrm>
          <a:prstGeom prst="rect">
            <a:avLst/>
          </a:prstGeom>
        </p:spPr>
        <p:txBody>
          <a:bodyPr/>
          <a:lstStyle>
            <a:lvl1pPr>
              <a:defRPr sz="1800">
                <a:solidFill>
                  <a:schemeClr val="bg1"/>
                </a:solidFill>
                <a:latin typeface="+mj-lt"/>
              </a:defRPr>
            </a:lvl1pPr>
            <a:lvl2pPr>
              <a:defRPr sz="1800">
                <a:solidFill>
                  <a:schemeClr val="bg1"/>
                </a:solidFill>
                <a:latin typeface="+mj-lt"/>
              </a:defRPr>
            </a:lvl2pPr>
            <a:lvl3pPr>
              <a:defRPr sz="1600">
                <a:solidFill>
                  <a:schemeClr val="bg1"/>
                </a:solidFill>
                <a:latin typeface="+mj-lt"/>
              </a:defRPr>
            </a:lvl3pPr>
            <a:lvl4pPr>
              <a:defRPr sz="1600">
                <a:solidFill>
                  <a:schemeClr val="bg1"/>
                </a:solidFill>
                <a:latin typeface="+mj-lt"/>
              </a:defRPr>
            </a:lvl4pPr>
            <a:lvl5pPr>
              <a:defRPr sz="1600">
                <a:solidFill>
                  <a:schemeClr val="bg1"/>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9" name="Sisällön paikkamerkki 2"/>
          <p:cNvSpPr>
            <a:spLocks noGrp="1"/>
          </p:cNvSpPr>
          <p:nvPr>
            <p:ph idx="13" hasCustomPrompt="1"/>
          </p:nvPr>
        </p:nvSpPr>
        <p:spPr>
          <a:xfrm>
            <a:off x="8688909" y="1335159"/>
            <a:ext cx="2997993" cy="4782612"/>
          </a:xfrm>
          <a:prstGeom prst="rect">
            <a:avLst/>
          </a:prstGeom>
        </p:spPr>
        <p:txBody>
          <a:bodyPr/>
          <a:lstStyle>
            <a:lvl1pPr>
              <a:defRPr sz="1800" baseline="0">
                <a:solidFill>
                  <a:schemeClr val="bg1"/>
                </a:solidFill>
                <a:latin typeface="+mj-lt"/>
              </a:defRPr>
            </a:lvl1pPr>
            <a:lvl2pPr>
              <a:defRPr sz="1800">
                <a:solidFill>
                  <a:schemeClr val="bg1"/>
                </a:solidFill>
                <a:latin typeface="+mj-lt"/>
              </a:defRPr>
            </a:lvl2pPr>
            <a:lvl3pPr>
              <a:defRPr sz="1600">
                <a:solidFill>
                  <a:schemeClr val="bg1"/>
                </a:solidFill>
                <a:latin typeface="+mj-lt"/>
              </a:defRPr>
            </a:lvl3pPr>
            <a:lvl4pPr>
              <a:defRPr sz="1600">
                <a:solidFill>
                  <a:schemeClr val="bg1"/>
                </a:solidFill>
                <a:latin typeface="+mj-lt"/>
              </a:defRPr>
            </a:lvl4pPr>
            <a:lvl5pPr>
              <a:defRPr sz="1600">
                <a:solidFill>
                  <a:schemeClr val="bg1"/>
                </a:solidFill>
                <a:latin typeface="+mj-lt"/>
              </a:defRPr>
            </a:lvl5pPr>
          </a:lstStyle>
          <a:p>
            <a:pPr lvl="0"/>
            <a:r>
              <a:rPr lang="fi-FI" dirty="0" smtClean="0"/>
              <a:t>Havaintoja grafiikasta</a:t>
            </a:r>
          </a:p>
        </p:txBody>
      </p:sp>
    </p:spTree>
    <p:extLst>
      <p:ext uri="{BB962C8B-B14F-4D97-AF65-F5344CB8AC3E}">
        <p14:creationId xmlns:p14="http://schemas.microsoft.com/office/powerpoint/2010/main" val="3079326356"/>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Kaksi sisältökohdetta, ilman otsikoit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6" name="Alatunnisteen paikkamerkki 5"/>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1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pic>
        <p:nvPicPr>
          <p:cNvPr id="13" name="Kuva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
        <p:nvSpPr>
          <p:cNvPr id="18" name="Sisällön paikkamerkki 3"/>
          <p:cNvSpPr>
            <a:spLocks noGrp="1"/>
          </p:cNvSpPr>
          <p:nvPr>
            <p:ph sz="half" idx="2" hasCustomPrompt="1"/>
          </p:nvPr>
        </p:nvSpPr>
        <p:spPr>
          <a:xfrm>
            <a:off x="653138" y="1337702"/>
            <a:ext cx="5365210" cy="472135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9" name="Sisällön paikkamerkki 3"/>
          <p:cNvSpPr>
            <a:spLocks noGrp="1"/>
          </p:cNvSpPr>
          <p:nvPr>
            <p:ph sz="half" idx="14" hasCustomPrompt="1"/>
          </p:nvPr>
        </p:nvSpPr>
        <p:spPr>
          <a:xfrm>
            <a:off x="6307182" y="1337701"/>
            <a:ext cx="5365210" cy="4721353"/>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extLst>
      <p:ext uri="{BB962C8B-B14F-4D97-AF65-F5344CB8AC3E}">
        <p14:creationId xmlns:p14="http://schemas.microsoft.com/office/powerpoint/2010/main" val="2924952977"/>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Otsikko ja grafiikk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4" name="Alatunnisteen paikkamerkki 3"/>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5" name="Dian numeron paikkamerkki 4"/>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Grafiikka, </a:t>
            </a:r>
            <a:r>
              <a:rPr lang="fi-FI" dirty="0" err="1" smtClean="0"/>
              <a:t>Calibri</a:t>
            </a:r>
            <a:r>
              <a:rPr lang="fi-FI" dirty="0" smtClean="0"/>
              <a:t> </a:t>
            </a:r>
            <a:r>
              <a:rPr lang="fi-FI" dirty="0" err="1" smtClean="0"/>
              <a:t>Light</a:t>
            </a:r>
            <a:endParaRPr lang="fi-FI" dirty="0"/>
          </a:p>
        </p:txBody>
      </p:sp>
      <p:sp>
        <p:nvSpPr>
          <p:cNvPr id="7" name="Sisällön paikkamerkki 2"/>
          <p:cNvSpPr>
            <a:spLocks noGrp="1"/>
          </p:cNvSpPr>
          <p:nvPr>
            <p:ph idx="1" hasCustomPrompt="1"/>
          </p:nvPr>
        </p:nvSpPr>
        <p:spPr>
          <a:xfrm>
            <a:off x="653138" y="1335159"/>
            <a:ext cx="11033764"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extLst>
      <p:ext uri="{BB962C8B-B14F-4D97-AF65-F5344CB8AC3E}">
        <p14:creationId xmlns:p14="http://schemas.microsoft.com/office/powerpoint/2010/main" val="3987561257"/>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Muokattava väliotsikko">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9" name="Otsikko 1"/>
          <p:cNvSpPr>
            <a:spLocks noGrp="1"/>
          </p:cNvSpPr>
          <p:nvPr>
            <p:ph type="title" hasCustomPrompt="1"/>
          </p:nvPr>
        </p:nvSpPr>
        <p:spPr>
          <a:xfrm>
            <a:off x="831850" y="3033916"/>
            <a:ext cx="10515599" cy="652001"/>
          </a:xfrm>
          <a:prstGeom prst="rect">
            <a:avLst/>
          </a:prstGeom>
        </p:spPr>
        <p:txBody>
          <a:bodyPr/>
          <a:lstStyle>
            <a:lvl1pPr algn="ctr">
              <a:defRPr sz="4000" b="1" baseline="0">
                <a:solidFill>
                  <a:schemeClr val="tx1">
                    <a:lumMod val="85000"/>
                    <a:lumOff val="15000"/>
                  </a:schemeClr>
                </a:solidFill>
                <a:latin typeface="+mn-lt"/>
              </a:defRPr>
            </a:lvl1pPr>
          </a:lstStyle>
          <a:p>
            <a:r>
              <a:rPr lang="fi-FI" dirty="0" smtClean="0"/>
              <a:t>MUOKATTAVA VÄLIOTSIKKO, ISOLLA 40 PT</a:t>
            </a:r>
            <a:endParaRPr lang="fi-FI" dirty="0"/>
          </a:p>
        </p:txBody>
      </p:sp>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1596" y="1217915"/>
            <a:ext cx="10195564" cy="5631376"/>
          </a:xfrm>
          <a:prstGeom prst="rect">
            <a:avLst/>
          </a:prstGeom>
        </p:spPr>
      </p:pic>
    </p:spTree>
    <p:extLst>
      <p:ext uri="{BB962C8B-B14F-4D97-AF65-F5344CB8AC3E}">
        <p14:creationId xmlns:p14="http://schemas.microsoft.com/office/powerpoint/2010/main" val="3963777716"/>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opetusdi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6" name="Alatunnisteen paikkamerkki 5"/>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8" name="Otsikko 1"/>
          <p:cNvSpPr>
            <a:spLocks noGrp="1"/>
          </p:cNvSpPr>
          <p:nvPr>
            <p:ph type="title" hasCustomPrompt="1"/>
          </p:nvPr>
        </p:nvSpPr>
        <p:spPr>
          <a:xfrm>
            <a:off x="838200" y="1423359"/>
            <a:ext cx="9737785" cy="1915065"/>
          </a:xfrm>
          <a:prstGeom prst="rect">
            <a:avLst/>
          </a:prstGeom>
        </p:spPr>
        <p:txBody>
          <a:bodyPr>
            <a:normAutofit/>
          </a:bodyPr>
          <a:lstStyle>
            <a:lvl1pPr algn="l">
              <a:defRPr sz="3600" b="0" baseline="0">
                <a:solidFill>
                  <a:schemeClr val="tx1">
                    <a:lumMod val="85000"/>
                    <a:lumOff val="15000"/>
                  </a:schemeClr>
                </a:solidFill>
                <a:latin typeface="+mj-lt"/>
              </a:defRPr>
            </a:lvl1pPr>
          </a:lstStyle>
          <a:p>
            <a:r>
              <a:rPr lang="fi-FI" dirty="0" smtClean="0"/>
              <a:t>”Tutkimuksen pääviesti kiteytetysti. 75 % yrittäjistä kokee </a:t>
            </a:r>
            <a:r>
              <a:rPr lang="fi-FI" dirty="0" err="1" smtClean="0"/>
              <a:t>digitalisaatiossa</a:t>
            </a:r>
            <a:r>
              <a:rPr lang="fi-FI" dirty="0" smtClean="0"/>
              <a:t> onnistumisen </a:t>
            </a:r>
            <a:br>
              <a:rPr lang="fi-FI" dirty="0" smtClean="0"/>
            </a:br>
            <a:r>
              <a:rPr lang="fi-FI" dirty="0" smtClean="0"/>
              <a:t>tärkeäksi yrityksensä tulevaisuudelle”</a:t>
            </a:r>
            <a:endParaRPr lang="fi-FI" dirty="0"/>
          </a:p>
        </p:txBody>
      </p:sp>
      <p:sp>
        <p:nvSpPr>
          <p:cNvPr id="13" name="Tekstin paikkamerkki 12"/>
          <p:cNvSpPr>
            <a:spLocks noGrp="1"/>
          </p:cNvSpPr>
          <p:nvPr>
            <p:ph type="body" sz="quarter" idx="13" hasCustomPrompt="1"/>
          </p:nvPr>
        </p:nvSpPr>
        <p:spPr>
          <a:xfrm>
            <a:off x="838201" y="3726437"/>
            <a:ext cx="3669856" cy="309115"/>
          </a:xfrm>
          <a:prstGeom prst="rect">
            <a:avLst/>
          </a:prstGeom>
        </p:spPr>
        <p:txBody>
          <a:bodyPr/>
          <a:lstStyle>
            <a:lvl1pPr marL="0" indent="0" algn="l">
              <a:lnSpc>
                <a:spcPts val="1700"/>
              </a:lnSpc>
              <a:buNone/>
              <a:defRPr sz="1800" b="1" baseline="0">
                <a:solidFill>
                  <a:schemeClr val="tx1">
                    <a:lumMod val="85000"/>
                    <a:lumOff val="15000"/>
                  </a:schemeClr>
                </a:solidFill>
                <a:latin typeface="+mn-lt"/>
              </a:defRPr>
            </a:lvl1pPr>
          </a:lstStyle>
          <a:p>
            <a:pPr lvl="0"/>
            <a:r>
              <a:rPr lang="fi-FI" dirty="0" smtClean="0"/>
              <a:t>LISÄTIETOJA</a:t>
            </a:r>
          </a:p>
        </p:txBody>
      </p:sp>
      <p:sp>
        <p:nvSpPr>
          <p:cNvPr id="14" name="Tekstin paikkamerkki 12"/>
          <p:cNvSpPr>
            <a:spLocks noGrp="1"/>
          </p:cNvSpPr>
          <p:nvPr>
            <p:ph type="body" sz="quarter" idx="14" hasCustomPrompt="1"/>
          </p:nvPr>
        </p:nvSpPr>
        <p:spPr>
          <a:xfrm>
            <a:off x="838200" y="4161281"/>
            <a:ext cx="3669856" cy="1568960"/>
          </a:xfrm>
          <a:prstGeom prst="rect">
            <a:avLst/>
          </a:prstGeom>
        </p:spPr>
        <p:txBody>
          <a:bodyPr/>
          <a:lstStyle>
            <a:lvl1pPr marL="0" indent="0" algn="l">
              <a:lnSpc>
                <a:spcPts val="1500"/>
              </a:lnSpc>
              <a:buNone/>
              <a:defRPr sz="1800" baseline="0">
                <a:solidFill>
                  <a:schemeClr val="tx1">
                    <a:lumMod val="85000"/>
                    <a:lumOff val="15000"/>
                  </a:schemeClr>
                </a:solidFill>
                <a:latin typeface="+mj-lt"/>
              </a:defRPr>
            </a:lvl1pPr>
          </a:lstStyle>
          <a:p>
            <a:pPr lvl="0"/>
            <a:r>
              <a:rPr lang="fi-FI" dirty="0" smtClean="0"/>
              <a:t>Yhteystiedot</a:t>
            </a:r>
            <a:endParaRPr lang="fi-FI" dirty="0"/>
          </a:p>
        </p:txBody>
      </p:sp>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8389" y="1219864"/>
            <a:ext cx="10195564" cy="5631376"/>
          </a:xfrm>
          <a:prstGeom prst="rect">
            <a:avLst/>
          </a:prstGeom>
        </p:spPr>
      </p:pic>
    </p:spTree>
    <p:extLst>
      <p:ext uri="{BB962C8B-B14F-4D97-AF65-F5344CB8AC3E}">
        <p14:creationId xmlns:p14="http://schemas.microsoft.com/office/powerpoint/2010/main" val="2230364377"/>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3" name="Alatunnisteen paikkamerkki 2"/>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4" name="Dian numeron paikkamerkki 3"/>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99512999"/>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Raportin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8200" y="2709070"/>
            <a:ext cx="10515600" cy="696603"/>
          </a:xfrm>
          <a:prstGeom prst="rect">
            <a:avLst/>
          </a:prstGeom>
        </p:spPr>
        <p:txBody>
          <a:bodyPr/>
          <a:lstStyle>
            <a:lvl1pPr>
              <a:defRPr sz="4800" b="1">
                <a:solidFill>
                  <a:schemeClr val="tx1">
                    <a:lumMod val="85000"/>
                    <a:lumOff val="15000"/>
                  </a:schemeClr>
                </a:solidFill>
                <a:latin typeface="Calibri" panose="020F0502020204030204" pitchFamily="34" charset="0"/>
              </a:defRPr>
            </a:lvl1pPr>
          </a:lstStyle>
          <a:p>
            <a:r>
              <a:rPr lang="fi-FI" dirty="0" smtClean="0"/>
              <a:t>RAPORTIN OTSIKKO, ISOLLA</a:t>
            </a:r>
            <a:endParaRPr lang="fi-FI" dirty="0"/>
          </a:p>
        </p:txBody>
      </p:sp>
      <p:sp>
        <p:nvSpPr>
          <p:cNvPr id="19" name="Tekstin paikkamerkki 18"/>
          <p:cNvSpPr>
            <a:spLocks noGrp="1"/>
          </p:cNvSpPr>
          <p:nvPr>
            <p:ph type="body" sz="quarter" idx="13" hasCustomPrompt="1"/>
          </p:nvPr>
        </p:nvSpPr>
        <p:spPr>
          <a:xfrm>
            <a:off x="838200" y="2206977"/>
            <a:ext cx="9539795" cy="402525"/>
          </a:xfrm>
          <a:prstGeom prst="rect">
            <a:avLst/>
          </a:prstGeom>
        </p:spPr>
        <p:txBody>
          <a:bodyPr/>
          <a:lstStyle>
            <a:lvl1pPr marL="0" indent="0">
              <a:buFont typeface="Arial" panose="020B0604020202020204" pitchFamily="34" charset="0"/>
              <a:buNone/>
              <a:defRPr sz="3200" baseline="0">
                <a:solidFill>
                  <a:schemeClr val="tx1">
                    <a:lumMod val="85000"/>
                    <a:lumOff val="15000"/>
                  </a:schemeClr>
                </a:solidFill>
                <a:latin typeface="+mj-lt"/>
              </a:defRPr>
            </a:lvl1pPr>
            <a:lvl3pPr marL="914400" indent="0">
              <a:buNone/>
              <a:defRPr sz="2400"/>
            </a:lvl3pPr>
          </a:lstStyle>
          <a:p>
            <a:pPr lvl="0"/>
            <a:r>
              <a:rPr lang="fi-FI" dirty="0" smtClean="0"/>
              <a:t>TUTKIMUSRAPORTTI, KAIKKI ISOLLA</a:t>
            </a:r>
            <a:endParaRPr lang="fi-FI" dirty="0"/>
          </a:p>
        </p:txBody>
      </p:sp>
      <p:sp>
        <p:nvSpPr>
          <p:cNvPr id="11" name="Tekstin paikkamerkki 18"/>
          <p:cNvSpPr>
            <a:spLocks noGrp="1"/>
          </p:cNvSpPr>
          <p:nvPr>
            <p:ph type="body" sz="quarter" idx="14" hasCustomPrompt="1"/>
          </p:nvPr>
        </p:nvSpPr>
        <p:spPr>
          <a:xfrm>
            <a:off x="838200" y="3474903"/>
            <a:ext cx="9539795" cy="402525"/>
          </a:xfrm>
          <a:prstGeom prst="rect">
            <a:avLst/>
          </a:prstGeom>
        </p:spPr>
        <p:txBody>
          <a:bodyPr/>
          <a:lstStyle>
            <a:lvl1pPr marL="0" indent="0">
              <a:buFont typeface="Arial" panose="020B0604020202020204" pitchFamily="34" charset="0"/>
              <a:buNone/>
              <a:defRPr sz="3200" baseline="0">
                <a:solidFill>
                  <a:schemeClr val="tx1">
                    <a:lumMod val="85000"/>
                    <a:lumOff val="15000"/>
                  </a:schemeClr>
                </a:solidFill>
                <a:latin typeface="+mj-lt"/>
              </a:defRPr>
            </a:lvl1pPr>
            <a:lvl3pPr marL="914400" indent="0">
              <a:buNone/>
              <a:defRPr sz="2400"/>
            </a:lvl3pPr>
          </a:lstStyle>
          <a:p>
            <a:pPr lvl="0"/>
            <a:r>
              <a:rPr lang="fi-FI" dirty="0" smtClean="0"/>
              <a:t>Alaotsikko, </a:t>
            </a:r>
            <a:r>
              <a:rPr lang="fi-FI" dirty="0" err="1" smtClean="0"/>
              <a:t>Calibri</a:t>
            </a:r>
            <a:r>
              <a:rPr lang="fi-FI" dirty="0" smtClean="0"/>
              <a:t> </a:t>
            </a:r>
            <a:r>
              <a:rPr lang="fi-FI" dirty="0" err="1" smtClean="0"/>
              <a:t>Light</a:t>
            </a:r>
            <a:endParaRPr lang="fi-FI" dirty="0"/>
          </a:p>
        </p:txBody>
      </p:sp>
      <p:sp>
        <p:nvSpPr>
          <p:cNvPr id="12" name="Päivämäärän paikkamerkki 2"/>
          <p:cNvSpPr>
            <a:spLocks noGrp="1"/>
          </p:cNvSpPr>
          <p:nvPr>
            <p:ph type="dt" sz="half" idx="10"/>
          </p:nvPr>
        </p:nvSpPr>
        <p:spPr>
          <a:xfrm>
            <a:off x="838200" y="6356350"/>
            <a:ext cx="921589" cy="365125"/>
          </a:xfrm>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13" name="Alatunnisteen paikkamerkki 3"/>
          <p:cNvSpPr>
            <a:spLocks noGrp="1"/>
          </p:cNvSpPr>
          <p:nvPr>
            <p:ph type="ftr" sz="quarter" idx="11"/>
          </p:nvPr>
        </p:nvSpPr>
        <p:spPr>
          <a:xfrm>
            <a:off x="1988389" y="6356349"/>
            <a:ext cx="4170871" cy="365125"/>
          </a:xfrm>
        </p:spPr>
        <p:txBody>
          <a:bodyPr/>
          <a:lstStyle/>
          <a:p>
            <a:r>
              <a:rPr lang="fi-FI" smtClean="0">
                <a:solidFill>
                  <a:prstClr val="black">
                    <a:tint val="75000"/>
                  </a:prstClr>
                </a:solidFill>
              </a:rPr>
              <a:t>Kummit ry/Lapsipotilasjärjestöjen jäsenet T-17093 MT</a:t>
            </a:r>
            <a:endParaRPr lang="fi-FI" dirty="0">
              <a:solidFill>
                <a:prstClr val="black">
                  <a:tint val="75000"/>
                </a:prstClr>
              </a:solidFill>
            </a:endParaRPr>
          </a:p>
        </p:txBody>
      </p:sp>
      <p:sp>
        <p:nvSpPr>
          <p:cNvPr id="14" name="Dian numeron paikkamerkki 4"/>
          <p:cNvSpPr>
            <a:spLocks noGrp="1"/>
          </p:cNvSpPr>
          <p:nvPr>
            <p:ph type="sldNum" sz="quarter" idx="12"/>
          </p:nvPr>
        </p:nvSpPr>
        <p:spPr>
          <a:xfrm>
            <a:off x="211183" y="6356349"/>
            <a:ext cx="398417" cy="365125"/>
          </a:xfrm>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479657053"/>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8200" y="1038687"/>
            <a:ext cx="10515600" cy="652001"/>
          </a:xfrm>
          <a:prstGeom prst="rect">
            <a:avLst/>
          </a:prstGeom>
        </p:spPr>
        <p:txBody>
          <a:bodyPr/>
          <a:lstStyle>
            <a:lvl1pPr>
              <a:defRPr sz="4000" b="1">
                <a:solidFill>
                  <a:schemeClr val="tx1">
                    <a:lumMod val="85000"/>
                    <a:lumOff val="15000"/>
                  </a:schemeClr>
                </a:solidFill>
                <a:latin typeface="+mn-lt"/>
              </a:defRPr>
            </a:lvl1pPr>
          </a:lstStyle>
          <a:p>
            <a:r>
              <a:rPr lang="fi-FI" dirty="0" smtClean="0"/>
              <a:t>SISÄLLYS</a:t>
            </a:r>
            <a:endParaRPr lang="fi-FI" dirty="0"/>
          </a:p>
        </p:txBody>
      </p:sp>
      <p:sp>
        <p:nvSpPr>
          <p:cNvPr id="3" name="Päivämäärän paikkamerkki 2"/>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4" name="Alatunnisteen paikkamerkki 3"/>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dirty="0">
              <a:solidFill>
                <a:prstClr val="black">
                  <a:tint val="75000"/>
                </a:prstClr>
              </a:solidFill>
            </a:endParaRPr>
          </a:p>
        </p:txBody>
      </p:sp>
      <p:sp>
        <p:nvSpPr>
          <p:cNvPr id="5" name="Dian numeron paikkamerkki 4"/>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7" name="Tekstin paikkamerkki 6"/>
          <p:cNvSpPr>
            <a:spLocks noGrp="1"/>
          </p:cNvSpPr>
          <p:nvPr>
            <p:ph type="body" sz="quarter" idx="13" hasCustomPrompt="1"/>
          </p:nvPr>
        </p:nvSpPr>
        <p:spPr>
          <a:xfrm>
            <a:off x="1997476" y="2006600"/>
            <a:ext cx="9356324" cy="3763963"/>
          </a:xfrm>
          <a:prstGeom prst="rect">
            <a:avLst/>
          </a:prstGeom>
        </p:spPr>
        <p:txBody>
          <a:bodyPr/>
          <a:lstStyle>
            <a:lvl1pPr marL="514350" indent="-514350">
              <a:buFont typeface="+mj-lt"/>
              <a:buAutoNum type="arabicPeriod"/>
              <a:defRPr sz="1800">
                <a:solidFill>
                  <a:schemeClr val="tx1">
                    <a:lumMod val="85000"/>
                    <a:lumOff val="15000"/>
                  </a:schemeClr>
                </a:solidFill>
                <a:latin typeface="+mj-lt"/>
              </a:defRPr>
            </a:lvl1pPr>
            <a:lvl2pPr marL="914400" indent="-457200">
              <a:buFont typeface="+mj-lt"/>
              <a:buAutoNum type="arabicPeriod"/>
              <a:defRPr sz="1600">
                <a:solidFill>
                  <a:schemeClr val="tx1">
                    <a:lumMod val="85000"/>
                    <a:lumOff val="15000"/>
                  </a:schemeClr>
                </a:solidFill>
                <a:latin typeface="+mj-lt"/>
              </a:defRPr>
            </a:lvl2pPr>
            <a:lvl3pPr marL="1371600" indent="-457200">
              <a:buFont typeface="+mj-lt"/>
              <a:buAutoNum type="arabicPeriod"/>
              <a:defRPr sz="1600">
                <a:solidFill>
                  <a:schemeClr val="tx1">
                    <a:lumMod val="85000"/>
                    <a:lumOff val="15000"/>
                  </a:schemeClr>
                </a:solidFill>
                <a:latin typeface="+mj-lt"/>
              </a:defRPr>
            </a:lvl3pPr>
            <a:lvl4pPr marL="1714500" indent="-342900">
              <a:buFont typeface="+mj-lt"/>
              <a:buAutoNum type="arabicPeriod"/>
              <a:defRPr sz="1600">
                <a:solidFill>
                  <a:schemeClr val="tx1">
                    <a:lumMod val="85000"/>
                    <a:lumOff val="15000"/>
                  </a:schemeClr>
                </a:solidFill>
                <a:latin typeface="+mj-lt"/>
              </a:defRPr>
            </a:lvl4pPr>
            <a:lvl5pPr marL="2171700" indent="-342900">
              <a:buFont typeface="+mj-lt"/>
              <a:buAutoNum type="arabicPeriod"/>
              <a:defRPr sz="1600">
                <a:solidFill>
                  <a:schemeClr val="tx1">
                    <a:lumMod val="85000"/>
                    <a:lumOff val="15000"/>
                  </a:schemeClr>
                </a:solidFill>
                <a:latin typeface="+mj-lt"/>
              </a:defRPr>
            </a:lvl5pPr>
          </a:lstStyle>
          <a:p>
            <a:pPr lvl="0"/>
            <a:r>
              <a:rPr lang="fi-FI" dirty="0" smtClean="0"/>
              <a:t>Sisältö					3</a:t>
            </a:r>
          </a:p>
          <a:p>
            <a:pPr lvl="1"/>
            <a:r>
              <a:rPr lang="fi-FI" dirty="0" smtClean="0"/>
              <a:t>toinen taso				11</a:t>
            </a:r>
          </a:p>
          <a:p>
            <a:pPr lvl="2"/>
            <a:r>
              <a:rPr lang="fi-FI" dirty="0" smtClean="0"/>
              <a:t>kolmas taso				13</a:t>
            </a:r>
          </a:p>
          <a:p>
            <a:pPr lvl="3"/>
            <a:r>
              <a:rPr lang="fi-FI" dirty="0" smtClean="0"/>
              <a:t>neljäs taso				14</a:t>
            </a:r>
          </a:p>
          <a:p>
            <a:pPr lvl="4"/>
            <a:r>
              <a:rPr lang="fi-FI" dirty="0" smtClean="0"/>
              <a:t>viides taso			16</a:t>
            </a:r>
          </a:p>
          <a:p>
            <a:pPr lvl="4"/>
            <a:endParaRPr lang="fi-FI" dirty="0" smtClean="0"/>
          </a:p>
          <a:p>
            <a:pPr lvl="0"/>
            <a:r>
              <a:rPr lang="fi-FI" dirty="0" smtClean="0"/>
              <a:t>Sisältö 2					22</a:t>
            </a:r>
          </a:p>
          <a:p>
            <a:pPr lvl="0"/>
            <a:r>
              <a:rPr lang="fi-FI" dirty="0" smtClean="0"/>
              <a:t>Sisältö 3					27</a:t>
            </a:r>
          </a:p>
          <a:p>
            <a:pPr lvl="0"/>
            <a:r>
              <a:rPr lang="fi-FI" dirty="0" smtClean="0"/>
              <a:t>Sisältö 4					32</a:t>
            </a:r>
            <a:endParaRPr lang="fi-FI" dirty="0"/>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1596" y="1217915"/>
            <a:ext cx="10195564" cy="5631376"/>
          </a:xfrm>
          <a:prstGeom prst="rect">
            <a:avLst/>
          </a:prstGeom>
        </p:spPr>
      </p:pic>
    </p:spTree>
    <p:extLst>
      <p:ext uri="{BB962C8B-B14F-4D97-AF65-F5344CB8AC3E}">
        <p14:creationId xmlns:p14="http://schemas.microsoft.com/office/powerpoint/2010/main" val="66304647"/>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sp>
        <p:nvSpPr>
          <p:cNvPr id="9" name="Sisällön paikkamerkki 2"/>
          <p:cNvSpPr>
            <a:spLocks noGrp="1"/>
          </p:cNvSpPr>
          <p:nvPr>
            <p:ph idx="1" hasCustomPrompt="1"/>
          </p:nvPr>
        </p:nvSpPr>
        <p:spPr>
          <a:xfrm>
            <a:off x="653138" y="1335159"/>
            <a:ext cx="11033764"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Tree>
    <p:extLst>
      <p:ext uri="{BB962C8B-B14F-4D97-AF65-F5344CB8AC3E}">
        <p14:creationId xmlns:p14="http://schemas.microsoft.com/office/powerpoint/2010/main" val="1145212069"/>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Otsikko ja sisältö, ilman palkkej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5" name="Alatunnisteen paikkamerkki 4"/>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7"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Dian otsikko, </a:t>
            </a:r>
            <a:r>
              <a:rPr lang="fi-FI" dirty="0" err="1" smtClean="0"/>
              <a:t>Calibri</a:t>
            </a:r>
            <a:r>
              <a:rPr lang="fi-FI" dirty="0" smtClean="0"/>
              <a:t> </a:t>
            </a:r>
            <a:r>
              <a:rPr lang="fi-FI" dirty="0" err="1" smtClean="0"/>
              <a:t>Light</a:t>
            </a:r>
            <a:endParaRPr lang="fi-FI" dirty="0"/>
          </a:p>
        </p:txBody>
      </p:sp>
      <p:sp>
        <p:nvSpPr>
          <p:cNvPr id="8" name="Sisällön paikkamerkki 2"/>
          <p:cNvSpPr>
            <a:spLocks noGrp="1"/>
          </p:cNvSpPr>
          <p:nvPr>
            <p:ph idx="1" hasCustomPrompt="1"/>
          </p:nvPr>
        </p:nvSpPr>
        <p:spPr>
          <a:xfrm>
            <a:off x="653138" y="1335159"/>
            <a:ext cx="11033764"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extLst>
      <p:ext uri="{BB962C8B-B14F-4D97-AF65-F5344CB8AC3E}">
        <p14:creationId xmlns:p14="http://schemas.microsoft.com/office/powerpoint/2010/main" val="426530668"/>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Otsikko ja sisältö, ilman palkkeja 2/3+havainnot">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4" name="Alatunnisteen paikkamerkki 3"/>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5" name="Dian numeron paikkamerkki 4"/>
          <p:cNvSpPr>
            <a:spLocks noGrp="1"/>
          </p:cNvSpPr>
          <p:nvPr>
            <p:ph type="sldNum" sz="quarter" idx="12"/>
          </p:nvPr>
        </p:nvSpPr>
        <p:spPr/>
        <p:txBody>
          <a:bodyPr/>
          <a:lstStyle/>
          <a:p>
            <a:fld id="{B6DB0E4E-F5D7-41BD-96AC-FA55D8C3805E}" type="slidenum">
              <a:rPr lang="fi-FI" smtClean="0">
                <a:solidFill>
                  <a:prstClr val="black">
                    <a:tint val="75000"/>
                  </a:prstClr>
                </a:solidFill>
              </a:rPr>
              <a:pPr/>
              <a:t>‹#›</a:t>
            </a:fld>
            <a:endParaRPr lang="fi-FI">
              <a:solidFill>
                <a:prstClr val="black">
                  <a:tint val="75000"/>
                </a:prstClr>
              </a:solidFill>
            </a:endParaRPr>
          </a:p>
        </p:txBody>
      </p:sp>
      <p:sp>
        <p:nvSpPr>
          <p:cNvPr id="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smtClean="0"/>
              <a:t>Grafiikka, </a:t>
            </a:r>
            <a:r>
              <a:rPr lang="fi-FI" dirty="0" err="1" smtClean="0"/>
              <a:t>Calibri</a:t>
            </a:r>
            <a:r>
              <a:rPr lang="fi-FI" dirty="0" smtClean="0"/>
              <a:t> </a:t>
            </a:r>
            <a:r>
              <a:rPr lang="fi-FI" dirty="0" err="1" smtClean="0"/>
              <a:t>Light</a:t>
            </a:r>
            <a:endParaRPr lang="fi-FI" dirty="0"/>
          </a:p>
        </p:txBody>
      </p:sp>
      <p:sp>
        <p:nvSpPr>
          <p:cNvPr id="8" name="Sisällön paikkamerkki 2"/>
          <p:cNvSpPr>
            <a:spLocks noGrp="1"/>
          </p:cNvSpPr>
          <p:nvPr>
            <p:ph idx="1" hasCustomPrompt="1"/>
          </p:nvPr>
        </p:nvSpPr>
        <p:spPr>
          <a:xfrm>
            <a:off x="653138" y="1335159"/>
            <a:ext cx="7864561"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smtClean="0"/>
              <a:t>Ensimmäinen taso, </a:t>
            </a:r>
            <a:r>
              <a:rPr lang="fi-FI" dirty="0" err="1" smtClean="0"/>
              <a:t>Calibri</a:t>
            </a:r>
            <a:r>
              <a:rPr lang="fi-FI" dirty="0" smtClean="0"/>
              <a:t> </a:t>
            </a:r>
            <a:r>
              <a:rPr lang="fi-FI" dirty="0" err="1" smtClean="0"/>
              <a:t>Light</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9" name="Sisällön paikkamerkki 2"/>
          <p:cNvSpPr>
            <a:spLocks noGrp="1"/>
          </p:cNvSpPr>
          <p:nvPr>
            <p:ph idx="13" hasCustomPrompt="1"/>
          </p:nvPr>
        </p:nvSpPr>
        <p:spPr>
          <a:xfrm>
            <a:off x="8688909" y="1335159"/>
            <a:ext cx="2997993" cy="4782612"/>
          </a:xfrm>
          <a:prstGeom prst="rect">
            <a:avLst/>
          </a:prstGeom>
        </p:spPr>
        <p:txBody>
          <a:bodyPr/>
          <a:lstStyle>
            <a:lvl1pPr>
              <a:defRPr sz="1800" baseline="0">
                <a:solidFill>
                  <a:schemeClr val="tx1">
                    <a:lumMod val="85000"/>
                    <a:lumOff val="15000"/>
                  </a:schemeClr>
                </a:solidFill>
                <a:latin typeface="+mj-lt"/>
              </a:defRPr>
            </a:lvl1pPr>
            <a:lvl2pPr>
              <a:defRPr sz="1800">
                <a:solidFill>
                  <a:schemeClr val="bg1"/>
                </a:solidFill>
                <a:latin typeface="+mj-lt"/>
              </a:defRPr>
            </a:lvl2pPr>
            <a:lvl3pPr>
              <a:defRPr sz="1600">
                <a:solidFill>
                  <a:schemeClr val="bg1"/>
                </a:solidFill>
                <a:latin typeface="+mj-lt"/>
              </a:defRPr>
            </a:lvl3pPr>
            <a:lvl4pPr>
              <a:defRPr sz="1600">
                <a:solidFill>
                  <a:schemeClr val="bg1"/>
                </a:solidFill>
                <a:latin typeface="+mj-lt"/>
              </a:defRPr>
            </a:lvl4pPr>
            <a:lvl5pPr>
              <a:defRPr sz="1600">
                <a:solidFill>
                  <a:schemeClr val="bg1"/>
                </a:solidFill>
                <a:latin typeface="+mj-lt"/>
              </a:defRPr>
            </a:lvl5pPr>
          </a:lstStyle>
          <a:p>
            <a:pPr lvl="0"/>
            <a:r>
              <a:rPr lang="fi-FI" dirty="0" smtClean="0"/>
              <a:t>Havaintoja grafiikasta</a:t>
            </a:r>
          </a:p>
        </p:txBody>
      </p:sp>
    </p:spTree>
    <p:extLst>
      <p:ext uri="{BB962C8B-B14F-4D97-AF65-F5344CB8AC3E}">
        <p14:creationId xmlns:p14="http://schemas.microsoft.com/office/powerpoint/2010/main" val="42857857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theme" Target="../theme/theme10.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1.png"/><Relationship Id="rId2" Type="http://schemas.openxmlformats.org/officeDocument/2006/relationships/slideLayout" Target="../slideLayouts/slideLayout21.xml"/><Relationship Id="rId16"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5.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6.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7.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theme" Target="../theme/theme8.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theme" Target="../theme/theme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F3F3F"/>
        </a:solidFill>
        <a:effectLst/>
      </p:bgPr>
    </p:bg>
    <p:spTree>
      <p:nvGrpSpPr>
        <p:cNvPr id="1" name=""/>
        <p:cNvGrpSpPr/>
        <p:nvPr/>
      </p:nvGrpSpPr>
      <p:grpSpPr>
        <a:xfrm>
          <a:off x="0" y="0"/>
          <a:ext cx="0" cy="0"/>
          <a:chOff x="0" y="0"/>
          <a:chExt cx="0" cy="0"/>
        </a:xfrm>
      </p:grpSpPr>
      <p:sp>
        <p:nvSpPr>
          <p:cNvPr id="4" name="Päivämäärän paikkamerkki 3"/>
          <p:cNvSpPr>
            <a:spLocks noGrp="1"/>
          </p:cNvSpPr>
          <p:nvPr>
            <p:ph type="dt" sz="half" idx="2"/>
          </p:nvPr>
        </p:nvSpPr>
        <p:spPr>
          <a:xfrm>
            <a:off x="838200" y="6356350"/>
            <a:ext cx="921589"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fi-FI" smtClean="0"/>
              <a:t>14.8.2017</a:t>
            </a:r>
            <a:endParaRPr lang="fi-FI" dirty="0"/>
          </a:p>
        </p:txBody>
      </p:sp>
      <p:sp>
        <p:nvSpPr>
          <p:cNvPr id="5" name="Alatunnisteen paikkamerkki 4"/>
          <p:cNvSpPr>
            <a:spLocks noGrp="1"/>
          </p:cNvSpPr>
          <p:nvPr>
            <p:ph type="ftr" sz="quarter" idx="3"/>
          </p:nvPr>
        </p:nvSpPr>
        <p:spPr>
          <a:xfrm>
            <a:off x="1988389" y="6356349"/>
            <a:ext cx="4170871"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fi-FI" smtClean="0"/>
              <a:t>Kummit ry/Lapsipotilasjärjestöjen jäsenet T-17093 MT</a:t>
            </a:r>
            <a:endParaRPr lang="fi-FI" dirty="0"/>
          </a:p>
        </p:txBody>
      </p:sp>
      <p:sp>
        <p:nvSpPr>
          <p:cNvPr id="6" name="Dian numeron paikkamerkki 5"/>
          <p:cNvSpPr>
            <a:spLocks noGrp="1"/>
          </p:cNvSpPr>
          <p:nvPr>
            <p:ph type="sldNum" sz="quarter" idx="4"/>
          </p:nvPr>
        </p:nvSpPr>
        <p:spPr>
          <a:xfrm>
            <a:off x="211183" y="6356349"/>
            <a:ext cx="398417"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B6DB0E4E-F5D7-41BD-96AC-FA55D8C3805E}" type="slidenum">
              <a:rPr lang="fi-FI" smtClean="0"/>
              <a:pPr/>
              <a:t>‹#›</a:t>
            </a:fld>
            <a:endParaRPr lang="fi-FI" dirty="0"/>
          </a:p>
        </p:txBody>
      </p:sp>
      <p:pic>
        <p:nvPicPr>
          <p:cNvPr id="7" name="Kuva 6"/>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24687650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50" r:id="rId3"/>
    <p:sldLayoutId id="2147483669" r:id="rId4"/>
    <p:sldLayoutId id="2147483666" r:id="rId5"/>
    <p:sldLayoutId id="2147483652" r:id="rId6"/>
    <p:sldLayoutId id="2147483717" r:id="rId7"/>
    <p:sldLayoutId id="2147483654" r:id="rId8"/>
    <p:sldLayoutId id="2147483715" r:id="rId9"/>
    <p:sldLayoutId id="2147483668" r:id="rId10"/>
    <p:sldLayoutId id="2147483651" r:id="rId11"/>
    <p:sldLayoutId id="2147483663" r:id="rId12"/>
    <p:sldLayoutId id="2147483723" r:id="rId13"/>
    <p:sldLayoutId id="2147483664" r:id="rId14"/>
    <p:sldLayoutId id="2147483665" r:id="rId15"/>
    <p:sldLayoutId id="2147483667" r:id="rId16"/>
    <p:sldLayoutId id="2147483655" r:id="rId17"/>
    <p:sldLayoutId id="2147483719" r:id="rId18"/>
    <p:sldLayoutId id="2147483720" r:id="rId19"/>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5400" kern="1200" baseline="0">
          <a:solidFill>
            <a:schemeClr val="bg1"/>
          </a:solidFill>
          <a:latin typeface="Source Sans Pro Black" panose="020B0803030403020204" pitchFamily="34" charset="0"/>
          <a:ea typeface="+mj-ea"/>
          <a:cs typeface="+mj-cs"/>
        </a:defRPr>
      </a:lvl1pPr>
    </p:titleStyle>
    <p:bodyStyle>
      <a:lvl1pPr marL="266700" indent="-266700" algn="l" defTabSz="914400" rtl="0" eaLnBrk="1" latinLnBrk="0" hangingPunct="1">
        <a:lnSpc>
          <a:spcPct val="90000"/>
        </a:lnSpc>
        <a:spcBef>
          <a:spcPts val="1000"/>
        </a:spcBef>
        <a:buClr>
          <a:srgbClr val="E60F28"/>
        </a:buClr>
        <a:buFont typeface="Wingdings" panose="05000000000000000000" pitchFamily="2" charset="2"/>
        <a:buChar char="§"/>
        <a:defRPr sz="2800" kern="1200">
          <a:solidFill>
            <a:schemeClr val="bg1"/>
          </a:solidFill>
          <a:latin typeface="Source Sans Pro Light" panose="020B0403030403020204" pitchFamily="34" charset="0"/>
          <a:ea typeface="+mn-ea"/>
          <a:cs typeface="+mn-cs"/>
        </a:defRPr>
      </a:lvl1pPr>
      <a:lvl2pPr marL="719138" indent="-261938" algn="l" defTabSz="914400" rtl="0" eaLnBrk="1" latinLnBrk="0" hangingPunct="1">
        <a:lnSpc>
          <a:spcPct val="90000"/>
        </a:lnSpc>
        <a:spcBef>
          <a:spcPts val="500"/>
        </a:spcBef>
        <a:buClr>
          <a:srgbClr val="E60F28"/>
        </a:buClr>
        <a:buFont typeface="Wingdings" panose="05000000000000000000" pitchFamily="2" charset="2"/>
        <a:buChar char="§"/>
        <a:defRPr sz="2400" kern="1200">
          <a:solidFill>
            <a:schemeClr val="bg1"/>
          </a:solidFill>
          <a:latin typeface="Source Sans Pro Light" panose="020B0403030403020204" pitchFamily="34" charset="0"/>
          <a:ea typeface="+mn-ea"/>
          <a:cs typeface="+mn-cs"/>
        </a:defRPr>
      </a:lvl2pPr>
      <a:lvl3pPr marL="1163638" indent="-249238" algn="l" defTabSz="914400" rtl="0" eaLnBrk="1" latinLnBrk="0" hangingPunct="1">
        <a:lnSpc>
          <a:spcPct val="90000"/>
        </a:lnSpc>
        <a:spcBef>
          <a:spcPts val="500"/>
        </a:spcBef>
        <a:buClr>
          <a:srgbClr val="E60F28"/>
        </a:buClr>
        <a:buFont typeface="Wingdings" panose="05000000000000000000" pitchFamily="2" charset="2"/>
        <a:buChar char="§"/>
        <a:defRPr sz="2000" kern="1200">
          <a:solidFill>
            <a:schemeClr val="bg1"/>
          </a:solidFill>
          <a:latin typeface="Source Sans Pro Light" panose="020B0403030403020204" pitchFamily="34" charset="0"/>
          <a:ea typeface="+mn-ea"/>
          <a:cs typeface="+mn-cs"/>
        </a:defRPr>
      </a:lvl3pPr>
      <a:lvl4pPr marL="1616075" indent="-244475"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bg1"/>
          </a:solidFill>
          <a:latin typeface="Source Sans Pro Light" panose="020B0403030403020204" pitchFamily="34" charset="0"/>
          <a:ea typeface="+mn-ea"/>
          <a:cs typeface="+mn-cs"/>
        </a:defRPr>
      </a:lvl4pPr>
      <a:lvl5pPr marL="2058988" indent="-230188"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bg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äivämäärän paikkamerkki 3"/>
          <p:cNvSpPr>
            <a:spLocks noGrp="1"/>
          </p:cNvSpPr>
          <p:nvPr>
            <p:ph type="dt" sz="half" idx="2"/>
          </p:nvPr>
        </p:nvSpPr>
        <p:spPr>
          <a:xfrm>
            <a:off x="838200" y="6356350"/>
            <a:ext cx="921589"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fi-FI" smtClean="0">
                <a:solidFill>
                  <a:prstClr val="black">
                    <a:tint val="75000"/>
                  </a:prstClr>
                </a:solidFill>
              </a:rPr>
              <a:t>14.8.2017</a:t>
            </a:r>
            <a:endParaRPr lang="fi-FI" dirty="0">
              <a:solidFill>
                <a:prstClr val="black">
                  <a:tint val="75000"/>
                </a:prstClr>
              </a:solidFill>
            </a:endParaRPr>
          </a:p>
        </p:txBody>
      </p:sp>
      <p:sp>
        <p:nvSpPr>
          <p:cNvPr id="5" name="Alatunnisteen paikkamerkki 4"/>
          <p:cNvSpPr>
            <a:spLocks noGrp="1"/>
          </p:cNvSpPr>
          <p:nvPr>
            <p:ph type="ftr" sz="quarter" idx="3"/>
          </p:nvPr>
        </p:nvSpPr>
        <p:spPr>
          <a:xfrm>
            <a:off x="1988389" y="6356349"/>
            <a:ext cx="4170871"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fi-FI" smtClean="0">
                <a:solidFill>
                  <a:prstClr val="black">
                    <a:tint val="75000"/>
                  </a:prstClr>
                </a:solidFill>
              </a:rPr>
              <a:t>Kummit ry/Lapsipotilasjärjestöjen jäsenet T-17093 MT</a:t>
            </a:r>
            <a:endParaRPr lang="fi-FI" dirty="0">
              <a:solidFill>
                <a:prstClr val="black">
                  <a:tint val="75000"/>
                </a:prstClr>
              </a:solidFill>
            </a:endParaRPr>
          </a:p>
        </p:txBody>
      </p:sp>
      <p:sp>
        <p:nvSpPr>
          <p:cNvPr id="6" name="Dian numeron paikkamerkki 5"/>
          <p:cNvSpPr>
            <a:spLocks noGrp="1"/>
          </p:cNvSpPr>
          <p:nvPr>
            <p:ph type="sldNum" sz="quarter" idx="4"/>
          </p:nvPr>
        </p:nvSpPr>
        <p:spPr>
          <a:xfrm>
            <a:off x="211183" y="6356349"/>
            <a:ext cx="398417"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B6DB0E4E-F5D7-41BD-96AC-FA55D8C3805E}" type="slidenum">
              <a:rPr lang="fi-FI" smtClean="0">
                <a:solidFill>
                  <a:prstClr val="black">
                    <a:tint val="75000"/>
                  </a:prstClr>
                </a:solidFill>
              </a:rPr>
              <a:pPr/>
              <a:t>‹#›</a:t>
            </a:fld>
            <a:endParaRPr lang="fi-FI" dirty="0">
              <a:solidFill>
                <a:prstClr val="black">
                  <a:tint val="75000"/>
                </a:prstClr>
              </a:solidFill>
            </a:endParaRPr>
          </a:p>
        </p:txBody>
      </p:sp>
      <p:pic>
        <p:nvPicPr>
          <p:cNvPr id="7" name="Kuva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405808286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5400" kern="1200" baseline="0">
          <a:solidFill>
            <a:schemeClr val="bg1"/>
          </a:solidFill>
          <a:latin typeface="Source Sans Pro Black" panose="020B0803030403020204" pitchFamily="34" charset="0"/>
          <a:ea typeface="+mj-ea"/>
          <a:cs typeface="+mj-cs"/>
        </a:defRPr>
      </a:lvl1pPr>
    </p:titleStyle>
    <p:bodyStyle>
      <a:lvl1pPr marL="266700" indent="-266700" algn="l" defTabSz="914400" rtl="0" eaLnBrk="1" latinLnBrk="0" hangingPunct="1">
        <a:lnSpc>
          <a:spcPct val="90000"/>
        </a:lnSpc>
        <a:spcBef>
          <a:spcPts val="1000"/>
        </a:spcBef>
        <a:buClr>
          <a:srgbClr val="E60F28"/>
        </a:buClr>
        <a:buFont typeface="Wingdings" panose="05000000000000000000" pitchFamily="2" charset="2"/>
        <a:buChar char="§"/>
        <a:defRPr sz="2800" kern="1200">
          <a:solidFill>
            <a:schemeClr val="bg1"/>
          </a:solidFill>
          <a:latin typeface="Source Sans Pro Light" panose="020B0403030403020204" pitchFamily="34" charset="0"/>
          <a:ea typeface="+mn-ea"/>
          <a:cs typeface="+mn-cs"/>
        </a:defRPr>
      </a:lvl1pPr>
      <a:lvl2pPr marL="719138" indent="-261938" algn="l" defTabSz="914400" rtl="0" eaLnBrk="1" latinLnBrk="0" hangingPunct="1">
        <a:lnSpc>
          <a:spcPct val="90000"/>
        </a:lnSpc>
        <a:spcBef>
          <a:spcPts val="500"/>
        </a:spcBef>
        <a:buClr>
          <a:srgbClr val="E60F28"/>
        </a:buClr>
        <a:buFont typeface="Wingdings" panose="05000000000000000000" pitchFamily="2" charset="2"/>
        <a:buChar char="§"/>
        <a:defRPr sz="2400" kern="1200">
          <a:solidFill>
            <a:schemeClr val="bg1"/>
          </a:solidFill>
          <a:latin typeface="Source Sans Pro Light" panose="020B0403030403020204" pitchFamily="34" charset="0"/>
          <a:ea typeface="+mn-ea"/>
          <a:cs typeface="+mn-cs"/>
        </a:defRPr>
      </a:lvl2pPr>
      <a:lvl3pPr marL="1163638" indent="-249238" algn="l" defTabSz="914400" rtl="0" eaLnBrk="1" latinLnBrk="0" hangingPunct="1">
        <a:lnSpc>
          <a:spcPct val="90000"/>
        </a:lnSpc>
        <a:spcBef>
          <a:spcPts val="500"/>
        </a:spcBef>
        <a:buClr>
          <a:srgbClr val="E60F28"/>
        </a:buClr>
        <a:buFont typeface="Wingdings" panose="05000000000000000000" pitchFamily="2" charset="2"/>
        <a:buChar char="§"/>
        <a:defRPr sz="2000" kern="1200">
          <a:solidFill>
            <a:schemeClr val="bg1"/>
          </a:solidFill>
          <a:latin typeface="Source Sans Pro Light" panose="020B0403030403020204" pitchFamily="34" charset="0"/>
          <a:ea typeface="+mn-ea"/>
          <a:cs typeface="+mn-cs"/>
        </a:defRPr>
      </a:lvl3pPr>
      <a:lvl4pPr marL="1616075" indent="-244475"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bg1"/>
          </a:solidFill>
          <a:latin typeface="Source Sans Pro Light" panose="020B0403030403020204" pitchFamily="34" charset="0"/>
          <a:ea typeface="+mn-ea"/>
          <a:cs typeface="+mn-cs"/>
        </a:defRPr>
      </a:lvl4pPr>
      <a:lvl5pPr marL="2058988" indent="-230188"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bg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äivämäärän paikkamerkki 3"/>
          <p:cNvSpPr>
            <a:spLocks noGrp="1"/>
          </p:cNvSpPr>
          <p:nvPr>
            <p:ph type="dt" sz="half" idx="2"/>
          </p:nvPr>
        </p:nvSpPr>
        <p:spPr>
          <a:xfrm>
            <a:off x="838200" y="6356350"/>
            <a:ext cx="921589"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fi-FI" smtClean="0"/>
              <a:t>14.8.2017</a:t>
            </a:r>
            <a:endParaRPr lang="fi-FI" dirty="0"/>
          </a:p>
        </p:txBody>
      </p:sp>
      <p:sp>
        <p:nvSpPr>
          <p:cNvPr id="5" name="Alatunnisteen paikkamerkki 4"/>
          <p:cNvSpPr>
            <a:spLocks noGrp="1"/>
          </p:cNvSpPr>
          <p:nvPr>
            <p:ph type="ftr" sz="quarter" idx="3"/>
          </p:nvPr>
        </p:nvSpPr>
        <p:spPr>
          <a:xfrm>
            <a:off x="1988389" y="6356349"/>
            <a:ext cx="4170871"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fi-FI" smtClean="0"/>
              <a:t>Kummit ry/Lapsipotilasjärjestöjen jäsenet T-17093 MT</a:t>
            </a:r>
            <a:endParaRPr lang="fi-FI" dirty="0"/>
          </a:p>
        </p:txBody>
      </p:sp>
      <p:sp>
        <p:nvSpPr>
          <p:cNvPr id="6" name="Dian numeron paikkamerkki 5"/>
          <p:cNvSpPr>
            <a:spLocks noGrp="1"/>
          </p:cNvSpPr>
          <p:nvPr>
            <p:ph type="sldNum" sz="quarter" idx="4"/>
          </p:nvPr>
        </p:nvSpPr>
        <p:spPr>
          <a:xfrm>
            <a:off x="211183" y="6356349"/>
            <a:ext cx="398417"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B6DB0E4E-F5D7-41BD-96AC-FA55D8C3805E}" type="slidenum">
              <a:rPr lang="fi-FI" smtClean="0"/>
              <a:pPr/>
              <a:t>‹#›</a:t>
            </a:fld>
            <a:endParaRPr lang="fi-FI" dirty="0"/>
          </a:p>
        </p:txBody>
      </p:sp>
      <p:pic>
        <p:nvPicPr>
          <p:cNvPr id="7" name="Kuva 6"/>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154859292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16" r:id="rId5"/>
    <p:sldLayoutId id="2147483705" r:id="rId6"/>
    <p:sldLayoutId id="2147483706" r:id="rId7"/>
    <p:sldLayoutId id="2147483718" r:id="rId8"/>
    <p:sldLayoutId id="2147483707" r:id="rId9"/>
    <p:sldLayoutId id="2147483708" r:id="rId10"/>
    <p:sldLayoutId id="2147483713" r:id="rId11"/>
    <p:sldLayoutId id="2147483714" r:id="rId12"/>
    <p:sldLayoutId id="2147483721" r:id="rId13"/>
    <p:sldLayoutId id="2147483722" r:id="rId14"/>
    <p:sldLayoutId id="2147483724" r:id="rId15"/>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5400" kern="1200" baseline="0">
          <a:solidFill>
            <a:schemeClr val="bg1"/>
          </a:solidFill>
          <a:latin typeface="Source Sans Pro Black" panose="020B0803030403020204" pitchFamily="34" charset="0"/>
          <a:ea typeface="+mj-ea"/>
          <a:cs typeface="+mj-cs"/>
        </a:defRPr>
      </a:lvl1pPr>
    </p:titleStyle>
    <p:bodyStyle>
      <a:lvl1pPr marL="266700" indent="-266700" algn="l" defTabSz="914400" rtl="0" eaLnBrk="1" latinLnBrk="0" hangingPunct="1">
        <a:lnSpc>
          <a:spcPct val="90000"/>
        </a:lnSpc>
        <a:spcBef>
          <a:spcPts val="1000"/>
        </a:spcBef>
        <a:buClr>
          <a:srgbClr val="E60F28"/>
        </a:buClr>
        <a:buFont typeface="Wingdings" panose="05000000000000000000" pitchFamily="2" charset="2"/>
        <a:buChar char="§"/>
        <a:defRPr sz="2800" kern="1200">
          <a:solidFill>
            <a:schemeClr val="bg1"/>
          </a:solidFill>
          <a:latin typeface="Source Sans Pro Light" panose="020B0403030403020204" pitchFamily="34" charset="0"/>
          <a:ea typeface="+mn-ea"/>
          <a:cs typeface="+mn-cs"/>
        </a:defRPr>
      </a:lvl1pPr>
      <a:lvl2pPr marL="719138" indent="-261938" algn="l" defTabSz="914400" rtl="0" eaLnBrk="1" latinLnBrk="0" hangingPunct="1">
        <a:lnSpc>
          <a:spcPct val="90000"/>
        </a:lnSpc>
        <a:spcBef>
          <a:spcPts val="500"/>
        </a:spcBef>
        <a:buClr>
          <a:srgbClr val="E60F28"/>
        </a:buClr>
        <a:buFont typeface="Wingdings" panose="05000000000000000000" pitchFamily="2" charset="2"/>
        <a:buChar char="§"/>
        <a:defRPr sz="2400" kern="1200">
          <a:solidFill>
            <a:schemeClr val="bg1"/>
          </a:solidFill>
          <a:latin typeface="Source Sans Pro Light" panose="020B0403030403020204" pitchFamily="34" charset="0"/>
          <a:ea typeface="+mn-ea"/>
          <a:cs typeface="+mn-cs"/>
        </a:defRPr>
      </a:lvl2pPr>
      <a:lvl3pPr marL="1163638" indent="-249238" algn="l" defTabSz="914400" rtl="0" eaLnBrk="1" latinLnBrk="0" hangingPunct="1">
        <a:lnSpc>
          <a:spcPct val="90000"/>
        </a:lnSpc>
        <a:spcBef>
          <a:spcPts val="500"/>
        </a:spcBef>
        <a:buClr>
          <a:srgbClr val="E60F28"/>
        </a:buClr>
        <a:buFont typeface="Wingdings" panose="05000000000000000000" pitchFamily="2" charset="2"/>
        <a:buChar char="§"/>
        <a:defRPr sz="2000" kern="1200">
          <a:solidFill>
            <a:schemeClr val="bg1"/>
          </a:solidFill>
          <a:latin typeface="Source Sans Pro Light" panose="020B0403030403020204" pitchFamily="34" charset="0"/>
          <a:ea typeface="+mn-ea"/>
          <a:cs typeface="+mn-cs"/>
        </a:defRPr>
      </a:lvl3pPr>
      <a:lvl4pPr marL="1616075" indent="-244475"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bg1"/>
          </a:solidFill>
          <a:latin typeface="Source Sans Pro Light" panose="020B0403030403020204" pitchFamily="34" charset="0"/>
          <a:ea typeface="+mn-ea"/>
          <a:cs typeface="+mn-cs"/>
        </a:defRPr>
      </a:lvl4pPr>
      <a:lvl5pPr marL="2058988" indent="-230188"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bg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äivämäärän paikkamerkki 3"/>
          <p:cNvSpPr>
            <a:spLocks noGrp="1"/>
          </p:cNvSpPr>
          <p:nvPr>
            <p:ph type="dt" sz="half" idx="2"/>
          </p:nvPr>
        </p:nvSpPr>
        <p:spPr>
          <a:xfrm>
            <a:off x="838200" y="6356350"/>
            <a:ext cx="921589"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fi-FI" smtClean="0">
                <a:solidFill>
                  <a:prstClr val="black">
                    <a:tint val="75000"/>
                  </a:prstClr>
                </a:solidFill>
              </a:rPr>
              <a:t>14.8.2017</a:t>
            </a:r>
            <a:endParaRPr lang="fi-FI" dirty="0">
              <a:solidFill>
                <a:prstClr val="black">
                  <a:tint val="75000"/>
                </a:prstClr>
              </a:solidFill>
            </a:endParaRPr>
          </a:p>
        </p:txBody>
      </p:sp>
      <p:sp>
        <p:nvSpPr>
          <p:cNvPr id="5" name="Alatunnisteen paikkamerkki 4"/>
          <p:cNvSpPr>
            <a:spLocks noGrp="1"/>
          </p:cNvSpPr>
          <p:nvPr>
            <p:ph type="ftr" sz="quarter" idx="3"/>
          </p:nvPr>
        </p:nvSpPr>
        <p:spPr>
          <a:xfrm>
            <a:off x="1988389" y="6356349"/>
            <a:ext cx="4170871"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fi-FI" smtClean="0">
                <a:solidFill>
                  <a:prstClr val="black">
                    <a:tint val="75000"/>
                  </a:prstClr>
                </a:solidFill>
              </a:rPr>
              <a:t>Kummit ry/Lapsipotilasjärjestöjen jäsenet T-17093 MT</a:t>
            </a:r>
            <a:endParaRPr lang="fi-FI" dirty="0">
              <a:solidFill>
                <a:prstClr val="black">
                  <a:tint val="75000"/>
                </a:prstClr>
              </a:solidFill>
            </a:endParaRPr>
          </a:p>
        </p:txBody>
      </p:sp>
      <p:sp>
        <p:nvSpPr>
          <p:cNvPr id="6" name="Dian numeron paikkamerkki 5"/>
          <p:cNvSpPr>
            <a:spLocks noGrp="1"/>
          </p:cNvSpPr>
          <p:nvPr>
            <p:ph type="sldNum" sz="quarter" idx="4"/>
          </p:nvPr>
        </p:nvSpPr>
        <p:spPr>
          <a:xfrm>
            <a:off x="211183" y="6356349"/>
            <a:ext cx="398417"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B6DB0E4E-F5D7-41BD-96AC-FA55D8C3805E}" type="slidenum">
              <a:rPr lang="fi-FI" smtClean="0">
                <a:solidFill>
                  <a:prstClr val="black">
                    <a:tint val="75000"/>
                  </a:prstClr>
                </a:solidFill>
              </a:rPr>
              <a:pPr/>
              <a:t>‹#›</a:t>
            </a:fld>
            <a:endParaRPr lang="fi-FI" dirty="0">
              <a:solidFill>
                <a:prstClr val="black">
                  <a:tint val="75000"/>
                </a:prstClr>
              </a:solidFill>
            </a:endParaRPr>
          </a:p>
        </p:txBody>
      </p:sp>
      <p:pic>
        <p:nvPicPr>
          <p:cNvPr id="7" name="Kuva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13544699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5400" kern="1200" baseline="0">
          <a:solidFill>
            <a:schemeClr val="bg1"/>
          </a:solidFill>
          <a:latin typeface="Source Sans Pro Black" panose="020B0803030403020204" pitchFamily="34" charset="0"/>
          <a:ea typeface="+mj-ea"/>
          <a:cs typeface="+mj-cs"/>
        </a:defRPr>
      </a:lvl1pPr>
    </p:titleStyle>
    <p:bodyStyle>
      <a:lvl1pPr marL="266700" indent="-266700" algn="l" defTabSz="914400" rtl="0" eaLnBrk="1" latinLnBrk="0" hangingPunct="1">
        <a:lnSpc>
          <a:spcPct val="90000"/>
        </a:lnSpc>
        <a:spcBef>
          <a:spcPts val="1000"/>
        </a:spcBef>
        <a:buClr>
          <a:srgbClr val="E60F28"/>
        </a:buClr>
        <a:buFont typeface="Wingdings" panose="05000000000000000000" pitchFamily="2" charset="2"/>
        <a:buChar char="§"/>
        <a:defRPr sz="2800" kern="1200">
          <a:solidFill>
            <a:schemeClr val="bg1"/>
          </a:solidFill>
          <a:latin typeface="Source Sans Pro Light" panose="020B0403030403020204" pitchFamily="34" charset="0"/>
          <a:ea typeface="+mn-ea"/>
          <a:cs typeface="+mn-cs"/>
        </a:defRPr>
      </a:lvl1pPr>
      <a:lvl2pPr marL="719138" indent="-261938" algn="l" defTabSz="914400" rtl="0" eaLnBrk="1" latinLnBrk="0" hangingPunct="1">
        <a:lnSpc>
          <a:spcPct val="90000"/>
        </a:lnSpc>
        <a:spcBef>
          <a:spcPts val="500"/>
        </a:spcBef>
        <a:buClr>
          <a:srgbClr val="E60F28"/>
        </a:buClr>
        <a:buFont typeface="Wingdings" panose="05000000000000000000" pitchFamily="2" charset="2"/>
        <a:buChar char="§"/>
        <a:defRPr sz="2400" kern="1200">
          <a:solidFill>
            <a:schemeClr val="bg1"/>
          </a:solidFill>
          <a:latin typeface="Source Sans Pro Light" panose="020B0403030403020204" pitchFamily="34" charset="0"/>
          <a:ea typeface="+mn-ea"/>
          <a:cs typeface="+mn-cs"/>
        </a:defRPr>
      </a:lvl2pPr>
      <a:lvl3pPr marL="1163638" indent="-249238" algn="l" defTabSz="914400" rtl="0" eaLnBrk="1" latinLnBrk="0" hangingPunct="1">
        <a:lnSpc>
          <a:spcPct val="90000"/>
        </a:lnSpc>
        <a:spcBef>
          <a:spcPts val="500"/>
        </a:spcBef>
        <a:buClr>
          <a:srgbClr val="E60F28"/>
        </a:buClr>
        <a:buFont typeface="Wingdings" panose="05000000000000000000" pitchFamily="2" charset="2"/>
        <a:buChar char="§"/>
        <a:defRPr sz="2000" kern="1200">
          <a:solidFill>
            <a:schemeClr val="bg1"/>
          </a:solidFill>
          <a:latin typeface="Source Sans Pro Light" panose="020B0403030403020204" pitchFamily="34" charset="0"/>
          <a:ea typeface="+mn-ea"/>
          <a:cs typeface="+mn-cs"/>
        </a:defRPr>
      </a:lvl3pPr>
      <a:lvl4pPr marL="1616075" indent="-244475"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bg1"/>
          </a:solidFill>
          <a:latin typeface="Source Sans Pro Light" panose="020B0403030403020204" pitchFamily="34" charset="0"/>
          <a:ea typeface="+mn-ea"/>
          <a:cs typeface="+mn-cs"/>
        </a:defRPr>
      </a:lvl4pPr>
      <a:lvl5pPr marL="2058988" indent="-230188"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bg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äivämäärän paikkamerkki 3"/>
          <p:cNvSpPr>
            <a:spLocks noGrp="1"/>
          </p:cNvSpPr>
          <p:nvPr>
            <p:ph type="dt" sz="half" idx="2"/>
          </p:nvPr>
        </p:nvSpPr>
        <p:spPr>
          <a:xfrm>
            <a:off x="838200" y="6356350"/>
            <a:ext cx="921589"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fi-FI" smtClean="0">
                <a:solidFill>
                  <a:prstClr val="black">
                    <a:tint val="75000"/>
                  </a:prstClr>
                </a:solidFill>
              </a:rPr>
              <a:t>14.8.2017</a:t>
            </a:r>
            <a:endParaRPr lang="fi-FI" dirty="0">
              <a:solidFill>
                <a:prstClr val="black">
                  <a:tint val="75000"/>
                </a:prstClr>
              </a:solidFill>
            </a:endParaRPr>
          </a:p>
        </p:txBody>
      </p:sp>
      <p:sp>
        <p:nvSpPr>
          <p:cNvPr id="5" name="Alatunnisteen paikkamerkki 4"/>
          <p:cNvSpPr>
            <a:spLocks noGrp="1"/>
          </p:cNvSpPr>
          <p:nvPr>
            <p:ph type="ftr" sz="quarter" idx="3"/>
          </p:nvPr>
        </p:nvSpPr>
        <p:spPr>
          <a:xfrm>
            <a:off x="1988389" y="6356349"/>
            <a:ext cx="4170871"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fi-FI" smtClean="0">
                <a:solidFill>
                  <a:prstClr val="black">
                    <a:tint val="75000"/>
                  </a:prstClr>
                </a:solidFill>
              </a:rPr>
              <a:t>Kummit ry/Lapsipotilasjärjestöjen jäsenet T-17093 MT</a:t>
            </a:r>
            <a:endParaRPr lang="fi-FI" dirty="0">
              <a:solidFill>
                <a:prstClr val="black">
                  <a:tint val="75000"/>
                </a:prstClr>
              </a:solidFill>
            </a:endParaRPr>
          </a:p>
        </p:txBody>
      </p:sp>
      <p:sp>
        <p:nvSpPr>
          <p:cNvPr id="6" name="Dian numeron paikkamerkki 5"/>
          <p:cNvSpPr>
            <a:spLocks noGrp="1"/>
          </p:cNvSpPr>
          <p:nvPr>
            <p:ph type="sldNum" sz="quarter" idx="4"/>
          </p:nvPr>
        </p:nvSpPr>
        <p:spPr>
          <a:xfrm>
            <a:off x="211183" y="6356349"/>
            <a:ext cx="398417"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B6DB0E4E-F5D7-41BD-96AC-FA55D8C3805E}" type="slidenum">
              <a:rPr lang="fi-FI" smtClean="0">
                <a:solidFill>
                  <a:prstClr val="black">
                    <a:tint val="75000"/>
                  </a:prstClr>
                </a:solidFill>
              </a:rPr>
              <a:pPr/>
              <a:t>‹#›</a:t>
            </a:fld>
            <a:endParaRPr lang="fi-FI" dirty="0">
              <a:solidFill>
                <a:prstClr val="black">
                  <a:tint val="75000"/>
                </a:prstClr>
              </a:solidFill>
            </a:endParaRPr>
          </a:p>
        </p:txBody>
      </p:sp>
      <p:pic>
        <p:nvPicPr>
          <p:cNvPr id="7" name="Kuva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81296694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5400" kern="1200" baseline="0">
          <a:solidFill>
            <a:schemeClr val="bg1"/>
          </a:solidFill>
          <a:latin typeface="Source Sans Pro Black" panose="020B0803030403020204" pitchFamily="34" charset="0"/>
          <a:ea typeface="+mj-ea"/>
          <a:cs typeface="+mj-cs"/>
        </a:defRPr>
      </a:lvl1pPr>
    </p:titleStyle>
    <p:bodyStyle>
      <a:lvl1pPr marL="266700" indent="-266700" algn="l" defTabSz="914400" rtl="0" eaLnBrk="1" latinLnBrk="0" hangingPunct="1">
        <a:lnSpc>
          <a:spcPct val="90000"/>
        </a:lnSpc>
        <a:spcBef>
          <a:spcPts val="1000"/>
        </a:spcBef>
        <a:buClr>
          <a:srgbClr val="E60F28"/>
        </a:buClr>
        <a:buFont typeface="Wingdings" panose="05000000000000000000" pitchFamily="2" charset="2"/>
        <a:buChar char="§"/>
        <a:defRPr sz="2800" kern="1200">
          <a:solidFill>
            <a:schemeClr val="bg1"/>
          </a:solidFill>
          <a:latin typeface="Source Sans Pro Light" panose="020B0403030403020204" pitchFamily="34" charset="0"/>
          <a:ea typeface="+mn-ea"/>
          <a:cs typeface="+mn-cs"/>
        </a:defRPr>
      </a:lvl1pPr>
      <a:lvl2pPr marL="719138" indent="-261938" algn="l" defTabSz="914400" rtl="0" eaLnBrk="1" latinLnBrk="0" hangingPunct="1">
        <a:lnSpc>
          <a:spcPct val="90000"/>
        </a:lnSpc>
        <a:spcBef>
          <a:spcPts val="500"/>
        </a:spcBef>
        <a:buClr>
          <a:srgbClr val="E60F28"/>
        </a:buClr>
        <a:buFont typeface="Wingdings" panose="05000000000000000000" pitchFamily="2" charset="2"/>
        <a:buChar char="§"/>
        <a:defRPr sz="2400" kern="1200">
          <a:solidFill>
            <a:schemeClr val="bg1"/>
          </a:solidFill>
          <a:latin typeface="Source Sans Pro Light" panose="020B0403030403020204" pitchFamily="34" charset="0"/>
          <a:ea typeface="+mn-ea"/>
          <a:cs typeface="+mn-cs"/>
        </a:defRPr>
      </a:lvl2pPr>
      <a:lvl3pPr marL="1163638" indent="-249238" algn="l" defTabSz="914400" rtl="0" eaLnBrk="1" latinLnBrk="0" hangingPunct="1">
        <a:lnSpc>
          <a:spcPct val="90000"/>
        </a:lnSpc>
        <a:spcBef>
          <a:spcPts val="500"/>
        </a:spcBef>
        <a:buClr>
          <a:srgbClr val="E60F28"/>
        </a:buClr>
        <a:buFont typeface="Wingdings" panose="05000000000000000000" pitchFamily="2" charset="2"/>
        <a:buChar char="§"/>
        <a:defRPr sz="2000" kern="1200">
          <a:solidFill>
            <a:schemeClr val="bg1"/>
          </a:solidFill>
          <a:latin typeface="Source Sans Pro Light" panose="020B0403030403020204" pitchFamily="34" charset="0"/>
          <a:ea typeface="+mn-ea"/>
          <a:cs typeface="+mn-cs"/>
        </a:defRPr>
      </a:lvl3pPr>
      <a:lvl4pPr marL="1616075" indent="-244475"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bg1"/>
          </a:solidFill>
          <a:latin typeface="Source Sans Pro Light" panose="020B0403030403020204" pitchFamily="34" charset="0"/>
          <a:ea typeface="+mn-ea"/>
          <a:cs typeface="+mn-cs"/>
        </a:defRPr>
      </a:lvl4pPr>
      <a:lvl5pPr marL="2058988" indent="-230188"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bg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äivämäärän paikkamerkki 3"/>
          <p:cNvSpPr>
            <a:spLocks noGrp="1"/>
          </p:cNvSpPr>
          <p:nvPr>
            <p:ph type="dt" sz="half" idx="2"/>
          </p:nvPr>
        </p:nvSpPr>
        <p:spPr>
          <a:xfrm>
            <a:off x="838200" y="6356350"/>
            <a:ext cx="921589"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fi-FI" smtClean="0">
                <a:solidFill>
                  <a:prstClr val="black">
                    <a:tint val="75000"/>
                  </a:prstClr>
                </a:solidFill>
              </a:rPr>
              <a:t>14.8.2017</a:t>
            </a:r>
            <a:endParaRPr lang="fi-FI" dirty="0">
              <a:solidFill>
                <a:prstClr val="black">
                  <a:tint val="75000"/>
                </a:prstClr>
              </a:solidFill>
            </a:endParaRPr>
          </a:p>
        </p:txBody>
      </p:sp>
      <p:sp>
        <p:nvSpPr>
          <p:cNvPr id="5" name="Alatunnisteen paikkamerkki 4"/>
          <p:cNvSpPr>
            <a:spLocks noGrp="1"/>
          </p:cNvSpPr>
          <p:nvPr>
            <p:ph type="ftr" sz="quarter" idx="3"/>
          </p:nvPr>
        </p:nvSpPr>
        <p:spPr>
          <a:xfrm>
            <a:off x="1988389" y="6356349"/>
            <a:ext cx="4170871"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fi-FI" smtClean="0">
                <a:solidFill>
                  <a:prstClr val="black">
                    <a:tint val="75000"/>
                  </a:prstClr>
                </a:solidFill>
              </a:rPr>
              <a:t>Kummit ry/Lapsipotilasjärjestöjen jäsenet T-17093 MT</a:t>
            </a:r>
            <a:endParaRPr lang="fi-FI" dirty="0">
              <a:solidFill>
                <a:prstClr val="black">
                  <a:tint val="75000"/>
                </a:prstClr>
              </a:solidFill>
            </a:endParaRPr>
          </a:p>
        </p:txBody>
      </p:sp>
      <p:sp>
        <p:nvSpPr>
          <p:cNvPr id="6" name="Dian numeron paikkamerkki 5"/>
          <p:cNvSpPr>
            <a:spLocks noGrp="1"/>
          </p:cNvSpPr>
          <p:nvPr>
            <p:ph type="sldNum" sz="quarter" idx="4"/>
          </p:nvPr>
        </p:nvSpPr>
        <p:spPr>
          <a:xfrm>
            <a:off x="211183" y="6356349"/>
            <a:ext cx="398417"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B6DB0E4E-F5D7-41BD-96AC-FA55D8C3805E}" type="slidenum">
              <a:rPr lang="fi-FI" smtClean="0">
                <a:solidFill>
                  <a:prstClr val="black">
                    <a:tint val="75000"/>
                  </a:prstClr>
                </a:solidFill>
              </a:rPr>
              <a:pPr/>
              <a:t>‹#›</a:t>
            </a:fld>
            <a:endParaRPr lang="fi-FI" dirty="0">
              <a:solidFill>
                <a:prstClr val="black">
                  <a:tint val="75000"/>
                </a:prstClr>
              </a:solidFill>
            </a:endParaRPr>
          </a:p>
        </p:txBody>
      </p:sp>
      <p:pic>
        <p:nvPicPr>
          <p:cNvPr id="7" name="Kuva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332193640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5400" kern="1200" baseline="0">
          <a:solidFill>
            <a:schemeClr val="bg1"/>
          </a:solidFill>
          <a:latin typeface="Source Sans Pro Black" panose="020B0803030403020204" pitchFamily="34" charset="0"/>
          <a:ea typeface="+mj-ea"/>
          <a:cs typeface="+mj-cs"/>
        </a:defRPr>
      </a:lvl1pPr>
    </p:titleStyle>
    <p:bodyStyle>
      <a:lvl1pPr marL="266700" indent="-266700" algn="l" defTabSz="914400" rtl="0" eaLnBrk="1" latinLnBrk="0" hangingPunct="1">
        <a:lnSpc>
          <a:spcPct val="90000"/>
        </a:lnSpc>
        <a:spcBef>
          <a:spcPts val="1000"/>
        </a:spcBef>
        <a:buClr>
          <a:srgbClr val="E60F28"/>
        </a:buClr>
        <a:buFont typeface="Wingdings" panose="05000000000000000000" pitchFamily="2" charset="2"/>
        <a:buChar char="§"/>
        <a:defRPr sz="2800" kern="1200">
          <a:solidFill>
            <a:schemeClr val="bg1"/>
          </a:solidFill>
          <a:latin typeface="Source Sans Pro Light" panose="020B0403030403020204" pitchFamily="34" charset="0"/>
          <a:ea typeface="+mn-ea"/>
          <a:cs typeface="+mn-cs"/>
        </a:defRPr>
      </a:lvl1pPr>
      <a:lvl2pPr marL="719138" indent="-261938" algn="l" defTabSz="914400" rtl="0" eaLnBrk="1" latinLnBrk="0" hangingPunct="1">
        <a:lnSpc>
          <a:spcPct val="90000"/>
        </a:lnSpc>
        <a:spcBef>
          <a:spcPts val="500"/>
        </a:spcBef>
        <a:buClr>
          <a:srgbClr val="E60F28"/>
        </a:buClr>
        <a:buFont typeface="Wingdings" panose="05000000000000000000" pitchFamily="2" charset="2"/>
        <a:buChar char="§"/>
        <a:defRPr sz="2400" kern="1200">
          <a:solidFill>
            <a:schemeClr val="bg1"/>
          </a:solidFill>
          <a:latin typeface="Source Sans Pro Light" panose="020B0403030403020204" pitchFamily="34" charset="0"/>
          <a:ea typeface="+mn-ea"/>
          <a:cs typeface="+mn-cs"/>
        </a:defRPr>
      </a:lvl2pPr>
      <a:lvl3pPr marL="1163638" indent="-249238" algn="l" defTabSz="914400" rtl="0" eaLnBrk="1" latinLnBrk="0" hangingPunct="1">
        <a:lnSpc>
          <a:spcPct val="90000"/>
        </a:lnSpc>
        <a:spcBef>
          <a:spcPts val="500"/>
        </a:spcBef>
        <a:buClr>
          <a:srgbClr val="E60F28"/>
        </a:buClr>
        <a:buFont typeface="Wingdings" panose="05000000000000000000" pitchFamily="2" charset="2"/>
        <a:buChar char="§"/>
        <a:defRPr sz="2000" kern="1200">
          <a:solidFill>
            <a:schemeClr val="bg1"/>
          </a:solidFill>
          <a:latin typeface="Source Sans Pro Light" panose="020B0403030403020204" pitchFamily="34" charset="0"/>
          <a:ea typeface="+mn-ea"/>
          <a:cs typeface="+mn-cs"/>
        </a:defRPr>
      </a:lvl3pPr>
      <a:lvl4pPr marL="1616075" indent="-244475"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bg1"/>
          </a:solidFill>
          <a:latin typeface="Source Sans Pro Light" panose="020B0403030403020204" pitchFamily="34" charset="0"/>
          <a:ea typeface="+mn-ea"/>
          <a:cs typeface="+mn-cs"/>
        </a:defRPr>
      </a:lvl4pPr>
      <a:lvl5pPr marL="2058988" indent="-230188"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bg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äivämäärän paikkamerkki 3"/>
          <p:cNvSpPr>
            <a:spLocks noGrp="1"/>
          </p:cNvSpPr>
          <p:nvPr>
            <p:ph type="dt" sz="half" idx="2"/>
          </p:nvPr>
        </p:nvSpPr>
        <p:spPr>
          <a:xfrm>
            <a:off x="838200" y="6356350"/>
            <a:ext cx="921589"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fi-FI" smtClean="0">
                <a:solidFill>
                  <a:prstClr val="black">
                    <a:tint val="75000"/>
                  </a:prstClr>
                </a:solidFill>
              </a:rPr>
              <a:t>14.8.2017</a:t>
            </a:r>
            <a:endParaRPr lang="fi-FI" dirty="0">
              <a:solidFill>
                <a:prstClr val="black">
                  <a:tint val="75000"/>
                </a:prstClr>
              </a:solidFill>
            </a:endParaRPr>
          </a:p>
        </p:txBody>
      </p:sp>
      <p:sp>
        <p:nvSpPr>
          <p:cNvPr id="5" name="Alatunnisteen paikkamerkki 4"/>
          <p:cNvSpPr>
            <a:spLocks noGrp="1"/>
          </p:cNvSpPr>
          <p:nvPr>
            <p:ph type="ftr" sz="quarter" idx="3"/>
          </p:nvPr>
        </p:nvSpPr>
        <p:spPr>
          <a:xfrm>
            <a:off x="1988389" y="6356349"/>
            <a:ext cx="4170871"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fi-FI" smtClean="0">
                <a:solidFill>
                  <a:prstClr val="black">
                    <a:tint val="75000"/>
                  </a:prstClr>
                </a:solidFill>
              </a:rPr>
              <a:t>Kummit ry/Lapsipotilasjärjestöjen jäsenet T-17093 MT</a:t>
            </a:r>
            <a:endParaRPr lang="fi-FI" dirty="0">
              <a:solidFill>
                <a:prstClr val="black">
                  <a:tint val="75000"/>
                </a:prstClr>
              </a:solidFill>
            </a:endParaRPr>
          </a:p>
        </p:txBody>
      </p:sp>
      <p:sp>
        <p:nvSpPr>
          <p:cNvPr id="6" name="Dian numeron paikkamerkki 5"/>
          <p:cNvSpPr>
            <a:spLocks noGrp="1"/>
          </p:cNvSpPr>
          <p:nvPr>
            <p:ph type="sldNum" sz="quarter" idx="4"/>
          </p:nvPr>
        </p:nvSpPr>
        <p:spPr>
          <a:xfrm>
            <a:off x="211183" y="6356349"/>
            <a:ext cx="398417"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B6DB0E4E-F5D7-41BD-96AC-FA55D8C3805E}" type="slidenum">
              <a:rPr lang="fi-FI" smtClean="0">
                <a:solidFill>
                  <a:prstClr val="black">
                    <a:tint val="75000"/>
                  </a:prstClr>
                </a:solidFill>
              </a:rPr>
              <a:pPr/>
              <a:t>‹#›</a:t>
            </a:fld>
            <a:endParaRPr lang="fi-FI" dirty="0">
              <a:solidFill>
                <a:prstClr val="black">
                  <a:tint val="75000"/>
                </a:prstClr>
              </a:solidFill>
            </a:endParaRPr>
          </a:p>
        </p:txBody>
      </p:sp>
      <p:pic>
        <p:nvPicPr>
          <p:cNvPr id="7" name="Kuva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3795124208"/>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5400" kern="1200" baseline="0">
          <a:solidFill>
            <a:schemeClr val="bg1"/>
          </a:solidFill>
          <a:latin typeface="Source Sans Pro Black" panose="020B0803030403020204" pitchFamily="34" charset="0"/>
          <a:ea typeface="+mj-ea"/>
          <a:cs typeface="+mj-cs"/>
        </a:defRPr>
      </a:lvl1pPr>
    </p:titleStyle>
    <p:bodyStyle>
      <a:lvl1pPr marL="266700" indent="-266700" algn="l" defTabSz="914400" rtl="0" eaLnBrk="1" latinLnBrk="0" hangingPunct="1">
        <a:lnSpc>
          <a:spcPct val="90000"/>
        </a:lnSpc>
        <a:spcBef>
          <a:spcPts val="1000"/>
        </a:spcBef>
        <a:buClr>
          <a:srgbClr val="E60F28"/>
        </a:buClr>
        <a:buFont typeface="Wingdings" panose="05000000000000000000" pitchFamily="2" charset="2"/>
        <a:buChar char="§"/>
        <a:defRPr sz="2800" kern="1200">
          <a:solidFill>
            <a:schemeClr val="bg1"/>
          </a:solidFill>
          <a:latin typeface="Source Sans Pro Light" panose="020B0403030403020204" pitchFamily="34" charset="0"/>
          <a:ea typeface="+mn-ea"/>
          <a:cs typeface="+mn-cs"/>
        </a:defRPr>
      </a:lvl1pPr>
      <a:lvl2pPr marL="719138" indent="-261938" algn="l" defTabSz="914400" rtl="0" eaLnBrk="1" latinLnBrk="0" hangingPunct="1">
        <a:lnSpc>
          <a:spcPct val="90000"/>
        </a:lnSpc>
        <a:spcBef>
          <a:spcPts val="500"/>
        </a:spcBef>
        <a:buClr>
          <a:srgbClr val="E60F28"/>
        </a:buClr>
        <a:buFont typeface="Wingdings" panose="05000000000000000000" pitchFamily="2" charset="2"/>
        <a:buChar char="§"/>
        <a:defRPr sz="2400" kern="1200">
          <a:solidFill>
            <a:schemeClr val="bg1"/>
          </a:solidFill>
          <a:latin typeface="Source Sans Pro Light" panose="020B0403030403020204" pitchFamily="34" charset="0"/>
          <a:ea typeface="+mn-ea"/>
          <a:cs typeface="+mn-cs"/>
        </a:defRPr>
      </a:lvl2pPr>
      <a:lvl3pPr marL="1163638" indent="-249238" algn="l" defTabSz="914400" rtl="0" eaLnBrk="1" latinLnBrk="0" hangingPunct="1">
        <a:lnSpc>
          <a:spcPct val="90000"/>
        </a:lnSpc>
        <a:spcBef>
          <a:spcPts val="500"/>
        </a:spcBef>
        <a:buClr>
          <a:srgbClr val="E60F28"/>
        </a:buClr>
        <a:buFont typeface="Wingdings" panose="05000000000000000000" pitchFamily="2" charset="2"/>
        <a:buChar char="§"/>
        <a:defRPr sz="2000" kern="1200">
          <a:solidFill>
            <a:schemeClr val="bg1"/>
          </a:solidFill>
          <a:latin typeface="Source Sans Pro Light" panose="020B0403030403020204" pitchFamily="34" charset="0"/>
          <a:ea typeface="+mn-ea"/>
          <a:cs typeface="+mn-cs"/>
        </a:defRPr>
      </a:lvl3pPr>
      <a:lvl4pPr marL="1616075" indent="-244475"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bg1"/>
          </a:solidFill>
          <a:latin typeface="Source Sans Pro Light" panose="020B0403030403020204" pitchFamily="34" charset="0"/>
          <a:ea typeface="+mn-ea"/>
          <a:cs typeface="+mn-cs"/>
        </a:defRPr>
      </a:lvl4pPr>
      <a:lvl5pPr marL="2058988" indent="-230188"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bg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äivämäärän paikkamerkki 3"/>
          <p:cNvSpPr>
            <a:spLocks noGrp="1"/>
          </p:cNvSpPr>
          <p:nvPr>
            <p:ph type="dt" sz="half" idx="2"/>
          </p:nvPr>
        </p:nvSpPr>
        <p:spPr>
          <a:xfrm>
            <a:off x="838200" y="6356350"/>
            <a:ext cx="921589"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fi-FI" smtClean="0">
                <a:solidFill>
                  <a:prstClr val="black">
                    <a:tint val="75000"/>
                  </a:prstClr>
                </a:solidFill>
              </a:rPr>
              <a:t>14.8.2017</a:t>
            </a:r>
            <a:endParaRPr lang="fi-FI" dirty="0">
              <a:solidFill>
                <a:prstClr val="black">
                  <a:tint val="75000"/>
                </a:prstClr>
              </a:solidFill>
            </a:endParaRPr>
          </a:p>
        </p:txBody>
      </p:sp>
      <p:sp>
        <p:nvSpPr>
          <p:cNvPr id="5" name="Alatunnisteen paikkamerkki 4"/>
          <p:cNvSpPr>
            <a:spLocks noGrp="1"/>
          </p:cNvSpPr>
          <p:nvPr>
            <p:ph type="ftr" sz="quarter" idx="3"/>
          </p:nvPr>
        </p:nvSpPr>
        <p:spPr>
          <a:xfrm>
            <a:off x="1988389" y="6356349"/>
            <a:ext cx="4170871"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fi-FI" smtClean="0">
                <a:solidFill>
                  <a:prstClr val="black">
                    <a:tint val="75000"/>
                  </a:prstClr>
                </a:solidFill>
              </a:rPr>
              <a:t>Kummit ry/Lapsipotilasjärjestöjen jäsenet T-17093 MT</a:t>
            </a:r>
            <a:endParaRPr lang="fi-FI" dirty="0">
              <a:solidFill>
                <a:prstClr val="black">
                  <a:tint val="75000"/>
                </a:prstClr>
              </a:solidFill>
            </a:endParaRPr>
          </a:p>
        </p:txBody>
      </p:sp>
      <p:sp>
        <p:nvSpPr>
          <p:cNvPr id="6" name="Dian numeron paikkamerkki 5"/>
          <p:cNvSpPr>
            <a:spLocks noGrp="1"/>
          </p:cNvSpPr>
          <p:nvPr>
            <p:ph type="sldNum" sz="quarter" idx="4"/>
          </p:nvPr>
        </p:nvSpPr>
        <p:spPr>
          <a:xfrm>
            <a:off x="211183" y="6356349"/>
            <a:ext cx="398417"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B6DB0E4E-F5D7-41BD-96AC-FA55D8C3805E}" type="slidenum">
              <a:rPr lang="fi-FI" smtClean="0">
                <a:solidFill>
                  <a:prstClr val="black">
                    <a:tint val="75000"/>
                  </a:prstClr>
                </a:solidFill>
              </a:rPr>
              <a:pPr/>
              <a:t>‹#›</a:t>
            </a:fld>
            <a:endParaRPr lang="fi-FI" dirty="0">
              <a:solidFill>
                <a:prstClr val="black">
                  <a:tint val="75000"/>
                </a:prstClr>
              </a:solidFill>
            </a:endParaRPr>
          </a:p>
        </p:txBody>
      </p:sp>
      <p:pic>
        <p:nvPicPr>
          <p:cNvPr id="7" name="Kuva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680521294"/>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5400" kern="1200" baseline="0">
          <a:solidFill>
            <a:schemeClr val="bg1"/>
          </a:solidFill>
          <a:latin typeface="Source Sans Pro Black" panose="020B0803030403020204" pitchFamily="34" charset="0"/>
          <a:ea typeface="+mj-ea"/>
          <a:cs typeface="+mj-cs"/>
        </a:defRPr>
      </a:lvl1pPr>
    </p:titleStyle>
    <p:bodyStyle>
      <a:lvl1pPr marL="266700" indent="-266700" algn="l" defTabSz="914400" rtl="0" eaLnBrk="1" latinLnBrk="0" hangingPunct="1">
        <a:lnSpc>
          <a:spcPct val="90000"/>
        </a:lnSpc>
        <a:spcBef>
          <a:spcPts val="1000"/>
        </a:spcBef>
        <a:buClr>
          <a:srgbClr val="E60F28"/>
        </a:buClr>
        <a:buFont typeface="Wingdings" panose="05000000000000000000" pitchFamily="2" charset="2"/>
        <a:buChar char="§"/>
        <a:defRPr sz="2800" kern="1200">
          <a:solidFill>
            <a:schemeClr val="bg1"/>
          </a:solidFill>
          <a:latin typeface="Source Sans Pro Light" panose="020B0403030403020204" pitchFamily="34" charset="0"/>
          <a:ea typeface="+mn-ea"/>
          <a:cs typeface="+mn-cs"/>
        </a:defRPr>
      </a:lvl1pPr>
      <a:lvl2pPr marL="719138" indent="-261938" algn="l" defTabSz="914400" rtl="0" eaLnBrk="1" latinLnBrk="0" hangingPunct="1">
        <a:lnSpc>
          <a:spcPct val="90000"/>
        </a:lnSpc>
        <a:spcBef>
          <a:spcPts val="500"/>
        </a:spcBef>
        <a:buClr>
          <a:srgbClr val="E60F28"/>
        </a:buClr>
        <a:buFont typeface="Wingdings" panose="05000000000000000000" pitchFamily="2" charset="2"/>
        <a:buChar char="§"/>
        <a:defRPr sz="2400" kern="1200">
          <a:solidFill>
            <a:schemeClr val="bg1"/>
          </a:solidFill>
          <a:latin typeface="Source Sans Pro Light" panose="020B0403030403020204" pitchFamily="34" charset="0"/>
          <a:ea typeface="+mn-ea"/>
          <a:cs typeface="+mn-cs"/>
        </a:defRPr>
      </a:lvl2pPr>
      <a:lvl3pPr marL="1163638" indent="-249238" algn="l" defTabSz="914400" rtl="0" eaLnBrk="1" latinLnBrk="0" hangingPunct="1">
        <a:lnSpc>
          <a:spcPct val="90000"/>
        </a:lnSpc>
        <a:spcBef>
          <a:spcPts val="500"/>
        </a:spcBef>
        <a:buClr>
          <a:srgbClr val="E60F28"/>
        </a:buClr>
        <a:buFont typeface="Wingdings" panose="05000000000000000000" pitchFamily="2" charset="2"/>
        <a:buChar char="§"/>
        <a:defRPr sz="2000" kern="1200">
          <a:solidFill>
            <a:schemeClr val="bg1"/>
          </a:solidFill>
          <a:latin typeface="Source Sans Pro Light" panose="020B0403030403020204" pitchFamily="34" charset="0"/>
          <a:ea typeface="+mn-ea"/>
          <a:cs typeface="+mn-cs"/>
        </a:defRPr>
      </a:lvl3pPr>
      <a:lvl4pPr marL="1616075" indent="-244475"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bg1"/>
          </a:solidFill>
          <a:latin typeface="Source Sans Pro Light" panose="020B0403030403020204" pitchFamily="34" charset="0"/>
          <a:ea typeface="+mn-ea"/>
          <a:cs typeface="+mn-cs"/>
        </a:defRPr>
      </a:lvl4pPr>
      <a:lvl5pPr marL="2058988" indent="-230188"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bg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äivämäärän paikkamerkki 3"/>
          <p:cNvSpPr>
            <a:spLocks noGrp="1"/>
          </p:cNvSpPr>
          <p:nvPr>
            <p:ph type="dt" sz="half" idx="2"/>
          </p:nvPr>
        </p:nvSpPr>
        <p:spPr>
          <a:xfrm>
            <a:off x="838200" y="6356350"/>
            <a:ext cx="921589"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fi-FI" smtClean="0">
                <a:solidFill>
                  <a:prstClr val="black">
                    <a:tint val="75000"/>
                  </a:prstClr>
                </a:solidFill>
              </a:rPr>
              <a:t>14.8.2017</a:t>
            </a:r>
            <a:endParaRPr lang="fi-FI" dirty="0">
              <a:solidFill>
                <a:prstClr val="black">
                  <a:tint val="75000"/>
                </a:prstClr>
              </a:solidFill>
            </a:endParaRPr>
          </a:p>
        </p:txBody>
      </p:sp>
      <p:sp>
        <p:nvSpPr>
          <p:cNvPr id="5" name="Alatunnisteen paikkamerkki 4"/>
          <p:cNvSpPr>
            <a:spLocks noGrp="1"/>
          </p:cNvSpPr>
          <p:nvPr>
            <p:ph type="ftr" sz="quarter" idx="3"/>
          </p:nvPr>
        </p:nvSpPr>
        <p:spPr>
          <a:xfrm>
            <a:off x="1988389" y="6356349"/>
            <a:ext cx="4170871"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fi-FI" smtClean="0">
                <a:solidFill>
                  <a:prstClr val="black">
                    <a:tint val="75000"/>
                  </a:prstClr>
                </a:solidFill>
              </a:rPr>
              <a:t>Kummit ry/Lapsipotilasjärjestöjen jäsenet T-17093 MT</a:t>
            </a:r>
            <a:endParaRPr lang="fi-FI" dirty="0">
              <a:solidFill>
                <a:prstClr val="black">
                  <a:tint val="75000"/>
                </a:prstClr>
              </a:solidFill>
            </a:endParaRPr>
          </a:p>
        </p:txBody>
      </p:sp>
      <p:sp>
        <p:nvSpPr>
          <p:cNvPr id="6" name="Dian numeron paikkamerkki 5"/>
          <p:cNvSpPr>
            <a:spLocks noGrp="1"/>
          </p:cNvSpPr>
          <p:nvPr>
            <p:ph type="sldNum" sz="quarter" idx="4"/>
          </p:nvPr>
        </p:nvSpPr>
        <p:spPr>
          <a:xfrm>
            <a:off x="211183" y="6356349"/>
            <a:ext cx="398417"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B6DB0E4E-F5D7-41BD-96AC-FA55D8C3805E}" type="slidenum">
              <a:rPr lang="fi-FI" smtClean="0">
                <a:solidFill>
                  <a:prstClr val="black">
                    <a:tint val="75000"/>
                  </a:prstClr>
                </a:solidFill>
              </a:rPr>
              <a:pPr/>
              <a:t>‹#›</a:t>
            </a:fld>
            <a:endParaRPr lang="fi-FI" dirty="0">
              <a:solidFill>
                <a:prstClr val="black">
                  <a:tint val="75000"/>
                </a:prstClr>
              </a:solidFill>
            </a:endParaRPr>
          </a:p>
        </p:txBody>
      </p:sp>
      <p:pic>
        <p:nvPicPr>
          <p:cNvPr id="7" name="Kuva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531798379"/>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5400" kern="1200" baseline="0">
          <a:solidFill>
            <a:schemeClr val="bg1"/>
          </a:solidFill>
          <a:latin typeface="Source Sans Pro Black" panose="020B0803030403020204" pitchFamily="34" charset="0"/>
          <a:ea typeface="+mj-ea"/>
          <a:cs typeface="+mj-cs"/>
        </a:defRPr>
      </a:lvl1pPr>
    </p:titleStyle>
    <p:bodyStyle>
      <a:lvl1pPr marL="266700" indent="-266700" algn="l" defTabSz="914400" rtl="0" eaLnBrk="1" latinLnBrk="0" hangingPunct="1">
        <a:lnSpc>
          <a:spcPct val="90000"/>
        </a:lnSpc>
        <a:spcBef>
          <a:spcPts val="1000"/>
        </a:spcBef>
        <a:buClr>
          <a:srgbClr val="E60F28"/>
        </a:buClr>
        <a:buFont typeface="Wingdings" panose="05000000000000000000" pitchFamily="2" charset="2"/>
        <a:buChar char="§"/>
        <a:defRPr sz="2800" kern="1200">
          <a:solidFill>
            <a:schemeClr val="bg1"/>
          </a:solidFill>
          <a:latin typeface="Source Sans Pro Light" panose="020B0403030403020204" pitchFamily="34" charset="0"/>
          <a:ea typeface="+mn-ea"/>
          <a:cs typeface="+mn-cs"/>
        </a:defRPr>
      </a:lvl1pPr>
      <a:lvl2pPr marL="719138" indent="-261938" algn="l" defTabSz="914400" rtl="0" eaLnBrk="1" latinLnBrk="0" hangingPunct="1">
        <a:lnSpc>
          <a:spcPct val="90000"/>
        </a:lnSpc>
        <a:spcBef>
          <a:spcPts val="500"/>
        </a:spcBef>
        <a:buClr>
          <a:srgbClr val="E60F28"/>
        </a:buClr>
        <a:buFont typeface="Wingdings" panose="05000000000000000000" pitchFamily="2" charset="2"/>
        <a:buChar char="§"/>
        <a:defRPr sz="2400" kern="1200">
          <a:solidFill>
            <a:schemeClr val="bg1"/>
          </a:solidFill>
          <a:latin typeface="Source Sans Pro Light" panose="020B0403030403020204" pitchFamily="34" charset="0"/>
          <a:ea typeface="+mn-ea"/>
          <a:cs typeface="+mn-cs"/>
        </a:defRPr>
      </a:lvl2pPr>
      <a:lvl3pPr marL="1163638" indent="-249238" algn="l" defTabSz="914400" rtl="0" eaLnBrk="1" latinLnBrk="0" hangingPunct="1">
        <a:lnSpc>
          <a:spcPct val="90000"/>
        </a:lnSpc>
        <a:spcBef>
          <a:spcPts val="500"/>
        </a:spcBef>
        <a:buClr>
          <a:srgbClr val="E60F28"/>
        </a:buClr>
        <a:buFont typeface="Wingdings" panose="05000000000000000000" pitchFamily="2" charset="2"/>
        <a:buChar char="§"/>
        <a:defRPr sz="2000" kern="1200">
          <a:solidFill>
            <a:schemeClr val="bg1"/>
          </a:solidFill>
          <a:latin typeface="Source Sans Pro Light" panose="020B0403030403020204" pitchFamily="34" charset="0"/>
          <a:ea typeface="+mn-ea"/>
          <a:cs typeface="+mn-cs"/>
        </a:defRPr>
      </a:lvl3pPr>
      <a:lvl4pPr marL="1616075" indent="-244475"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bg1"/>
          </a:solidFill>
          <a:latin typeface="Source Sans Pro Light" panose="020B0403030403020204" pitchFamily="34" charset="0"/>
          <a:ea typeface="+mn-ea"/>
          <a:cs typeface="+mn-cs"/>
        </a:defRPr>
      </a:lvl4pPr>
      <a:lvl5pPr marL="2058988" indent="-230188"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bg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äivämäärän paikkamerkki 3"/>
          <p:cNvSpPr>
            <a:spLocks noGrp="1"/>
          </p:cNvSpPr>
          <p:nvPr>
            <p:ph type="dt" sz="half" idx="2"/>
          </p:nvPr>
        </p:nvSpPr>
        <p:spPr>
          <a:xfrm>
            <a:off x="838200" y="6356350"/>
            <a:ext cx="921589"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fi-FI" smtClean="0">
                <a:solidFill>
                  <a:prstClr val="black">
                    <a:tint val="75000"/>
                  </a:prstClr>
                </a:solidFill>
              </a:rPr>
              <a:t>14.8.2017</a:t>
            </a:r>
            <a:endParaRPr lang="fi-FI" dirty="0">
              <a:solidFill>
                <a:prstClr val="black">
                  <a:tint val="75000"/>
                </a:prstClr>
              </a:solidFill>
            </a:endParaRPr>
          </a:p>
        </p:txBody>
      </p:sp>
      <p:sp>
        <p:nvSpPr>
          <p:cNvPr id="5" name="Alatunnisteen paikkamerkki 4"/>
          <p:cNvSpPr>
            <a:spLocks noGrp="1"/>
          </p:cNvSpPr>
          <p:nvPr>
            <p:ph type="ftr" sz="quarter" idx="3"/>
          </p:nvPr>
        </p:nvSpPr>
        <p:spPr>
          <a:xfrm>
            <a:off x="1988389" y="6356349"/>
            <a:ext cx="4170871"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fi-FI" smtClean="0">
                <a:solidFill>
                  <a:prstClr val="black">
                    <a:tint val="75000"/>
                  </a:prstClr>
                </a:solidFill>
              </a:rPr>
              <a:t>Kummit ry/Lapsipotilasjärjestöjen jäsenet T-17093 MT</a:t>
            </a:r>
            <a:endParaRPr lang="fi-FI" dirty="0">
              <a:solidFill>
                <a:prstClr val="black">
                  <a:tint val="75000"/>
                </a:prstClr>
              </a:solidFill>
            </a:endParaRPr>
          </a:p>
        </p:txBody>
      </p:sp>
      <p:sp>
        <p:nvSpPr>
          <p:cNvPr id="6" name="Dian numeron paikkamerkki 5"/>
          <p:cNvSpPr>
            <a:spLocks noGrp="1"/>
          </p:cNvSpPr>
          <p:nvPr>
            <p:ph type="sldNum" sz="quarter" idx="4"/>
          </p:nvPr>
        </p:nvSpPr>
        <p:spPr>
          <a:xfrm>
            <a:off x="211183" y="6356349"/>
            <a:ext cx="398417"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B6DB0E4E-F5D7-41BD-96AC-FA55D8C3805E}" type="slidenum">
              <a:rPr lang="fi-FI" smtClean="0">
                <a:solidFill>
                  <a:prstClr val="black">
                    <a:tint val="75000"/>
                  </a:prstClr>
                </a:solidFill>
              </a:rPr>
              <a:pPr/>
              <a:t>‹#›</a:t>
            </a:fld>
            <a:endParaRPr lang="fi-FI" dirty="0">
              <a:solidFill>
                <a:prstClr val="black">
                  <a:tint val="75000"/>
                </a:prstClr>
              </a:solidFill>
            </a:endParaRPr>
          </a:p>
        </p:txBody>
      </p:sp>
      <p:pic>
        <p:nvPicPr>
          <p:cNvPr id="7" name="Kuva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539521421"/>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5400" kern="1200" baseline="0">
          <a:solidFill>
            <a:schemeClr val="bg1"/>
          </a:solidFill>
          <a:latin typeface="Source Sans Pro Black" panose="020B0803030403020204" pitchFamily="34" charset="0"/>
          <a:ea typeface="+mj-ea"/>
          <a:cs typeface="+mj-cs"/>
        </a:defRPr>
      </a:lvl1pPr>
    </p:titleStyle>
    <p:bodyStyle>
      <a:lvl1pPr marL="266700" indent="-266700" algn="l" defTabSz="914400" rtl="0" eaLnBrk="1" latinLnBrk="0" hangingPunct="1">
        <a:lnSpc>
          <a:spcPct val="90000"/>
        </a:lnSpc>
        <a:spcBef>
          <a:spcPts val="1000"/>
        </a:spcBef>
        <a:buClr>
          <a:srgbClr val="E60F28"/>
        </a:buClr>
        <a:buFont typeface="Wingdings" panose="05000000000000000000" pitchFamily="2" charset="2"/>
        <a:buChar char="§"/>
        <a:defRPr sz="2800" kern="1200">
          <a:solidFill>
            <a:schemeClr val="bg1"/>
          </a:solidFill>
          <a:latin typeface="Source Sans Pro Light" panose="020B0403030403020204" pitchFamily="34" charset="0"/>
          <a:ea typeface="+mn-ea"/>
          <a:cs typeface="+mn-cs"/>
        </a:defRPr>
      </a:lvl1pPr>
      <a:lvl2pPr marL="719138" indent="-261938" algn="l" defTabSz="914400" rtl="0" eaLnBrk="1" latinLnBrk="0" hangingPunct="1">
        <a:lnSpc>
          <a:spcPct val="90000"/>
        </a:lnSpc>
        <a:spcBef>
          <a:spcPts val="500"/>
        </a:spcBef>
        <a:buClr>
          <a:srgbClr val="E60F28"/>
        </a:buClr>
        <a:buFont typeface="Wingdings" panose="05000000000000000000" pitchFamily="2" charset="2"/>
        <a:buChar char="§"/>
        <a:defRPr sz="2400" kern="1200">
          <a:solidFill>
            <a:schemeClr val="bg1"/>
          </a:solidFill>
          <a:latin typeface="Source Sans Pro Light" panose="020B0403030403020204" pitchFamily="34" charset="0"/>
          <a:ea typeface="+mn-ea"/>
          <a:cs typeface="+mn-cs"/>
        </a:defRPr>
      </a:lvl2pPr>
      <a:lvl3pPr marL="1163638" indent="-249238" algn="l" defTabSz="914400" rtl="0" eaLnBrk="1" latinLnBrk="0" hangingPunct="1">
        <a:lnSpc>
          <a:spcPct val="90000"/>
        </a:lnSpc>
        <a:spcBef>
          <a:spcPts val="500"/>
        </a:spcBef>
        <a:buClr>
          <a:srgbClr val="E60F28"/>
        </a:buClr>
        <a:buFont typeface="Wingdings" panose="05000000000000000000" pitchFamily="2" charset="2"/>
        <a:buChar char="§"/>
        <a:defRPr sz="2000" kern="1200">
          <a:solidFill>
            <a:schemeClr val="bg1"/>
          </a:solidFill>
          <a:latin typeface="Source Sans Pro Light" panose="020B0403030403020204" pitchFamily="34" charset="0"/>
          <a:ea typeface="+mn-ea"/>
          <a:cs typeface="+mn-cs"/>
        </a:defRPr>
      </a:lvl3pPr>
      <a:lvl4pPr marL="1616075" indent="-244475"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bg1"/>
          </a:solidFill>
          <a:latin typeface="Source Sans Pro Light" panose="020B0403030403020204" pitchFamily="34" charset="0"/>
          <a:ea typeface="+mn-ea"/>
          <a:cs typeface="+mn-cs"/>
        </a:defRPr>
      </a:lvl4pPr>
      <a:lvl5pPr marL="2058988" indent="-230188"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bg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chart" Target="../charts/chart4.xml"/><Relationship Id="rId4"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chart" Target="../charts/chart5.xml"/><Relationship Id="rId4"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tags" Target="../tags/tag14.xml"/><Relationship Id="rId7" Type="http://schemas.openxmlformats.org/officeDocument/2006/relationships/chart" Target="../charts/chart6.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62.xml"/><Relationship Id="rId5" Type="http://schemas.openxmlformats.org/officeDocument/2006/relationships/tags" Target="../tags/tag16.xml"/><Relationship Id="rId4" Type="http://schemas.openxmlformats.org/officeDocument/2006/relationships/tags" Target="../tags/tag15.xml"/></Relationships>
</file>

<file path=ppt/slides/_rels/slide15.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tags" Target="../tags/tag19.xml"/><Relationship Id="rId7" Type="http://schemas.openxmlformats.org/officeDocument/2006/relationships/slideLayout" Target="../slideLayouts/slideLayout6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chart" Target="../charts/chart9.xml"/></Relationships>
</file>

<file path=ppt/slides/_rels/slide1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chart" Target="../charts/chart10.xml"/><Relationship Id="rId4"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chart" Target="../charts/chart13.xml"/><Relationship Id="rId5" Type="http://schemas.openxmlformats.org/officeDocument/2006/relationships/slideLayout" Target="../slideLayouts/slideLayout62.xml"/><Relationship Id="rId4" Type="http://schemas.openxmlformats.org/officeDocument/2006/relationships/tags" Target="../tags/tag33.xml"/></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chart" Target="../charts/chart16.xml"/><Relationship Id="rId4"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chart" Target="../charts/chart17.xml"/><Relationship Id="rId5" Type="http://schemas.openxmlformats.org/officeDocument/2006/relationships/slideLayout" Target="../slideLayouts/slideLayout87.xml"/><Relationship Id="rId4" Type="http://schemas.openxmlformats.org/officeDocument/2006/relationships/tags" Target="../tags/tag43.xml"/></Relationships>
</file>

<file path=ppt/slides/_rels/slide24.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chart" Target="../charts/chart18.xml"/><Relationship Id="rId4" Type="http://schemas.openxmlformats.org/officeDocument/2006/relationships/slideLayout" Target="../slideLayouts/slideLayout87.xml"/></Relationships>
</file>

<file path=ppt/slides/_rels/slide25.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chart" Target="../charts/chart1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Layout" Target="../slideLayouts/slideLayout75.xml"/><Relationship Id="rId5" Type="http://schemas.openxmlformats.org/officeDocument/2006/relationships/tags" Target="../tags/tag51.xml"/><Relationship Id="rId4" Type="http://schemas.openxmlformats.org/officeDocument/2006/relationships/tags" Target="../tags/tag50.xml"/></Relationships>
</file>

<file path=ppt/slides/_rels/slide26.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chart" Target="../charts/chart20.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Layout" Target="../slideLayouts/slideLayout75.xml"/><Relationship Id="rId5" Type="http://schemas.openxmlformats.org/officeDocument/2006/relationships/tags" Target="../tags/tag56.xml"/><Relationship Id="rId4" Type="http://schemas.openxmlformats.org/officeDocument/2006/relationships/tags" Target="../tags/tag55.xml"/></Relationships>
</file>

<file path=ppt/slides/_rels/slide27.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chart" Target="../charts/chart21.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Layout" Target="../slideLayouts/slideLayout75.xml"/><Relationship Id="rId5" Type="http://schemas.openxmlformats.org/officeDocument/2006/relationships/tags" Target="../tags/tag61.xml"/><Relationship Id="rId4" Type="http://schemas.openxmlformats.org/officeDocument/2006/relationships/tags" Target="../tags/tag60.xml"/></Relationships>
</file>

<file path=ppt/slides/_rels/slide28.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chart" Target="../charts/chart22.xml"/><Relationship Id="rId4" Type="http://schemas.openxmlformats.org/officeDocument/2006/relationships/slideLayout" Target="../slideLayouts/slideLayout75.xml"/></Relationships>
</file>

<file path=ppt/slides/_rels/slide29.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chart" Target="../charts/chart23.xml"/><Relationship Id="rId4"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chart" Target="../charts/chart24.xml"/><Relationship Id="rId4" Type="http://schemas.openxmlformats.org/officeDocument/2006/relationships/slideLayout" Target="../slideLayouts/slideLayout75.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eg"/><Relationship Id="rId1" Type="http://schemas.openxmlformats.org/officeDocument/2006/relationships/slideLayout" Target="../slideLayouts/slideLayout82.xml"/></Relationships>
</file>

<file path=ppt/slides/_rels/slide32.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chart" Target="../charts/chart25.xml"/><Relationship Id="rId4" Type="http://schemas.openxmlformats.org/officeDocument/2006/relationships/slideLayout" Target="../slideLayouts/slideLayout111.xml"/></Relationships>
</file>

<file path=ppt/slides/_rels/slide33.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chart" Target="../charts/chart26.xml"/><Relationship Id="rId5" Type="http://schemas.openxmlformats.org/officeDocument/2006/relationships/slideLayout" Target="../slideLayouts/slideLayout111.xml"/><Relationship Id="rId4" Type="http://schemas.openxmlformats.org/officeDocument/2006/relationships/tags" Target="../tags/tag77.xml"/></Relationships>
</file>

<file path=ppt/slides/_rels/slide34.xml.rels><?xml version="1.0" encoding="UTF-8" standalone="yes"?>
<Relationships xmlns="http://schemas.openxmlformats.org/package/2006/relationships"><Relationship Id="rId8" Type="http://schemas.openxmlformats.org/officeDocument/2006/relationships/chart" Target="../charts/chart28.xml"/><Relationship Id="rId3" Type="http://schemas.openxmlformats.org/officeDocument/2006/relationships/tags" Target="../tags/tag80.xml"/><Relationship Id="rId7" Type="http://schemas.openxmlformats.org/officeDocument/2006/relationships/chart" Target="../charts/chart27.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110.xml"/><Relationship Id="rId5" Type="http://schemas.openxmlformats.org/officeDocument/2006/relationships/tags" Target="../tags/tag82.xml"/><Relationship Id="rId4" Type="http://schemas.openxmlformats.org/officeDocument/2006/relationships/tags" Target="../tags/tag81.xml"/></Relationships>
</file>

<file path=ppt/slides/_rels/slide35.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chart" Target="../charts/chart29.xml"/><Relationship Id="rId4" Type="http://schemas.openxmlformats.org/officeDocument/2006/relationships/slideLayout" Target="../slideLayouts/slideLayout87.xml"/></Relationships>
</file>

<file path=ppt/slides/_rels/slide36.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chart" Target="../charts/chart30.xml"/><Relationship Id="rId4" Type="http://schemas.openxmlformats.org/officeDocument/2006/relationships/slideLayout" Target="../slideLayouts/slideLayout12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23.xml"/><Relationship Id="rId1" Type="http://schemas.openxmlformats.org/officeDocument/2006/relationships/tags" Target="../tags/tag89.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23.xml"/><Relationship Id="rId1" Type="http://schemas.openxmlformats.org/officeDocument/2006/relationships/tags" Target="../tags/tag90.xml"/></Relationships>
</file>

<file path=ppt/slides/_rels/slide39.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chart" Target="../charts/chart31.xml"/><Relationship Id="rId5" Type="http://schemas.openxmlformats.org/officeDocument/2006/relationships/slideLayout" Target="../slideLayouts/slideLayout122.xml"/><Relationship Id="rId4" Type="http://schemas.openxmlformats.org/officeDocument/2006/relationships/tags" Target="../tags/tag9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chart" Target="../charts/chart32.xml"/><Relationship Id="rId5" Type="http://schemas.openxmlformats.org/officeDocument/2006/relationships/slideLayout" Target="../slideLayouts/slideLayout122.xml"/><Relationship Id="rId4" Type="http://schemas.openxmlformats.org/officeDocument/2006/relationships/tags" Target="../tags/tag98.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jpeg"/><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8" Type="http://schemas.openxmlformats.org/officeDocument/2006/relationships/chart" Target="../charts/chart33.xml"/><Relationship Id="rId3" Type="http://schemas.openxmlformats.org/officeDocument/2006/relationships/tags" Target="../tags/tag101.xml"/><Relationship Id="rId7" Type="http://schemas.openxmlformats.org/officeDocument/2006/relationships/slideLayout" Target="../slideLayouts/slideLayout98.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9" Type="http://schemas.openxmlformats.org/officeDocument/2006/relationships/chart" Target="../charts/chart34.xml"/></Relationships>
</file>

<file path=ppt/slides/_rels/slide43.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chart" Target="../charts/chart35.xml"/><Relationship Id="rId4" Type="http://schemas.openxmlformats.org/officeDocument/2006/relationships/slideLayout" Target="../slideLayouts/slideLayout99.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99.xml"/><Relationship Id="rId1" Type="http://schemas.openxmlformats.org/officeDocument/2006/relationships/tags" Target="../tags/tag108.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99.xml"/><Relationship Id="rId1" Type="http://schemas.openxmlformats.org/officeDocument/2006/relationships/tags" Target="../tags/tag109.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06.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31.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691661" y="1254366"/>
            <a:ext cx="6472990" cy="4524315"/>
          </a:xfrm>
          <a:prstGeom prst="rect">
            <a:avLst/>
          </a:prstGeom>
          <a:noFill/>
        </p:spPr>
        <p:txBody>
          <a:bodyPr wrap="none" rtlCol="0">
            <a:spAutoFit/>
          </a:bodyPr>
          <a:lstStyle/>
          <a:p>
            <a:r>
              <a:rPr lang="fi-FI" sz="2800" dirty="0" smtClean="0">
                <a:solidFill>
                  <a:schemeClr val="bg1"/>
                </a:solidFill>
                <a:latin typeface="+mj-lt"/>
              </a:rPr>
              <a:t>Kummit ry</a:t>
            </a:r>
          </a:p>
          <a:p>
            <a:endParaRPr lang="fi-FI" sz="3200" dirty="0" smtClean="0">
              <a:solidFill>
                <a:schemeClr val="bg1"/>
              </a:solidFill>
              <a:latin typeface="+mj-lt"/>
            </a:endParaRPr>
          </a:p>
          <a:p>
            <a:endParaRPr lang="fi-FI" sz="3200" dirty="0">
              <a:solidFill>
                <a:schemeClr val="bg1"/>
              </a:solidFill>
              <a:latin typeface="+mj-lt"/>
            </a:endParaRPr>
          </a:p>
          <a:p>
            <a:r>
              <a:rPr lang="fi-FI" sz="3600" dirty="0" smtClean="0">
                <a:solidFill>
                  <a:schemeClr val="bg1"/>
                </a:solidFill>
              </a:rPr>
              <a:t>Lapsipotilasperheiden tilanne</a:t>
            </a:r>
            <a:br>
              <a:rPr lang="fi-FI" sz="3600" dirty="0" smtClean="0">
                <a:solidFill>
                  <a:schemeClr val="bg1"/>
                </a:solidFill>
              </a:rPr>
            </a:br>
            <a:r>
              <a:rPr lang="fi-FI" sz="3600" dirty="0" smtClean="0">
                <a:solidFill>
                  <a:schemeClr val="bg1"/>
                </a:solidFill>
              </a:rPr>
              <a:t>v. 2017 vanhempien ja sisarusten </a:t>
            </a:r>
            <a:br>
              <a:rPr lang="fi-FI" sz="3600" dirty="0" smtClean="0">
                <a:solidFill>
                  <a:schemeClr val="bg1"/>
                </a:solidFill>
              </a:rPr>
            </a:br>
            <a:r>
              <a:rPr lang="fi-FI" sz="3600" dirty="0" smtClean="0">
                <a:solidFill>
                  <a:schemeClr val="bg1"/>
                </a:solidFill>
              </a:rPr>
              <a:t>silmin</a:t>
            </a:r>
          </a:p>
          <a:p>
            <a:endParaRPr lang="fi-FI" sz="3200" dirty="0">
              <a:solidFill>
                <a:schemeClr val="bg1"/>
              </a:solidFill>
              <a:latin typeface="+mj-lt"/>
            </a:endParaRPr>
          </a:p>
          <a:p>
            <a:r>
              <a:rPr lang="fi-FI" sz="2800" smtClean="0">
                <a:solidFill>
                  <a:schemeClr val="bg1"/>
                </a:solidFill>
                <a:latin typeface="+mj-lt"/>
              </a:rPr>
              <a:t>Tutkimusraportti </a:t>
            </a:r>
            <a:r>
              <a:rPr lang="fi-FI" sz="2800" smtClean="0">
                <a:solidFill>
                  <a:schemeClr val="bg1"/>
                </a:solidFill>
                <a:latin typeface="+mj-lt"/>
              </a:rPr>
              <a:t>14.8.2017</a:t>
            </a:r>
            <a:endParaRPr lang="fi-FI" sz="2800" dirty="0" smtClean="0">
              <a:solidFill>
                <a:schemeClr val="bg1"/>
              </a:solidFill>
              <a:latin typeface="+mj-lt"/>
            </a:endParaRPr>
          </a:p>
          <a:p>
            <a:r>
              <a:rPr lang="fi-FI" sz="2800" dirty="0" smtClean="0">
                <a:solidFill>
                  <a:schemeClr val="bg1"/>
                </a:solidFill>
                <a:latin typeface="+mj-lt"/>
              </a:rPr>
              <a:t>Merja Tuominen</a:t>
            </a:r>
            <a:endParaRPr lang="fi-FI" sz="2800" dirty="0">
              <a:solidFill>
                <a:schemeClr val="bg1"/>
              </a:solidFill>
              <a:latin typeface="+mj-lt"/>
            </a:endParaRPr>
          </a:p>
        </p:txBody>
      </p:sp>
      <p:pic>
        <p:nvPicPr>
          <p:cNvPr id="7" name="Kuva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725" y="0"/>
            <a:ext cx="4933275" cy="6858000"/>
          </a:xfrm>
          <a:prstGeom prst="rect">
            <a:avLst/>
          </a:prstGeom>
        </p:spPr>
      </p:pic>
    </p:spTree>
    <p:extLst>
      <p:ext uri="{BB962C8B-B14F-4D97-AF65-F5344CB8AC3E}">
        <p14:creationId xmlns:p14="http://schemas.microsoft.com/office/powerpoint/2010/main" val="3126575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3" name="Alatunnisteen paikkamerkki 2"/>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4" name="Dian numeron paikkamerkki 3"/>
          <p:cNvSpPr>
            <a:spLocks noGrp="1"/>
          </p:cNvSpPr>
          <p:nvPr>
            <p:ph type="sldNum" sz="quarter" idx="12"/>
          </p:nvPr>
        </p:nvSpPr>
        <p:spPr/>
        <p:txBody>
          <a:bodyPr/>
          <a:lstStyle/>
          <a:p>
            <a:fld id="{B6DB0E4E-F5D7-41BD-96AC-FA55D8C3805E}" type="slidenum">
              <a:rPr lang="fi-FI" smtClean="0">
                <a:solidFill>
                  <a:prstClr val="black">
                    <a:tint val="75000"/>
                  </a:prstClr>
                </a:solidFill>
              </a:rPr>
              <a:pPr/>
              <a:t>10</a:t>
            </a:fld>
            <a:endParaRPr lang="fi-FI">
              <a:solidFill>
                <a:prstClr val="black">
                  <a:tint val="75000"/>
                </a:prstClr>
              </a:solidFill>
            </a:endParaRPr>
          </a:p>
        </p:txBody>
      </p:sp>
      <p:pic>
        <p:nvPicPr>
          <p:cNvPr id="5" name="Kuva 4"/>
          <p:cNvPicPr>
            <a:picLocks noChangeAspect="1"/>
          </p:cNvPicPr>
          <p:nvPr/>
        </p:nvPicPr>
        <p:blipFill rotWithShape="1">
          <a:blip r:embed="rId2" cstate="print">
            <a:extLst>
              <a:ext uri="{28A0092B-C50C-407E-A947-70E740481C1C}">
                <a14:useLocalDpi xmlns:a14="http://schemas.microsoft.com/office/drawing/2010/main" val="0"/>
              </a:ext>
            </a:extLst>
          </a:blip>
          <a:srcRect l="238" t="9339" r="-315" b="6295"/>
          <a:stretch/>
        </p:blipFill>
        <p:spPr>
          <a:xfrm>
            <a:off x="11502" y="0"/>
            <a:ext cx="12163245" cy="6858000"/>
          </a:xfrm>
          <a:prstGeom prst="rect">
            <a:avLst/>
          </a:prstGeom>
        </p:spPr>
      </p:pic>
      <p:sp>
        <p:nvSpPr>
          <p:cNvPr id="6" name="Tekstiruutu 5"/>
          <p:cNvSpPr txBox="1"/>
          <p:nvPr/>
        </p:nvSpPr>
        <p:spPr>
          <a:xfrm>
            <a:off x="3120273" y="3044858"/>
            <a:ext cx="5665509" cy="1077218"/>
          </a:xfrm>
          <a:prstGeom prst="rect">
            <a:avLst/>
          </a:prstGeom>
          <a:solidFill>
            <a:schemeClr val="bg2">
              <a:lumMod val="25000"/>
            </a:schemeClr>
          </a:solidFill>
        </p:spPr>
        <p:txBody>
          <a:bodyPr wrap="square" rtlCol="0">
            <a:spAutoFit/>
          </a:bodyPr>
          <a:lstStyle/>
          <a:p>
            <a:pPr algn="ctr"/>
            <a:r>
              <a:rPr lang="fi-FI" sz="3200" dirty="0">
                <a:solidFill>
                  <a:schemeClr val="bg1"/>
                </a:solidFill>
              </a:rPr>
              <a:t>Huoltajien työssäkäynti ja lapsen hoito</a:t>
            </a:r>
          </a:p>
        </p:txBody>
      </p:sp>
      <p:pic>
        <p:nvPicPr>
          <p:cNvPr id="7" name="Kuva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31"/>
            <a:ext cx="1685386" cy="377526"/>
          </a:xfrm>
          <a:prstGeom prst="rect">
            <a:avLst/>
          </a:prstGeom>
        </p:spPr>
      </p:pic>
    </p:spTree>
    <p:extLst>
      <p:ext uri="{BB962C8B-B14F-4D97-AF65-F5344CB8AC3E}">
        <p14:creationId xmlns:p14="http://schemas.microsoft.com/office/powerpoint/2010/main" val="3802512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3" name="Alatunnisteen paikkamerkki 2"/>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dirty="0">
              <a:solidFill>
                <a:prstClr val="black">
                  <a:tint val="75000"/>
                </a:prstClr>
              </a:solidFill>
            </a:endParaRPr>
          </a:p>
        </p:txBody>
      </p:sp>
      <p:sp>
        <p:nvSpPr>
          <p:cNvPr id="4" name="Dian numeron paikkamerkki 3"/>
          <p:cNvSpPr>
            <a:spLocks noGrp="1"/>
          </p:cNvSpPr>
          <p:nvPr>
            <p:ph type="sldNum" sz="quarter" idx="12"/>
          </p:nvPr>
        </p:nvSpPr>
        <p:spPr/>
        <p:txBody>
          <a:bodyPr/>
          <a:lstStyle/>
          <a:p>
            <a:fld id="{B6DB0E4E-F5D7-41BD-96AC-FA55D8C3805E}" type="slidenum">
              <a:rPr lang="fi-FI" smtClean="0">
                <a:solidFill>
                  <a:prstClr val="black">
                    <a:tint val="75000"/>
                  </a:prstClr>
                </a:solidFill>
              </a:rPr>
              <a:pPr/>
              <a:t>11</a:t>
            </a:fld>
            <a:endParaRPr lang="fi-FI">
              <a:solidFill>
                <a:prstClr val="black">
                  <a:tint val="75000"/>
                </a:prstClr>
              </a:solidFill>
            </a:endParaRPr>
          </a:p>
        </p:txBody>
      </p:sp>
      <p:sp>
        <p:nvSpPr>
          <p:cNvPr id="7" name="Otsikko 6"/>
          <p:cNvSpPr>
            <a:spLocks noGrp="1"/>
          </p:cNvSpPr>
          <p:nvPr>
            <p:ph type="title"/>
            <p:custDataLst>
              <p:tags r:id="rId1"/>
            </p:custDataLst>
          </p:nvPr>
        </p:nvSpPr>
        <p:spPr/>
        <p:txBody>
          <a:bodyPr>
            <a:normAutofit/>
          </a:bodyPr>
          <a:lstStyle/>
          <a:p>
            <a:r>
              <a:rPr lang="fi-FI" dirty="0" smtClean="0"/>
              <a:t>Perheen äitien ja isien työssäkäynti ja muut tilanteet</a:t>
            </a:r>
            <a:endParaRPr lang="fi-FI" dirty="0"/>
          </a:p>
        </p:txBody>
      </p:sp>
      <p:graphicFrame>
        <p:nvGraphicFramePr>
          <p:cNvPr id="11" name="Sisällön paikkamerkki 10"/>
          <p:cNvGraphicFramePr>
            <a:graphicFrameLocks noGrp="1"/>
          </p:cNvGraphicFramePr>
          <p:nvPr>
            <p:ph idx="1"/>
            <p:custDataLst>
              <p:tags r:id="rId2"/>
            </p:custDataLst>
            <p:extLst>
              <p:ext uri="{D42A27DB-BD31-4B8C-83A1-F6EECF244321}">
                <p14:modId xmlns:p14="http://schemas.microsoft.com/office/powerpoint/2010/main" val="290279160"/>
              </p:ext>
            </p:extLst>
          </p:nvPr>
        </p:nvGraphicFramePr>
        <p:xfrm>
          <a:off x="652463" y="1335088"/>
          <a:ext cx="7864475" cy="4783137"/>
        </p:xfrm>
        <a:graphic>
          <a:graphicData uri="http://schemas.openxmlformats.org/drawingml/2006/chart">
            <c:chart xmlns:c="http://schemas.openxmlformats.org/drawingml/2006/chart" xmlns:r="http://schemas.openxmlformats.org/officeDocument/2006/relationships" r:id="rId5"/>
          </a:graphicData>
        </a:graphic>
      </p:graphicFrame>
      <p:sp>
        <p:nvSpPr>
          <p:cNvPr id="5" name="Sisällön paikkamerkki 4"/>
          <p:cNvSpPr>
            <a:spLocks noGrp="1"/>
          </p:cNvSpPr>
          <p:nvPr>
            <p:ph idx="13"/>
          </p:nvPr>
        </p:nvSpPr>
        <p:spPr>
          <a:xfrm>
            <a:off x="8746059" y="1999447"/>
            <a:ext cx="2997993" cy="2705903"/>
          </a:xfrm>
        </p:spPr>
        <p:txBody>
          <a:bodyPr/>
          <a:lstStyle/>
          <a:p>
            <a:pPr>
              <a:buClr>
                <a:srgbClr val="7030A0"/>
              </a:buClr>
            </a:pPr>
            <a:r>
              <a:rPr lang="fi-FI" dirty="0" smtClean="0"/>
              <a:t>Isät ovat äitejä yleisemmin kokopäivätyössä kodin ulkopuolella </a:t>
            </a:r>
          </a:p>
          <a:p>
            <a:pPr>
              <a:buClr>
                <a:srgbClr val="7030A0"/>
              </a:buClr>
            </a:pPr>
            <a:r>
              <a:rPr lang="fi-FI" dirty="0" smtClean="0"/>
              <a:t>Äidit puolestaan tekevät useammassa tapauksessa osa-aikatyötä, ovat omaishoitajina tai vanhempainvapaalla.</a:t>
            </a:r>
            <a:endParaRPr lang="fi-FI" dirty="0"/>
          </a:p>
        </p:txBody>
      </p:sp>
      <p:sp>
        <p:nvSpPr>
          <p:cNvPr id="13" name="Title 1"/>
          <p:cNvSpPr txBox="1">
            <a:spLocks/>
          </p:cNvSpPr>
          <p:nvPr>
            <p:custDataLst>
              <p:tags r:id="rId3"/>
            </p:custDataLst>
          </p:nvPr>
        </p:nvSpPr>
        <p:spPr>
          <a:xfrm>
            <a:off x="689926" y="6172459"/>
            <a:ext cx="5179029"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smtClean="0">
                <a:solidFill>
                  <a:srgbClr val="444444"/>
                </a:solidFill>
                <a:latin typeface="Calibri" panose="020F0502020204030204" pitchFamily="34" charset="0"/>
              </a:rPr>
              <a:t>Vastaajat = 187</a:t>
            </a:r>
            <a:endParaRPr lang="it-IT" sz="1200" b="0" dirty="0">
              <a:solidFill>
                <a:srgbClr val="444444"/>
              </a:solidFill>
              <a:latin typeface="Calibri" panose="020F0502020204030204" pitchFamily="34" charset="0"/>
            </a:endParaRPr>
          </a:p>
        </p:txBody>
      </p:sp>
    </p:spTree>
    <p:extLst>
      <p:ext uri="{BB962C8B-B14F-4D97-AF65-F5344CB8AC3E}">
        <p14:creationId xmlns:p14="http://schemas.microsoft.com/office/powerpoint/2010/main" val="2250716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3" name="Alatunnisteen paikkamerkki 2"/>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dirty="0">
              <a:solidFill>
                <a:prstClr val="black">
                  <a:tint val="75000"/>
                </a:prstClr>
              </a:solidFill>
            </a:endParaRPr>
          </a:p>
        </p:txBody>
      </p:sp>
      <p:sp>
        <p:nvSpPr>
          <p:cNvPr id="4" name="Dian numeron paikkamerkki 3"/>
          <p:cNvSpPr>
            <a:spLocks noGrp="1"/>
          </p:cNvSpPr>
          <p:nvPr>
            <p:ph type="sldNum" sz="quarter" idx="12"/>
          </p:nvPr>
        </p:nvSpPr>
        <p:spPr/>
        <p:txBody>
          <a:bodyPr/>
          <a:lstStyle/>
          <a:p>
            <a:fld id="{B6DB0E4E-F5D7-41BD-96AC-FA55D8C3805E}" type="slidenum">
              <a:rPr lang="fi-FI" smtClean="0">
                <a:solidFill>
                  <a:prstClr val="black">
                    <a:tint val="75000"/>
                  </a:prstClr>
                </a:solidFill>
              </a:rPr>
              <a:pPr/>
              <a:t>12</a:t>
            </a:fld>
            <a:endParaRPr lang="fi-FI">
              <a:solidFill>
                <a:prstClr val="black">
                  <a:tint val="75000"/>
                </a:prstClr>
              </a:solidFill>
            </a:endParaRPr>
          </a:p>
        </p:txBody>
      </p:sp>
      <p:sp>
        <p:nvSpPr>
          <p:cNvPr id="7" name="Otsikko 6"/>
          <p:cNvSpPr>
            <a:spLocks noGrp="1"/>
          </p:cNvSpPr>
          <p:nvPr>
            <p:ph type="title"/>
            <p:custDataLst>
              <p:tags r:id="rId1"/>
            </p:custDataLst>
          </p:nvPr>
        </p:nvSpPr>
        <p:spPr/>
        <p:txBody>
          <a:bodyPr>
            <a:normAutofit fontScale="90000"/>
          </a:bodyPr>
          <a:lstStyle/>
          <a:p>
            <a:r>
              <a:rPr lang="fi-FI" dirty="0"/>
              <a:t>H</a:t>
            </a:r>
            <a:r>
              <a:rPr lang="fi-FI" dirty="0" smtClean="0"/>
              <a:t>uoltajien työssäkäynti, opiskelu ym. ja omaishoitajana toimiminen</a:t>
            </a:r>
            <a:endParaRPr lang="fi-FI" dirty="0"/>
          </a:p>
        </p:txBody>
      </p:sp>
      <p:graphicFrame>
        <p:nvGraphicFramePr>
          <p:cNvPr id="11" name="Sisällön paikkamerkki 10"/>
          <p:cNvGraphicFramePr>
            <a:graphicFrameLocks noGrp="1"/>
          </p:cNvGraphicFramePr>
          <p:nvPr>
            <p:ph idx="1"/>
            <p:custDataLst>
              <p:tags r:id="rId2"/>
            </p:custDataLst>
            <p:extLst>
              <p:ext uri="{D42A27DB-BD31-4B8C-83A1-F6EECF244321}">
                <p14:modId xmlns:p14="http://schemas.microsoft.com/office/powerpoint/2010/main" val="3851228826"/>
              </p:ext>
            </p:extLst>
          </p:nvPr>
        </p:nvGraphicFramePr>
        <p:xfrm>
          <a:off x="652463" y="1335088"/>
          <a:ext cx="7864475" cy="4783137"/>
        </p:xfrm>
        <a:graphic>
          <a:graphicData uri="http://schemas.openxmlformats.org/drawingml/2006/chart">
            <c:chart xmlns:c="http://schemas.openxmlformats.org/drawingml/2006/chart" xmlns:r="http://schemas.openxmlformats.org/officeDocument/2006/relationships" r:id="rId5"/>
          </a:graphicData>
        </a:graphic>
      </p:graphicFrame>
      <p:sp>
        <p:nvSpPr>
          <p:cNvPr id="5" name="Sisällön paikkamerkki 4"/>
          <p:cNvSpPr>
            <a:spLocks noGrp="1"/>
          </p:cNvSpPr>
          <p:nvPr>
            <p:ph idx="13"/>
          </p:nvPr>
        </p:nvSpPr>
        <p:spPr/>
        <p:txBody>
          <a:bodyPr/>
          <a:lstStyle/>
          <a:p>
            <a:pPr>
              <a:buClr>
                <a:srgbClr val="7030A0"/>
              </a:buClr>
            </a:pPr>
            <a:r>
              <a:rPr lang="fi-FI" dirty="0" smtClean="0">
                <a:solidFill>
                  <a:schemeClr val="tx1"/>
                </a:solidFill>
              </a:rPr>
              <a:t>Perheissä joissa kaksi vanhempaa, kolmanneksessa molemmat vanhemmat käyvät kokoaikatyössä.</a:t>
            </a:r>
          </a:p>
          <a:p>
            <a:pPr>
              <a:buClr>
                <a:srgbClr val="7030A0"/>
              </a:buClr>
            </a:pPr>
            <a:r>
              <a:rPr lang="fi-FI" dirty="0" smtClean="0">
                <a:solidFill>
                  <a:schemeClr val="tx1"/>
                </a:solidFill>
              </a:rPr>
              <a:t>Lähes joka toisessa perheessä ainakin toinen tekee osa-aikatyötä, opiskelee tai on hoitovapaalla.</a:t>
            </a:r>
          </a:p>
          <a:p>
            <a:pPr>
              <a:buClr>
                <a:srgbClr val="7030A0"/>
              </a:buClr>
            </a:pPr>
            <a:r>
              <a:rPr lang="fi-FI" dirty="0" smtClean="0">
                <a:solidFill>
                  <a:schemeClr val="tx1"/>
                </a:solidFill>
              </a:rPr>
              <a:t>Omaishoitajana (statuksella tai ilman) toimiva löytyy neljässä perheessä kymmenestä.</a:t>
            </a:r>
            <a:endParaRPr lang="fi-FI" dirty="0">
              <a:solidFill>
                <a:schemeClr val="tx1"/>
              </a:solidFill>
            </a:endParaRPr>
          </a:p>
        </p:txBody>
      </p:sp>
      <p:sp>
        <p:nvSpPr>
          <p:cNvPr id="13" name="Title 1"/>
          <p:cNvSpPr txBox="1">
            <a:spLocks/>
          </p:cNvSpPr>
          <p:nvPr>
            <p:custDataLst>
              <p:tags r:id="rId3"/>
            </p:custDataLst>
          </p:nvPr>
        </p:nvSpPr>
        <p:spPr>
          <a:xfrm>
            <a:off x="689926" y="6172459"/>
            <a:ext cx="5179029"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smtClean="0">
                <a:solidFill>
                  <a:srgbClr val="444444"/>
                </a:solidFill>
                <a:latin typeface="Calibri" panose="020F0502020204030204" pitchFamily="34" charset="0"/>
              </a:rPr>
              <a:t>Vastaajat = perheessä on kaksi vanhempaa, n=149</a:t>
            </a:r>
            <a:endParaRPr lang="it-IT" sz="1200" b="0" dirty="0">
              <a:solidFill>
                <a:srgbClr val="444444"/>
              </a:solidFill>
              <a:latin typeface="Calibri" panose="020F0502020204030204" pitchFamily="34" charset="0"/>
            </a:endParaRPr>
          </a:p>
        </p:txBody>
      </p:sp>
    </p:spTree>
    <p:extLst>
      <p:ext uri="{BB962C8B-B14F-4D97-AF65-F5344CB8AC3E}">
        <p14:creationId xmlns:p14="http://schemas.microsoft.com/office/powerpoint/2010/main" val="3617685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3" name="Alatunnisteen paikkamerkki 2"/>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4" name="Dian numeron paikkamerkki 3"/>
          <p:cNvSpPr>
            <a:spLocks noGrp="1"/>
          </p:cNvSpPr>
          <p:nvPr>
            <p:ph type="sldNum" sz="quarter" idx="12"/>
          </p:nvPr>
        </p:nvSpPr>
        <p:spPr/>
        <p:txBody>
          <a:bodyPr/>
          <a:lstStyle/>
          <a:p>
            <a:fld id="{B6DB0E4E-F5D7-41BD-96AC-FA55D8C3805E}" type="slidenum">
              <a:rPr lang="fi-FI" smtClean="0">
                <a:solidFill>
                  <a:prstClr val="black">
                    <a:tint val="75000"/>
                  </a:prstClr>
                </a:solidFill>
              </a:rPr>
              <a:pPr/>
              <a:t>13</a:t>
            </a:fld>
            <a:endParaRPr lang="fi-FI">
              <a:solidFill>
                <a:prstClr val="black">
                  <a:tint val="75000"/>
                </a:prstClr>
              </a:solidFill>
            </a:endParaRPr>
          </a:p>
        </p:txBody>
      </p:sp>
      <p:pic>
        <p:nvPicPr>
          <p:cNvPr id="7" name="Kuva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31"/>
            <a:ext cx="1685386" cy="377526"/>
          </a:xfrm>
          <a:prstGeom prst="rect">
            <a:avLst/>
          </a:prstGeom>
        </p:spPr>
      </p:pic>
      <p:pic>
        <p:nvPicPr>
          <p:cNvPr id="8" name="Kuva 7"/>
          <p:cNvPicPr>
            <a:picLocks noChangeAspect="1"/>
          </p:cNvPicPr>
          <p:nvPr/>
        </p:nvPicPr>
        <p:blipFill rotWithShape="1">
          <a:blip r:embed="rId3" cstate="print">
            <a:extLst>
              <a:ext uri="{28A0092B-C50C-407E-A947-70E740481C1C}">
                <a14:useLocalDpi xmlns:a14="http://schemas.microsoft.com/office/drawing/2010/main" val="0"/>
              </a:ext>
            </a:extLst>
          </a:blip>
          <a:srcRect b="15286"/>
          <a:stretch/>
        </p:blipFill>
        <p:spPr>
          <a:xfrm>
            <a:off x="1" y="0"/>
            <a:ext cx="12191999" cy="6858000"/>
          </a:xfrm>
          <a:prstGeom prst="rect">
            <a:avLst/>
          </a:prstGeom>
        </p:spPr>
      </p:pic>
      <p:sp>
        <p:nvSpPr>
          <p:cNvPr id="9" name="Tekstiruutu 8"/>
          <p:cNvSpPr txBox="1"/>
          <p:nvPr/>
        </p:nvSpPr>
        <p:spPr>
          <a:xfrm>
            <a:off x="2776333" y="1399977"/>
            <a:ext cx="5665509" cy="1077218"/>
          </a:xfrm>
          <a:prstGeom prst="rect">
            <a:avLst/>
          </a:prstGeom>
          <a:solidFill>
            <a:schemeClr val="bg2">
              <a:lumMod val="25000"/>
            </a:schemeClr>
          </a:solidFill>
        </p:spPr>
        <p:txBody>
          <a:bodyPr wrap="square" rtlCol="0">
            <a:spAutoFit/>
          </a:bodyPr>
          <a:lstStyle/>
          <a:p>
            <a:pPr algn="ctr"/>
            <a:r>
              <a:rPr lang="fi-FI" sz="3200" dirty="0">
                <a:solidFill>
                  <a:schemeClr val="bg1"/>
                </a:solidFill>
              </a:rPr>
              <a:t>Tiedon saaminen tuista ja saadun tuen riittävyys</a:t>
            </a:r>
          </a:p>
        </p:txBody>
      </p:sp>
      <p:pic>
        <p:nvPicPr>
          <p:cNvPr id="10" name="Kuva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52"/>
            <a:ext cx="1685386" cy="377526"/>
          </a:xfrm>
          <a:prstGeom prst="rect">
            <a:avLst/>
          </a:prstGeom>
        </p:spPr>
      </p:pic>
    </p:spTree>
    <p:extLst>
      <p:ext uri="{BB962C8B-B14F-4D97-AF65-F5344CB8AC3E}">
        <p14:creationId xmlns:p14="http://schemas.microsoft.com/office/powerpoint/2010/main" val="2308839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3" name="Alatunnisteen paikkamerkki 2"/>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4" name="Dian numeron paikkamerkki 3"/>
          <p:cNvSpPr>
            <a:spLocks noGrp="1"/>
          </p:cNvSpPr>
          <p:nvPr>
            <p:ph type="sldNum" sz="quarter" idx="12"/>
          </p:nvPr>
        </p:nvSpPr>
        <p:spPr/>
        <p:txBody>
          <a:bodyPr/>
          <a:lstStyle/>
          <a:p>
            <a:fld id="{B6DB0E4E-F5D7-41BD-96AC-FA55D8C3805E}" type="slidenum">
              <a:rPr lang="fi-FI" smtClean="0">
                <a:solidFill>
                  <a:prstClr val="black">
                    <a:tint val="75000"/>
                  </a:prstClr>
                </a:solidFill>
              </a:rPr>
              <a:pPr/>
              <a:t>14</a:t>
            </a:fld>
            <a:endParaRPr lang="fi-FI">
              <a:solidFill>
                <a:prstClr val="black">
                  <a:tint val="75000"/>
                </a:prstClr>
              </a:solidFill>
            </a:endParaRPr>
          </a:p>
        </p:txBody>
      </p:sp>
      <p:sp>
        <p:nvSpPr>
          <p:cNvPr id="7" name="Title 1"/>
          <p:cNvSpPr txBox="1">
            <a:spLocks/>
          </p:cNvSpPr>
          <p:nvPr/>
        </p:nvSpPr>
        <p:spPr>
          <a:xfrm>
            <a:off x="814917" y="6122761"/>
            <a:ext cx="1659795"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smtClean="0">
                <a:solidFill>
                  <a:srgbClr val="444444"/>
                </a:solidFill>
                <a:latin typeface="Calibri" panose="020F0502020204030204" pitchFamily="34" charset="0"/>
              </a:rPr>
              <a:t>Vastaajat = </a:t>
            </a:r>
            <a:endParaRPr lang="it-IT" sz="1200" b="0" dirty="0">
              <a:solidFill>
                <a:srgbClr val="444444"/>
              </a:solidFill>
              <a:latin typeface="Calibri" panose="020F0502020204030204" pitchFamily="34" charset="0"/>
            </a:endParaRPr>
          </a:p>
        </p:txBody>
      </p:sp>
      <p:sp>
        <p:nvSpPr>
          <p:cNvPr id="8" name="Otsikko 6"/>
          <p:cNvSpPr>
            <a:spLocks noGrp="1"/>
          </p:cNvSpPr>
          <p:nvPr>
            <p:ph type="title"/>
            <p:custDataLst>
              <p:tags r:id="rId1"/>
            </p:custDataLst>
          </p:nvPr>
        </p:nvSpPr>
        <p:spPr>
          <a:xfrm>
            <a:off x="653137" y="1058554"/>
            <a:ext cx="11033765" cy="622647"/>
          </a:xfrm>
        </p:spPr>
        <p:txBody>
          <a:bodyPr>
            <a:noAutofit/>
          </a:bodyPr>
          <a:lstStyle/>
          <a:p>
            <a:r>
              <a:rPr lang="fi-FI" sz="1800" dirty="0" smtClean="0"/>
              <a:t>Tarjottiinko teille lapsen sairastuttua/diagnoosin jälkeen tietoa lapsen perheelle tarjolla olevista tuista? </a:t>
            </a:r>
            <a:r>
              <a:rPr lang="fi-FI" sz="2000" dirty="0" smtClean="0"/>
              <a:t/>
            </a:r>
            <a:br>
              <a:rPr lang="fi-FI" sz="2000" dirty="0" smtClean="0"/>
            </a:br>
            <a:endParaRPr lang="fi-FI" sz="1800" dirty="0"/>
          </a:p>
        </p:txBody>
      </p:sp>
      <p:sp>
        <p:nvSpPr>
          <p:cNvPr id="9" name="Title 1"/>
          <p:cNvSpPr txBox="1">
            <a:spLocks/>
          </p:cNvSpPr>
          <p:nvPr>
            <p:custDataLst>
              <p:tags r:id="rId2"/>
            </p:custDataLst>
          </p:nvPr>
        </p:nvSpPr>
        <p:spPr>
          <a:xfrm>
            <a:off x="1548342" y="6122761"/>
            <a:ext cx="1659795"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smtClean="0">
                <a:solidFill>
                  <a:srgbClr val="444444"/>
                </a:solidFill>
                <a:latin typeface="Calibri" panose="020F0502020204030204" pitchFamily="34" charset="0"/>
              </a:rPr>
              <a:t>187</a:t>
            </a:r>
            <a:endParaRPr lang="it-IT" sz="1200" b="0">
              <a:solidFill>
                <a:srgbClr val="444444"/>
              </a:solidFill>
              <a:latin typeface="Calibri" panose="020F0502020204030204" pitchFamily="34" charset="0"/>
            </a:endParaRPr>
          </a:p>
        </p:txBody>
      </p:sp>
      <p:graphicFrame>
        <p:nvGraphicFramePr>
          <p:cNvPr id="10" name="Sisällön paikkamerkki 9"/>
          <p:cNvGraphicFramePr>
            <a:graphicFrameLocks noGrp="1"/>
          </p:cNvGraphicFramePr>
          <p:nvPr>
            <p:ph idx="1"/>
            <p:custDataLst>
              <p:tags r:id="rId3"/>
            </p:custDataLst>
            <p:extLst>
              <p:ext uri="{D42A27DB-BD31-4B8C-83A1-F6EECF244321}">
                <p14:modId xmlns:p14="http://schemas.microsoft.com/office/powerpoint/2010/main" val="3070834687"/>
              </p:ext>
            </p:extLst>
          </p:nvPr>
        </p:nvGraphicFramePr>
        <p:xfrm>
          <a:off x="605810" y="1764297"/>
          <a:ext cx="6261521" cy="3768757"/>
        </p:xfrm>
        <a:graphic>
          <a:graphicData uri="http://schemas.openxmlformats.org/drawingml/2006/chart">
            <c:chart xmlns:c="http://schemas.openxmlformats.org/drawingml/2006/chart" xmlns:r="http://schemas.openxmlformats.org/officeDocument/2006/relationships" r:id="rId7"/>
          </a:graphicData>
        </a:graphic>
      </p:graphicFrame>
      <p:sp>
        <p:nvSpPr>
          <p:cNvPr id="12" name="Otsikko 6"/>
          <p:cNvSpPr txBox="1">
            <a:spLocks/>
          </p:cNvSpPr>
          <p:nvPr>
            <p:custDataLst>
              <p:tags r:id="rId4"/>
            </p:custDataLst>
          </p:nvPr>
        </p:nvSpPr>
        <p:spPr>
          <a:xfrm>
            <a:off x="578492" y="424077"/>
            <a:ext cx="11033765" cy="622647"/>
          </a:xfrm>
          <a:prstGeom prst="rect">
            <a:avLst/>
          </a:prstGeom>
        </p:spPr>
        <p:txBody>
          <a:bodyPr>
            <a:normAutofit/>
          </a:bodyPr>
          <a:lstStyle>
            <a:lvl1pPr algn="l" defTabSz="914400" rtl="0" eaLnBrk="1" latinLnBrk="0" hangingPunct="1">
              <a:lnSpc>
                <a:spcPct val="90000"/>
              </a:lnSpc>
              <a:spcBef>
                <a:spcPct val="0"/>
              </a:spcBef>
              <a:buNone/>
              <a:defRPr sz="3200" kern="1200" baseline="0">
                <a:solidFill>
                  <a:schemeClr val="tx1">
                    <a:lumMod val="85000"/>
                    <a:lumOff val="15000"/>
                  </a:schemeClr>
                </a:solidFill>
                <a:latin typeface="+mj-lt"/>
                <a:ea typeface="+mj-ea"/>
                <a:cs typeface="+mj-cs"/>
              </a:defRPr>
            </a:lvl1pPr>
          </a:lstStyle>
          <a:p>
            <a:r>
              <a:rPr lang="fi-FI" dirty="0" smtClean="0">
                <a:solidFill>
                  <a:prstClr val="black">
                    <a:lumMod val="85000"/>
                    <a:lumOff val="15000"/>
                  </a:prstClr>
                </a:solidFill>
              </a:rPr>
              <a:t>Tieto perheille tarjolla olevista tuista</a:t>
            </a:r>
            <a:endParaRPr lang="fi-FI" dirty="0">
              <a:solidFill>
                <a:prstClr val="black">
                  <a:lumMod val="85000"/>
                  <a:lumOff val="15000"/>
                </a:prstClr>
              </a:solidFill>
            </a:endParaRPr>
          </a:p>
        </p:txBody>
      </p:sp>
      <p:graphicFrame>
        <p:nvGraphicFramePr>
          <p:cNvPr id="13" name="Sisällön paikkamerkki 9"/>
          <p:cNvGraphicFramePr>
            <a:graphicFrameLocks/>
          </p:cNvGraphicFramePr>
          <p:nvPr>
            <p:custDataLst>
              <p:tags r:id="rId5"/>
            </p:custDataLst>
            <p:extLst>
              <p:ext uri="{D42A27DB-BD31-4B8C-83A1-F6EECF244321}">
                <p14:modId xmlns:p14="http://schemas.microsoft.com/office/powerpoint/2010/main" val="2073767633"/>
              </p:ext>
            </p:extLst>
          </p:nvPr>
        </p:nvGraphicFramePr>
        <p:xfrm>
          <a:off x="6643397" y="2090057"/>
          <a:ext cx="5309118" cy="4159274"/>
        </p:xfrm>
        <a:graphic>
          <a:graphicData uri="http://schemas.openxmlformats.org/drawingml/2006/chart">
            <c:chart xmlns:c="http://schemas.openxmlformats.org/drawingml/2006/chart" xmlns:r="http://schemas.openxmlformats.org/officeDocument/2006/relationships" r:id="rId8"/>
          </a:graphicData>
        </a:graphic>
      </p:graphicFrame>
      <p:sp>
        <p:nvSpPr>
          <p:cNvPr id="14" name="Title 1"/>
          <p:cNvSpPr txBox="1">
            <a:spLocks/>
          </p:cNvSpPr>
          <p:nvPr/>
        </p:nvSpPr>
        <p:spPr>
          <a:xfrm>
            <a:off x="6901587" y="1950747"/>
            <a:ext cx="1421319"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dirty="0" smtClean="0">
                <a:solidFill>
                  <a:srgbClr val="444444"/>
                </a:solidFill>
                <a:latin typeface="Calibri" panose="020F0502020204030204" pitchFamily="34" charset="0"/>
              </a:rPr>
              <a:t>POTILASJÄRJESTÖT</a:t>
            </a:r>
            <a:endParaRPr lang="it-IT" sz="1200" dirty="0">
              <a:solidFill>
                <a:srgbClr val="444444"/>
              </a:solidFill>
              <a:latin typeface="Calibri" panose="020F0502020204030204" pitchFamily="34" charset="0"/>
            </a:endParaRPr>
          </a:p>
        </p:txBody>
      </p:sp>
    </p:spTree>
    <p:extLst>
      <p:ext uri="{BB962C8B-B14F-4D97-AF65-F5344CB8AC3E}">
        <p14:creationId xmlns:p14="http://schemas.microsoft.com/office/powerpoint/2010/main" val="2380797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3" name="Alatunnisteen paikkamerkki 2"/>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4" name="Dian numeron paikkamerkki 3"/>
          <p:cNvSpPr>
            <a:spLocks noGrp="1"/>
          </p:cNvSpPr>
          <p:nvPr>
            <p:ph type="sldNum" sz="quarter" idx="12"/>
          </p:nvPr>
        </p:nvSpPr>
        <p:spPr/>
        <p:txBody>
          <a:bodyPr/>
          <a:lstStyle/>
          <a:p>
            <a:fld id="{B6DB0E4E-F5D7-41BD-96AC-FA55D8C3805E}" type="slidenum">
              <a:rPr lang="fi-FI" smtClean="0">
                <a:solidFill>
                  <a:prstClr val="black">
                    <a:tint val="75000"/>
                  </a:prstClr>
                </a:solidFill>
              </a:rPr>
              <a:pPr/>
              <a:t>15</a:t>
            </a:fld>
            <a:endParaRPr lang="fi-FI">
              <a:solidFill>
                <a:prstClr val="black">
                  <a:tint val="75000"/>
                </a:prstClr>
              </a:solidFill>
            </a:endParaRPr>
          </a:p>
        </p:txBody>
      </p:sp>
      <p:sp>
        <p:nvSpPr>
          <p:cNvPr id="7" name="Otsikko 6"/>
          <p:cNvSpPr>
            <a:spLocks noGrp="1"/>
          </p:cNvSpPr>
          <p:nvPr>
            <p:ph type="title"/>
            <p:custDataLst>
              <p:tags r:id="rId1"/>
            </p:custDataLst>
          </p:nvPr>
        </p:nvSpPr>
        <p:spPr>
          <a:xfrm>
            <a:off x="410532" y="405417"/>
            <a:ext cx="6195542" cy="518314"/>
          </a:xfrm>
        </p:spPr>
        <p:txBody>
          <a:bodyPr>
            <a:normAutofit fontScale="90000"/>
          </a:bodyPr>
          <a:lstStyle/>
          <a:p>
            <a:r>
              <a:rPr lang="fi-FI" dirty="0" smtClean="0"/>
              <a:t>Mistä lopulta saitte tietoa...  </a:t>
            </a:r>
            <a:br>
              <a:rPr lang="fi-FI" dirty="0" smtClean="0"/>
            </a:br>
            <a:endParaRPr lang="fi-FI" sz="2200" dirty="0"/>
          </a:p>
        </p:txBody>
      </p:sp>
      <p:sp>
        <p:nvSpPr>
          <p:cNvPr id="9" name="Title 1"/>
          <p:cNvSpPr txBox="1">
            <a:spLocks/>
          </p:cNvSpPr>
          <p:nvPr/>
        </p:nvSpPr>
        <p:spPr>
          <a:xfrm>
            <a:off x="814917" y="6122761"/>
            <a:ext cx="1659795"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smtClean="0">
                <a:solidFill>
                  <a:srgbClr val="444444"/>
                </a:solidFill>
                <a:latin typeface="Calibri" panose="020F0502020204030204" pitchFamily="34" charset="0"/>
              </a:rPr>
              <a:t>Vastaajat = </a:t>
            </a:r>
            <a:endParaRPr lang="it-IT" sz="1200" b="0">
              <a:solidFill>
                <a:srgbClr val="444444"/>
              </a:solidFill>
              <a:latin typeface="Calibri" panose="020F0502020204030204" pitchFamily="34" charset="0"/>
            </a:endParaRPr>
          </a:p>
        </p:txBody>
      </p:sp>
      <p:sp>
        <p:nvSpPr>
          <p:cNvPr id="10" name="Title 1"/>
          <p:cNvSpPr txBox="1">
            <a:spLocks/>
          </p:cNvSpPr>
          <p:nvPr>
            <p:custDataLst>
              <p:tags r:id="rId2"/>
            </p:custDataLst>
          </p:nvPr>
        </p:nvSpPr>
        <p:spPr>
          <a:xfrm>
            <a:off x="1548342" y="6122761"/>
            <a:ext cx="1659795"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smtClean="0">
                <a:solidFill>
                  <a:srgbClr val="444444"/>
                </a:solidFill>
                <a:latin typeface="Calibri" panose="020F0502020204030204" pitchFamily="34" charset="0"/>
              </a:rPr>
              <a:t>187</a:t>
            </a:r>
            <a:endParaRPr lang="it-IT" sz="1200" b="0">
              <a:solidFill>
                <a:srgbClr val="444444"/>
              </a:solidFill>
              <a:latin typeface="Calibri" panose="020F0502020204030204" pitchFamily="34" charset="0"/>
            </a:endParaRPr>
          </a:p>
        </p:txBody>
      </p:sp>
      <p:graphicFrame>
        <p:nvGraphicFramePr>
          <p:cNvPr id="11" name="Sisällön paikkamerkki 10"/>
          <p:cNvGraphicFramePr>
            <a:graphicFrameLocks noGrp="1"/>
          </p:cNvGraphicFramePr>
          <p:nvPr>
            <p:ph idx="1"/>
            <p:custDataLst>
              <p:tags r:id="rId3"/>
            </p:custDataLst>
            <p:extLst>
              <p:ext uri="{D42A27DB-BD31-4B8C-83A1-F6EECF244321}">
                <p14:modId xmlns:p14="http://schemas.microsoft.com/office/powerpoint/2010/main" val="4126435367"/>
              </p:ext>
            </p:extLst>
          </p:nvPr>
        </p:nvGraphicFramePr>
        <p:xfrm>
          <a:off x="93307" y="1586205"/>
          <a:ext cx="6251510" cy="453655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 name="Sisällön paikkamerkki 10"/>
          <p:cNvGraphicFramePr>
            <a:graphicFrameLocks/>
          </p:cNvGraphicFramePr>
          <p:nvPr>
            <p:custDataLst>
              <p:tags r:id="rId4"/>
            </p:custDataLst>
            <p:extLst>
              <p:ext uri="{D42A27DB-BD31-4B8C-83A1-F6EECF244321}">
                <p14:modId xmlns:p14="http://schemas.microsoft.com/office/powerpoint/2010/main" val="52769361"/>
              </p:ext>
            </p:extLst>
          </p:nvPr>
        </p:nvGraphicFramePr>
        <p:xfrm>
          <a:off x="5806752" y="1586205"/>
          <a:ext cx="6251510" cy="4536556"/>
        </p:xfrm>
        <a:graphic>
          <a:graphicData uri="http://schemas.openxmlformats.org/drawingml/2006/chart">
            <c:chart xmlns:c="http://schemas.openxmlformats.org/drawingml/2006/chart" xmlns:r="http://schemas.openxmlformats.org/officeDocument/2006/relationships" r:id="rId9"/>
          </a:graphicData>
        </a:graphic>
      </p:graphicFrame>
      <p:sp>
        <p:nvSpPr>
          <p:cNvPr id="14" name="Otsikko 6"/>
          <p:cNvSpPr txBox="1">
            <a:spLocks/>
          </p:cNvSpPr>
          <p:nvPr>
            <p:custDataLst>
              <p:tags r:id="rId5"/>
            </p:custDataLst>
          </p:nvPr>
        </p:nvSpPr>
        <p:spPr>
          <a:xfrm>
            <a:off x="6422556" y="1070068"/>
            <a:ext cx="6195542" cy="431774"/>
          </a:xfrm>
          <a:prstGeom prst="rect">
            <a:avLst/>
          </a:prstGeom>
        </p:spPr>
        <p:txBody>
          <a:bodyPr>
            <a:normAutofit fontScale="97500"/>
          </a:bodyPr>
          <a:lstStyle>
            <a:lvl1pPr algn="l" defTabSz="914400" rtl="0" eaLnBrk="1" latinLnBrk="0" hangingPunct="1">
              <a:lnSpc>
                <a:spcPct val="90000"/>
              </a:lnSpc>
              <a:spcBef>
                <a:spcPct val="0"/>
              </a:spcBef>
              <a:buNone/>
              <a:defRPr sz="3200" kern="1200" baseline="0">
                <a:solidFill>
                  <a:schemeClr val="tx1">
                    <a:lumMod val="85000"/>
                    <a:lumOff val="15000"/>
                  </a:schemeClr>
                </a:solidFill>
                <a:latin typeface="+mj-lt"/>
                <a:ea typeface="+mj-ea"/>
                <a:cs typeface="+mj-cs"/>
              </a:defRPr>
            </a:lvl1pPr>
          </a:lstStyle>
          <a:p>
            <a:r>
              <a:rPr lang="fi-FI" sz="2000" u="sng" dirty="0" smtClean="0">
                <a:solidFill>
                  <a:prstClr val="black">
                    <a:lumMod val="85000"/>
                    <a:lumOff val="15000"/>
                  </a:prstClr>
                </a:solidFill>
              </a:rPr>
              <a:t>…henkiseen tukeen ja jaksamiseen</a:t>
            </a:r>
            <a:r>
              <a:rPr lang="fi-FI" sz="2000" dirty="0" smtClean="0">
                <a:solidFill>
                  <a:prstClr val="black">
                    <a:lumMod val="85000"/>
                    <a:lumOff val="15000"/>
                  </a:prstClr>
                </a:solidFill>
              </a:rPr>
              <a:t> liittyvistä asioista?</a:t>
            </a:r>
            <a:endParaRPr lang="fi-FI" sz="2000" dirty="0">
              <a:solidFill>
                <a:prstClr val="black">
                  <a:lumMod val="85000"/>
                  <a:lumOff val="15000"/>
                </a:prstClr>
              </a:solidFill>
            </a:endParaRPr>
          </a:p>
        </p:txBody>
      </p:sp>
      <p:sp>
        <p:nvSpPr>
          <p:cNvPr id="15" name="Otsikko 6"/>
          <p:cNvSpPr txBox="1">
            <a:spLocks/>
          </p:cNvSpPr>
          <p:nvPr>
            <p:custDataLst>
              <p:tags r:id="rId6"/>
            </p:custDataLst>
          </p:nvPr>
        </p:nvSpPr>
        <p:spPr>
          <a:xfrm>
            <a:off x="390175" y="1095384"/>
            <a:ext cx="6195542" cy="505873"/>
          </a:xfrm>
          <a:prstGeom prst="rect">
            <a:avLst/>
          </a:prstGeom>
        </p:spPr>
        <p:txBody>
          <a:bodyPr>
            <a:normAutofit fontScale="97500"/>
          </a:bodyPr>
          <a:lstStyle>
            <a:lvl1pPr algn="l" defTabSz="914400" rtl="0" eaLnBrk="1" latinLnBrk="0" hangingPunct="1">
              <a:lnSpc>
                <a:spcPct val="90000"/>
              </a:lnSpc>
              <a:spcBef>
                <a:spcPct val="0"/>
              </a:spcBef>
              <a:buNone/>
              <a:defRPr sz="3200" kern="1200" baseline="0">
                <a:solidFill>
                  <a:schemeClr val="tx1">
                    <a:lumMod val="85000"/>
                    <a:lumOff val="15000"/>
                  </a:schemeClr>
                </a:solidFill>
                <a:latin typeface="+mj-lt"/>
                <a:ea typeface="+mj-ea"/>
                <a:cs typeface="+mj-cs"/>
              </a:defRPr>
            </a:lvl1pPr>
          </a:lstStyle>
          <a:p>
            <a:r>
              <a:rPr lang="fi-FI" sz="2000" dirty="0" smtClean="0">
                <a:solidFill>
                  <a:prstClr val="black">
                    <a:lumMod val="85000"/>
                    <a:lumOff val="15000"/>
                  </a:prstClr>
                </a:solidFill>
              </a:rPr>
              <a:t>…</a:t>
            </a:r>
            <a:r>
              <a:rPr lang="fi-FI" sz="2000" u="sng" dirty="0" smtClean="0">
                <a:solidFill>
                  <a:prstClr val="black">
                    <a:lumMod val="85000"/>
                    <a:lumOff val="15000"/>
                  </a:prstClr>
                </a:solidFill>
              </a:rPr>
              <a:t>taloudelliseen tukeen</a:t>
            </a:r>
            <a:r>
              <a:rPr lang="fi-FI" sz="2000" dirty="0" smtClean="0">
                <a:solidFill>
                  <a:prstClr val="black">
                    <a:lumMod val="85000"/>
                    <a:lumOff val="15000"/>
                  </a:prstClr>
                </a:solidFill>
              </a:rPr>
              <a:t> liittyvistä asioista?</a:t>
            </a:r>
            <a:endParaRPr lang="fi-FI" sz="2000" dirty="0">
              <a:solidFill>
                <a:prstClr val="black">
                  <a:lumMod val="85000"/>
                  <a:lumOff val="15000"/>
                </a:prstClr>
              </a:solidFill>
            </a:endParaRPr>
          </a:p>
        </p:txBody>
      </p:sp>
      <p:sp>
        <p:nvSpPr>
          <p:cNvPr id="5" name="Tekstiruutu 4"/>
          <p:cNvSpPr txBox="1"/>
          <p:nvPr/>
        </p:nvSpPr>
        <p:spPr>
          <a:xfrm>
            <a:off x="3208137" y="3019425"/>
            <a:ext cx="1905000" cy="738664"/>
          </a:xfrm>
          <a:prstGeom prst="rect">
            <a:avLst/>
          </a:prstGeom>
          <a:solidFill>
            <a:schemeClr val="accent1">
              <a:lumMod val="40000"/>
              <a:lumOff val="60000"/>
            </a:schemeClr>
          </a:solidFill>
        </p:spPr>
        <p:txBody>
          <a:bodyPr wrap="square" rtlCol="0">
            <a:spAutoFit/>
          </a:bodyPr>
          <a:lstStyle/>
          <a:p>
            <a:r>
              <a:rPr lang="fi-FI" sz="1400" dirty="0" smtClean="0">
                <a:solidFill>
                  <a:schemeClr val="bg2">
                    <a:lumMod val="25000"/>
                  </a:schemeClr>
                </a:solidFill>
              </a:rPr>
              <a:t>Lähes kaikki saivat lopulta taloudelliseen tukeen liittyvää tietoa.</a:t>
            </a:r>
            <a:endParaRPr lang="fi-FI" sz="1400" dirty="0">
              <a:solidFill>
                <a:schemeClr val="bg2">
                  <a:lumMod val="25000"/>
                </a:schemeClr>
              </a:solidFill>
            </a:endParaRPr>
          </a:p>
        </p:txBody>
      </p:sp>
    </p:spTree>
    <p:extLst>
      <p:ext uri="{BB962C8B-B14F-4D97-AF65-F5344CB8AC3E}">
        <p14:creationId xmlns:p14="http://schemas.microsoft.com/office/powerpoint/2010/main" val="4191237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3" name="Alatunnisteen paikkamerkki 2"/>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4" name="Dian numeron paikkamerkki 3"/>
          <p:cNvSpPr>
            <a:spLocks noGrp="1"/>
          </p:cNvSpPr>
          <p:nvPr>
            <p:ph type="sldNum" sz="quarter" idx="12"/>
          </p:nvPr>
        </p:nvSpPr>
        <p:spPr/>
        <p:txBody>
          <a:bodyPr/>
          <a:lstStyle/>
          <a:p>
            <a:fld id="{B6DB0E4E-F5D7-41BD-96AC-FA55D8C3805E}" type="slidenum">
              <a:rPr lang="fi-FI" smtClean="0">
                <a:solidFill>
                  <a:prstClr val="black">
                    <a:tint val="75000"/>
                  </a:prstClr>
                </a:solidFill>
              </a:rPr>
              <a:pPr/>
              <a:t>16</a:t>
            </a:fld>
            <a:endParaRPr lang="fi-FI">
              <a:solidFill>
                <a:prstClr val="black">
                  <a:tint val="75000"/>
                </a:prstClr>
              </a:solidFill>
            </a:endParaRPr>
          </a:p>
        </p:txBody>
      </p:sp>
      <p:sp>
        <p:nvSpPr>
          <p:cNvPr id="7" name="Title 1"/>
          <p:cNvSpPr txBox="1">
            <a:spLocks/>
          </p:cNvSpPr>
          <p:nvPr/>
        </p:nvSpPr>
        <p:spPr>
          <a:xfrm>
            <a:off x="814917" y="6122761"/>
            <a:ext cx="1659795"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smtClean="0">
                <a:solidFill>
                  <a:srgbClr val="444444"/>
                </a:solidFill>
                <a:latin typeface="Calibri" panose="020F0502020204030204" pitchFamily="34" charset="0"/>
              </a:rPr>
              <a:t>Vastaajat = </a:t>
            </a:r>
            <a:endParaRPr lang="it-IT" sz="1200" b="0" dirty="0">
              <a:solidFill>
                <a:srgbClr val="444444"/>
              </a:solidFill>
              <a:latin typeface="Calibri" panose="020F0502020204030204" pitchFamily="34" charset="0"/>
            </a:endParaRPr>
          </a:p>
        </p:txBody>
      </p:sp>
      <p:sp>
        <p:nvSpPr>
          <p:cNvPr id="8" name="Otsikko 6"/>
          <p:cNvSpPr>
            <a:spLocks noGrp="1"/>
          </p:cNvSpPr>
          <p:nvPr>
            <p:ph type="title"/>
            <p:custDataLst>
              <p:tags r:id="rId1"/>
            </p:custDataLst>
          </p:nvPr>
        </p:nvSpPr>
        <p:spPr>
          <a:xfrm>
            <a:off x="653137" y="452063"/>
            <a:ext cx="11033765" cy="814762"/>
          </a:xfrm>
        </p:spPr>
        <p:txBody>
          <a:bodyPr>
            <a:normAutofit fontScale="90000"/>
          </a:bodyPr>
          <a:lstStyle/>
          <a:p>
            <a:r>
              <a:rPr lang="fi-FI" dirty="0" smtClean="0"/>
              <a:t>Tietolähteet taloudelliseen tukeen vs. henkiseen tukeen ja jaksamiseen liittyvistä asioista</a:t>
            </a:r>
            <a:endParaRPr lang="fi-FI" dirty="0"/>
          </a:p>
        </p:txBody>
      </p:sp>
      <p:sp>
        <p:nvSpPr>
          <p:cNvPr id="9" name="Title 1"/>
          <p:cNvSpPr txBox="1">
            <a:spLocks/>
          </p:cNvSpPr>
          <p:nvPr>
            <p:custDataLst>
              <p:tags r:id="rId2"/>
            </p:custDataLst>
          </p:nvPr>
        </p:nvSpPr>
        <p:spPr>
          <a:xfrm>
            <a:off x="1548342" y="6122761"/>
            <a:ext cx="1659795"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smtClean="0">
                <a:solidFill>
                  <a:srgbClr val="444444"/>
                </a:solidFill>
                <a:latin typeface="Calibri" panose="020F0502020204030204" pitchFamily="34" charset="0"/>
              </a:rPr>
              <a:t>187</a:t>
            </a:r>
            <a:endParaRPr lang="it-IT" sz="1200" b="0" dirty="0">
              <a:solidFill>
                <a:srgbClr val="444444"/>
              </a:solidFill>
              <a:latin typeface="Calibri" panose="020F0502020204030204" pitchFamily="34" charset="0"/>
            </a:endParaRPr>
          </a:p>
        </p:txBody>
      </p:sp>
      <p:graphicFrame>
        <p:nvGraphicFramePr>
          <p:cNvPr id="10" name="Sisällön paikkamerkki 9"/>
          <p:cNvGraphicFramePr>
            <a:graphicFrameLocks noGrp="1"/>
          </p:cNvGraphicFramePr>
          <p:nvPr>
            <p:ph idx="1"/>
            <p:custDataLst>
              <p:tags r:id="rId3"/>
            </p:custDataLst>
            <p:extLst>
              <p:ext uri="{D42A27DB-BD31-4B8C-83A1-F6EECF244321}">
                <p14:modId xmlns:p14="http://schemas.microsoft.com/office/powerpoint/2010/main" val="1023870423"/>
              </p:ext>
            </p:extLst>
          </p:nvPr>
        </p:nvGraphicFramePr>
        <p:xfrm>
          <a:off x="223934" y="1335088"/>
          <a:ext cx="11719249" cy="47831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95611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3" name="Alatunnisteen paikkamerkki 2"/>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4" name="Dian numeron paikkamerkki 3"/>
          <p:cNvSpPr>
            <a:spLocks noGrp="1"/>
          </p:cNvSpPr>
          <p:nvPr>
            <p:ph type="sldNum" sz="quarter" idx="12"/>
          </p:nvPr>
        </p:nvSpPr>
        <p:spPr/>
        <p:txBody>
          <a:bodyPr/>
          <a:lstStyle/>
          <a:p>
            <a:fld id="{B6DB0E4E-F5D7-41BD-96AC-FA55D8C3805E}" type="slidenum">
              <a:rPr lang="fi-FI" smtClean="0">
                <a:solidFill>
                  <a:prstClr val="black">
                    <a:tint val="75000"/>
                  </a:prstClr>
                </a:solidFill>
              </a:rPr>
              <a:pPr/>
              <a:t>17</a:t>
            </a:fld>
            <a:endParaRPr lang="fi-FI">
              <a:solidFill>
                <a:prstClr val="black">
                  <a:tint val="75000"/>
                </a:prstClr>
              </a:solidFill>
            </a:endParaRPr>
          </a:p>
        </p:txBody>
      </p:sp>
      <p:sp>
        <p:nvSpPr>
          <p:cNvPr id="8" name="Otsikko 6"/>
          <p:cNvSpPr>
            <a:spLocks noGrp="1"/>
          </p:cNvSpPr>
          <p:nvPr>
            <p:ph type="title"/>
            <p:custDataLst>
              <p:tags r:id="rId1"/>
            </p:custDataLst>
          </p:nvPr>
        </p:nvSpPr>
        <p:spPr>
          <a:xfrm>
            <a:off x="653137" y="582697"/>
            <a:ext cx="11033765" cy="622647"/>
          </a:xfrm>
        </p:spPr>
        <p:txBody>
          <a:bodyPr>
            <a:normAutofit/>
          </a:bodyPr>
          <a:lstStyle/>
          <a:p>
            <a:r>
              <a:rPr lang="fi-FI" dirty="0" smtClean="0"/>
              <a:t>Mistä lopulta saitte tietoa </a:t>
            </a:r>
            <a:r>
              <a:rPr lang="fi-FI" u="sng" dirty="0" smtClean="0"/>
              <a:t>taloudelliseen tukeen</a:t>
            </a:r>
            <a:r>
              <a:rPr lang="fi-FI" dirty="0" smtClean="0"/>
              <a:t> liittyvistä asioista?</a:t>
            </a:r>
            <a:endParaRPr lang="fi-FI" dirty="0"/>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769054773"/>
              </p:ext>
            </p:extLst>
          </p:nvPr>
        </p:nvGraphicFramePr>
        <p:xfrm>
          <a:off x="652463" y="1335088"/>
          <a:ext cx="11034712" cy="47831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6884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3" name="Alatunnisteen paikkamerkki 2"/>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4" name="Dian numeron paikkamerkki 3"/>
          <p:cNvSpPr>
            <a:spLocks noGrp="1"/>
          </p:cNvSpPr>
          <p:nvPr>
            <p:ph type="sldNum" sz="quarter" idx="12"/>
          </p:nvPr>
        </p:nvSpPr>
        <p:spPr/>
        <p:txBody>
          <a:bodyPr/>
          <a:lstStyle/>
          <a:p>
            <a:fld id="{B6DB0E4E-F5D7-41BD-96AC-FA55D8C3805E}" type="slidenum">
              <a:rPr lang="fi-FI" smtClean="0">
                <a:solidFill>
                  <a:prstClr val="black">
                    <a:tint val="75000"/>
                  </a:prstClr>
                </a:solidFill>
              </a:rPr>
              <a:pPr/>
              <a:t>18</a:t>
            </a:fld>
            <a:endParaRPr lang="fi-FI">
              <a:solidFill>
                <a:prstClr val="black">
                  <a:tint val="75000"/>
                </a:prstClr>
              </a:solidFill>
            </a:endParaRPr>
          </a:p>
        </p:txBody>
      </p:sp>
      <p:sp>
        <p:nvSpPr>
          <p:cNvPr id="8" name="Otsikko 6"/>
          <p:cNvSpPr>
            <a:spLocks noGrp="1"/>
          </p:cNvSpPr>
          <p:nvPr>
            <p:ph type="title"/>
            <p:custDataLst>
              <p:tags r:id="rId1"/>
            </p:custDataLst>
          </p:nvPr>
        </p:nvSpPr>
        <p:spPr>
          <a:xfrm>
            <a:off x="653137" y="582697"/>
            <a:ext cx="11033765" cy="622647"/>
          </a:xfrm>
        </p:spPr>
        <p:txBody>
          <a:bodyPr>
            <a:normAutofit fontScale="90000"/>
          </a:bodyPr>
          <a:lstStyle/>
          <a:p>
            <a:r>
              <a:rPr lang="fi-FI" dirty="0" smtClean="0"/>
              <a:t>Mistä lopulta saitte tietoa </a:t>
            </a:r>
            <a:r>
              <a:rPr lang="fi-FI" u="sng" dirty="0" smtClean="0"/>
              <a:t>henkiseen tukeen ja jaksamiseen</a:t>
            </a:r>
            <a:r>
              <a:rPr lang="fi-FI" dirty="0" smtClean="0"/>
              <a:t> </a:t>
            </a:r>
            <a:br>
              <a:rPr lang="fi-FI" dirty="0" smtClean="0"/>
            </a:br>
            <a:r>
              <a:rPr lang="fi-FI" dirty="0" smtClean="0"/>
              <a:t>liittyvistä asioista?</a:t>
            </a:r>
            <a:endParaRPr lang="fi-FI" dirty="0"/>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3896588857"/>
              </p:ext>
            </p:extLst>
          </p:nvPr>
        </p:nvGraphicFramePr>
        <p:xfrm>
          <a:off x="652463" y="1577684"/>
          <a:ext cx="11034712" cy="47831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25551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3" name="Alatunnisteen paikkamerkki 2"/>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dirty="0">
              <a:solidFill>
                <a:prstClr val="black">
                  <a:tint val="75000"/>
                </a:prstClr>
              </a:solidFill>
            </a:endParaRPr>
          </a:p>
        </p:txBody>
      </p:sp>
      <p:sp>
        <p:nvSpPr>
          <p:cNvPr id="4" name="Dian numeron paikkamerkki 3"/>
          <p:cNvSpPr>
            <a:spLocks noGrp="1"/>
          </p:cNvSpPr>
          <p:nvPr>
            <p:ph type="sldNum" sz="quarter" idx="12"/>
          </p:nvPr>
        </p:nvSpPr>
        <p:spPr/>
        <p:txBody>
          <a:bodyPr/>
          <a:lstStyle/>
          <a:p>
            <a:fld id="{B6DB0E4E-F5D7-41BD-96AC-FA55D8C3805E}" type="slidenum">
              <a:rPr lang="fi-FI" smtClean="0">
                <a:solidFill>
                  <a:prstClr val="black">
                    <a:tint val="75000"/>
                  </a:prstClr>
                </a:solidFill>
              </a:rPr>
              <a:pPr/>
              <a:t>19</a:t>
            </a:fld>
            <a:endParaRPr lang="fi-FI">
              <a:solidFill>
                <a:prstClr val="black">
                  <a:tint val="75000"/>
                </a:prstClr>
              </a:solidFill>
            </a:endParaRPr>
          </a:p>
        </p:txBody>
      </p:sp>
      <p:sp>
        <p:nvSpPr>
          <p:cNvPr id="7" name="Title 1"/>
          <p:cNvSpPr txBox="1">
            <a:spLocks/>
          </p:cNvSpPr>
          <p:nvPr/>
        </p:nvSpPr>
        <p:spPr>
          <a:xfrm>
            <a:off x="814916" y="5478949"/>
            <a:ext cx="1659795"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smtClean="0">
                <a:solidFill>
                  <a:srgbClr val="444444"/>
                </a:solidFill>
                <a:latin typeface="Calibri" panose="020F0502020204030204" pitchFamily="34" charset="0"/>
              </a:rPr>
              <a:t>Vastaajat = </a:t>
            </a:r>
            <a:endParaRPr lang="it-IT" sz="1200" b="0" dirty="0">
              <a:solidFill>
                <a:srgbClr val="444444"/>
              </a:solidFill>
              <a:latin typeface="Calibri" panose="020F0502020204030204" pitchFamily="34" charset="0"/>
            </a:endParaRPr>
          </a:p>
        </p:txBody>
      </p:sp>
      <p:sp>
        <p:nvSpPr>
          <p:cNvPr id="8" name="Otsikko 6"/>
          <p:cNvSpPr>
            <a:spLocks noGrp="1"/>
          </p:cNvSpPr>
          <p:nvPr>
            <p:ph type="title"/>
            <p:custDataLst>
              <p:tags r:id="rId1"/>
            </p:custDataLst>
          </p:nvPr>
        </p:nvSpPr>
        <p:spPr>
          <a:xfrm>
            <a:off x="307902" y="1590398"/>
            <a:ext cx="11775232" cy="622647"/>
          </a:xfrm>
        </p:spPr>
        <p:txBody>
          <a:bodyPr>
            <a:noAutofit/>
          </a:bodyPr>
          <a:lstStyle/>
          <a:p>
            <a:r>
              <a:rPr lang="fi-FI" sz="1800" dirty="0" smtClean="0"/>
              <a:t>Oletteko kokenut perheenne saaman taloudellisen avun ja henkisen tuen riittäväksi (lapsenne sairauden aikana)?</a:t>
            </a:r>
            <a:r>
              <a:rPr lang="fi-FI" sz="1800" dirty="0"/>
              <a:t/>
            </a:r>
            <a:br>
              <a:rPr lang="fi-FI" sz="1800" dirty="0"/>
            </a:br>
            <a:r>
              <a:rPr lang="fi-FI" sz="1800" dirty="0"/>
              <a:t/>
            </a:r>
            <a:br>
              <a:rPr lang="fi-FI" sz="1800" dirty="0"/>
            </a:br>
            <a:endParaRPr lang="fi-FI" sz="1800" dirty="0"/>
          </a:p>
        </p:txBody>
      </p:sp>
      <p:sp>
        <p:nvSpPr>
          <p:cNvPr id="9" name="Title 1"/>
          <p:cNvSpPr txBox="1">
            <a:spLocks/>
          </p:cNvSpPr>
          <p:nvPr>
            <p:custDataLst>
              <p:tags r:id="rId2"/>
            </p:custDataLst>
          </p:nvPr>
        </p:nvSpPr>
        <p:spPr>
          <a:xfrm>
            <a:off x="1548342" y="5478949"/>
            <a:ext cx="1659795"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smtClean="0">
                <a:solidFill>
                  <a:srgbClr val="444444"/>
                </a:solidFill>
                <a:latin typeface="Calibri" panose="020F0502020204030204" pitchFamily="34" charset="0"/>
              </a:rPr>
              <a:t>187</a:t>
            </a:r>
            <a:endParaRPr lang="it-IT" sz="1200" b="0" dirty="0">
              <a:solidFill>
                <a:srgbClr val="444444"/>
              </a:solidFill>
              <a:latin typeface="Calibri" panose="020F0502020204030204" pitchFamily="34" charset="0"/>
            </a:endParaRPr>
          </a:p>
        </p:txBody>
      </p:sp>
      <p:sp>
        <p:nvSpPr>
          <p:cNvPr id="12" name="Otsikko 6"/>
          <p:cNvSpPr txBox="1">
            <a:spLocks/>
          </p:cNvSpPr>
          <p:nvPr>
            <p:custDataLst>
              <p:tags r:id="rId3"/>
            </p:custDataLst>
          </p:nvPr>
        </p:nvSpPr>
        <p:spPr>
          <a:xfrm>
            <a:off x="307902" y="610689"/>
            <a:ext cx="11033765" cy="622647"/>
          </a:xfrm>
          <a:prstGeom prst="rect">
            <a:avLst/>
          </a:prstGeom>
        </p:spPr>
        <p:txBody>
          <a:bodyPr>
            <a:normAutofit/>
          </a:bodyPr>
          <a:lstStyle>
            <a:lvl1pPr algn="l" defTabSz="914400" rtl="0" eaLnBrk="1" latinLnBrk="0" hangingPunct="1">
              <a:lnSpc>
                <a:spcPct val="90000"/>
              </a:lnSpc>
              <a:spcBef>
                <a:spcPct val="0"/>
              </a:spcBef>
              <a:buNone/>
              <a:defRPr sz="3200" kern="1200" baseline="0">
                <a:solidFill>
                  <a:schemeClr val="tx1">
                    <a:lumMod val="85000"/>
                    <a:lumOff val="15000"/>
                  </a:schemeClr>
                </a:solidFill>
                <a:latin typeface="+mj-lt"/>
                <a:ea typeface="+mj-ea"/>
                <a:cs typeface="+mj-cs"/>
              </a:defRPr>
            </a:lvl1pPr>
          </a:lstStyle>
          <a:p>
            <a:r>
              <a:rPr lang="fi-FI" dirty="0" smtClean="0">
                <a:solidFill>
                  <a:prstClr val="black">
                    <a:lumMod val="85000"/>
                    <a:lumOff val="15000"/>
                  </a:prstClr>
                </a:solidFill>
              </a:rPr>
              <a:t>Kokemukset perheen saaman avun ja tuen riittävyydestä</a:t>
            </a:r>
            <a:endParaRPr lang="fi-FI" dirty="0">
              <a:solidFill>
                <a:prstClr val="black">
                  <a:lumMod val="85000"/>
                  <a:lumOff val="15000"/>
                </a:prstClr>
              </a:solidFill>
            </a:endParaRPr>
          </a:p>
        </p:txBody>
      </p:sp>
      <p:graphicFrame>
        <p:nvGraphicFramePr>
          <p:cNvPr id="13" name="Sisällön paikkamerkki 9"/>
          <p:cNvGraphicFramePr>
            <a:graphicFrameLocks/>
          </p:cNvGraphicFramePr>
          <p:nvPr>
            <p:custDataLst>
              <p:tags r:id="rId4"/>
            </p:custDataLst>
            <p:extLst>
              <p:ext uri="{D42A27DB-BD31-4B8C-83A1-F6EECF244321}">
                <p14:modId xmlns:p14="http://schemas.microsoft.com/office/powerpoint/2010/main" val="4037687998"/>
              </p:ext>
            </p:extLst>
          </p:nvPr>
        </p:nvGraphicFramePr>
        <p:xfrm>
          <a:off x="1286557" y="2062065"/>
          <a:ext cx="6971035" cy="3107094"/>
        </p:xfrm>
        <a:graphic>
          <a:graphicData uri="http://schemas.openxmlformats.org/drawingml/2006/chart">
            <c:chart xmlns:c="http://schemas.openxmlformats.org/drawingml/2006/chart" xmlns:r="http://schemas.openxmlformats.org/officeDocument/2006/relationships" r:id="rId6"/>
          </a:graphicData>
        </a:graphic>
      </p:graphicFrame>
      <p:sp>
        <p:nvSpPr>
          <p:cNvPr id="11" name="Tekstiruutu 4"/>
          <p:cNvSpPr txBox="1"/>
          <p:nvPr/>
        </p:nvSpPr>
        <p:spPr>
          <a:xfrm>
            <a:off x="9436667" y="3002398"/>
            <a:ext cx="1905000" cy="1600438"/>
          </a:xfrm>
          <a:prstGeom prst="rect">
            <a:avLst/>
          </a:prstGeom>
          <a:solidFill>
            <a:srgbClr val="FFCCFF"/>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400" dirty="0" smtClean="0">
                <a:solidFill>
                  <a:schemeClr val="bg2">
                    <a:lumMod val="25000"/>
                  </a:schemeClr>
                </a:solidFill>
              </a:rPr>
              <a:t>Taloudellisen avun riittävyyteen ollaan </a:t>
            </a:r>
            <a:r>
              <a:rPr lang="fi-FI" sz="1400" dirty="0" smtClean="0">
                <a:solidFill>
                  <a:schemeClr val="bg2">
                    <a:lumMod val="25000"/>
                  </a:schemeClr>
                </a:solidFill>
              </a:rPr>
              <a:t>hieman tyytyväisempiä </a:t>
            </a:r>
            <a:r>
              <a:rPr lang="fi-FI" sz="1400" dirty="0" smtClean="0">
                <a:solidFill>
                  <a:schemeClr val="bg2">
                    <a:lumMod val="25000"/>
                  </a:schemeClr>
                </a:solidFill>
              </a:rPr>
              <a:t>kuin henkiseen tukeen, </a:t>
            </a:r>
            <a:r>
              <a:rPr lang="fi-FI" sz="1400" dirty="0" smtClean="0">
                <a:solidFill>
                  <a:schemeClr val="bg2">
                    <a:lumMod val="25000"/>
                  </a:schemeClr>
                </a:solidFill>
              </a:rPr>
              <a:t>mutta </a:t>
            </a:r>
            <a:r>
              <a:rPr lang="fi-FI" sz="1400" dirty="0" smtClean="0">
                <a:solidFill>
                  <a:schemeClr val="bg2">
                    <a:lumMod val="25000"/>
                  </a:schemeClr>
                </a:solidFill>
              </a:rPr>
              <a:t>noin </a:t>
            </a:r>
            <a:r>
              <a:rPr lang="fi-FI" sz="1400" dirty="0" smtClean="0">
                <a:solidFill>
                  <a:schemeClr val="bg2">
                    <a:lumMod val="25000"/>
                  </a:schemeClr>
                </a:solidFill>
              </a:rPr>
              <a:t>puolet </a:t>
            </a:r>
            <a:r>
              <a:rPr lang="fi-FI" sz="1400" dirty="0" smtClean="0">
                <a:solidFill>
                  <a:schemeClr val="bg2">
                    <a:lumMod val="25000"/>
                  </a:schemeClr>
                </a:solidFill>
              </a:rPr>
              <a:t>kokee </a:t>
            </a:r>
            <a:r>
              <a:rPr lang="fi-FI" sz="1400" dirty="0" smtClean="0">
                <a:solidFill>
                  <a:schemeClr val="bg2">
                    <a:lumMod val="25000"/>
                  </a:schemeClr>
                </a:solidFill>
              </a:rPr>
              <a:t>molemmat riittämättömiksi</a:t>
            </a:r>
            <a:r>
              <a:rPr lang="fi-FI" sz="1400" dirty="0" smtClean="0">
                <a:solidFill>
                  <a:schemeClr val="bg2">
                    <a:lumMod val="25000"/>
                  </a:schemeClr>
                </a:solidFill>
              </a:rPr>
              <a:t>.</a:t>
            </a:r>
            <a:endParaRPr lang="fi-FI" sz="1400" dirty="0">
              <a:solidFill>
                <a:schemeClr val="bg2">
                  <a:lumMod val="25000"/>
                </a:schemeClr>
              </a:solidFill>
            </a:endParaRPr>
          </a:p>
        </p:txBody>
      </p:sp>
      <p:cxnSp>
        <p:nvCxnSpPr>
          <p:cNvPr id="14" name="Suora nuoliyhdysviiva 13"/>
          <p:cNvCxnSpPr/>
          <p:nvPr/>
        </p:nvCxnSpPr>
        <p:spPr>
          <a:xfrm flipV="1">
            <a:off x="7984285" y="3547258"/>
            <a:ext cx="1340689" cy="147637"/>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4785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t>14.8.2017</a:t>
            </a:r>
            <a:endParaRPr lang="fi-FI"/>
          </a:p>
        </p:txBody>
      </p:sp>
      <p:sp>
        <p:nvSpPr>
          <p:cNvPr id="3" name="Alatunnisteen paikkamerkki 2"/>
          <p:cNvSpPr>
            <a:spLocks noGrp="1"/>
          </p:cNvSpPr>
          <p:nvPr>
            <p:ph type="ftr" sz="quarter" idx="11"/>
          </p:nvPr>
        </p:nvSpPr>
        <p:spPr/>
        <p:txBody>
          <a:bodyPr/>
          <a:lstStyle/>
          <a:p>
            <a:r>
              <a:rPr lang="fi-FI" smtClean="0"/>
              <a:t>Kummit ry/Lapsipotilasjärjestöjen jäsenet T-17093 MT</a:t>
            </a:r>
            <a:endParaRPr lang="fi-FI"/>
          </a:p>
        </p:txBody>
      </p:sp>
      <p:sp>
        <p:nvSpPr>
          <p:cNvPr id="4" name="Dian numeron paikkamerkki 3"/>
          <p:cNvSpPr>
            <a:spLocks noGrp="1"/>
          </p:cNvSpPr>
          <p:nvPr>
            <p:ph type="sldNum" sz="quarter" idx="12"/>
          </p:nvPr>
        </p:nvSpPr>
        <p:spPr/>
        <p:txBody>
          <a:bodyPr/>
          <a:lstStyle/>
          <a:p>
            <a:fld id="{B6DB0E4E-F5D7-41BD-96AC-FA55D8C3805E}" type="slidenum">
              <a:rPr lang="fi-FI" smtClean="0"/>
              <a:t>2</a:t>
            </a:fld>
            <a:endParaRPr lang="fi-FI"/>
          </a:p>
        </p:txBody>
      </p:sp>
      <p:sp>
        <p:nvSpPr>
          <p:cNvPr id="5" name="Sisällön paikkamerkki 4"/>
          <p:cNvSpPr>
            <a:spLocks noGrp="1"/>
          </p:cNvSpPr>
          <p:nvPr>
            <p:ph idx="1"/>
          </p:nvPr>
        </p:nvSpPr>
        <p:spPr>
          <a:xfrm>
            <a:off x="878774" y="1430161"/>
            <a:ext cx="10641873" cy="4813092"/>
          </a:xfrm>
        </p:spPr>
        <p:txBody>
          <a:bodyPr/>
          <a:lstStyle/>
          <a:p>
            <a:pPr marL="0" indent="0">
              <a:spcBef>
                <a:spcPts val="600"/>
              </a:spcBef>
              <a:buNone/>
              <a:tabLst>
                <a:tab pos="6103938" algn="r"/>
              </a:tabLst>
            </a:pPr>
            <a:r>
              <a:rPr lang="fi-FI" sz="1800" dirty="0" smtClean="0"/>
              <a:t>Tutkimuksen tavoitteet ja toteutus	3			</a:t>
            </a:r>
          </a:p>
          <a:p>
            <a:pPr marL="0" indent="0">
              <a:spcBef>
                <a:spcPts val="600"/>
              </a:spcBef>
              <a:buNone/>
              <a:tabLst>
                <a:tab pos="6103938" algn="r"/>
              </a:tabLst>
            </a:pPr>
            <a:r>
              <a:rPr lang="fi-FI" sz="1800" dirty="0" smtClean="0"/>
              <a:t>Yhteenveto 	4-6</a:t>
            </a:r>
          </a:p>
          <a:p>
            <a:pPr>
              <a:spcBef>
                <a:spcPts val="600"/>
              </a:spcBef>
              <a:tabLst>
                <a:tab pos="6103938" algn="r"/>
              </a:tabLst>
            </a:pPr>
            <a:r>
              <a:rPr lang="fi-FI" sz="1800" dirty="0" smtClean="0"/>
              <a:t>Vastaajien taustatiedot 	7</a:t>
            </a:r>
          </a:p>
          <a:p>
            <a:pPr>
              <a:spcBef>
                <a:spcPts val="600"/>
              </a:spcBef>
              <a:tabLst>
                <a:tab pos="6103938" algn="r"/>
              </a:tabLst>
            </a:pPr>
            <a:r>
              <a:rPr lang="fi-FI" sz="1800" dirty="0" smtClean="0"/>
              <a:t>Huoltajien työssäkäynti ja lapsen hoito 	10	</a:t>
            </a:r>
          </a:p>
          <a:p>
            <a:pPr>
              <a:spcBef>
                <a:spcPts val="600"/>
              </a:spcBef>
              <a:tabLst>
                <a:tab pos="6103938" algn="r"/>
              </a:tabLst>
            </a:pPr>
            <a:r>
              <a:rPr lang="fi-FI" sz="1800" dirty="0" smtClean="0"/>
              <a:t>Tiedon saaminen tuista ja saadun tuen riittävyys 	13</a:t>
            </a:r>
          </a:p>
          <a:p>
            <a:pPr>
              <a:spcBef>
                <a:spcPts val="600"/>
              </a:spcBef>
              <a:tabLst>
                <a:tab pos="6103938" algn="r"/>
              </a:tabLst>
            </a:pPr>
            <a:r>
              <a:rPr lang="fi-FI" sz="1800" dirty="0"/>
              <a:t>Huoli </a:t>
            </a:r>
            <a:r>
              <a:rPr lang="fi-FI" sz="1800" dirty="0" smtClean="0"/>
              <a:t>lapsesta ja miten perheissä keskustellaan lapsen </a:t>
            </a:r>
            <a:br>
              <a:rPr lang="fi-FI" sz="1800" dirty="0" smtClean="0"/>
            </a:br>
            <a:r>
              <a:rPr lang="fi-FI" sz="1800" dirty="0"/>
              <a:t>tilanteen herättämistä tunteista 	</a:t>
            </a:r>
            <a:r>
              <a:rPr lang="fi-FI" sz="1800" dirty="0" smtClean="0"/>
              <a:t>22</a:t>
            </a:r>
          </a:p>
          <a:p>
            <a:pPr>
              <a:spcBef>
                <a:spcPts val="600"/>
              </a:spcBef>
              <a:tabLst>
                <a:tab pos="6103938" algn="r"/>
              </a:tabLst>
            </a:pPr>
            <a:r>
              <a:rPr lang="fi-FI" sz="1800" dirty="0" smtClean="0"/>
              <a:t>Sairaan tai erityislapsen sisarusten käyttäytyminen </a:t>
            </a:r>
            <a:br>
              <a:rPr lang="fi-FI" sz="1800" dirty="0" smtClean="0"/>
            </a:br>
            <a:r>
              <a:rPr lang="fi-FI" sz="1800" dirty="0" smtClean="0"/>
              <a:t>ja heidän tuntemuksensa	31</a:t>
            </a:r>
          </a:p>
          <a:p>
            <a:pPr>
              <a:spcBef>
                <a:spcPts val="600"/>
              </a:spcBef>
              <a:tabLst>
                <a:tab pos="6103938" algn="r"/>
              </a:tabLst>
            </a:pPr>
            <a:r>
              <a:rPr lang="fi-FI" sz="1800" dirty="0"/>
              <a:t>Mitä myönteistä </a:t>
            </a:r>
            <a:r>
              <a:rPr lang="fi-FI" sz="1800" dirty="0" smtClean="0"/>
              <a:t>tilanteessa nähdään	41</a:t>
            </a:r>
            <a:endParaRPr lang="fi-FI" sz="1800" dirty="0"/>
          </a:p>
          <a:p>
            <a:pPr marL="0" indent="0">
              <a:spcBef>
                <a:spcPts val="600"/>
              </a:spcBef>
              <a:buNone/>
              <a:tabLst>
                <a:tab pos="6103938" algn="r"/>
              </a:tabLst>
            </a:pPr>
            <a:r>
              <a:rPr lang="fi-FI" sz="1800" dirty="0" smtClean="0"/>
              <a:t>Pähkinänkuoressa	46</a:t>
            </a:r>
          </a:p>
          <a:p>
            <a:endParaRPr lang="fi-FI" dirty="0" smtClean="0"/>
          </a:p>
          <a:p>
            <a:pPr marL="0" indent="0">
              <a:buNone/>
            </a:pPr>
            <a:r>
              <a:rPr lang="fi-FI" sz="1400" dirty="0" smtClean="0"/>
              <a:t>LIITTET</a:t>
            </a:r>
          </a:p>
          <a:p>
            <a:pPr marL="0" indent="0">
              <a:buNone/>
            </a:pPr>
            <a:r>
              <a:rPr lang="fi-FI" sz="1400" dirty="0" smtClean="0"/>
              <a:t>Laadunvarmistus ja tulosten julkaisu ja edelleen luovuttaminen</a:t>
            </a:r>
            <a:br>
              <a:rPr lang="fi-FI" sz="1400" dirty="0" smtClean="0"/>
            </a:br>
            <a:r>
              <a:rPr lang="fi-FI" sz="1400" dirty="0" smtClean="0"/>
              <a:t>Kysymyslomake</a:t>
            </a:r>
            <a:endParaRPr lang="fi-FI" sz="1400" dirty="0"/>
          </a:p>
          <a:p>
            <a:pPr marL="0" indent="0">
              <a:buNone/>
            </a:pPr>
            <a:endParaRPr lang="fi-FI" dirty="0"/>
          </a:p>
          <a:p>
            <a:endParaRPr lang="fi-FI" dirty="0" smtClean="0"/>
          </a:p>
          <a:p>
            <a:endParaRPr lang="fi-FI" dirty="0" smtClean="0"/>
          </a:p>
          <a:p>
            <a:endParaRPr lang="fi-FI" dirty="0"/>
          </a:p>
        </p:txBody>
      </p:sp>
      <p:sp>
        <p:nvSpPr>
          <p:cNvPr id="6" name="Otsikko 5"/>
          <p:cNvSpPr>
            <a:spLocks noGrp="1"/>
          </p:cNvSpPr>
          <p:nvPr>
            <p:ph type="title"/>
          </p:nvPr>
        </p:nvSpPr>
        <p:spPr/>
        <p:txBody>
          <a:bodyPr/>
          <a:lstStyle/>
          <a:p>
            <a:r>
              <a:rPr lang="fi-FI" dirty="0" smtClean="0"/>
              <a:t>SISÄLTÖ</a:t>
            </a:r>
            <a:endParaRPr lang="fi-FI" dirty="0"/>
          </a:p>
        </p:txBody>
      </p:sp>
      <p:sp>
        <p:nvSpPr>
          <p:cNvPr id="8" name="Tekstiruutu 7"/>
          <p:cNvSpPr txBox="1"/>
          <p:nvPr/>
        </p:nvSpPr>
        <p:spPr>
          <a:xfrm>
            <a:off x="6768935" y="973777"/>
            <a:ext cx="553357" cy="369332"/>
          </a:xfrm>
          <a:prstGeom prst="rect">
            <a:avLst/>
          </a:prstGeom>
          <a:noFill/>
        </p:spPr>
        <p:txBody>
          <a:bodyPr wrap="none" rtlCol="0">
            <a:spAutoFit/>
          </a:bodyPr>
          <a:lstStyle/>
          <a:p>
            <a:r>
              <a:rPr lang="fi-FI" dirty="0" smtClean="0">
                <a:solidFill>
                  <a:schemeClr val="tx1">
                    <a:lumMod val="75000"/>
                    <a:lumOff val="25000"/>
                  </a:schemeClr>
                </a:solidFill>
                <a:latin typeface="+mj-lt"/>
              </a:rPr>
              <a:t>sivu</a:t>
            </a:r>
            <a:endParaRPr lang="fi-FI" dirty="0">
              <a:solidFill>
                <a:schemeClr val="tx1">
                  <a:lumMod val="75000"/>
                  <a:lumOff val="25000"/>
                </a:schemeClr>
              </a:solidFill>
              <a:latin typeface="+mj-lt"/>
            </a:endParaRPr>
          </a:p>
        </p:txBody>
      </p:sp>
      <p:pic>
        <p:nvPicPr>
          <p:cNvPr id="9" name="Kuva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2530" y="1502921"/>
            <a:ext cx="4559470" cy="3168832"/>
          </a:xfrm>
          <a:prstGeom prst="rect">
            <a:avLst/>
          </a:prstGeom>
        </p:spPr>
      </p:pic>
    </p:spTree>
    <p:extLst>
      <p:ext uri="{BB962C8B-B14F-4D97-AF65-F5344CB8AC3E}">
        <p14:creationId xmlns:p14="http://schemas.microsoft.com/office/powerpoint/2010/main" val="718110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3" name="Alatunnisteen paikkamerkki 2"/>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dirty="0">
              <a:solidFill>
                <a:prstClr val="black">
                  <a:tint val="75000"/>
                </a:prstClr>
              </a:solidFill>
            </a:endParaRPr>
          </a:p>
        </p:txBody>
      </p:sp>
      <p:sp>
        <p:nvSpPr>
          <p:cNvPr id="4" name="Dian numeron paikkamerkki 3"/>
          <p:cNvSpPr>
            <a:spLocks noGrp="1"/>
          </p:cNvSpPr>
          <p:nvPr>
            <p:ph type="sldNum" sz="quarter" idx="12"/>
          </p:nvPr>
        </p:nvSpPr>
        <p:spPr/>
        <p:txBody>
          <a:bodyPr/>
          <a:lstStyle/>
          <a:p>
            <a:fld id="{B6DB0E4E-F5D7-41BD-96AC-FA55D8C3805E}" type="slidenum">
              <a:rPr lang="fi-FI" smtClean="0">
                <a:solidFill>
                  <a:prstClr val="black">
                    <a:tint val="75000"/>
                  </a:prstClr>
                </a:solidFill>
              </a:rPr>
              <a:pPr/>
              <a:t>20</a:t>
            </a:fld>
            <a:endParaRPr lang="fi-FI">
              <a:solidFill>
                <a:prstClr val="black">
                  <a:tint val="75000"/>
                </a:prstClr>
              </a:solidFill>
            </a:endParaRPr>
          </a:p>
        </p:txBody>
      </p:sp>
      <p:sp>
        <p:nvSpPr>
          <p:cNvPr id="12" name="Otsikko 6"/>
          <p:cNvSpPr txBox="1">
            <a:spLocks/>
          </p:cNvSpPr>
          <p:nvPr>
            <p:custDataLst>
              <p:tags r:id="rId1"/>
            </p:custDataLst>
          </p:nvPr>
        </p:nvSpPr>
        <p:spPr>
          <a:xfrm>
            <a:off x="448480" y="539457"/>
            <a:ext cx="11033765" cy="622647"/>
          </a:xfrm>
          <a:prstGeom prst="rect">
            <a:avLst/>
          </a:prstGeom>
        </p:spPr>
        <p:txBody>
          <a:bodyPr>
            <a:noAutofit/>
          </a:bodyPr>
          <a:lstStyle>
            <a:lvl1pPr algn="l" defTabSz="914400" rtl="0" eaLnBrk="1" latinLnBrk="0" hangingPunct="1">
              <a:lnSpc>
                <a:spcPct val="90000"/>
              </a:lnSpc>
              <a:spcBef>
                <a:spcPct val="0"/>
              </a:spcBef>
              <a:buNone/>
              <a:defRPr sz="3200" kern="1200" baseline="0">
                <a:solidFill>
                  <a:schemeClr val="tx1">
                    <a:lumMod val="85000"/>
                    <a:lumOff val="15000"/>
                  </a:schemeClr>
                </a:solidFill>
                <a:latin typeface="+mj-lt"/>
                <a:ea typeface="+mj-ea"/>
                <a:cs typeface="+mj-cs"/>
              </a:defRPr>
            </a:lvl1pPr>
          </a:lstStyle>
          <a:p>
            <a:r>
              <a:rPr lang="fi-FI" dirty="0" smtClean="0">
                <a:solidFill>
                  <a:prstClr val="black">
                    <a:lumMod val="85000"/>
                    <a:lumOff val="15000"/>
                  </a:prstClr>
                </a:solidFill>
              </a:rPr>
              <a:t>Taloudellisen avun ja henkisen tuen riittävyys </a:t>
            </a:r>
          </a:p>
          <a:p>
            <a:r>
              <a:rPr lang="fi-FI" sz="1800" dirty="0" smtClean="0">
                <a:solidFill>
                  <a:prstClr val="black">
                    <a:lumMod val="85000"/>
                    <a:lumOff val="15000"/>
                  </a:prstClr>
                </a:solidFill>
              </a:rPr>
              <a:t>- eri potilasjärjestöjen jäsenten mukaan -</a:t>
            </a:r>
            <a:endParaRPr lang="fi-FI" sz="1800" dirty="0">
              <a:solidFill>
                <a:prstClr val="black">
                  <a:lumMod val="85000"/>
                  <a:lumOff val="15000"/>
                </a:prstClr>
              </a:solidFill>
            </a:endParaRPr>
          </a:p>
        </p:txBody>
      </p:sp>
      <p:graphicFrame>
        <p:nvGraphicFramePr>
          <p:cNvPr id="13" name="Sisällön paikkamerkki 9"/>
          <p:cNvGraphicFramePr>
            <a:graphicFrameLocks/>
          </p:cNvGraphicFramePr>
          <p:nvPr>
            <p:custDataLst>
              <p:tags r:id="rId2"/>
            </p:custDataLst>
            <p:extLst>
              <p:ext uri="{D42A27DB-BD31-4B8C-83A1-F6EECF244321}">
                <p14:modId xmlns:p14="http://schemas.microsoft.com/office/powerpoint/2010/main" val="645543827"/>
              </p:ext>
            </p:extLst>
          </p:nvPr>
        </p:nvGraphicFramePr>
        <p:xfrm>
          <a:off x="6643397" y="2090057"/>
          <a:ext cx="5309118" cy="415927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Sisällön paikkamerkki 9"/>
          <p:cNvGraphicFramePr>
            <a:graphicFrameLocks/>
          </p:cNvGraphicFramePr>
          <p:nvPr>
            <p:custDataLst>
              <p:tags r:id="rId3"/>
            </p:custDataLst>
            <p:extLst>
              <p:ext uri="{D42A27DB-BD31-4B8C-83A1-F6EECF244321}">
                <p14:modId xmlns:p14="http://schemas.microsoft.com/office/powerpoint/2010/main" val="2859667659"/>
              </p:ext>
            </p:extLst>
          </p:nvPr>
        </p:nvGraphicFramePr>
        <p:xfrm>
          <a:off x="740272" y="2090057"/>
          <a:ext cx="6453630" cy="4159274"/>
        </p:xfrm>
        <a:graphic>
          <a:graphicData uri="http://schemas.openxmlformats.org/drawingml/2006/chart">
            <c:chart xmlns:c="http://schemas.openxmlformats.org/drawingml/2006/chart" xmlns:r="http://schemas.openxmlformats.org/officeDocument/2006/relationships" r:id="rId6"/>
          </a:graphicData>
        </a:graphic>
      </p:graphicFrame>
      <p:sp>
        <p:nvSpPr>
          <p:cNvPr id="16" name="Title 1"/>
          <p:cNvSpPr txBox="1">
            <a:spLocks/>
          </p:cNvSpPr>
          <p:nvPr/>
        </p:nvSpPr>
        <p:spPr>
          <a:xfrm>
            <a:off x="2546674" y="1722023"/>
            <a:ext cx="3035515"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pPr algn="ctr"/>
            <a:r>
              <a:rPr lang="fi-FI" sz="1600" dirty="0" smtClean="0">
                <a:solidFill>
                  <a:srgbClr val="444444"/>
                </a:solidFill>
                <a:latin typeface="Calibri" panose="020F0502020204030204" pitchFamily="34" charset="0"/>
              </a:rPr>
              <a:t>TALOUDELLINEN APU JA TUKI</a:t>
            </a:r>
            <a:endParaRPr lang="it-IT" sz="1600" dirty="0">
              <a:solidFill>
                <a:srgbClr val="444444"/>
              </a:solidFill>
              <a:latin typeface="Calibri" panose="020F0502020204030204" pitchFamily="34" charset="0"/>
            </a:endParaRPr>
          </a:p>
        </p:txBody>
      </p:sp>
      <p:sp>
        <p:nvSpPr>
          <p:cNvPr id="17" name="Title 1"/>
          <p:cNvSpPr txBox="1">
            <a:spLocks/>
          </p:cNvSpPr>
          <p:nvPr/>
        </p:nvSpPr>
        <p:spPr>
          <a:xfrm>
            <a:off x="8446730" y="1738008"/>
            <a:ext cx="3035515"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pPr algn="ctr"/>
            <a:r>
              <a:rPr lang="fi-FI" sz="1600" dirty="0" smtClean="0">
                <a:solidFill>
                  <a:srgbClr val="444444"/>
                </a:solidFill>
                <a:latin typeface="Calibri" panose="020F0502020204030204" pitchFamily="34" charset="0"/>
              </a:rPr>
              <a:t>HENKINEN APU JA TUKI</a:t>
            </a:r>
            <a:endParaRPr lang="it-IT" sz="1600" dirty="0">
              <a:solidFill>
                <a:srgbClr val="444444"/>
              </a:solidFill>
              <a:latin typeface="Calibri" panose="020F0502020204030204" pitchFamily="34" charset="0"/>
            </a:endParaRPr>
          </a:p>
        </p:txBody>
      </p:sp>
    </p:spTree>
    <p:extLst>
      <p:ext uri="{BB962C8B-B14F-4D97-AF65-F5344CB8AC3E}">
        <p14:creationId xmlns:p14="http://schemas.microsoft.com/office/powerpoint/2010/main" val="2268103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3" name="Alatunnisteen paikkamerkki 2"/>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dirty="0">
              <a:solidFill>
                <a:prstClr val="black">
                  <a:tint val="75000"/>
                </a:prstClr>
              </a:solidFill>
            </a:endParaRPr>
          </a:p>
        </p:txBody>
      </p:sp>
      <p:sp>
        <p:nvSpPr>
          <p:cNvPr id="4" name="Dian numeron paikkamerkki 3"/>
          <p:cNvSpPr>
            <a:spLocks noGrp="1"/>
          </p:cNvSpPr>
          <p:nvPr>
            <p:ph type="sldNum" sz="quarter" idx="12"/>
          </p:nvPr>
        </p:nvSpPr>
        <p:spPr/>
        <p:txBody>
          <a:bodyPr/>
          <a:lstStyle/>
          <a:p>
            <a:fld id="{B6DB0E4E-F5D7-41BD-96AC-FA55D8C3805E}" type="slidenum">
              <a:rPr lang="fi-FI" smtClean="0">
                <a:solidFill>
                  <a:prstClr val="black">
                    <a:tint val="75000"/>
                  </a:prstClr>
                </a:solidFill>
              </a:rPr>
              <a:pPr/>
              <a:t>21</a:t>
            </a:fld>
            <a:endParaRPr lang="fi-FI">
              <a:solidFill>
                <a:prstClr val="black">
                  <a:tint val="75000"/>
                </a:prstClr>
              </a:solidFill>
            </a:endParaRPr>
          </a:p>
        </p:txBody>
      </p:sp>
      <p:sp>
        <p:nvSpPr>
          <p:cNvPr id="8" name="Otsikko 6"/>
          <p:cNvSpPr>
            <a:spLocks noGrp="1"/>
          </p:cNvSpPr>
          <p:nvPr>
            <p:ph type="title"/>
            <p:custDataLst>
              <p:tags r:id="rId1"/>
            </p:custDataLst>
          </p:nvPr>
        </p:nvSpPr>
        <p:spPr>
          <a:xfrm>
            <a:off x="405487" y="462813"/>
            <a:ext cx="11033765" cy="622647"/>
          </a:xfrm>
        </p:spPr>
        <p:txBody>
          <a:bodyPr>
            <a:normAutofit fontScale="90000"/>
          </a:bodyPr>
          <a:lstStyle/>
          <a:p>
            <a:r>
              <a:rPr lang="fi-FI" dirty="0" smtClean="0"/>
              <a:t>Minkälaista henkistä ja jaksamiseen liittyvää apua </a:t>
            </a:r>
            <a:r>
              <a:rPr lang="fi-FI" u="sng" dirty="0" smtClean="0"/>
              <a:t>olisit kaivannut enemmän</a:t>
            </a:r>
            <a:r>
              <a:rPr lang="fi-FI" dirty="0" smtClean="0"/>
              <a:t>? </a:t>
            </a:r>
            <a:r>
              <a:rPr lang="fi-FI" sz="2200" dirty="0" smtClean="0"/>
              <a:t>AVOIN KYSYMYS, KOODATUT VASTAUKSET</a:t>
            </a:r>
            <a:endParaRPr lang="fi-FI" sz="2200" dirty="0"/>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1851936319"/>
              </p:ext>
            </p:extLst>
          </p:nvPr>
        </p:nvGraphicFramePr>
        <p:xfrm>
          <a:off x="261257" y="1335088"/>
          <a:ext cx="8255681" cy="478313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1"/>
          <p:cNvSpPr txBox="1">
            <a:spLocks/>
          </p:cNvSpPr>
          <p:nvPr/>
        </p:nvSpPr>
        <p:spPr>
          <a:xfrm>
            <a:off x="814917" y="5964134"/>
            <a:ext cx="1659795"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smtClean="0">
                <a:solidFill>
                  <a:srgbClr val="444444"/>
                </a:solidFill>
                <a:latin typeface="Calibri" panose="020F0502020204030204" pitchFamily="34" charset="0"/>
              </a:rPr>
              <a:t>Vastaajat = </a:t>
            </a:r>
            <a:endParaRPr lang="it-IT" sz="1200" b="0" dirty="0">
              <a:solidFill>
                <a:srgbClr val="444444"/>
              </a:solidFill>
              <a:latin typeface="Calibri" panose="020F0502020204030204" pitchFamily="34" charset="0"/>
            </a:endParaRPr>
          </a:p>
        </p:txBody>
      </p:sp>
      <p:sp>
        <p:nvSpPr>
          <p:cNvPr id="9" name="Title 1"/>
          <p:cNvSpPr txBox="1">
            <a:spLocks/>
          </p:cNvSpPr>
          <p:nvPr>
            <p:custDataLst>
              <p:tags r:id="rId3"/>
            </p:custDataLst>
          </p:nvPr>
        </p:nvSpPr>
        <p:spPr>
          <a:xfrm>
            <a:off x="1548342" y="5964134"/>
            <a:ext cx="5179029"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smtClean="0">
                <a:solidFill>
                  <a:srgbClr val="444444"/>
                </a:solidFill>
                <a:latin typeface="Calibri" panose="020F0502020204030204" pitchFamily="34" charset="0"/>
              </a:rPr>
              <a:t>Kokenut perheen saaman henkisen avun ja tuen riittämättömäksi</a:t>
            </a:r>
            <a:endParaRPr lang="it-IT" sz="1200" b="0" dirty="0">
              <a:solidFill>
                <a:srgbClr val="444444"/>
              </a:solidFill>
              <a:latin typeface="Calibri" panose="020F0502020204030204" pitchFamily="34" charset="0"/>
            </a:endParaRPr>
          </a:p>
        </p:txBody>
      </p:sp>
      <p:sp>
        <p:nvSpPr>
          <p:cNvPr id="12" name="Kuvaselitepilvi 11"/>
          <p:cNvSpPr/>
          <p:nvPr/>
        </p:nvSpPr>
        <p:spPr>
          <a:xfrm>
            <a:off x="8973409" y="4124132"/>
            <a:ext cx="2714582" cy="1660848"/>
          </a:xfrm>
          <a:prstGeom prst="cloudCallout">
            <a:avLst>
              <a:gd name="adj1" fmla="val 30071"/>
              <a:gd name="adj2" fmla="val 51635"/>
            </a:avLst>
          </a:prstGeom>
          <a:noFill/>
          <a:ln w="25400">
            <a:solidFill>
              <a:srgbClr val="96F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Konkreettista apua vaikeisiin alkuaikoihin. Hieman myöhemmin olisi asiantuntijan </a:t>
            </a:r>
            <a:r>
              <a:rPr lang="fi-FI" sz="1100" i="1" dirty="0" smtClean="0">
                <a:solidFill>
                  <a:srgbClr val="E7E6E6">
                    <a:lumMod val="25000"/>
                  </a:srgbClr>
                </a:solidFill>
              </a:rPr>
              <a:t>apu </a:t>
            </a:r>
            <a:r>
              <a:rPr lang="fi-FI" sz="1100" i="1" dirty="0">
                <a:solidFill>
                  <a:srgbClr val="E7E6E6">
                    <a:lumMod val="25000"/>
                  </a:srgbClr>
                </a:solidFill>
              </a:rPr>
              <a:t>ollut tarpeen</a:t>
            </a:r>
            <a:r>
              <a:rPr lang="fi-FI" sz="1100" i="1" dirty="0" smtClean="0">
                <a:solidFill>
                  <a:srgbClr val="E7E6E6">
                    <a:lumMod val="25000"/>
                  </a:srgbClr>
                </a:solidFill>
              </a:rPr>
              <a:t>.</a:t>
            </a:r>
          </a:p>
          <a:p>
            <a:pPr algn="ctr">
              <a:defRPr/>
            </a:pPr>
            <a:r>
              <a:rPr lang="fi-FI" sz="1100" i="1" dirty="0" smtClean="0">
                <a:solidFill>
                  <a:srgbClr val="E7E6E6">
                    <a:lumMod val="25000"/>
                  </a:srgbClr>
                </a:solidFill>
              </a:rPr>
              <a:t>(SYDÄNLAPSET)</a:t>
            </a:r>
            <a:endParaRPr lang="fi-FI" sz="1100" i="1" dirty="0">
              <a:solidFill>
                <a:srgbClr val="E7E6E6">
                  <a:lumMod val="25000"/>
                </a:srgbClr>
              </a:solidFill>
            </a:endParaRPr>
          </a:p>
        </p:txBody>
      </p:sp>
      <p:sp>
        <p:nvSpPr>
          <p:cNvPr id="13" name="Kuvaselitepilvi 12"/>
          <p:cNvSpPr/>
          <p:nvPr/>
        </p:nvSpPr>
        <p:spPr>
          <a:xfrm>
            <a:off x="9554549" y="2503718"/>
            <a:ext cx="2531393" cy="1564432"/>
          </a:xfrm>
          <a:prstGeom prst="cloudCallout">
            <a:avLst>
              <a:gd name="adj1" fmla="val 30071"/>
              <a:gd name="adj2" fmla="val 51635"/>
            </a:avLst>
          </a:prstGeom>
          <a:noFill/>
          <a:ln w="25400">
            <a:solidFill>
              <a:srgbClr val="96F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Sairaalassa osastojaksoilla ei koskaan ole kysytty mitä kuuluu tai miten jaksat. Sitä olisin kaivannut</a:t>
            </a:r>
            <a:r>
              <a:rPr lang="fi-FI" sz="1100" i="1" dirty="0" smtClean="0">
                <a:solidFill>
                  <a:srgbClr val="E7E6E6">
                    <a:lumMod val="25000"/>
                  </a:srgbClr>
                </a:solidFill>
              </a:rPr>
              <a:t>.</a:t>
            </a:r>
          </a:p>
          <a:p>
            <a:pPr algn="ctr">
              <a:defRPr/>
            </a:pPr>
            <a:r>
              <a:rPr lang="fi-FI" sz="1100" i="1" dirty="0" smtClean="0">
                <a:solidFill>
                  <a:srgbClr val="E7E6E6">
                    <a:lumMod val="25000"/>
                  </a:srgbClr>
                </a:solidFill>
              </a:rPr>
              <a:t>(MUSILI)</a:t>
            </a:r>
            <a:endParaRPr lang="fi-FI" sz="1100" i="1" dirty="0">
              <a:solidFill>
                <a:srgbClr val="E7E6E6">
                  <a:lumMod val="25000"/>
                </a:srgbClr>
              </a:solidFill>
            </a:endParaRPr>
          </a:p>
        </p:txBody>
      </p:sp>
      <p:sp>
        <p:nvSpPr>
          <p:cNvPr id="14" name="Kuvaselitepilvi 13"/>
          <p:cNvSpPr/>
          <p:nvPr/>
        </p:nvSpPr>
        <p:spPr>
          <a:xfrm>
            <a:off x="8534421" y="1342634"/>
            <a:ext cx="2472614" cy="1315617"/>
          </a:xfrm>
          <a:prstGeom prst="cloudCallout">
            <a:avLst>
              <a:gd name="adj1" fmla="val 30071"/>
              <a:gd name="adj2" fmla="val 51635"/>
            </a:avLst>
          </a:prstGeom>
          <a:noFill/>
          <a:ln w="25400">
            <a:solidFill>
              <a:srgbClr val="96F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Käytännön apua tukiviidakossa rämpimiseen ja keskusteluapua etenkin </a:t>
            </a:r>
            <a:r>
              <a:rPr lang="fi-FI" sz="1100" i="1" dirty="0" smtClean="0">
                <a:solidFill>
                  <a:srgbClr val="E7E6E6">
                    <a:lumMod val="25000"/>
                  </a:srgbClr>
                </a:solidFill>
              </a:rPr>
              <a:t>sisaruksille</a:t>
            </a:r>
          </a:p>
          <a:p>
            <a:pPr algn="ctr">
              <a:defRPr/>
            </a:pPr>
            <a:r>
              <a:rPr lang="fi-FI" sz="1100" i="1" dirty="0" smtClean="0">
                <a:solidFill>
                  <a:srgbClr val="E7E6E6">
                    <a:lumMod val="25000"/>
                  </a:srgbClr>
                </a:solidFill>
              </a:rPr>
              <a:t>(LEIJONAEMOT)</a:t>
            </a:r>
            <a:endParaRPr lang="fi-FI" sz="1100" i="1" dirty="0">
              <a:solidFill>
                <a:srgbClr val="E7E6E6">
                  <a:lumMod val="25000"/>
                </a:srgbClr>
              </a:solidFill>
            </a:endParaRPr>
          </a:p>
        </p:txBody>
      </p:sp>
      <p:sp>
        <p:nvSpPr>
          <p:cNvPr id="15" name="Kuvaselitepilvi 14"/>
          <p:cNvSpPr/>
          <p:nvPr/>
        </p:nvSpPr>
        <p:spPr>
          <a:xfrm>
            <a:off x="5296833" y="1589318"/>
            <a:ext cx="2861075" cy="1828800"/>
          </a:xfrm>
          <a:prstGeom prst="cloudCallout">
            <a:avLst>
              <a:gd name="adj1" fmla="val 30071"/>
              <a:gd name="adj2" fmla="val 51635"/>
            </a:avLst>
          </a:prstGeom>
          <a:solidFill>
            <a:schemeClr val="bg1"/>
          </a:solidFill>
          <a:ln w="25400">
            <a:solidFill>
              <a:srgbClr val="96F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Psykologia tms. olisi pitänyt tarjota heti tai hyvin pian lapsen sairastumisen jälkeen. Ei niin, että äiti alkaa vaatimaan sitä vasta kun on jo henkisesti aivan loppu, hyvin lähellä masennusta</a:t>
            </a:r>
            <a:r>
              <a:rPr lang="fi-FI" sz="1100" i="1" dirty="0" smtClean="0">
                <a:solidFill>
                  <a:srgbClr val="E7E6E6">
                    <a:lumMod val="25000"/>
                  </a:srgbClr>
                </a:solidFill>
              </a:rPr>
              <a:t>.</a:t>
            </a:r>
          </a:p>
          <a:p>
            <a:pPr algn="ctr">
              <a:defRPr/>
            </a:pPr>
            <a:r>
              <a:rPr lang="fi-FI" sz="1100" i="1" dirty="0" smtClean="0">
                <a:solidFill>
                  <a:srgbClr val="E7E6E6">
                    <a:lumMod val="25000"/>
                  </a:srgbClr>
                </a:solidFill>
              </a:rPr>
              <a:t>(KYMPIN LAPSET)</a:t>
            </a:r>
            <a:endParaRPr lang="fi-FI" sz="1100" i="1" dirty="0">
              <a:solidFill>
                <a:srgbClr val="E7E6E6">
                  <a:lumMod val="25000"/>
                </a:srgbClr>
              </a:solidFill>
            </a:endParaRPr>
          </a:p>
        </p:txBody>
      </p:sp>
      <p:sp>
        <p:nvSpPr>
          <p:cNvPr id="16" name="Kuvaselitepilvi 15"/>
          <p:cNvSpPr/>
          <p:nvPr/>
        </p:nvSpPr>
        <p:spPr>
          <a:xfrm>
            <a:off x="7697755" y="2923590"/>
            <a:ext cx="2217890" cy="1315618"/>
          </a:xfrm>
          <a:prstGeom prst="cloudCallout">
            <a:avLst>
              <a:gd name="adj1" fmla="val 30071"/>
              <a:gd name="adj2" fmla="val 51635"/>
            </a:avLst>
          </a:prstGeom>
          <a:solidFill>
            <a:schemeClr val="bg1"/>
          </a:solidFill>
          <a:ln w="25400">
            <a:solidFill>
              <a:srgbClr val="96F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Melkein mitä vain. Tarjolla oli vertaistuki, jota sai, kun itse jaksoi olla sosiaalinen</a:t>
            </a:r>
            <a:r>
              <a:rPr lang="fi-FI" sz="1100" i="1" dirty="0" smtClean="0">
                <a:solidFill>
                  <a:srgbClr val="E7E6E6">
                    <a:lumMod val="25000"/>
                  </a:srgbClr>
                </a:solidFill>
              </a:rPr>
              <a:t>.</a:t>
            </a:r>
          </a:p>
          <a:p>
            <a:pPr algn="ctr">
              <a:defRPr/>
            </a:pPr>
            <a:r>
              <a:rPr lang="fi-FI" sz="1100" i="1" dirty="0" smtClean="0">
                <a:solidFill>
                  <a:srgbClr val="E7E6E6">
                    <a:lumMod val="25000"/>
                  </a:srgbClr>
                </a:solidFill>
              </a:rPr>
              <a:t>(SYKERÖ)</a:t>
            </a:r>
            <a:endParaRPr lang="fi-FI" sz="1100" i="1" dirty="0">
              <a:solidFill>
                <a:srgbClr val="E7E6E6">
                  <a:lumMod val="25000"/>
                </a:srgbClr>
              </a:solidFill>
            </a:endParaRPr>
          </a:p>
        </p:txBody>
      </p:sp>
      <p:sp>
        <p:nvSpPr>
          <p:cNvPr id="17" name="Title 1"/>
          <p:cNvSpPr txBox="1">
            <a:spLocks/>
          </p:cNvSpPr>
          <p:nvPr/>
        </p:nvSpPr>
        <p:spPr>
          <a:xfrm>
            <a:off x="9770728" y="5961948"/>
            <a:ext cx="2055801" cy="375411"/>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000" b="0" dirty="0" smtClean="0">
                <a:solidFill>
                  <a:srgbClr val="444444"/>
                </a:solidFill>
                <a:latin typeface="Calibri" panose="020F0502020204030204" pitchFamily="34" charset="0"/>
              </a:rPr>
              <a:t>Kaikki avoimet vastaukset löytyvät erillisestä </a:t>
            </a:r>
            <a:r>
              <a:rPr lang="fi-FI" sz="1000" b="0" dirty="0" err="1" smtClean="0">
                <a:solidFill>
                  <a:srgbClr val="444444"/>
                </a:solidFill>
                <a:latin typeface="Calibri" panose="020F0502020204030204" pitchFamily="34" charset="0"/>
              </a:rPr>
              <a:t>excel-tiedostosta</a:t>
            </a:r>
            <a:endParaRPr lang="it-IT" sz="1000" b="0" dirty="0">
              <a:solidFill>
                <a:srgbClr val="444444"/>
              </a:solidFill>
              <a:latin typeface="Calibri" panose="020F0502020204030204" pitchFamily="34" charset="0"/>
            </a:endParaRPr>
          </a:p>
        </p:txBody>
      </p:sp>
    </p:spTree>
    <p:extLst>
      <p:ext uri="{BB962C8B-B14F-4D97-AF65-F5344CB8AC3E}">
        <p14:creationId xmlns:p14="http://schemas.microsoft.com/office/powerpoint/2010/main" val="1046376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3" name="Alatunnisteen paikkamerkki 2"/>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4" name="Dian numeron paikkamerkki 3"/>
          <p:cNvSpPr>
            <a:spLocks noGrp="1"/>
          </p:cNvSpPr>
          <p:nvPr>
            <p:ph type="sldNum" sz="quarter" idx="12"/>
          </p:nvPr>
        </p:nvSpPr>
        <p:spPr/>
        <p:txBody>
          <a:bodyPr/>
          <a:lstStyle/>
          <a:p>
            <a:fld id="{B6DB0E4E-F5D7-41BD-96AC-FA55D8C3805E}" type="slidenum">
              <a:rPr lang="fi-FI" smtClean="0">
                <a:solidFill>
                  <a:prstClr val="black">
                    <a:tint val="75000"/>
                  </a:prstClr>
                </a:solidFill>
              </a:rPr>
              <a:pPr/>
              <a:t>22</a:t>
            </a:fld>
            <a:endParaRPr lang="fi-FI">
              <a:solidFill>
                <a:prstClr val="black">
                  <a:tint val="75000"/>
                </a:prstClr>
              </a:solidFill>
            </a:endParaRPr>
          </a:p>
        </p:txBody>
      </p:sp>
      <p:pic>
        <p:nvPicPr>
          <p:cNvPr id="8" name="Kuva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5672" y="62733"/>
            <a:ext cx="9709265" cy="6747940"/>
          </a:xfrm>
          <a:prstGeom prst="rect">
            <a:avLst/>
          </a:prstGeom>
        </p:spPr>
      </p:pic>
      <p:sp>
        <p:nvSpPr>
          <p:cNvPr id="10" name="Tekstiruutu 9"/>
          <p:cNvSpPr txBox="1"/>
          <p:nvPr/>
        </p:nvSpPr>
        <p:spPr>
          <a:xfrm>
            <a:off x="3557729" y="1005958"/>
            <a:ext cx="5665509" cy="1569660"/>
          </a:xfrm>
          <a:prstGeom prst="rect">
            <a:avLst/>
          </a:prstGeom>
          <a:solidFill>
            <a:schemeClr val="bg2">
              <a:lumMod val="25000"/>
            </a:schemeClr>
          </a:solidFill>
        </p:spPr>
        <p:txBody>
          <a:bodyPr wrap="square" rtlCol="0">
            <a:spAutoFit/>
          </a:bodyPr>
          <a:lstStyle/>
          <a:p>
            <a:pPr algn="ctr"/>
            <a:r>
              <a:rPr lang="fi-FI" sz="3200" dirty="0" smtClean="0">
                <a:solidFill>
                  <a:schemeClr val="bg1"/>
                </a:solidFill>
              </a:rPr>
              <a:t>Huoli lapsesta ja miten </a:t>
            </a:r>
            <a:r>
              <a:rPr lang="fi-FI" sz="3200" dirty="0">
                <a:solidFill>
                  <a:schemeClr val="bg1"/>
                </a:solidFill>
              </a:rPr>
              <a:t>perheissä keskustellaan lapsen tilanteen </a:t>
            </a:r>
            <a:br>
              <a:rPr lang="fi-FI" sz="3200" dirty="0">
                <a:solidFill>
                  <a:schemeClr val="bg1"/>
                </a:solidFill>
              </a:rPr>
            </a:br>
            <a:r>
              <a:rPr lang="fi-FI" sz="3200" dirty="0">
                <a:solidFill>
                  <a:schemeClr val="bg1"/>
                </a:solidFill>
              </a:rPr>
              <a:t>herättämistä </a:t>
            </a:r>
            <a:r>
              <a:rPr lang="fi-FI" sz="3200" dirty="0" smtClean="0">
                <a:solidFill>
                  <a:schemeClr val="bg1"/>
                </a:solidFill>
              </a:rPr>
              <a:t>tunteista</a:t>
            </a:r>
            <a:endParaRPr lang="fi-FI" sz="3200" dirty="0">
              <a:solidFill>
                <a:schemeClr val="bg1"/>
              </a:solidFill>
            </a:endParaRPr>
          </a:p>
        </p:txBody>
      </p:sp>
    </p:spTree>
    <p:extLst>
      <p:ext uri="{BB962C8B-B14F-4D97-AF65-F5344CB8AC3E}">
        <p14:creationId xmlns:p14="http://schemas.microsoft.com/office/powerpoint/2010/main" val="4102052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3" name="Alatunnisteen paikkamerkki 2"/>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dirty="0">
              <a:solidFill>
                <a:prstClr val="black">
                  <a:tint val="75000"/>
                </a:prstClr>
              </a:solidFill>
            </a:endParaRPr>
          </a:p>
        </p:txBody>
      </p:sp>
      <p:sp>
        <p:nvSpPr>
          <p:cNvPr id="4" name="Dian numeron paikkamerkki 3"/>
          <p:cNvSpPr>
            <a:spLocks noGrp="1"/>
          </p:cNvSpPr>
          <p:nvPr>
            <p:ph type="sldNum" sz="quarter" idx="12"/>
          </p:nvPr>
        </p:nvSpPr>
        <p:spPr/>
        <p:txBody>
          <a:bodyPr/>
          <a:lstStyle/>
          <a:p>
            <a:fld id="{B6DB0E4E-F5D7-41BD-96AC-FA55D8C3805E}" type="slidenum">
              <a:rPr lang="fi-FI" smtClean="0">
                <a:solidFill>
                  <a:prstClr val="black">
                    <a:tint val="75000"/>
                  </a:prstClr>
                </a:solidFill>
              </a:rPr>
              <a:pPr/>
              <a:t>23</a:t>
            </a:fld>
            <a:endParaRPr lang="fi-FI">
              <a:solidFill>
                <a:prstClr val="black">
                  <a:tint val="75000"/>
                </a:prstClr>
              </a:solidFill>
            </a:endParaRPr>
          </a:p>
        </p:txBody>
      </p:sp>
      <p:sp>
        <p:nvSpPr>
          <p:cNvPr id="8" name="Otsikko 6"/>
          <p:cNvSpPr>
            <a:spLocks noGrp="1"/>
          </p:cNvSpPr>
          <p:nvPr>
            <p:ph type="title"/>
            <p:custDataLst>
              <p:tags r:id="rId1"/>
            </p:custDataLst>
          </p:nvPr>
        </p:nvSpPr>
        <p:spPr>
          <a:xfrm>
            <a:off x="712229" y="373707"/>
            <a:ext cx="11033765" cy="622647"/>
          </a:xfrm>
        </p:spPr>
        <p:txBody>
          <a:bodyPr>
            <a:normAutofit/>
          </a:bodyPr>
          <a:lstStyle/>
          <a:p>
            <a:r>
              <a:rPr lang="fi-FI" dirty="0" smtClean="0"/>
              <a:t>Huoli lapsesta</a:t>
            </a:r>
            <a:endParaRPr lang="fi-FI" dirty="0"/>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1767707054"/>
              </p:ext>
            </p:extLst>
          </p:nvPr>
        </p:nvGraphicFramePr>
        <p:xfrm>
          <a:off x="652463" y="1619001"/>
          <a:ext cx="7864475" cy="4352591"/>
        </p:xfrm>
        <a:graphic>
          <a:graphicData uri="http://schemas.openxmlformats.org/drawingml/2006/chart">
            <c:chart xmlns:c="http://schemas.openxmlformats.org/drawingml/2006/chart" xmlns:r="http://schemas.openxmlformats.org/officeDocument/2006/relationships" r:id="rId6"/>
          </a:graphicData>
        </a:graphic>
      </p:graphicFrame>
      <p:sp>
        <p:nvSpPr>
          <p:cNvPr id="5" name="Sisällön paikkamerkki 4"/>
          <p:cNvSpPr>
            <a:spLocks noGrp="1"/>
          </p:cNvSpPr>
          <p:nvPr>
            <p:ph idx="13"/>
          </p:nvPr>
        </p:nvSpPr>
        <p:spPr>
          <a:xfrm>
            <a:off x="8748002" y="2001909"/>
            <a:ext cx="2997993" cy="3389241"/>
          </a:xfrm>
        </p:spPr>
        <p:txBody>
          <a:bodyPr/>
          <a:lstStyle/>
          <a:p>
            <a:pPr>
              <a:buClr>
                <a:srgbClr val="7030A0"/>
              </a:buClr>
            </a:pPr>
            <a:r>
              <a:rPr lang="fi-FI" dirty="0" smtClean="0"/>
              <a:t>Huolen määrä on ollut suurinta syöpälasten vanhemmilla, mutta enemmistö kaikista muistakin vanhemmista kantaa suurta huolta.</a:t>
            </a:r>
            <a:endParaRPr lang="fi-FI" dirty="0"/>
          </a:p>
          <a:p>
            <a:pPr>
              <a:buClr>
                <a:srgbClr val="7030A0"/>
              </a:buClr>
            </a:pPr>
            <a:r>
              <a:rPr lang="fi-FI" dirty="0" smtClean="0"/>
              <a:t>Toiveikkuus ja huolen kantaminen vuorottelevat eniten </a:t>
            </a:r>
            <a:r>
              <a:rPr lang="fi-FI" dirty="0" err="1" smtClean="0"/>
              <a:t>Musilin</a:t>
            </a:r>
            <a:r>
              <a:rPr lang="fi-FI" dirty="0" smtClean="0"/>
              <a:t> jäsenten ja Leijonaemojen keskuudessa. </a:t>
            </a:r>
          </a:p>
        </p:txBody>
      </p:sp>
      <p:sp>
        <p:nvSpPr>
          <p:cNvPr id="7" name="Title 1"/>
          <p:cNvSpPr txBox="1">
            <a:spLocks/>
          </p:cNvSpPr>
          <p:nvPr/>
        </p:nvSpPr>
        <p:spPr>
          <a:xfrm>
            <a:off x="814917" y="6122761"/>
            <a:ext cx="1659795"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smtClean="0">
                <a:solidFill>
                  <a:srgbClr val="444444"/>
                </a:solidFill>
                <a:latin typeface="Calibri" panose="020F0502020204030204" pitchFamily="34" charset="0"/>
              </a:rPr>
              <a:t>Vastaajat = </a:t>
            </a:r>
            <a:endParaRPr lang="it-IT" sz="1200" b="0">
              <a:solidFill>
                <a:srgbClr val="444444"/>
              </a:solidFill>
              <a:latin typeface="Calibri" panose="020F0502020204030204" pitchFamily="34" charset="0"/>
            </a:endParaRPr>
          </a:p>
        </p:txBody>
      </p:sp>
      <p:sp>
        <p:nvSpPr>
          <p:cNvPr id="9" name="Title 1"/>
          <p:cNvSpPr txBox="1">
            <a:spLocks/>
          </p:cNvSpPr>
          <p:nvPr>
            <p:custDataLst>
              <p:tags r:id="rId3"/>
            </p:custDataLst>
          </p:nvPr>
        </p:nvSpPr>
        <p:spPr>
          <a:xfrm>
            <a:off x="1548342" y="6122761"/>
            <a:ext cx="1659795"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smtClean="0">
                <a:solidFill>
                  <a:srgbClr val="444444"/>
                </a:solidFill>
                <a:latin typeface="Calibri" panose="020F0502020204030204" pitchFamily="34" charset="0"/>
              </a:rPr>
              <a:t>187</a:t>
            </a:r>
            <a:endParaRPr lang="it-IT" sz="1200" b="0">
              <a:solidFill>
                <a:srgbClr val="444444"/>
              </a:solidFill>
              <a:latin typeface="Calibri" panose="020F0502020204030204" pitchFamily="34" charset="0"/>
            </a:endParaRPr>
          </a:p>
        </p:txBody>
      </p:sp>
      <p:sp>
        <p:nvSpPr>
          <p:cNvPr id="12" name="Otsikko 6"/>
          <p:cNvSpPr txBox="1">
            <a:spLocks/>
          </p:cNvSpPr>
          <p:nvPr>
            <p:custDataLst>
              <p:tags r:id="rId4"/>
            </p:custDataLst>
          </p:nvPr>
        </p:nvSpPr>
        <p:spPr>
          <a:xfrm>
            <a:off x="712230" y="996354"/>
            <a:ext cx="11033765" cy="622647"/>
          </a:xfrm>
          <a:prstGeom prst="rect">
            <a:avLst/>
          </a:prstGeom>
        </p:spPr>
        <p:txBody>
          <a:bodyPr>
            <a:noAutofit/>
          </a:bodyPr>
          <a:lstStyle>
            <a:lvl1pPr algn="l" defTabSz="914400" rtl="0" eaLnBrk="1" latinLnBrk="0" hangingPunct="1">
              <a:lnSpc>
                <a:spcPct val="90000"/>
              </a:lnSpc>
              <a:spcBef>
                <a:spcPct val="0"/>
              </a:spcBef>
              <a:buNone/>
              <a:defRPr sz="3200" kern="1200" baseline="0">
                <a:solidFill>
                  <a:schemeClr val="tx1">
                    <a:lumMod val="85000"/>
                    <a:lumOff val="15000"/>
                  </a:schemeClr>
                </a:solidFill>
                <a:latin typeface="+mj-lt"/>
                <a:ea typeface="+mj-ea"/>
                <a:cs typeface="+mj-cs"/>
              </a:defRPr>
            </a:lvl1pPr>
          </a:lstStyle>
          <a:p>
            <a:r>
              <a:rPr lang="fi-FI" sz="1400" dirty="0">
                <a:solidFill>
                  <a:prstClr val="black">
                    <a:lumMod val="85000"/>
                    <a:lumOff val="15000"/>
                  </a:prstClr>
                </a:solidFill>
              </a:rPr>
              <a:t>LAPSIPOTILASPERHE: </a:t>
            </a:r>
            <a:r>
              <a:rPr lang="fi-FI" sz="1400" dirty="0" smtClean="0">
                <a:solidFill>
                  <a:prstClr val="black">
                    <a:lumMod val="85000"/>
                    <a:lumOff val="15000"/>
                  </a:prstClr>
                </a:solidFill>
              </a:rPr>
              <a:t>Miten suurta huolta olet kantanut lapsen menettämisestä tai lapsen tulevaisuuteen liittyvistä asioista sairauden aikana? </a:t>
            </a:r>
          </a:p>
          <a:p>
            <a:r>
              <a:rPr lang="fi-FI" sz="1400" dirty="0">
                <a:solidFill>
                  <a:prstClr val="black">
                    <a:lumMod val="85000"/>
                    <a:lumOff val="15000"/>
                  </a:prstClr>
                </a:solidFill>
              </a:rPr>
              <a:t>ERITYISLAPSIPERHE: </a:t>
            </a:r>
            <a:r>
              <a:rPr lang="fi-FI" sz="1400" dirty="0" smtClean="0">
                <a:solidFill>
                  <a:prstClr val="black">
                    <a:lumMod val="85000"/>
                    <a:lumOff val="15000"/>
                  </a:prstClr>
                </a:solidFill>
              </a:rPr>
              <a:t>Miten suurta huolta olet kantanut lapsen tulevaisuuteen liittyvistä asioista?</a:t>
            </a:r>
            <a:endParaRPr lang="fi-FI" sz="1400" dirty="0">
              <a:solidFill>
                <a:prstClr val="black">
                  <a:lumMod val="85000"/>
                  <a:lumOff val="15000"/>
                </a:prstClr>
              </a:solidFill>
            </a:endParaRPr>
          </a:p>
        </p:txBody>
      </p:sp>
    </p:spTree>
    <p:extLst>
      <p:ext uri="{BB962C8B-B14F-4D97-AF65-F5344CB8AC3E}">
        <p14:creationId xmlns:p14="http://schemas.microsoft.com/office/powerpoint/2010/main" val="592116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3" name="Alatunnisteen paikkamerkki 2"/>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dirty="0">
              <a:solidFill>
                <a:prstClr val="black">
                  <a:tint val="75000"/>
                </a:prstClr>
              </a:solidFill>
            </a:endParaRPr>
          </a:p>
        </p:txBody>
      </p:sp>
      <p:sp>
        <p:nvSpPr>
          <p:cNvPr id="4" name="Dian numeron paikkamerkki 3"/>
          <p:cNvSpPr>
            <a:spLocks noGrp="1"/>
          </p:cNvSpPr>
          <p:nvPr>
            <p:ph type="sldNum" sz="quarter" idx="12"/>
          </p:nvPr>
        </p:nvSpPr>
        <p:spPr/>
        <p:txBody>
          <a:bodyPr/>
          <a:lstStyle/>
          <a:p>
            <a:fld id="{B6DB0E4E-F5D7-41BD-96AC-FA55D8C3805E}" type="slidenum">
              <a:rPr lang="fi-FI" smtClean="0">
                <a:solidFill>
                  <a:prstClr val="black">
                    <a:tint val="75000"/>
                  </a:prstClr>
                </a:solidFill>
              </a:rPr>
              <a:pPr/>
              <a:t>24</a:t>
            </a:fld>
            <a:endParaRPr lang="fi-FI">
              <a:solidFill>
                <a:prstClr val="black">
                  <a:tint val="75000"/>
                </a:prstClr>
              </a:solidFill>
            </a:endParaRPr>
          </a:p>
        </p:txBody>
      </p:sp>
      <p:sp>
        <p:nvSpPr>
          <p:cNvPr id="8" name="Otsikko 6"/>
          <p:cNvSpPr>
            <a:spLocks noGrp="1"/>
          </p:cNvSpPr>
          <p:nvPr>
            <p:ph type="title"/>
            <p:custDataLst>
              <p:tags r:id="rId1"/>
            </p:custDataLst>
          </p:nvPr>
        </p:nvSpPr>
        <p:spPr>
          <a:xfrm>
            <a:off x="429202" y="526713"/>
            <a:ext cx="11033765" cy="622647"/>
          </a:xfrm>
        </p:spPr>
        <p:txBody>
          <a:bodyPr>
            <a:normAutofit/>
          </a:bodyPr>
          <a:lstStyle/>
          <a:p>
            <a:r>
              <a:rPr lang="fi-FI" dirty="0" smtClean="0"/>
              <a:t>Lapsen sairaudesta ja erityisyydestä puhuminen</a:t>
            </a:r>
            <a:endParaRPr lang="fi-FI" dirty="0"/>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4234812099"/>
              </p:ext>
            </p:extLst>
          </p:nvPr>
        </p:nvGraphicFramePr>
        <p:xfrm>
          <a:off x="652463" y="1335088"/>
          <a:ext cx="7864475" cy="4783137"/>
        </p:xfrm>
        <a:graphic>
          <a:graphicData uri="http://schemas.openxmlformats.org/drawingml/2006/chart">
            <c:chart xmlns:c="http://schemas.openxmlformats.org/drawingml/2006/chart" xmlns:r="http://schemas.openxmlformats.org/officeDocument/2006/relationships" r:id="rId5"/>
          </a:graphicData>
        </a:graphic>
      </p:graphicFrame>
      <p:sp>
        <p:nvSpPr>
          <p:cNvPr id="5" name="Sisällön paikkamerkki 4"/>
          <p:cNvSpPr>
            <a:spLocks noGrp="1"/>
          </p:cNvSpPr>
          <p:nvPr>
            <p:ph idx="13"/>
          </p:nvPr>
        </p:nvSpPr>
        <p:spPr>
          <a:xfrm>
            <a:off x="9315450" y="1335159"/>
            <a:ext cx="2733675" cy="4782612"/>
          </a:xfrm>
        </p:spPr>
        <p:txBody>
          <a:bodyPr/>
          <a:lstStyle/>
          <a:p>
            <a:pPr>
              <a:buClr>
                <a:srgbClr val="7030A0"/>
              </a:buClr>
            </a:pPr>
            <a:r>
              <a:rPr lang="fi-FI" dirty="0" smtClean="0"/>
              <a:t>Valtaosassa perheitä keskustellaan lapsen sairaudesta tai erityisyydestä.</a:t>
            </a:r>
          </a:p>
          <a:p>
            <a:pPr>
              <a:buClr>
                <a:srgbClr val="7030A0"/>
              </a:buClr>
            </a:pPr>
            <a:r>
              <a:rPr lang="fi-FI" dirty="0"/>
              <a:t>V</a:t>
            </a:r>
            <a:r>
              <a:rPr lang="fi-FI" dirty="0" smtClean="0"/>
              <a:t>aikeinta puhuminen on itse sairaan tai erityisen lapsen kanssa. </a:t>
            </a:r>
          </a:p>
          <a:p>
            <a:pPr>
              <a:buClr>
                <a:srgbClr val="7030A0"/>
              </a:buClr>
            </a:pPr>
            <a:r>
              <a:rPr lang="fi-FI" dirty="0" smtClean="0"/>
              <a:t>Helpointa puolison kanssa, mutta toisaalta joka kahdeksannessa perheessä vanhemmat puhuvat vähän tai ei lainkaan.</a:t>
            </a:r>
            <a:endParaRPr lang="fi-FI" dirty="0"/>
          </a:p>
        </p:txBody>
      </p:sp>
      <p:sp>
        <p:nvSpPr>
          <p:cNvPr id="12" name="Oikea aaltosulje 11"/>
          <p:cNvSpPr/>
          <p:nvPr/>
        </p:nvSpPr>
        <p:spPr>
          <a:xfrm>
            <a:off x="8285584" y="2509934"/>
            <a:ext cx="45719" cy="2799183"/>
          </a:xfrm>
          <a:prstGeom prst="rightBrac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solidFill>
                <a:prstClr val="black"/>
              </a:solidFill>
            </a:endParaRPr>
          </a:p>
        </p:txBody>
      </p:sp>
      <p:sp>
        <p:nvSpPr>
          <p:cNvPr id="13" name="Title 1"/>
          <p:cNvSpPr txBox="1">
            <a:spLocks/>
          </p:cNvSpPr>
          <p:nvPr>
            <p:custDataLst>
              <p:tags r:id="rId3"/>
            </p:custDataLst>
          </p:nvPr>
        </p:nvSpPr>
        <p:spPr>
          <a:xfrm>
            <a:off x="8415665" y="3745631"/>
            <a:ext cx="728327" cy="443812"/>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smtClean="0">
                <a:solidFill>
                  <a:srgbClr val="444444"/>
                </a:solidFill>
                <a:latin typeface="Calibri" panose="020F0502020204030204" pitchFamily="34" charset="0"/>
              </a:rPr>
              <a:t>= Jonkin </a:t>
            </a:r>
          </a:p>
          <a:p>
            <a:r>
              <a:rPr lang="fi-FI" sz="1200" b="0" dirty="0" smtClean="0">
                <a:solidFill>
                  <a:srgbClr val="444444"/>
                </a:solidFill>
                <a:latin typeface="Calibri" panose="020F0502020204030204" pitchFamily="34" charset="0"/>
              </a:rPr>
              <a:t>verran</a:t>
            </a:r>
            <a:endParaRPr lang="it-IT" sz="1200" b="0" dirty="0">
              <a:solidFill>
                <a:srgbClr val="444444"/>
              </a:solidFill>
              <a:latin typeface="Calibri" panose="020F0502020204030204" pitchFamily="34" charset="0"/>
            </a:endParaRPr>
          </a:p>
        </p:txBody>
      </p:sp>
      <p:sp>
        <p:nvSpPr>
          <p:cNvPr id="14" name="Title 1"/>
          <p:cNvSpPr txBox="1">
            <a:spLocks/>
          </p:cNvSpPr>
          <p:nvPr/>
        </p:nvSpPr>
        <p:spPr>
          <a:xfrm>
            <a:off x="1822622" y="1507185"/>
            <a:ext cx="995222"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dirty="0" smtClean="0">
                <a:solidFill>
                  <a:srgbClr val="444444"/>
                </a:solidFill>
                <a:latin typeface="Calibri" panose="020F0502020204030204" pitchFamily="34" charset="0"/>
              </a:rPr>
              <a:t>Puhumme…</a:t>
            </a:r>
            <a:endParaRPr lang="it-IT" sz="1200" dirty="0">
              <a:solidFill>
                <a:srgbClr val="444444"/>
              </a:solidFill>
              <a:latin typeface="Calibri" panose="020F0502020204030204" pitchFamily="34" charset="0"/>
            </a:endParaRPr>
          </a:p>
        </p:txBody>
      </p:sp>
    </p:spTree>
    <p:extLst>
      <p:ext uri="{BB962C8B-B14F-4D97-AF65-F5344CB8AC3E}">
        <p14:creationId xmlns:p14="http://schemas.microsoft.com/office/powerpoint/2010/main" val="1737175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3" name="Alatunnisteen paikkamerkki 2"/>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dirty="0">
              <a:solidFill>
                <a:prstClr val="black">
                  <a:tint val="75000"/>
                </a:prstClr>
              </a:solidFill>
            </a:endParaRPr>
          </a:p>
        </p:txBody>
      </p:sp>
      <p:sp>
        <p:nvSpPr>
          <p:cNvPr id="4" name="Dian numeron paikkamerkki 3"/>
          <p:cNvSpPr>
            <a:spLocks noGrp="1"/>
          </p:cNvSpPr>
          <p:nvPr>
            <p:ph type="sldNum" sz="quarter" idx="12"/>
          </p:nvPr>
        </p:nvSpPr>
        <p:spPr/>
        <p:txBody>
          <a:bodyPr/>
          <a:lstStyle/>
          <a:p>
            <a:fld id="{B6DB0E4E-F5D7-41BD-96AC-FA55D8C3805E}" type="slidenum">
              <a:rPr lang="fi-FI" smtClean="0">
                <a:solidFill>
                  <a:prstClr val="black">
                    <a:tint val="75000"/>
                  </a:prstClr>
                </a:solidFill>
              </a:rPr>
              <a:pPr/>
              <a:t>25</a:t>
            </a:fld>
            <a:endParaRPr lang="fi-FI">
              <a:solidFill>
                <a:prstClr val="black">
                  <a:tint val="75000"/>
                </a:prstClr>
              </a:solidFill>
            </a:endParaRPr>
          </a:p>
        </p:txBody>
      </p:sp>
      <p:sp>
        <p:nvSpPr>
          <p:cNvPr id="8" name="Otsikko 6"/>
          <p:cNvSpPr>
            <a:spLocks noGrp="1"/>
          </p:cNvSpPr>
          <p:nvPr>
            <p:ph type="title"/>
            <p:custDataLst>
              <p:tags r:id="rId1"/>
            </p:custDataLst>
          </p:nvPr>
        </p:nvSpPr>
        <p:spPr/>
        <p:txBody>
          <a:bodyPr>
            <a:normAutofit fontScale="90000"/>
          </a:bodyPr>
          <a:lstStyle/>
          <a:p>
            <a:r>
              <a:rPr lang="fi-FI" dirty="0" smtClean="0"/>
              <a:t>Lapsen sairaudesta ja erityisyydestä puhuminen </a:t>
            </a:r>
            <a:r>
              <a:rPr lang="fi-FI" u="sng" dirty="0" smtClean="0"/>
              <a:t>koko perheen kesken</a:t>
            </a:r>
            <a:endParaRPr lang="fi-FI" u="sng" dirty="0"/>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4152708648"/>
              </p:ext>
            </p:extLst>
          </p:nvPr>
        </p:nvGraphicFramePr>
        <p:xfrm>
          <a:off x="652463" y="1335088"/>
          <a:ext cx="7864475" cy="4403239"/>
        </p:xfrm>
        <a:graphic>
          <a:graphicData uri="http://schemas.openxmlformats.org/drawingml/2006/chart">
            <c:chart xmlns:c="http://schemas.openxmlformats.org/drawingml/2006/chart" xmlns:r="http://schemas.openxmlformats.org/officeDocument/2006/relationships" r:id="rId7"/>
          </a:graphicData>
        </a:graphic>
      </p:graphicFrame>
      <p:sp>
        <p:nvSpPr>
          <p:cNvPr id="12" name="Oikea aaltosulje 11"/>
          <p:cNvSpPr/>
          <p:nvPr/>
        </p:nvSpPr>
        <p:spPr>
          <a:xfrm>
            <a:off x="8285584" y="2015412"/>
            <a:ext cx="45719" cy="3284377"/>
          </a:xfrm>
          <a:prstGeom prst="rightBrac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solidFill>
                <a:prstClr val="black"/>
              </a:solidFill>
            </a:endParaRPr>
          </a:p>
        </p:txBody>
      </p:sp>
      <p:sp>
        <p:nvSpPr>
          <p:cNvPr id="13" name="Title 1"/>
          <p:cNvSpPr txBox="1">
            <a:spLocks/>
          </p:cNvSpPr>
          <p:nvPr>
            <p:custDataLst>
              <p:tags r:id="rId3"/>
            </p:custDataLst>
          </p:nvPr>
        </p:nvSpPr>
        <p:spPr>
          <a:xfrm>
            <a:off x="8415665" y="3435694"/>
            <a:ext cx="728327" cy="443812"/>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smtClean="0">
                <a:solidFill>
                  <a:srgbClr val="444444"/>
                </a:solidFill>
                <a:latin typeface="Calibri" panose="020F0502020204030204" pitchFamily="34" charset="0"/>
              </a:rPr>
              <a:t>= Jonkin </a:t>
            </a:r>
          </a:p>
          <a:p>
            <a:r>
              <a:rPr lang="fi-FI" sz="1200" b="0" dirty="0" smtClean="0">
                <a:solidFill>
                  <a:srgbClr val="444444"/>
                </a:solidFill>
                <a:latin typeface="Calibri" panose="020F0502020204030204" pitchFamily="34" charset="0"/>
              </a:rPr>
              <a:t>verran</a:t>
            </a:r>
            <a:endParaRPr lang="it-IT" sz="1200" b="0" dirty="0">
              <a:solidFill>
                <a:srgbClr val="444444"/>
              </a:solidFill>
              <a:latin typeface="Calibri" panose="020F0502020204030204" pitchFamily="34" charset="0"/>
            </a:endParaRPr>
          </a:p>
        </p:txBody>
      </p:sp>
      <p:sp>
        <p:nvSpPr>
          <p:cNvPr id="14" name="Title 1"/>
          <p:cNvSpPr txBox="1">
            <a:spLocks/>
          </p:cNvSpPr>
          <p:nvPr/>
        </p:nvSpPr>
        <p:spPr>
          <a:xfrm>
            <a:off x="1822622" y="1507185"/>
            <a:ext cx="995222"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dirty="0" smtClean="0">
                <a:solidFill>
                  <a:srgbClr val="444444"/>
                </a:solidFill>
                <a:latin typeface="Calibri" panose="020F0502020204030204" pitchFamily="34" charset="0"/>
              </a:rPr>
              <a:t>Puhumme…</a:t>
            </a:r>
            <a:endParaRPr lang="it-IT" sz="1200" dirty="0">
              <a:solidFill>
                <a:srgbClr val="444444"/>
              </a:solidFill>
              <a:latin typeface="Calibri" panose="020F0502020204030204" pitchFamily="34" charset="0"/>
            </a:endParaRPr>
          </a:p>
        </p:txBody>
      </p:sp>
      <p:sp>
        <p:nvSpPr>
          <p:cNvPr id="11" name="Title 1"/>
          <p:cNvSpPr txBox="1">
            <a:spLocks/>
          </p:cNvSpPr>
          <p:nvPr>
            <p:custDataLst>
              <p:tags r:id="rId4"/>
            </p:custDataLst>
          </p:nvPr>
        </p:nvSpPr>
        <p:spPr>
          <a:xfrm>
            <a:off x="6295073" y="6071186"/>
            <a:ext cx="1851140" cy="221906"/>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smtClean="0">
                <a:solidFill>
                  <a:srgbClr val="444444"/>
                </a:solidFill>
                <a:latin typeface="Calibri" panose="020F0502020204030204" pitchFamily="34" charset="0"/>
              </a:rPr>
              <a:t>*) pieni vastaajamäärä</a:t>
            </a:r>
            <a:endParaRPr lang="it-IT" sz="1200" b="0" dirty="0">
              <a:solidFill>
                <a:srgbClr val="444444"/>
              </a:solidFill>
              <a:latin typeface="Calibri" panose="020F0502020204030204" pitchFamily="34" charset="0"/>
            </a:endParaRPr>
          </a:p>
        </p:txBody>
      </p:sp>
      <p:sp>
        <p:nvSpPr>
          <p:cNvPr id="15" name="Title 1"/>
          <p:cNvSpPr txBox="1">
            <a:spLocks/>
          </p:cNvSpPr>
          <p:nvPr>
            <p:custDataLst>
              <p:tags r:id="rId5"/>
            </p:custDataLst>
          </p:nvPr>
        </p:nvSpPr>
        <p:spPr>
          <a:xfrm>
            <a:off x="689926" y="6032494"/>
            <a:ext cx="5179029"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smtClean="0">
                <a:solidFill>
                  <a:srgbClr val="444444"/>
                </a:solidFill>
                <a:latin typeface="Calibri" panose="020F0502020204030204" pitchFamily="34" charset="0"/>
              </a:rPr>
              <a:t>Vastaajat = perheessä on lapsia enemmän kuin yksi</a:t>
            </a:r>
            <a:endParaRPr lang="it-IT" sz="1200" b="0" dirty="0">
              <a:solidFill>
                <a:srgbClr val="444444"/>
              </a:solidFill>
              <a:latin typeface="Calibri" panose="020F0502020204030204" pitchFamily="34" charset="0"/>
            </a:endParaRPr>
          </a:p>
        </p:txBody>
      </p:sp>
    </p:spTree>
    <p:extLst>
      <p:ext uri="{BB962C8B-B14F-4D97-AF65-F5344CB8AC3E}">
        <p14:creationId xmlns:p14="http://schemas.microsoft.com/office/powerpoint/2010/main" val="1525053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3" name="Alatunnisteen paikkamerkki 2"/>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dirty="0">
              <a:solidFill>
                <a:prstClr val="black">
                  <a:tint val="75000"/>
                </a:prstClr>
              </a:solidFill>
            </a:endParaRPr>
          </a:p>
        </p:txBody>
      </p:sp>
      <p:sp>
        <p:nvSpPr>
          <p:cNvPr id="4" name="Dian numeron paikkamerkki 3"/>
          <p:cNvSpPr>
            <a:spLocks noGrp="1"/>
          </p:cNvSpPr>
          <p:nvPr>
            <p:ph type="sldNum" sz="quarter" idx="12"/>
          </p:nvPr>
        </p:nvSpPr>
        <p:spPr/>
        <p:txBody>
          <a:bodyPr/>
          <a:lstStyle/>
          <a:p>
            <a:fld id="{B6DB0E4E-F5D7-41BD-96AC-FA55D8C3805E}" type="slidenum">
              <a:rPr lang="fi-FI" smtClean="0">
                <a:solidFill>
                  <a:prstClr val="black">
                    <a:tint val="75000"/>
                  </a:prstClr>
                </a:solidFill>
              </a:rPr>
              <a:pPr/>
              <a:t>26</a:t>
            </a:fld>
            <a:endParaRPr lang="fi-FI">
              <a:solidFill>
                <a:prstClr val="black">
                  <a:tint val="75000"/>
                </a:prstClr>
              </a:solidFill>
            </a:endParaRPr>
          </a:p>
        </p:txBody>
      </p:sp>
      <p:sp>
        <p:nvSpPr>
          <p:cNvPr id="8" name="Otsikko 6"/>
          <p:cNvSpPr>
            <a:spLocks noGrp="1"/>
          </p:cNvSpPr>
          <p:nvPr>
            <p:ph type="title"/>
            <p:custDataLst>
              <p:tags r:id="rId1"/>
            </p:custDataLst>
          </p:nvPr>
        </p:nvSpPr>
        <p:spPr/>
        <p:txBody>
          <a:bodyPr>
            <a:normAutofit/>
          </a:bodyPr>
          <a:lstStyle/>
          <a:p>
            <a:r>
              <a:rPr lang="fi-FI" dirty="0" smtClean="0"/>
              <a:t>Lapsen sairaudesta ja erityisyydestä puhuminen </a:t>
            </a:r>
            <a:r>
              <a:rPr lang="fi-FI" u="sng" dirty="0" smtClean="0"/>
              <a:t>puolison kanssa</a:t>
            </a:r>
            <a:endParaRPr lang="fi-FI" u="sng" dirty="0"/>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1400475373"/>
              </p:ext>
            </p:extLst>
          </p:nvPr>
        </p:nvGraphicFramePr>
        <p:xfrm>
          <a:off x="652463" y="1335088"/>
          <a:ext cx="7864475" cy="4403239"/>
        </p:xfrm>
        <a:graphic>
          <a:graphicData uri="http://schemas.openxmlformats.org/drawingml/2006/chart">
            <c:chart xmlns:c="http://schemas.openxmlformats.org/drawingml/2006/chart" xmlns:r="http://schemas.openxmlformats.org/officeDocument/2006/relationships" r:id="rId7"/>
          </a:graphicData>
        </a:graphic>
      </p:graphicFrame>
      <p:sp>
        <p:nvSpPr>
          <p:cNvPr id="12" name="Oikea aaltosulje 11"/>
          <p:cNvSpPr/>
          <p:nvPr/>
        </p:nvSpPr>
        <p:spPr>
          <a:xfrm>
            <a:off x="8285584" y="2015412"/>
            <a:ext cx="45719" cy="3284377"/>
          </a:xfrm>
          <a:prstGeom prst="rightBrac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solidFill>
                <a:prstClr val="black"/>
              </a:solidFill>
            </a:endParaRPr>
          </a:p>
        </p:txBody>
      </p:sp>
      <p:sp>
        <p:nvSpPr>
          <p:cNvPr id="13" name="Title 1"/>
          <p:cNvSpPr txBox="1">
            <a:spLocks/>
          </p:cNvSpPr>
          <p:nvPr>
            <p:custDataLst>
              <p:tags r:id="rId3"/>
            </p:custDataLst>
          </p:nvPr>
        </p:nvSpPr>
        <p:spPr>
          <a:xfrm>
            <a:off x="8415665" y="3435694"/>
            <a:ext cx="728327" cy="443812"/>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smtClean="0">
                <a:solidFill>
                  <a:srgbClr val="444444"/>
                </a:solidFill>
                <a:latin typeface="Calibri" panose="020F0502020204030204" pitchFamily="34" charset="0"/>
              </a:rPr>
              <a:t>= Jonkin </a:t>
            </a:r>
          </a:p>
          <a:p>
            <a:r>
              <a:rPr lang="fi-FI" sz="1200" b="0" dirty="0" smtClean="0">
                <a:solidFill>
                  <a:srgbClr val="444444"/>
                </a:solidFill>
                <a:latin typeface="Calibri" panose="020F0502020204030204" pitchFamily="34" charset="0"/>
              </a:rPr>
              <a:t>verran</a:t>
            </a:r>
            <a:endParaRPr lang="it-IT" sz="1200" b="0" dirty="0">
              <a:solidFill>
                <a:srgbClr val="444444"/>
              </a:solidFill>
              <a:latin typeface="Calibri" panose="020F0502020204030204" pitchFamily="34" charset="0"/>
            </a:endParaRPr>
          </a:p>
        </p:txBody>
      </p:sp>
      <p:sp>
        <p:nvSpPr>
          <p:cNvPr id="14" name="Title 1"/>
          <p:cNvSpPr txBox="1">
            <a:spLocks/>
          </p:cNvSpPr>
          <p:nvPr/>
        </p:nvSpPr>
        <p:spPr>
          <a:xfrm>
            <a:off x="1822622" y="1507185"/>
            <a:ext cx="995222"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dirty="0" smtClean="0">
                <a:solidFill>
                  <a:srgbClr val="444444"/>
                </a:solidFill>
                <a:latin typeface="Calibri" panose="020F0502020204030204" pitchFamily="34" charset="0"/>
              </a:rPr>
              <a:t>Puhumme…</a:t>
            </a:r>
            <a:endParaRPr lang="it-IT" sz="1200" dirty="0">
              <a:solidFill>
                <a:srgbClr val="444444"/>
              </a:solidFill>
              <a:latin typeface="Calibri" panose="020F0502020204030204" pitchFamily="34" charset="0"/>
            </a:endParaRPr>
          </a:p>
        </p:txBody>
      </p:sp>
      <p:sp>
        <p:nvSpPr>
          <p:cNvPr id="11" name="Title 1"/>
          <p:cNvSpPr txBox="1">
            <a:spLocks/>
          </p:cNvSpPr>
          <p:nvPr>
            <p:custDataLst>
              <p:tags r:id="rId4"/>
            </p:custDataLst>
          </p:nvPr>
        </p:nvSpPr>
        <p:spPr>
          <a:xfrm>
            <a:off x="6295073" y="6071186"/>
            <a:ext cx="1851140" cy="221906"/>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smtClean="0">
                <a:solidFill>
                  <a:srgbClr val="444444"/>
                </a:solidFill>
                <a:latin typeface="Calibri" panose="020F0502020204030204" pitchFamily="34" charset="0"/>
              </a:rPr>
              <a:t>*) pieni vastaajamäärä</a:t>
            </a:r>
            <a:endParaRPr lang="it-IT" sz="1200" b="0" dirty="0">
              <a:solidFill>
                <a:srgbClr val="444444"/>
              </a:solidFill>
              <a:latin typeface="Calibri" panose="020F0502020204030204" pitchFamily="34" charset="0"/>
            </a:endParaRPr>
          </a:p>
        </p:txBody>
      </p:sp>
      <p:sp>
        <p:nvSpPr>
          <p:cNvPr id="15" name="Title 1"/>
          <p:cNvSpPr txBox="1">
            <a:spLocks/>
          </p:cNvSpPr>
          <p:nvPr>
            <p:custDataLst>
              <p:tags r:id="rId5"/>
            </p:custDataLst>
          </p:nvPr>
        </p:nvSpPr>
        <p:spPr>
          <a:xfrm>
            <a:off x="689926" y="6032494"/>
            <a:ext cx="5179029"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smtClean="0">
                <a:solidFill>
                  <a:srgbClr val="444444"/>
                </a:solidFill>
                <a:latin typeface="Calibri" panose="020F0502020204030204" pitchFamily="34" charset="0"/>
              </a:rPr>
              <a:t>Vastaajat = perheessä on kaksi vanhempaa</a:t>
            </a:r>
            <a:endParaRPr lang="it-IT" sz="1200" b="0" dirty="0">
              <a:solidFill>
                <a:srgbClr val="444444"/>
              </a:solidFill>
              <a:latin typeface="Calibri" panose="020F0502020204030204" pitchFamily="34" charset="0"/>
            </a:endParaRPr>
          </a:p>
        </p:txBody>
      </p:sp>
    </p:spTree>
    <p:extLst>
      <p:ext uri="{BB962C8B-B14F-4D97-AF65-F5344CB8AC3E}">
        <p14:creationId xmlns:p14="http://schemas.microsoft.com/office/powerpoint/2010/main" val="786287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3" name="Alatunnisteen paikkamerkki 2"/>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dirty="0">
              <a:solidFill>
                <a:prstClr val="black">
                  <a:tint val="75000"/>
                </a:prstClr>
              </a:solidFill>
            </a:endParaRPr>
          </a:p>
        </p:txBody>
      </p:sp>
      <p:sp>
        <p:nvSpPr>
          <p:cNvPr id="4" name="Dian numeron paikkamerkki 3"/>
          <p:cNvSpPr>
            <a:spLocks noGrp="1"/>
          </p:cNvSpPr>
          <p:nvPr>
            <p:ph type="sldNum" sz="quarter" idx="12"/>
          </p:nvPr>
        </p:nvSpPr>
        <p:spPr/>
        <p:txBody>
          <a:bodyPr/>
          <a:lstStyle/>
          <a:p>
            <a:fld id="{B6DB0E4E-F5D7-41BD-96AC-FA55D8C3805E}" type="slidenum">
              <a:rPr lang="fi-FI" smtClean="0">
                <a:solidFill>
                  <a:prstClr val="black">
                    <a:tint val="75000"/>
                  </a:prstClr>
                </a:solidFill>
              </a:rPr>
              <a:pPr/>
              <a:t>27</a:t>
            </a:fld>
            <a:endParaRPr lang="fi-FI">
              <a:solidFill>
                <a:prstClr val="black">
                  <a:tint val="75000"/>
                </a:prstClr>
              </a:solidFill>
            </a:endParaRPr>
          </a:p>
        </p:txBody>
      </p:sp>
      <p:sp>
        <p:nvSpPr>
          <p:cNvPr id="8" name="Otsikko 6"/>
          <p:cNvSpPr>
            <a:spLocks noGrp="1"/>
          </p:cNvSpPr>
          <p:nvPr>
            <p:ph type="title"/>
            <p:custDataLst>
              <p:tags r:id="rId1"/>
            </p:custDataLst>
          </p:nvPr>
        </p:nvSpPr>
        <p:spPr>
          <a:xfrm>
            <a:off x="391869" y="349432"/>
            <a:ext cx="11033765" cy="622647"/>
          </a:xfrm>
        </p:spPr>
        <p:txBody>
          <a:bodyPr>
            <a:normAutofit/>
          </a:bodyPr>
          <a:lstStyle/>
          <a:p>
            <a:r>
              <a:rPr lang="fi-FI" u="sng" dirty="0" smtClean="0"/>
              <a:t>Lapsen kanssa</a:t>
            </a:r>
            <a:r>
              <a:rPr lang="fi-FI" dirty="0" smtClean="0"/>
              <a:t> puhuminen</a:t>
            </a:r>
            <a:endParaRPr lang="fi-FI" dirty="0"/>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3051963247"/>
              </p:ext>
            </p:extLst>
          </p:nvPr>
        </p:nvGraphicFramePr>
        <p:xfrm>
          <a:off x="652463" y="1633755"/>
          <a:ext cx="7864475" cy="4403239"/>
        </p:xfrm>
        <a:graphic>
          <a:graphicData uri="http://schemas.openxmlformats.org/drawingml/2006/chart">
            <c:chart xmlns:c="http://schemas.openxmlformats.org/drawingml/2006/chart" xmlns:r="http://schemas.openxmlformats.org/officeDocument/2006/relationships" r:id="rId7"/>
          </a:graphicData>
        </a:graphic>
      </p:graphicFrame>
      <p:sp>
        <p:nvSpPr>
          <p:cNvPr id="12" name="Oikea aaltosulje 11"/>
          <p:cNvSpPr/>
          <p:nvPr/>
        </p:nvSpPr>
        <p:spPr>
          <a:xfrm>
            <a:off x="8285584" y="2369991"/>
            <a:ext cx="45719" cy="2248678"/>
          </a:xfrm>
          <a:prstGeom prst="rightBrac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solidFill>
                <a:prstClr val="black"/>
              </a:solidFill>
            </a:endParaRPr>
          </a:p>
        </p:txBody>
      </p:sp>
      <p:sp>
        <p:nvSpPr>
          <p:cNvPr id="13" name="Title 1"/>
          <p:cNvSpPr txBox="1">
            <a:spLocks/>
          </p:cNvSpPr>
          <p:nvPr>
            <p:custDataLst>
              <p:tags r:id="rId3"/>
            </p:custDataLst>
          </p:nvPr>
        </p:nvSpPr>
        <p:spPr>
          <a:xfrm>
            <a:off x="8415665" y="3272424"/>
            <a:ext cx="728327" cy="443812"/>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smtClean="0">
                <a:solidFill>
                  <a:srgbClr val="444444"/>
                </a:solidFill>
                <a:latin typeface="Calibri" panose="020F0502020204030204" pitchFamily="34" charset="0"/>
              </a:rPr>
              <a:t>= Jonkin </a:t>
            </a:r>
          </a:p>
          <a:p>
            <a:r>
              <a:rPr lang="fi-FI" sz="1200" b="0" dirty="0" smtClean="0">
                <a:solidFill>
                  <a:srgbClr val="444444"/>
                </a:solidFill>
                <a:latin typeface="Calibri" panose="020F0502020204030204" pitchFamily="34" charset="0"/>
              </a:rPr>
              <a:t>verran</a:t>
            </a:r>
            <a:endParaRPr lang="it-IT" sz="1200" b="0" dirty="0">
              <a:solidFill>
                <a:srgbClr val="444444"/>
              </a:solidFill>
              <a:latin typeface="Calibri" panose="020F0502020204030204" pitchFamily="34" charset="0"/>
            </a:endParaRPr>
          </a:p>
        </p:txBody>
      </p:sp>
      <p:sp>
        <p:nvSpPr>
          <p:cNvPr id="14" name="Title 1"/>
          <p:cNvSpPr txBox="1">
            <a:spLocks/>
          </p:cNvSpPr>
          <p:nvPr/>
        </p:nvSpPr>
        <p:spPr>
          <a:xfrm>
            <a:off x="2177185" y="1760146"/>
            <a:ext cx="995222"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dirty="0" smtClean="0">
                <a:solidFill>
                  <a:srgbClr val="444444"/>
                </a:solidFill>
                <a:latin typeface="Calibri" panose="020F0502020204030204" pitchFamily="34" charset="0"/>
              </a:rPr>
              <a:t>Puhumme…</a:t>
            </a:r>
            <a:endParaRPr lang="it-IT" sz="1200" dirty="0">
              <a:solidFill>
                <a:srgbClr val="444444"/>
              </a:solidFill>
              <a:latin typeface="Calibri" panose="020F0502020204030204" pitchFamily="34" charset="0"/>
            </a:endParaRPr>
          </a:p>
        </p:txBody>
      </p:sp>
      <p:sp>
        <p:nvSpPr>
          <p:cNvPr id="16" name="Oikea aaltosulje 15"/>
          <p:cNvSpPr/>
          <p:nvPr/>
        </p:nvSpPr>
        <p:spPr>
          <a:xfrm>
            <a:off x="8297090" y="4887701"/>
            <a:ext cx="45719" cy="794657"/>
          </a:xfrm>
          <a:prstGeom prst="rightBrac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solidFill>
                <a:prstClr val="black"/>
              </a:solidFill>
            </a:endParaRPr>
          </a:p>
        </p:txBody>
      </p:sp>
      <p:sp>
        <p:nvSpPr>
          <p:cNvPr id="17" name="Title 1"/>
          <p:cNvSpPr txBox="1">
            <a:spLocks/>
          </p:cNvSpPr>
          <p:nvPr>
            <p:custDataLst>
              <p:tags r:id="rId4"/>
            </p:custDataLst>
          </p:nvPr>
        </p:nvSpPr>
        <p:spPr>
          <a:xfrm>
            <a:off x="8424988" y="5063123"/>
            <a:ext cx="728327" cy="443812"/>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smtClean="0">
                <a:solidFill>
                  <a:srgbClr val="444444"/>
                </a:solidFill>
                <a:latin typeface="Calibri" panose="020F0502020204030204" pitchFamily="34" charset="0"/>
              </a:rPr>
              <a:t>= Vain vähän</a:t>
            </a:r>
            <a:endParaRPr lang="it-IT" sz="1200" b="0" dirty="0">
              <a:solidFill>
                <a:srgbClr val="444444"/>
              </a:solidFill>
              <a:latin typeface="Calibri" panose="020F0502020204030204" pitchFamily="34" charset="0"/>
            </a:endParaRPr>
          </a:p>
        </p:txBody>
      </p:sp>
      <p:sp>
        <p:nvSpPr>
          <p:cNvPr id="18" name="Otsikko 6"/>
          <p:cNvSpPr txBox="1">
            <a:spLocks/>
          </p:cNvSpPr>
          <p:nvPr>
            <p:custDataLst>
              <p:tags r:id="rId5"/>
            </p:custDataLst>
          </p:nvPr>
        </p:nvSpPr>
        <p:spPr>
          <a:xfrm>
            <a:off x="416768" y="1028699"/>
            <a:ext cx="11775232" cy="622647"/>
          </a:xfrm>
          <a:prstGeom prst="rect">
            <a:avLst/>
          </a:prstGeom>
        </p:spPr>
        <p:txBody>
          <a:bodyPr>
            <a:noAutofit/>
          </a:bodyPr>
          <a:lstStyle>
            <a:lvl1pPr algn="l" defTabSz="914400" rtl="0" eaLnBrk="1" latinLnBrk="0" hangingPunct="1">
              <a:lnSpc>
                <a:spcPct val="90000"/>
              </a:lnSpc>
              <a:spcBef>
                <a:spcPct val="0"/>
              </a:spcBef>
              <a:buNone/>
              <a:defRPr sz="3200" kern="1200" baseline="0">
                <a:solidFill>
                  <a:schemeClr val="tx1">
                    <a:lumMod val="85000"/>
                    <a:lumOff val="15000"/>
                  </a:schemeClr>
                </a:solidFill>
                <a:latin typeface="+mj-lt"/>
                <a:ea typeface="+mj-ea"/>
                <a:cs typeface="+mj-cs"/>
              </a:defRPr>
            </a:lvl1pPr>
          </a:lstStyle>
          <a:p>
            <a:r>
              <a:rPr lang="fi-FI" sz="1600" dirty="0" smtClean="0">
                <a:solidFill>
                  <a:prstClr val="black">
                    <a:lumMod val="85000"/>
                    <a:lumOff val="15000"/>
                  </a:prstClr>
                </a:solidFill>
              </a:rPr>
              <a:t>LAPSIPOTILASPERHE: Puhutteko sairaan lapsen kanssa hänen omista tunteistaan ja huolistaan sairauteen ja tulevaisuuteen liittyen?</a:t>
            </a:r>
            <a:br>
              <a:rPr lang="fi-FI" sz="1600" dirty="0" smtClean="0">
                <a:solidFill>
                  <a:prstClr val="black">
                    <a:lumMod val="85000"/>
                    <a:lumOff val="15000"/>
                  </a:prstClr>
                </a:solidFill>
              </a:rPr>
            </a:br>
            <a:r>
              <a:rPr lang="fi-FI" sz="1600" dirty="0">
                <a:solidFill>
                  <a:prstClr val="black">
                    <a:lumMod val="85000"/>
                    <a:lumOff val="15000"/>
                  </a:prstClr>
                </a:solidFill>
              </a:rPr>
              <a:t>ERITYISLAPSIPERHE: Puhutteko </a:t>
            </a:r>
            <a:r>
              <a:rPr lang="fi-FI" sz="1600" dirty="0" smtClean="0">
                <a:solidFill>
                  <a:prstClr val="black">
                    <a:lumMod val="85000"/>
                    <a:lumOff val="15000"/>
                  </a:prstClr>
                </a:solidFill>
              </a:rPr>
              <a:t>erityisen </a:t>
            </a:r>
            <a:r>
              <a:rPr lang="fi-FI" sz="1600" dirty="0">
                <a:solidFill>
                  <a:prstClr val="black">
                    <a:lumMod val="85000"/>
                    <a:lumOff val="15000"/>
                  </a:prstClr>
                </a:solidFill>
              </a:rPr>
              <a:t>lapsen kanssa hänen omista tunteistaan ja </a:t>
            </a:r>
            <a:r>
              <a:rPr lang="fi-FI" sz="1600" dirty="0" smtClean="0">
                <a:solidFill>
                  <a:prstClr val="black">
                    <a:lumMod val="85000"/>
                    <a:lumOff val="15000"/>
                  </a:prstClr>
                </a:solidFill>
              </a:rPr>
              <a:t>huolistaan tulevaisuuteen </a:t>
            </a:r>
            <a:r>
              <a:rPr lang="fi-FI" sz="1600" dirty="0">
                <a:solidFill>
                  <a:prstClr val="black">
                    <a:lumMod val="85000"/>
                    <a:lumOff val="15000"/>
                  </a:prstClr>
                </a:solidFill>
              </a:rPr>
              <a:t>liittyen?</a:t>
            </a:r>
            <a:br>
              <a:rPr lang="fi-FI" sz="1600" dirty="0">
                <a:solidFill>
                  <a:prstClr val="black">
                    <a:lumMod val="85000"/>
                    <a:lumOff val="15000"/>
                  </a:prstClr>
                </a:solidFill>
              </a:rPr>
            </a:br>
            <a:endParaRPr lang="fi-FI" sz="1600" dirty="0">
              <a:solidFill>
                <a:prstClr val="black">
                  <a:lumMod val="85000"/>
                  <a:lumOff val="15000"/>
                </a:prstClr>
              </a:solidFill>
            </a:endParaRPr>
          </a:p>
        </p:txBody>
      </p:sp>
      <p:sp>
        <p:nvSpPr>
          <p:cNvPr id="15" name="Sisällön paikkamerkki 4"/>
          <p:cNvSpPr>
            <a:spLocks noGrp="1"/>
          </p:cNvSpPr>
          <p:nvPr>
            <p:ph idx="13"/>
          </p:nvPr>
        </p:nvSpPr>
        <p:spPr>
          <a:xfrm>
            <a:off x="9553575" y="2424353"/>
            <a:ext cx="2095500" cy="2201862"/>
          </a:xfrm>
          <a:solidFill>
            <a:srgbClr val="FFCCFF"/>
          </a:solidFill>
        </p:spPr>
        <p:txBody>
          <a:bodyPr/>
          <a:lstStyle/>
          <a:p>
            <a:pPr marL="0" indent="0">
              <a:buNone/>
            </a:pPr>
            <a:r>
              <a:rPr lang="fi-FI" dirty="0" smtClean="0"/>
              <a:t>Sydänlasten vanhempien ja Leijonaemojen tulee puhuttua muita vähemmän sairaan ja erityisen lapsen kanssa.</a:t>
            </a:r>
            <a:endParaRPr lang="fi-FI" dirty="0"/>
          </a:p>
        </p:txBody>
      </p:sp>
    </p:spTree>
    <p:extLst>
      <p:ext uri="{BB962C8B-B14F-4D97-AF65-F5344CB8AC3E}">
        <p14:creationId xmlns:p14="http://schemas.microsoft.com/office/powerpoint/2010/main" val="3712692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3" name="Alatunnisteen paikkamerkki 2"/>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4" name="Dian numeron paikkamerkki 3"/>
          <p:cNvSpPr>
            <a:spLocks noGrp="1"/>
          </p:cNvSpPr>
          <p:nvPr>
            <p:ph type="sldNum" sz="quarter" idx="12"/>
          </p:nvPr>
        </p:nvSpPr>
        <p:spPr/>
        <p:txBody>
          <a:bodyPr/>
          <a:lstStyle/>
          <a:p>
            <a:fld id="{B6DB0E4E-F5D7-41BD-96AC-FA55D8C3805E}" type="slidenum">
              <a:rPr lang="fi-FI" smtClean="0">
                <a:solidFill>
                  <a:prstClr val="black">
                    <a:tint val="75000"/>
                  </a:prstClr>
                </a:solidFill>
              </a:rPr>
              <a:pPr/>
              <a:t>28</a:t>
            </a:fld>
            <a:endParaRPr lang="fi-FI">
              <a:solidFill>
                <a:prstClr val="black">
                  <a:tint val="75000"/>
                </a:prstClr>
              </a:solidFill>
            </a:endParaRPr>
          </a:p>
        </p:txBody>
      </p:sp>
      <p:sp>
        <p:nvSpPr>
          <p:cNvPr id="7" name="Otsikko 6"/>
          <p:cNvSpPr>
            <a:spLocks noGrp="1"/>
          </p:cNvSpPr>
          <p:nvPr>
            <p:ph type="title"/>
            <p:custDataLst>
              <p:tags r:id="rId1"/>
            </p:custDataLst>
          </p:nvPr>
        </p:nvSpPr>
        <p:spPr>
          <a:xfrm>
            <a:off x="681130" y="321434"/>
            <a:ext cx="11033765" cy="816895"/>
          </a:xfrm>
        </p:spPr>
        <p:txBody>
          <a:bodyPr>
            <a:normAutofit fontScale="90000"/>
          </a:bodyPr>
          <a:lstStyle/>
          <a:p>
            <a:r>
              <a:rPr lang="fi-FI" dirty="0" smtClean="0"/>
              <a:t>Minkälaista keskustelua olette käynyt lapsen kanssa viime aikoina? </a:t>
            </a:r>
            <a:br>
              <a:rPr lang="fi-FI" dirty="0" smtClean="0"/>
            </a:br>
            <a:r>
              <a:rPr lang="fi-FI" sz="2200" dirty="0" smtClean="0"/>
              <a:t>AVOIN KYSYMYS, KOODATUT VASTAUKSET</a:t>
            </a:r>
            <a:endParaRPr lang="fi-FI" sz="2200" dirty="0"/>
          </a:p>
        </p:txBody>
      </p:sp>
      <p:graphicFrame>
        <p:nvGraphicFramePr>
          <p:cNvPr id="11" name="Sisällön paikkamerkki 10"/>
          <p:cNvGraphicFramePr>
            <a:graphicFrameLocks noGrp="1"/>
          </p:cNvGraphicFramePr>
          <p:nvPr>
            <p:ph idx="1"/>
            <p:custDataLst>
              <p:tags r:id="rId2"/>
            </p:custDataLst>
            <p:extLst>
              <p:ext uri="{D42A27DB-BD31-4B8C-83A1-F6EECF244321}">
                <p14:modId xmlns:p14="http://schemas.microsoft.com/office/powerpoint/2010/main" val="4201981417"/>
              </p:ext>
            </p:extLst>
          </p:nvPr>
        </p:nvGraphicFramePr>
        <p:xfrm>
          <a:off x="652463" y="1335088"/>
          <a:ext cx="7864475" cy="4496545"/>
        </p:xfrm>
        <a:graphic>
          <a:graphicData uri="http://schemas.openxmlformats.org/drawingml/2006/chart">
            <c:chart xmlns:c="http://schemas.openxmlformats.org/drawingml/2006/chart" xmlns:r="http://schemas.openxmlformats.org/officeDocument/2006/relationships" r:id="rId5"/>
          </a:graphicData>
        </a:graphic>
      </p:graphicFrame>
      <p:sp>
        <p:nvSpPr>
          <p:cNvPr id="9" name="Title 1"/>
          <p:cNvSpPr txBox="1">
            <a:spLocks/>
          </p:cNvSpPr>
          <p:nvPr/>
        </p:nvSpPr>
        <p:spPr>
          <a:xfrm>
            <a:off x="814917" y="5917188"/>
            <a:ext cx="1659795"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smtClean="0">
                <a:solidFill>
                  <a:srgbClr val="444444"/>
                </a:solidFill>
                <a:latin typeface="Calibri" panose="020F0502020204030204" pitchFamily="34" charset="0"/>
              </a:rPr>
              <a:t>Vastaajat = </a:t>
            </a:r>
            <a:endParaRPr lang="it-IT" sz="1200" b="0" dirty="0">
              <a:solidFill>
                <a:srgbClr val="444444"/>
              </a:solidFill>
              <a:latin typeface="Calibri" panose="020F0502020204030204" pitchFamily="34" charset="0"/>
            </a:endParaRPr>
          </a:p>
        </p:txBody>
      </p:sp>
      <p:sp>
        <p:nvSpPr>
          <p:cNvPr id="10" name="Title 1"/>
          <p:cNvSpPr txBox="1">
            <a:spLocks/>
          </p:cNvSpPr>
          <p:nvPr>
            <p:custDataLst>
              <p:tags r:id="rId3"/>
            </p:custDataLst>
          </p:nvPr>
        </p:nvSpPr>
        <p:spPr>
          <a:xfrm>
            <a:off x="1548342" y="5917188"/>
            <a:ext cx="4171323" cy="352684"/>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smtClean="0">
                <a:solidFill>
                  <a:srgbClr val="444444"/>
                </a:solidFill>
                <a:latin typeface="Calibri" panose="020F0502020204030204" pitchFamily="34" charset="0"/>
              </a:rPr>
              <a:t>On puhunut paljon/jonkin verran lapsen kanssa hänen omista tunteistaan/huolistaan sairauteen/tulevaisuuteen liittyen, n=121</a:t>
            </a:r>
            <a:endParaRPr lang="it-IT" sz="1200" b="0" dirty="0">
              <a:solidFill>
                <a:srgbClr val="444444"/>
              </a:solidFill>
              <a:latin typeface="Calibri" panose="020F0502020204030204" pitchFamily="34" charset="0"/>
            </a:endParaRPr>
          </a:p>
        </p:txBody>
      </p:sp>
      <p:sp>
        <p:nvSpPr>
          <p:cNvPr id="13" name="Kuvaselitepilvi 12"/>
          <p:cNvSpPr/>
          <p:nvPr/>
        </p:nvSpPr>
        <p:spPr>
          <a:xfrm>
            <a:off x="6214188" y="1153885"/>
            <a:ext cx="3284375" cy="1486678"/>
          </a:xfrm>
          <a:prstGeom prst="cloudCallout">
            <a:avLst>
              <a:gd name="adj1" fmla="val 30071"/>
              <a:gd name="adj2" fmla="val 51635"/>
            </a:avLst>
          </a:prstGeom>
          <a:solidFill>
            <a:schemeClr val="bg1"/>
          </a:solidFill>
          <a:ln w="25400">
            <a:solidFill>
              <a:srgbClr val="EB599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Mietitty sairauden aiheuttamia haittoja infektioriskiä, katetria yms... juteltu nukutuksesta, mitä tapahtuu. Lisäksi kuolema puheet on tullut vahvasti mukaan</a:t>
            </a:r>
            <a:r>
              <a:rPr lang="fi-FI" sz="1100" i="1" dirty="0" smtClean="0">
                <a:solidFill>
                  <a:srgbClr val="E7E6E6">
                    <a:lumMod val="25000"/>
                  </a:srgbClr>
                </a:solidFill>
              </a:rPr>
              <a:t>. (KYMPIN LAPSET)</a:t>
            </a:r>
            <a:endParaRPr lang="fi-FI" sz="1100" i="1" dirty="0">
              <a:solidFill>
                <a:srgbClr val="E7E6E6">
                  <a:lumMod val="25000"/>
                </a:srgbClr>
              </a:solidFill>
            </a:endParaRPr>
          </a:p>
        </p:txBody>
      </p:sp>
      <p:sp>
        <p:nvSpPr>
          <p:cNvPr id="14" name="Kuvaselitepilvi 13"/>
          <p:cNvSpPr/>
          <p:nvPr/>
        </p:nvSpPr>
        <p:spPr>
          <a:xfrm>
            <a:off x="9377265" y="1045030"/>
            <a:ext cx="2643674" cy="2239346"/>
          </a:xfrm>
          <a:prstGeom prst="cloudCallout">
            <a:avLst>
              <a:gd name="adj1" fmla="val 30071"/>
              <a:gd name="adj2" fmla="val 51635"/>
            </a:avLst>
          </a:prstGeom>
          <a:solidFill>
            <a:schemeClr val="bg1"/>
          </a:solidFill>
          <a:ln w="25400">
            <a:solidFill>
              <a:srgbClr val="EB599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Lapsen kanssa on mietitty tulevaisuuden suunnitelmia ja käytännön asioita. On myös puhuttu siitä miten sairaus ei määrittele häntä vaan hän pystyy kaikkeen mihin muutkin, joskin </a:t>
            </a:r>
            <a:r>
              <a:rPr lang="fi-FI" sz="1100" i="1" dirty="0" smtClean="0">
                <a:solidFill>
                  <a:srgbClr val="E7E6E6">
                    <a:lumMod val="25000"/>
                  </a:srgbClr>
                </a:solidFill>
              </a:rPr>
              <a:t>eri tavalla.</a:t>
            </a:r>
          </a:p>
          <a:p>
            <a:pPr algn="ctr">
              <a:defRPr/>
            </a:pPr>
            <a:r>
              <a:rPr lang="fi-FI" sz="1100" i="1" dirty="0" smtClean="0">
                <a:solidFill>
                  <a:srgbClr val="E7E6E6">
                    <a:lumMod val="25000"/>
                  </a:srgbClr>
                </a:solidFill>
              </a:rPr>
              <a:t>(LEIJONAEMOT)</a:t>
            </a:r>
            <a:endParaRPr lang="fi-FI" sz="1100" i="1" dirty="0">
              <a:solidFill>
                <a:srgbClr val="E7E6E6">
                  <a:lumMod val="25000"/>
                </a:srgbClr>
              </a:solidFill>
            </a:endParaRPr>
          </a:p>
        </p:txBody>
      </p:sp>
      <p:sp>
        <p:nvSpPr>
          <p:cNvPr id="15" name="Kuvaselitepilvi 14"/>
          <p:cNvSpPr/>
          <p:nvPr/>
        </p:nvSpPr>
        <p:spPr>
          <a:xfrm>
            <a:off x="6214188" y="2547257"/>
            <a:ext cx="3284375" cy="1698172"/>
          </a:xfrm>
          <a:prstGeom prst="cloudCallout">
            <a:avLst>
              <a:gd name="adj1" fmla="val 30071"/>
              <a:gd name="adj2" fmla="val 51635"/>
            </a:avLst>
          </a:prstGeom>
          <a:solidFill>
            <a:schemeClr val="bg1"/>
          </a:solidFill>
          <a:ln w="25400">
            <a:solidFill>
              <a:srgbClr val="EB599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Keskustelut liittyvät paljon harrastuksiin, mikä on lääkärien toimesta "kiellettyä" ja mikä ei. Ammatin valintaakin on mietitty ja tulevaisuutta ylipäänsä (armeija, perheen perustaminen</a:t>
            </a:r>
            <a:r>
              <a:rPr lang="fi-FI" sz="1100" i="1" dirty="0" smtClean="0">
                <a:solidFill>
                  <a:srgbClr val="E7E6E6">
                    <a:lumMod val="25000"/>
                  </a:srgbClr>
                </a:solidFill>
              </a:rPr>
              <a:t>).</a:t>
            </a:r>
          </a:p>
          <a:p>
            <a:pPr algn="ctr">
              <a:defRPr/>
            </a:pPr>
            <a:r>
              <a:rPr lang="fi-FI" sz="1100" i="1" dirty="0" smtClean="0">
                <a:solidFill>
                  <a:srgbClr val="E7E6E6">
                    <a:lumMod val="25000"/>
                  </a:srgbClr>
                </a:solidFill>
              </a:rPr>
              <a:t>(SYDÄNLAPSET)</a:t>
            </a:r>
            <a:endParaRPr lang="fi-FI" sz="1100" i="1" dirty="0">
              <a:solidFill>
                <a:srgbClr val="E7E6E6">
                  <a:lumMod val="25000"/>
                </a:srgbClr>
              </a:solidFill>
            </a:endParaRPr>
          </a:p>
        </p:txBody>
      </p:sp>
      <p:sp>
        <p:nvSpPr>
          <p:cNvPr id="16" name="Kuvaselitepilvi 15"/>
          <p:cNvSpPr/>
          <p:nvPr/>
        </p:nvSpPr>
        <p:spPr>
          <a:xfrm>
            <a:off x="9349899" y="3017537"/>
            <a:ext cx="2322695" cy="1486678"/>
          </a:xfrm>
          <a:prstGeom prst="cloudCallout">
            <a:avLst>
              <a:gd name="adj1" fmla="val 30071"/>
              <a:gd name="adj2" fmla="val 51635"/>
            </a:avLst>
          </a:prstGeom>
          <a:solidFill>
            <a:schemeClr val="bg1"/>
          </a:solidFill>
          <a:ln w="25400">
            <a:solidFill>
              <a:srgbClr val="EB599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Miksi hän on sairas ja parantuuko ja millaista elämä on diagnoosin </a:t>
            </a:r>
            <a:r>
              <a:rPr lang="fi-FI" sz="1100" i="1" dirty="0" smtClean="0">
                <a:solidFill>
                  <a:srgbClr val="E7E6E6">
                    <a:lumMod val="25000"/>
                  </a:srgbClr>
                </a:solidFill>
              </a:rPr>
              <a:t>kanssa.</a:t>
            </a:r>
          </a:p>
          <a:p>
            <a:pPr algn="ctr">
              <a:defRPr/>
            </a:pPr>
            <a:r>
              <a:rPr lang="fi-FI" sz="1100" i="1" dirty="0" smtClean="0">
                <a:solidFill>
                  <a:srgbClr val="E7E6E6">
                    <a:lumMod val="25000"/>
                  </a:srgbClr>
                </a:solidFill>
              </a:rPr>
              <a:t>(MUSILI)</a:t>
            </a:r>
            <a:endParaRPr lang="fi-FI" sz="1100" i="1" dirty="0">
              <a:solidFill>
                <a:srgbClr val="E7E6E6">
                  <a:lumMod val="25000"/>
                </a:srgbClr>
              </a:solidFill>
            </a:endParaRPr>
          </a:p>
        </p:txBody>
      </p:sp>
      <p:sp>
        <p:nvSpPr>
          <p:cNvPr id="17" name="Kuvaselitepilvi 16"/>
          <p:cNvSpPr/>
          <p:nvPr/>
        </p:nvSpPr>
        <p:spPr>
          <a:xfrm>
            <a:off x="6718041" y="4115440"/>
            <a:ext cx="2929811" cy="1486678"/>
          </a:xfrm>
          <a:prstGeom prst="cloudCallout">
            <a:avLst>
              <a:gd name="adj1" fmla="val 30071"/>
              <a:gd name="adj2" fmla="val 51635"/>
            </a:avLst>
          </a:prstGeom>
          <a:solidFill>
            <a:schemeClr val="bg1"/>
          </a:solidFill>
          <a:ln w="25400">
            <a:solidFill>
              <a:srgbClr val="EB599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Miksi minulla on oireita ja miksi hän joutuu käymään usein sairaalassa. Myös haaveillaan mitä tullaan tekemään tulevaisuudessa</a:t>
            </a:r>
            <a:r>
              <a:rPr lang="fi-FI" sz="1100" i="1" dirty="0" smtClean="0">
                <a:solidFill>
                  <a:srgbClr val="E7E6E6">
                    <a:lumMod val="25000"/>
                  </a:srgbClr>
                </a:solidFill>
              </a:rPr>
              <a:t>.</a:t>
            </a:r>
          </a:p>
          <a:p>
            <a:pPr algn="ctr">
              <a:defRPr/>
            </a:pPr>
            <a:r>
              <a:rPr lang="fi-FI" sz="1100" i="1" dirty="0" smtClean="0">
                <a:solidFill>
                  <a:srgbClr val="E7E6E6">
                    <a:lumMod val="25000"/>
                  </a:srgbClr>
                </a:solidFill>
              </a:rPr>
              <a:t>(SYKERÖ)</a:t>
            </a:r>
            <a:endParaRPr lang="fi-FI" sz="1100" i="1" dirty="0">
              <a:solidFill>
                <a:srgbClr val="E7E6E6">
                  <a:lumMod val="25000"/>
                </a:srgbClr>
              </a:solidFill>
            </a:endParaRPr>
          </a:p>
        </p:txBody>
      </p:sp>
      <p:sp>
        <p:nvSpPr>
          <p:cNvPr id="18" name="Kuvaselitepilvi 17"/>
          <p:cNvSpPr/>
          <p:nvPr/>
        </p:nvSpPr>
        <p:spPr>
          <a:xfrm>
            <a:off x="9306356" y="4563308"/>
            <a:ext cx="2714583" cy="1837491"/>
          </a:xfrm>
          <a:prstGeom prst="cloudCallout">
            <a:avLst>
              <a:gd name="adj1" fmla="val 30071"/>
              <a:gd name="adj2" fmla="val 51635"/>
            </a:avLst>
          </a:prstGeom>
          <a:solidFill>
            <a:schemeClr val="bg1"/>
          </a:solidFill>
          <a:ln w="25400">
            <a:solidFill>
              <a:srgbClr val="EB599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Käsitelty hänen vihaa sairautta kohtaan ja sitä, mistä hän on jäänyt paitsi sairastaessaan. Myös hänen pelkoja uusimisesta ja kuolemasta</a:t>
            </a:r>
            <a:r>
              <a:rPr lang="fi-FI" sz="1100" i="1" dirty="0" smtClean="0">
                <a:solidFill>
                  <a:srgbClr val="E7E6E6">
                    <a:lumMod val="25000"/>
                  </a:srgbClr>
                </a:solidFill>
              </a:rPr>
              <a:t>.</a:t>
            </a:r>
          </a:p>
          <a:p>
            <a:pPr algn="ctr">
              <a:defRPr/>
            </a:pPr>
            <a:r>
              <a:rPr lang="fi-FI" sz="1100" i="1" dirty="0" smtClean="0">
                <a:solidFill>
                  <a:srgbClr val="E7E6E6">
                    <a:lumMod val="25000"/>
                  </a:srgbClr>
                </a:solidFill>
              </a:rPr>
              <a:t>(SYKERÖ)</a:t>
            </a:r>
            <a:endParaRPr lang="fi-FI" sz="1100" i="1" dirty="0">
              <a:solidFill>
                <a:srgbClr val="E7E6E6">
                  <a:lumMod val="25000"/>
                </a:srgbClr>
              </a:solidFill>
            </a:endParaRPr>
          </a:p>
        </p:txBody>
      </p:sp>
      <p:sp>
        <p:nvSpPr>
          <p:cNvPr id="19" name="Title 1"/>
          <p:cNvSpPr txBox="1">
            <a:spLocks/>
          </p:cNvSpPr>
          <p:nvPr/>
        </p:nvSpPr>
        <p:spPr>
          <a:xfrm>
            <a:off x="7592051" y="6149653"/>
            <a:ext cx="2055801" cy="375411"/>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000" b="0" dirty="0" smtClean="0">
                <a:solidFill>
                  <a:srgbClr val="444444"/>
                </a:solidFill>
                <a:latin typeface="Calibri" panose="020F0502020204030204" pitchFamily="34" charset="0"/>
              </a:rPr>
              <a:t>Kaikki avoimet vastaukset löytyvät erillisestä </a:t>
            </a:r>
            <a:r>
              <a:rPr lang="fi-FI" sz="1000" b="0" dirty="0" err="1" smtClean="0">
                <a:solidFill>
                  <a:srgbClr val="444444"/>
                </a:solidFill>
                <a:latin typeface="Calibri" panose="020F0502020204030204" pitchFamily="34" charset="0"/>
              </a:rPr>
              <a:t>excel-tiedostosta</a:t>
            </a:r>
            <a:endParaRPr lang="it-IT" sz="1000" b="0" dirty="0">
              <a:solidFill>
                <a:srgbClr val="444444"/>
              </a:solidFill>
              <a:latin typeface="Calibri" panose="020F0502020204030204" pitchFamily="34" charset="0"/>
            </a:endParaRPr>
          </a:p>
        </p:txBody>
      </p:sp>
    </p:spTree>
    <p:extLst>
      <p:ext uri="{BB962C8B-B14F-4D97-AF65-F5344CB8AC3E}">
        <p14:creationId xmlns:p14="http://schemas.microsoft.com/office/powerpoint/2010/main" val="3681175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3" name="Alatunnisteen paikkamerkki 2"/>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4" name="Dian numeron paikkamerkki 3"/>
          <p:cNvSpPr>
            <a:spLocks noGrp="1"/>
          </p:cNvSpPr>
          <p:nvPr>
            <p:ph type="sldNum" sz="quarter" idx="12"/>
          </p:nvPr>
        </p:nvSpPr>
        <p:spPr/>
        <p:txBody>
          <a:bodyPr/>
          <a:lstStyle/>
          <a:p>
            <a:fld id="{B6DB0E4E-F5D7-41BD-96AC-FA55D8C3805E}" type="slidenum">
              <a:rPr lang="fi-FI" smtClean="0">
                <a:solidFill>
                  <a:prstClr val="black">
                    <a:tint val="75000"/>
                  </a:prstClr>
                </a:solidFill>
              </a:rPr>
              <a:pPr/>
              <a:t>29</a:t>
            </a:fld>
            <a:endParaRPr lang="fi-FI">
              <a:solidFill>
                <a:prstClr val="black">
                  <a:tint val="75000"/>
                </a:prstClr>
              </a:solidFill>
            </a:endParaRPr>
          </a:p>
        </p:txBody>
      </p:sp>
      <p:sp>
        <p:nvSpPr>
          <p:cNvPr id="7" name="Title 1"/>
          <p:cNvSpPr txBox="1">
            <a:spLocks/>
          </p:cNvSpPr>
          <p:nvPr/>
        </p:nvSpPr>
        <p:spPr>
          <a:xfrm>
            <a:off x="889565" y="6010789"/>
            <a:ext cx="1659795"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smtClean="0">
                <a:solidFill>
                  <a:srgbClr val="444444"/>
                </a:solidFill>
                <a:latin typeface="Calibri" panose="020F0502020204030204" pitchFamily="34" charset="0"/>
              </a:rPr>
              <a:t>Vastaajat = </a:t>
            </a:r>
            <a:endParaRPr lang="it-IT" sz="1200" b="0" dirty="0">
              <a:solidFill>
                <a:srgbClr val="444444"/>
              </a:solidFill>
              <a:latin typeface="Calibri" panose="020F0502020204030204" pitchFamily="34" charset="0"/>
            </a:endParaRPr>
          </a:p>
        </p:txBody>
      </p:sp>
      <p:sp>
        <p:nvSpPr>
          <p:cNvPr id="8" name="Otsikko 6"/>
          <p:cNvSpPr>
            <a:spLocks noGrp="1"/>
          </p:cNvSpPr>
          <p:nvPr>
            <p:ph type="title"/>
            <p:custDataLst>
              <p:tags r:id="rId1"/>
            </p:custDataLst>
          </p:nvPr>
        </p:nvSpPr>
        <p:spPr>
          <a:xfrm>
            <a:off x="653137" y="582697"/>
            <a:ext cx="11033765" cy="622647"/>
          </a:xfrm>
        </p:spPr>
        <p:txBody>
          <a:bodyPr>
            <a:normAutofit/>
          </a:bodyPr>
          <a:lstStyle/>
          <a:p>
            <a:r>
              <a:rPr lang="fi-FI" dirty="0"/>
              <a:t>M</a:t>
            </a:r>
            <a:r>
              <a:rPr lang="fi-FI" dirty="0" smtClean="0"/>
              <a:t>inkälaista keskustelua olette käynyt lapsen kanssa viime aikoina?</a:t>
            </a:r>
            <a:endParaRPr lang="fi-FI" dirty="0"/>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4180306236"/>
              </p:ext>
            </p:extLst>
          </p:nvPr>
        </p:nvGraphicFramePr>
        <p:xfrm>
          <a:off x="295469" y="1311631"/>
          <a:ext cx="11896531" cy="4783137"/>
        </p:xfrm>
        <a:graphic>
          <a:graphicData uri="http://schemas.openxmlformats.org/drawingml/2006/chart">
            <c:chart xmlns:c="http://schemas.openxmlformats.org/drawingml/2006/chart" xmlns:r="http://schemas.openxmlformats.org/officeDocument/2006/relationships" r:id="rId5"/>
          </a:graphicData>
        </a:graphic>
      </p:graphicFrame>
      <p:sp>
        <p:nvSpPr>
          <p:cNvPr id="12" name="Title 1"/>
          <p:cNvSpPr txBox="1">
            <a:spLocks/>
          </p:cNvSpPr>
          <p:nvPr>
            <p:custDataLst>
              <p:tags r:id="rId3"/>
            </p:custDataLst>
          </p:nvPr>
        </p:nvSpPr>
        <p:spPr>
          <a:xfrm>
            <a:off x="1644814" y="6007371"/>
            <a:ext cx="4171323" cy="352684"/>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smtClean="0">
                <a:solidFill>
                  <a:srgbClr val="444444"/>
                </a:solidFill>
                <a:latin typeface="Calibri" panose="020F0502020204030204" pitchFamily="34" charset="0"/>
              </a:rPr>
              <a:t>On puhunut paljon/jonkin verran lapsen kanssa hänen omista tunteistaan/huolistaan sairauteen/tulevaisuuteen liittyen, n=121</a:t>
            </a:r>
            <a:endParaRPr lang="it-IT" sz="1200" b="0" dirty="0">
              <a:solidFill>
                <a:srgbClr val="444444"/>
              </a:solidFill>
              <a:latin typeface="Calibri" panose="020F0502020204030204" pitchFamily="34" charset="0"/>
            </a:endParaRPr>
          </a:p>
        </p:txBody>
      </p:sp>
    </p:spTree>
    <p:extLst>
      <p:ext uri="{BB962C8B-B14F-4D97-AF65-F5344CB8AC3E}">
        <p14:creationId xmlns:p14="http://schemas.microsoft.com/office/powerpoint/2010/main" val="146608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t>14.8.2017</a:t>
            </a:r>
            <a:endParaRPr lang="fi-FI"/>
          </a:p>
        </p:txBody>
      </p:sp>
      <p:sp>
        <p:nvSpPr>
          <p:cNvPr id="3" name="Alatunnisteen paikkamerkki 2"/>
          <p:cNvSpPr>
            <a:spLocks noGrp="1"/>
          </p:cNvSpPr>
          <p:nvPr>
            <p:ph type="ftr" sz="quarter" idx="11"/>
          </p:nvPr>
        </p:nvSpPr>
        <p:spPr/>
        <p:txBody>
          <a:bodyPr/>
          <a:lstStyle/>
          <a:p>
            <a:r>
              <a:rPr lang="fi-FI" smtClean="0"/>
              <a:t>Kummit ry/Lapsipotilasjärjestöjen jäsenet T-17093 MT</a:t>
            </a:r>
            <a:endParaRPr lang="fi-FI"/>
          </a:p>
        </p:txBody>
      </p:sp>
      <p:sp>
        <p:nvSpPr>
          <p:cNvPr id="4" name="Dian numeron paikkamerkki 3"/>
          <p:cNvSpPr>
            <a:spLocks noGrp="1"/>
          </p:cNvSpPr>
          <p:nvPr>
            <p:ph type="sldNum" sz="quarter" idx="12"/>
          </p:nvPr>
        </p:nvSpPr>
        <p:spPr/>
        <p:txBody>
          <a:bodyPr/>
          <a:lstStyle/>
          <a:p>
            <a:fld id="{B6DB0E4E-F5D7-41BD-96AC-FA55D8C3805E}" type="slidenum">
              <a:rPr lang="fi-FI" smtClean="0"/>
              <a:t>3</a:t>
            </a:fld>
            <a:endParaRPr lang="fi-FI"/>
          </a:p>
        </p:txBody>
      </p:sp>
      <p:sp>
        <p:nvSpPr>
          <p:cNvPr id="5" name="Otsikko 4"/>
          <p:cNvSpPr>
            <a:spLocks noGrp="1"/>
          </p:cNvSpPr>
          <p:nvPr>
            <p:ph type="title"/>
          </p:nvPr>
        </p:nvSpPr>
        <p:spPr>
          <a:xfrm>
            <a:off x="653137" y="368941"/>
            <a:ext cx="11033765" cy="622647"/>
          </a:xfrm>
        </p:spPr>
        <p:txBody>
          <a:bodyPr/>
          <a:lstStyle/>
          <a:p>
            <a:r>
              <a:rPr lang="fi-FI" dirty="0" smtClean="0"/>
              <a:t>Tutkimuksen tavoitteet ja toteutus</a:t>
            </a:r>
            <a:endParaRPr lang="fi-FI" dirty="0"/>
          </a:p>
        </p:txBody>
      </p:sp>
      <p:sp>
        <p:nvSpPr>
          <p:cNvPr id="6" name="Sisällön paikkamerkki 5"/>
          <p:cNvSpPr>
            <a:spLocks noGrp="1"/>
          </p:cNvSpPr>
          <p:nvPr>
            <p:ph idx="1"/>
          </p:nvPr>
        </p:nvSpPr>
        <p:spPr>
          <a:xfrm>
            <a:off x="653138" y="955148"/>
            <a:ext cx="11033764" cy="5172519"/>
          </a:xfrm>
        </p:spPr>
        <p:txBody>
          <a:bodyPr/>
          <a:lstStyle/>
          <a:p>
            <a:pPr marL="0" indent="0">
              <a:spcBef>
                <a:spcPts val="600"/>
              </a:spcBef>
              <a:spcAft>
                <a:spcPts val="600"/>
              </a:spcAft>
              <a:buNone/>
            </a:pPr>
            <a:r>
              <a:rPr lang="fi-FI" b="1" dirty="0" smtClean="0">
                <a:solidFill>
                  <a:srgbClr val="080808"/>
                </a:solidFill>
              </a:rPr>
              <a:t>Taustaa ja tavoitteet</a:t>
            </a:r>
          </a:p>
          <a:p>
            <a:pPr>
              <a:spcBef>
                <a:spcPts val="600"/>
              </a:spcBef>
              <a:spcAft>
                <a:spcPts val="600"/>
              </a:spcAft>
            </a:pPr>
            <a:r>
              <a:rPr lang="fi-FI" dirty="0" smtClean="0">
                <a:solidFill>
                  <a:srgbClr val="080808"/>
                </a:solidFill>
              </a:rPr>
              <a:t>Suomessa </a:t>
            </a:r>
            <a:r>
              <a:rPr lang="fi-FI" dirty="0">
                <a:solidFill>
                  <a:srgbClr val="080808"/>
                </a:solidFill>
              </a:rPr>
              <a:t>toimii noin 10 eri potilasjärjestöä, joihin kuuluu vanhempia tai perheitä, joita on kohdannut akuutti- tai pitkäaikainen lapsen </a:t>
            </a:r>
            <a:r>
              <a:rPr lang="fi-FI" dirty="0" smtClean="0">
                <a:solidFill>
                  <a:srgbClr val="080808"/>
                </a:solidFill>
              </a:rPr>
              <a:t>sairaus tai erityisyys.</a:t>
            </a:r>
            <a:r>
              <a:rPr lang="fi-FI" dirty="0">
                <a:solidFill>
                  <a:srgbClr val="080808"/>
                </a:solidFill>
              </a:rPr>
              <a:t> </a:t>
            </a:r>
            <a:endParaRPr lang="fi-FI" dirty="0" smtClean="0">
              <a:solidFill>
                <a:srgbClr val="080808"/>
              </a:solidFill>
            </a:endParaRPr>
          </a:p>
          <a:p>
            <a:pPr>
              <a:spcBef>
                <a:spcPts val="600"/>
              </a:spcBef>
              <a:spcAft>
                <a:spcPts val="600"/>
              </a:spcAft>
            </a:pPr>
            <a:r>
              <a:rPr lang="fi-FI" dirty="0" smtClean="0">
                <a:solidFill>
                  <a:srgbClr val="080808"/>
                </a:solidFill>
              </a:rPr>
              <a:t>Kummit </a:t>
            </a:r>
            <a:r>
              <a:rPr lang="fi-FI" dirty="0">
                <a:solidFill>
                  <a:srgbClr val="080808"/>
                </a:solidFill>
              </a:rPr>
              <a:t>ry </a:t>
            </a:r>
            <a:r>
              <a:rPr lang="fi-FI" dirty="0" smtClean="0">
                <a:solidFill>
                  <a:srgbClr val="080808"/>
                </a:solidFill>
              </a:rPr>
              <a:t>halusi </a:t>
            </a:r>
            <a:r>
              <a:rPr lang="fi-FI" dirty="0">
                <a:solidFill>
                  <a:srgbClr val="080808"/>
                </a:solidFill>
              </a:rPr>
              <a:t>selvittää ko. perheiden </a:t>
            </a:r>
            <a:r>
              <a:rPr lang="fi-FI" dirty="0" smtClean="0">
                <a:solidFill>
                  <a:srgbClr val="080808"/>
                </a:solidFill>
              </a:rPr>
              <a:t>keskuudessa miten elämäntilanne niissä koetaan, miten lapsen sairaus tai erityisyys on vaikuttanut vanhempien ja sisarusten elämään, missä määrin perheessä keskustellaan tilanteesta ja minkälaista apua ja tukea perheet ovat saaneet. Tutkimuksen avulla Kummit haluavat saada paitsi tietoa toimintansa suunnittelun tarpeisiin, myös saada lapsipotilasperheiden asialle näkyvyyttä ja vauhdittaa keskustelua. </a:t>
            </a:r>
            <a:endParaRPr lang="fi-FI" dirty="0">
              <a:solidFill>
                <a:srgbClr val="080808"/>
              </a:solidFill>
            </a:endParaRPr>
          </a:p>
          <a:p>
            <a:pPr marL="0" indent="0">
              <a:spcBef>
                <a:spcPts val="600"/>
              </a:spcBef>
              <a:spcAft>
                <a:spcPts val="600"/>
              </a:spcAft>
              <a:buNone/>
            </a:pPr>
            <a:r>
              <a:rPr lang="fi-FI" b="1" dirty="0" smtClean="0">
                <a:solidFill>
                  <a:srgbClr val="080808"/>
                </a:solidFill>
              </a:rPr>
              <a:t>Tutkimuksen toteutus</a:t>
            </a:r>
          </a:p>
          <a:p>
            <a:pPr>
              <a:spcBef>
                <a:spcPts val="600"/>
              </a:spcBef>
              <a:spcAft>
                <a:spcPts val="600"/>
              </a:spcAft>
            </a:pPr>
            <a:r>
              <a:rPr lang="fi-FI" dirty="0" smtClean="0">
                <a:solidFill>
                  <a:srgbClr val="080808"/>
                </a:solidFill>
              </a:rPr>
              <a:t>Kysely tehtiin viiden eri lapsipotilasjärjestön (Kympin Lapset, Sykerö, </a:t>
            </a:r>
            <a:r>
              <a:rPr lang="fi-FI" dirty="0" err="1" smtClean="0">
                <a:solidFill>
                  <a:srgbClr val="080808"/>
                </a:solidFill>
              </a:rPr>
              <a:t>Musili</a:t>
            </a:r>
            <a:r>
              <a:rPr lang="fi-FI" dirty="0" smtClean="0">
                <a:solidFill>
                  <a:srgbClr val="080808"/>
                </a:solidFill>
              </a:rPr>
              <a:t>, Sydänlapset ja Leijonaemot) jäsenille sähköpostikyselynä. Taloustutkimus Oy laati kysymyslomakkeen yhdessä Kummien kanssa, ja kysymysaiheista keskusteltiin myös Lastenlinnan ylilääkäri Leena Repokarin kanssa. </a:t>
            </a:r>
          </a:p>
          <a:p>
            <a:pPr>
              <a:spcBef>
                <a:spcPts val="600"/>
              </a:spcBef>
              <a:spcAft>
                <a:spcPts val="600"/>
              </a:spcAft>
            </a:pPr>
            <a:r>
              <a:rPr lang="fi-FI" dirty="0" smtClean="0">
                <a:solidFill>
                  <a:srgbClr val="080808"/>
                </a:solidFill>
              </a:rPr>
              <a:t>Lomake ohjelmointiin Taloustutkimuksessa ja järjestökohtaiset linkit toimitettiin Kummien toimesta järjestöille, jotka puolestaan lähettivät linkit jäsenilleen ja muistuttivat vastaamisesta. Lomakkeet olivat Taloustutkimuksen palvelimella, jonne vastaukset myös tallentuivat.</a:t>
            </a:r>
          </a:p>
          <a:p>
            <a:pPr>
              <a:spcBef>
                <a:spcPts val="600"/>
              </a:spcBef>
              <a:spcAft>
                <a:spcPts val="600"/>
              </a:spcAft>
            </a:pPr>
            <a:r>
              <a:rPr lang="fi-FI" dirty="0" smtClean="0">
                <a:solidFill>
                  <a:srgbClr val="080808"/>
                </a:solidFill>
              </a:rPr>
              <a:t>Kysely oli vastattavissa 23.5.-26.6.2017 ja kaikkiaan 187 vanhempaa vastasi kyselyyn ja lisäksi sairaan tai erityisen lapsen sisaruksien vastauksia saatiin 47:ltä perheeltä. </a:t>
            </a:r>
            <a:endParaRPr lang="fi-FI" dirty="0"/>
          </a:p>
        </p:txBody>
      </p:sp>
    </p:spTree>
    <p:extLst>
      <p:ext uri="{BB962C8B-B14F-4D97-AF65-F5344CB8AC3E}">
        <p14:creationId xmlns:p14="http://schemas.microsoft.com/office/powerpoint/2010/main" val="3410798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3" name="Alatunnisteen paikkamerkki 2"/>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4" name="Dian numeron paikkamerkki 3"/>
          <p:cNvSpPr>
            <a:spLocks noGrp="1"/>
          </p:cNvSpPr>
          <p:nvPr>
            <p:ph type="sldNum" sz="quarter" idx="12"/>
          </p:nvPr>
        </p:nvSpPr>
        <p:spPr/>
        <p:txBody>
          <a:bodyPr/>
          <a:lstStyle/>
          <a:p>
            <a:fld id="{B6DB0E4E-F5D7-41BD-96AC-FA55D8C3805E}" type="slidenum">
              <a:rPr lang="fi-FI" smtClean="0">
                <a:solidFill>
                  <a:prstClr val="black">
                    <a:tint val="75000"/>
                  </a:prstClr>
                </a:solidFill>
              </a:rPr>
              <a:pPr/>
              <a:t>30</a:t>
            </a:fld>
            <a:endParaRPr lang="fi-FI">
              <a:solidFill>
                <a:prstClr val="black">
                  <a:tint val="75000"/>
                </a:prstClr>
              </a:solidFill>
            </a:endParaRPr>
          </a:p>
        </p:txBody>
      </p:sp>
      <p:sp>
        <p:nvSpPr>
          <p:cNvPr id="7" name="Otsikko 6"/>
          <p:cNvSpPr>
            <a:spLocks noGrp="1"/>
          </p:cNvSpPr>
          <p:nvPr>
            <p:ph type="title"/>
            <p:custDataLst>
              <p:tags r:id="rId1"/>
            </p:custDataLst>
          </p:nvPr>
        </p:nvSpPr>
        <p:spPr>
          <a:xfrm>
            <a:off x="653137" y="582697"/>
            <a:ext cx="11033765" cy="813841"/>
          </a:xfrm>
        </p:spPr>
        <p:txBody>
          <a:bodyPr>
            <a:normAutofit fontScale="90000"/>
          </a:bodyPr>
          <a:lstStyle/>
          <a:p>
            <a:r>
              <a:rPr lang="fi-FI" dirty="0" smtClean="0"/>
              <a:t>Sisarukselta: ”Puhutko sisaruksen sairaudesta/erilaisuudesta ja </a:t>
            </a:r>
            <a:br>
              <a:rPr lang="fi-FI" dirty="0" smtClean="0"/>
            </a:br>
            <a:r>
              <a:rPr lang="fi-FI" dirty="0" smtClean="0"/>
              <a:t>sen herättämistä tunteista muiden kanssa?”</a:t>
            </a:r>
            <a:endParaRPr lang="fi-FI" dirty="0"/>
          </a:p>
        </p:txBody>
      </p:sp>
      <p:graphicFrame>
        <p:nvGraphicFramePr>
          <p:cNvPr id="11" name="Sisällön paikkamerkki 10"/>
          <p:cNvGraphicFramePr>
            <a:graphicFrameLocks noGrp="1"/>
          </p:cNvGraphicFramePr>
          <p:nvPr>
            <p:ph idx="1"/>
            <p:custDataLst>
              <p:tags r:id="rId2"/>
            </p:custDataLst>
            <p:extLst>
              <p:ext uri="{D42A27DB-BD31-4B8C-83A1-F6EECF244321}">
                <p14:modId xmlns:p14="http://schemas.microsoft.com/office/powerpoint/2010/main" val="3158213906"/>
              </p:ext>
            </p:extLst>
          </p:nvPr>
        </p:nvGraphicFramePr>
        <p:xfrm>
          <a:off x="652463" y="1464905"/>
          <a:ext cx="7864475" cy="4394719"/>
        </p:xfrm>
        <a:graphic>
          <a:graphicData uri="http://schemas.openxmlformats.org/drawingml/2006/chart">
            <c:chart xmlns:c="http://schemas.openxmlformats.org/drawingml/2006/chart" xmlns:r="http://schemas.openxmlformats.org/officeDocument/2006/relationships" r:id="rId5"/>
          </a:graphicData>
        </a:graphic>
      </p:graphicFrame>
      <p:sp>
        <p:nvSpPr>
          <p:cNvPr id="9" name="Title 1"/>
          <p:cNvSpPr txBox="1">
            <a:spLocks/>
          </p:cNvSpPr>
          <p:nvPr/>
        </p:nvSpPr>
        <p:spPr>
          <a:xfrm>
            <a:off x="814917" y="6122761"/>
            <a:ext cx="1659795"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smtClean="0">
                <a:solidFill>
                  <a:srgbClr val="444444"/>
                </a:solidFill>
                <a:latin typeface="Calibri" panose="020F0502020204030204" pitchFamily="34" charset="0"/>
              </a:rPr>
              <a:t>Vastaajat = </a:t>
            </a:r>
            <a:endParaRPr lang="it-IT" sz="1200" b="0" dirty="0">
              <a:solidFill>
                <a:srgbClr val="444444"/>
              </a:solidFill>
              <a:latin typeface="Calibri" panose="020F0502020204030204" pitchFamily="34" charset="0"/>
            </a:endParaRPr>
          </a:p>
        </p:txBody>
      </p:sp>
      <p:sp>
        <p:nvSpPr>
          <p:cNvPr id="10" name="Title 1"/>
          <p:cNvSpPr txBox="1">
            <a:spLocks/>
          </p:cNvSpPr>
          <p:nvPr>
            <p:custDataLst>
              <p:tags r:id="rId3"/>
            </p:custDataLst>
          </p:nvPr>
        </p:nvSpPr>
        <p:spPr>
          <a:xfrm>
            <a:off x="1548342" y="6122761"/>
            <a:ext cx="1659795"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smtClean="0">
                <a:solidFill>
                  <a:srgbClr val="444444"/>
                </a:solidFill>
                <a:latin typeface="Calibri" panose="020F0502020204030204" pitchFamily="34" charset="0"/>
              </a:rPr>
              <a:t>47</a:t>
            </a:r>
            <a:endParaRPr lang="it-IT" sz="1200" b="0">
              <a:solidFill>
                <a:srgbClr val="444444"/>
              </a:solidFill>
              <a:latin typeface="Calibri" panose="020F0502020204030204" pitchFamily="34" charset="0"/>
            </a:endParaRPr>
          </a:p>
        </p:txBody>
      </p:sp>
      <p:sp>
        <p:nvSpPr>
          <p:cNvPr id="13" name="Title 1"/>
          <p:cNvSpPr txBox="1">
            <a:spLocks/>
          </p:cNvSpPr>
          <p:nvPr/>
        </p:nvSpPr>
        <p:spPr>
          <a:xfrm>
            <a:off x="10783121" y="120735"/>
            <a:ext cx="1290691" cy="253140"/>
          </a:xfrm>
          <a:prstGeom prst="rect">
            <a:avLst/>
          </a:prstGeom>
          <a:solidFill>
            <a:srgbClr val="00B0F0"/>
          </a:solidFill>
        </p:spPr>
        <p:txBody>
          <a:bodyPr lIns="90000" tIns="46800" rIns="90000" bIns="46800" anchor="ctr"/>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pPr algn="ctr"/>
            <a:r>
              <a:rPr lang="fi-FI" sz="1400" dirty="0" smtClean="0">
                <a:solidFill>
                  <a:prstClr val="white"/>
                </a:solidFill>
                <a:latin typeface="Calibri" panose="020F0502020204030204" pitchFamily="34" charset="0"/>
              </a:rPr>
              <a:t>SISARUS</a:t>
            </a:r>
            <a:endParaRPr lang="it-IT" sz="1400" dirty="0">
              <a:solidFill>
                <a:prstClr val="white"/>
              </a:solidFill>
              <a:latin typeface="Calibri" panose="020F0502020204030204" pitchFamily="34" charset="0"/>
            </a:endParaRPr>
          </a:p>
        </p:txBody>
      </p:sp>
      <p:sp>
        <p:nvSpPr>
          <p:cNvPr id="14" name="Title 1"/>
          <p:cNvSpPr txBox="1">
            <a:spLocks/>
          </p:cNvSpPr>
          <p:nvPr/>
        </p:nvSpPr>
        <p:spPr>
          <a:xfrm>
            <a:off x="6425725" y="2571556"/>
            <a:ext cx="2318225" cy="536186"/>
          </a:xfrm>
          <a:prstGeom prst="rect">
            <a:avLst/>
          </a:prstGeom>
          <a:solidFill>
            <a:schemeClr val="bg1"/>
          </a:solidFill>
          <a:ln w="22225">
            <a:solidFill>
              <a:srgbClr val="D070E1"/>
            </a:solidFill>
          </a:ln>
        </p:spPr>
        <p:txBody>
          <a:bodyPr lIns="90000" tIns="46800" rIns="90000" bIns="46800" anchor="ctr"/>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pPr algn="ctr"/>
            <a:r>
              <a:rPr lang="fi-FI" sz="2000" b="0" dirty="0" smtClean="0">
                <a:solidFill>
                  <a:srgbClr val="444444"/>
                </a:solidFill>
                <a:latin typeface="Calibri" panose="020F0502020204030204" pitchFamily="34" charset="0"/>
              </a:rPr>
              <a:t>PUHUU JONKUN KANSSA YHT. 87 %</a:t>
            </a:r>
            <a:endParaRPr lang="it-IT" sz="2000" b="0" dirty="0">
              <a:solidFill>
                <a:srgbClr val="444444"/>
              </a:solidFill>
              <a:latin typeface="Calibri" panose="020F0502020204030204" pitchFamily="34" charset="0"/>
            </a:endParaRPr>
          </a:p>
        </p:txBody>
      </p:sp>
    </p:spTree>
    <p:extLst>
      <p:ext uri="{BB962C8B-B14F-4D97-AF65-F5344CB8AC3E}">
        <p14:creationId xmlns:p14="http://schemas.microsoft.com/office/powerpoint/2010/main" val="1073670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3" name="Alatunnisteen paikkamerkki 2"/>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4" name="Dian numeron paikkamerkki 3"/>
          <p:cNvSpPr>
            <a:spLocks noGrp="1"/>
          </p:cNvSpPr>
          <p:nvPr>
            <p:ph type="sldNum" sz="quarter" idx="12"/>
          </p:nvPr>
        </p:nvSpPr>
        <p:spPr/>
        <p:txBody>
          <a:bodyPr/>
          <a:lstStyle/>
          <a:p>
            <a:fld id="{B6DB0E4E-F5D7-41BD-96AC-FA55D8C3805E}" type="slidenum">
              <a:rPr lang="fi-FI" smtClean="0">
                <a:solidFill>
                  <a:prstClr val="black">
                    <a:tint val="75000"/>
                  </a:prstClr>
                </a:solidFill>
              </a:rPr>
              <a:pPr/>
              <a:t>31</a:t>
            </a:fld>
            <a:endParaRPr lang="fi-FI">
              <a:solidFill>
                <a:prstClr val="black">
                  <a:tint val="75000"/>
                </a:prstClr>
              </a:solidFill>
            </a:endParaRPr>
          </a:p>
        </p:txBody>
      </p:sp>
      <p:pic>
        <p:nvPicPr>
          <p:cNvPr id="5" name="Kuva 4"/>
          <p:cNvPicPr>
            <a:picLocks noChangeAspect="1"/>
          </p:cNvPicPr>
          <p:nvPr/>
        </p:nvPicPr>
        <p:blipFill rotWithShape="1">
          <a:blip r:embed="rId2" cstate="print">
            <a:extLst>
              <a:ext uri="{28A0092B-C50C-407E-A947-70E740481C1C}">
                <a14:useLocalDpi xmlns:a14="http://schemas.microsoft.com/office/drawing/2010/main" val="0"/>
              </a:ext>
            </a:extLst>
          </a:blip>
          <a:srcRect b="22199"/>
          <a:stretch/>
        </p:blipFill>
        <p:spPr>
          <a:xfrm>
            <a:off x="0" y="0"/>
            <a:ext cx="12192000" cy="6858000"/>
          </a:xfrm>
          <a:prstGeom prst="rect">
            <a:avLst/>
          </a:prstGeom>
        </p:spPr>
      </p:pic>
      <p:pic>
        <p:nvPicPr>
          <p:cNvPr id="7" name="Kuva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52"/>
            <a:ext cx="1685386" cy="377526"/>
          </a:xfrm>
          <a:prstGeom prst="rect">
            <a:avLst/>
          </a:prstGeom>
        </p:spPr>
      </p:pic>
      <p:sp>
        <p:nvSpPr>
          <p:cNvPr id="8" name="Tekstiruutu 7"/>
          <p:cNvSpPr txBox="1"/>
          <p:nvPr/>
        </p:nvSpPr>
        <p:spPr>
          <a:xfrm>
            <a:off x="2826210" y="3120002"/>
            <a:ext cx="5902154" cy="1569660"/>
          </a:xfrm>
          <a:prstGeom prst="rect">
            <a:avLst/>
          </a:prstGeom>
          <a:solidFill>
            <a:schemeClr val="bg2">
              <a:lumMod val="25000"/>
            </a:schemeClr>
          </a:solidFill>
        </p:spPr>
        <p:txBody>
          <a:bodyPr wrap="square" rtlCol="0">
            <a:spAutoFit/>
          </a:bodyPr>
          <a:lstStyle/>
          <a:p>
            <a:pPr algn="ctr"/>
            <a:r>
              <a:rPr lang="fi-FI" sz="3200" dirty="0">
                <a:solidFill>
                  <a:schemeClr val="bg1"/>
                </a:solidFill>
              </a:rPr>
              <a:t>Sairaan tai erityislapsen sisarusten käyttäytyminen </a:t>
            </a:r>
            <a:br>
              <a:rPr lang="fi-FI" sz="3200" dirty="0">
                <a:solidFill>
                  <a:schemeClr val="bg1"/>
                </a:solidFill>
              </a:rPr>
            </a:br>
            <a:r>
              <a:rPr lang="fi-FI" sz="3200" dirty="0">
                <a:solidFill>
                  <a:schemeClr val="bg1"/>
                </a:solidFill>
              </a:rPr>
              <a:t>ja heidän tuntemuksensa </a:t>
            </a:r>
            <a:endParaRPr lang="fi-FI" sz="3200" dirty="0" smtClean="0">
              <a:solidFill>
                <a:schemeClr val="bg1"/>
              </a:solidFill>
            </a:endParaRPr>
          </a:p>
        </p:txBody>
      </p:sp>
    </p:spTree>
    <p:extLst>
      <p:ext uri="{BB962C8B-B14F-4D97-AF65-F5344CB8AC3E}">
        <p14:creationId xmlns:p14="http://schemas.microsoft.com/office/powerpoint/2010/main" val="3689049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3" name="Alatunnisteen paikkamerkki 2"/>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4" name="Dian numeron paikkamerkki 3"/>
          <p:cNvSpPr>
            <a:spLocks noGrp="1"/>
          </p:cNvSpPr>
          <p:nvPr>
            <p:ph type="sldNum" sz="quarter" idx="12"/>
          </p:nvPr>
        </p:nvSpPr>
        <p:spPr/>
        <p:txBody>
          <a:bodyPr/>
          <a:lstStyle/>
          <a:p>
            <a:fld id="{B6DB0E4E-F5D7-41BD-96AC-FA55D8C3805E}" type="slidenum">
              <a:rPr lang="fi-FI" smtClean="0">
                <a:solidFill>
                  <a:prstClr val="black">
                    <a:tint val="75000"/>
                  </a:prstClr>
                </a:solidFill>
              </a:rPr>
              <a:pPr/>
              <a:t>32</a:t>
            </a:fld>
            <a:endParaRPr lang="fi-FI">
              <a:solidFill>
                <a:prstClr val="black">
                  <a:tint val="75000"/>
                </a:prstClr>
              </a:solidFill>
            </a:endParaRPr>
          </a:p>
        </p:txBody>
      </p:sp>
      <p:sp>
        <p:nvSpPr>
          <p:cNvPr id="8" name="Otsikko 6"/>
          <p:cNvSpPr>
            <a:spLocks noGrp="1"/>
          </p:cNvSpPr>
          <p:nvPr>
            <p:ph type="title"/>
            <p:custDataLst>
              <p:tags r:id="rId1"/>
            </p:custDataLst>
          </p:nvPr>
        </p:nvSpPr>
        <p:spPr>
          <a:xfrm>
            <a:off x="625145" y="368090"/>
            <a:ext cx="11033765" cy="622647"/>
          </a:xfrm>
        </p:spPr>
        <p:txBody>
          <a:bodyPr>
            <a:normAutofit fontScale="90000"/>
          </a:bodyPr>
          <a:lstStyle/>
          <a:p>
            <a:r>
              <a:rPr lang="fi-FI" dirty="0" smtClean="0"/>
              <a:t>Miten arvioit sairaan/erityisen lapsen sisaruksen kokevan tämän tilanteen tällä hetkellä? </a:t>
            </a:r>
            <a:r>
              <a:rPr lang="fi-FI" sz="2200" dirty="0" smtClean="0"/>
              <a:t>AVOINKYSYMYS, KOODATUT VASTAUKSET </a:t>
            </a:r>
            <a:endParaRPr lang="fi-FI" sz="2200" dirty="0"/>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1570641477"/>
              </p:ext>
            </p:extLst>
          </p:nvPr>
        </p:nvGraphicFramePr>
        <p:xfrm>
          <a:off x="130629" y="1335088"/>
          <a:ext cx="10823510" cy="478313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1"/>
          <p:cNvSpPr txBox="1">
            <a:spLocks/>
          </p:cNvSpPr>
          <p:nvPr/>
        </p:nvSpPr>
        <p:spPr>
          <a:xfrm>
            <a:off x="814917" y="6122761"/>
            <a:ext cx="1659795"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smtClean="0">
                <a:solidFill>
                  <a:srgbClr val="444444"/>
                </a:solidFill>
                <a:latin typeface="Calibri" panose="020F0502020204030204" pitchFamily="34" charset="0"/>
              </a:rPr>
              <a:t>Vastaajat = </a:t>
            </a:r>
            <a:endParaRPr lang="it-IT" sz="1200" b="0">
              <a:solidFill>
                <a:srgbClr val="444444"/>
              </a:solidFill>
              <a:latin typeface="Calibri" panose="020F0502020204030204" pitchFamily="34" charset="0"/>
            </a:endParaRPr>
          </a:p>
        </p:txBody>
      </p:sp>
      <p:sp>
        <p:nvSpPr>
          <p:cNvPr id="9" name="Title 1"/>
          <p:cNvSpPr txBox="1">
            <a:spLocks/>
          </p:cNvSpPr>
          <p:nvPr>
            <p:custDataLst>
              <p:tags r:id="rId3"/>
            </p:custDataLst>
          </p:nvPr>
        </p:nvSpPr>
        <p:spPr>
          <a:xfrm>
            <a:off x="1548342" y="6122761"/>
            <a:ext cx="2837046"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smtClean="0">
                <a:solidFill>
                  <a:srgbClr val="444444"/>
                </a:solidFill>
                <a:latin typeface="Calibri" panose="020F0502020204030204" pitchFamily="34" charset="0"/>
              </a:rPr>
              <a:t>Perheessä on useampia lapsia, n=147</a:t>
            </a:r>
            <a:endParaRPr lang="it-IT" sz="1200" b="0" dirty="0">
              <a:solidFill>
                <a:srgbClr val="444444"/>
              </a:solidFill>
              <a:latin typeface="Calibri" panose="020F0502020204030204" pitchFamily="34" charset="0"/>
            </a:endParaRPr>
          </a:p>
        </p:txBody>
      </p:sp>
      <p:sp>
        <p:nvSpPr>
          <p:cNvPr id="19" name="Title 1"/>
          <p:cNvSpPr txBox="1">
            <a:spLocks/>
          </p:cNvSpPr>
          <p:nvPr/>
        </p:nvSpPr>
        <p:spPr>
          <a:xfrm>
            <a:off x="5287391" y="6258433"/>
            <a:ext cx="2055801" cy="375411"/>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000" b="0" dirty="0" smtClean="0">
                <a:solidFill>
                  <a:srgbClr val="444444"/>
                </a:solidFill>
                <a:latin typeface="Calibri" panose="020F0502020204030204" pitchFamily="34" charset="0"/>
              </a:rPr>
              <a:t>Kaikki avoimet vastaukset löytyvät erillisestä </a:t>
            </a:r>
            <a:r>
              <a:rPr lang="fi-FI" sz="1000" b="0" dirty="0" err="1" smtClean="0">
                <a:solidFill>
                  <a:srgbClr val="444444"/>
                </a:solidFill>
                <a:latin typeface="Calibri" panose="020F0502020204030204" pitchFamily="34" charset="0"/>
              </a:rPr>
              <a:t>excel-tiedostosta</a:t>
            </a:r>
            <a:endParaRPr lang="it-IT" sz="1000" b="0" dirty="0">
              <a:solidFill>
                <a:srgbClr val="444444"/>
              </a:solidFill>
              <a:latin typeface="Calibri" panose="020F0502020204030204" pitchFamily="34" charset="0"/>
            </a:endParaRPr>
          </a:p>
        </p:txBody>
      </p:sp>
    </p:spTree>
    <p:extLst>
      <p:ext uri="{BB962C8B-B14F-4D97-AF65-F5344CB8AC3E}">
        <p14:creationId xmlns:p14="http://schemas.microsoft.com/office/powerpoint/2010/main" val="2360315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3" name="Alatunnisteen paikkamerkki 2"/>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4" name="Dian numeron paikkamerkki 3"/>
          <p:cNvSpPr>
            <a:spLocks noGrp="1"/>
          </p:cNvSpPr>
          <p:nvPr>
            <p:ph type="sldNum" sz="quarter" idx="12"/>
          </p:nvPr>
        </p:nvSpPr>
        <p:spPr/>
        <p:txBody>
          <a:bodyPr/>
          <a:lstStyle/>
          <a:p>
            <a:fld id="{B6DB0E4E-F5D7-41BD-96AC-FA55D8C3805E}" type="slidenum">
              <a:rPr lang="fi-FI" smtClean="0">
                <a:solidFill>
                  <a:prstClr val="black">
                    <a:tint val="75000"/>
                  </a:prstClr>
                </a:solidFill>
              </a:rPr>
              <a:pPr/>
              <a:t>33</a:t>
            </a:fld>
            <a:endParaRPr lang="fi-FI">
              <a:solidFill>
                <a:prstClr val="black">
                  <a:tint val="75000"/>
                </a:prstClr>
              </a:solidFill>
            </a:endParaRPr>
          </a:p>
        </p:txBody>
      </p:sp>
      <p:sp>
        <p:nvSpPr>
          <p:cNvPr id="8" name="Otsikko 6"/>
          <p:cNvSpPr>
            <a:spLocks noGrp="1"/>
          </p:cNvSpPr>
          <p:nvPr>
            <p:ph type="title"/>
            <p:custDataLst>
              <p:tags r:id="rId1"/>
            </p:custDataLst>
          </p:nvPr>
        </p:nvSpPr>
        <p:spPr>
          <a:xfrm>
            <a:off x="625145" y="368090"/>
            <a:ext cx="11033765" cy="622647"/>
          </a:xfrm>
        </p:spPr>
        <p:txBody>
          <a:bodyPr>
            <a:normAutofit fontScale="90000"/>
          </a:bodyPr>
          <a:lstStyle/>
          <a:p>
            <a:r>
              <a:rPr lang="fi-FI" dirty="0" smtClean="0"/>
              <a:t>Miten arvioit sairaan lapsen/erityisen lapsen sisaruksen/sisarusten kokevan tämän tilanteen tällä hetkellä? </a:t>
            </a:r>
            <a:r>
              <a:rPr lang="fi-FI" sz="2200" dirty="0" smtClean="0"/>
              <a:t>AVOIN KYSYMYS, KOODATUT VASTAUKSET </a:t>
            </a:r>
            <a:endParaRPr lang="fi-FI" sz="2200" dirty="0"/>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3295286960"/>
              </p:ext>
            </p:extLst>
          </p:nvPr>
        </p:nvGraphicFramePr>
        <p:xfrm>
          <a:off x="130629" y="1335088"/>
          <a:ext cx="8386309" cy="478313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1"/>
          <p:cNvSpPr txBox="1">
            <a:spLocks/>
          </p:cNvSpPr>
          <p:nvPr/>
        </p:nvSpPr>
        <p:spPr>
          <a:xfrm>
            <a:off x="814917" y="6122761"/>
            <a:ext cx="1659795"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smtClean="0">
                <a:solidFill>
                  <a:srgbClr val="444444"/>
                </a:solidFill>
                <a:latin typeface="Calibri" panose="020F0502020204030204" pitchFamily="34" charset="0"/>
              </a:rPr>
              <a:t>Vastaajat = </a:t>
            </a:r>
            <a:endParaRPr lang="it-IT" sz="1200" b="0">
              <a:solidFill>
                <a:srgbClr val="444444"/>
              </a:solidFill>
              <a:latin typeface="Calibri" panose="020F0502020204030204" pitchFamily="34" charset="0"/>
            </a:endParaRPr>
          </a:p>
        </p:txBody>
      </p:sp>
      <p:sp>
        <p:nvSpPr>
          <p:cNvPr id="9" name="Title 1"/>
          <p:cNvSpPr txBox="1">
            <a:spLocks/>
          </p:cNvSpPr>
          <p:nvPr>
            <p:custDataLst>
              <p:tags r:id="rId3"/>
            </p:custDataLst>
          </p:nvPr>
        </p:nvSpPr>
        <p:spPr>
          <a:xfrm>
            <a:off x="1548342" y="6122761"/>
            <a:ext cx="2837046"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smtClean="0">
                <a:solidFill>
                  <a:srgbClr val="444444"/>
                </a:solidFill>
                <a:latin typeface="Calibri" panose="020F0502020204030204" pitchFamily="34" charset="0"/>
              </a:rPr>
              <a:t>Perheessä on useampia lapsia, n=147</a:t>
            </a:r>
            <a:endParaRPr lang="it-IT" sz="1200" b="0" dirty="0">
              <a:solidFill>
                <a:srgbClr val="444444"/>
              </a:solidFill>
              <a:latin typeface="Calibri" panose="020F0502020204030204" pitchFamily="34" charset="0"/>
            </a:endParaRPr>
          </a:p>
        </p:txBody>
      </p:sp>
      <p:sp>
        <p:nvSpPr>
          <p:cNvPr id="12" name="Title 1"/>
          <p:cNvSpPr txBox="1">
            <a:spLocks/>
          </p:cNvSpPr>
          <p:nvPr>
            <p:custDataLst>
              <p:tags r:id="rId4"/>
            </p:custDataLst>
          </p:nvPr>
        </p:nvSpPr>
        <p:spPr>
          <a:xfrm>
            <a:off x="5044771" y="6224233"/>
            <a:ext cx="1851140" cy="221906"/>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smtClean="0">
                <a:solidFill>
                  <a:srgbClr val="444444"/>
                </a:solidFill>
                <a:latin typeface="Calibri" panose="020F0502020204030204" pitchFamily="34" charset="0"/>
              </a:rPr>
              <a:t>*) pieni vastaajamäärä</a:t>
            </a:r>
            <a:endParaRPr lang="it-IT" sz="1200" b="0" dirty="0">
              <a:solidFill>
                <a:srgbClr val="444444"/>
              </a:solidFill>
              <a:latin typeface="Calibri" panose="020F0502020204030204" pitchFamily="34" charset="0"/>
            </a:endParaRPr>
          </a:p>
        </p:txBody>
      </p:sp>
      <p:sp>
        <p:nvSpPr>
          <p:cNvPr id="13" name="Kuvaselitepilvi 12"/>
          <p:cNvSpPr/>
          <p:nvPr/>
        </p:nvSpPr>
        <p:spPr>
          <a:xfrm>
            <a:off x="8360817" y="1166326"/>
            <a:ext cx="3703665" cy="1567543"/>
          </a:xfrm>
          <a:prstGeom prst="cloudCallout">
            <a:avLst>
              <a:gd name="adj1" fmla="val 30071"/>
              <a:gd name="adj2" fmla="val 51635"/>
            </a:avLst>
          </a:prstGeom>
          <a:solidFill>
            <a:schemeClr val="bg1"/>
          </a:solidFill>
          <a:ln w="25400">
            <a:solidFill>
              <a:srgbClr val="00B0F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Rankkaa, huolestunut, ja epäreilua. Sairastunut saa olla vanhemman kanssa kotona ja pääsee erikoisempiin tapahtumiin. Myös ikävää ettei voi koko perheen voimin mennä </a:t>
            </a:r>
            <a:r>
              <a:rPr lang="fi-FI" sz="1100" i="1" dirty="0" smtClean="0">
                <a:solidFill>
                  <a:srgbClr val="E7E6E6">
                    <a:lumMod val="25000"/>
                  </a:srgbClr>
                </a:solidFill>
              </a:rPr>
              <a:t>erilaisiin </a:t>
            </a:r>
            <a:r>
              <a:rPr lang="fi-FI" sz="1100" i="1" dirty="0">
                <a:solidFill>
                  <a:srgbClr val="E7E6E6">
                    <a:lumMod val="25000"/>
                  </a:srgbClr>
                </a:solidFill>
              </a:rPr>
              <a:t>tapahtumiin</a:t>
            </a:r>
            <a:r>
              <a:rPr lang="fi-FI" sz="1100" i="1" dirty="0" smtClean="0">
                <a:solidFill>
                  <a:srgbClr val="E7E6E6">
                    <a:lumMod val="25000"/>
                  </a:srgbClr>
                </a:solidFill>
              </a:rPr>
              <a:t>. (KYMPIN LAPSET)</a:t>
            </a:r>
            <a:endParaRPr lang="fi-FI" sz="1100" i="1" dirty="0">
              <a:solidFill>
                <a:srgbClr val="E7E6E6">
                  <a:lumMod val="25000"/>
                </a:srgbClr>
              </a:solidFill>
            </a:endParaRPr>
          </a:p>
        </p:txBody>
      </p:sp>
      <p:sp>
        <p:nvSpPr>
          <p:cNvPr id="14" name="Kuvaselitepilvi 13"/>
          <p:cNvSpPr/>
          <p:nvPr/>
        </p:nvSpPr>
        <p:spPr>
          <a:xfrm>
            <a:off x="7613107" y="2438399"/>
            <a:ext cx="2599542" cy="936171"/>
          </a:xfrm>
          <a:prstGeom prst="cloudCallout">
            <a:avLst>
              <a:gd name="adj1" fmla="val 30071"/>
              <a:gd name="adj2" fmla="val 51635"/>
            </a:avLst>
          </a:prstGeom>
          <a:solidFill>
            <a:schemeClr val="bg1"/>
          </a:solidFill>
          <a:ln w="25400">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Teini-ikäinen sisarus on hyvin turhautunut vammaiseen </a:t>
            </a:r>
            <a:r>
              <a:rPr lang="fi-FI" sz="1100" i="1" dirty="0" smtClean="0">
                <a:solidFill>
                  <a:srgbClr val="E7E6E6">
                    <a:lumMod val="25000"/>
                  </a:srgbClr>
                </a:solidFill>
              </a:rPr>
              <a:t>pikkuveljeen</a:t>
            </a:r>
          </a:p>
          <a:p>
            <a:pPr algn="ctr">
              <a:defRPr/>
            </a:pPr>
            <a:r>
              <a:rPr lang="fi-FI" sz="1100" i="1" dirty="0" smtClean="0">
                <a:solidFill>
                  <a:srgbClr val="E7E6E6">
                    <a:lumMod val="25000"/>
                  </a:srgbClr>
                </a:solidFill>
              </a:rPr>
              <a:t>(LEIJONAEMOT)</a:t>
            </a:r>
            <a:endParaRPr lang="fi-FI" sz="1100" i="1" dirty="0">
              <a:solidFill>
                <a:srgbClr val="E7E6E6">
                  <a:lumMod val="25000"/>
                </a:srgbClr>
              </a:solidFill>
            </a:endParaRPr>
          </a:p>
        </p:txBody>
      </p:sp>
      <p:sp>
        <p:nvSpPr>
          <p:cNvPr id="15" name="Kuvaselitepilvi 14"/>
          <p:cNvSpPr/>
          <p:nvPr/>
        </p:nvSpPr>
        <p:spPr>
          <a:xfrm>
            <a:off x="9887926" y="2600130"/>
            <a:ext cx="2266750" cy="1346720"/>
          </a:xfrm>
          <a:prstGeom prst="cloudCallout">
            <a:avLst>
              <a:gd name="adj1" fmla="val 30071"/>
              <a:gd name="adj2" fmla="val 51635"/>
            </a:avLst>
          </a:prstGeom>
          <a:solidFill>
            <a:schemeClr val="bg1"/>
          </a:solidFill>
          <a:ln w="25400">
            <a:solidFill>
              <a:srgbClr val="96F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Tällä hetkellä, kun tilanne on rauhallinen, sisarus ei taida paljon ajatella koko asiaa</a:t>
            </a:r>
            <a:r>
              <a:rPr lang="fi-FI" sz="1100" i="1" dirty="0" smtClean="0">
                <a:solidFill>
                  <a:srgbClr val="E7E6E6">
                    <a:lumMod val="25000"/>
                  </a:srgbClr>
                </a:solidFill>
              </a:rPr>
              <a:t>. </a:t>
            </a:r>
          </a:p>
          <a:p>
            <a:pPr algn="ctr">
              <a:defRPr/>
            </a:pPr>
            <a:r>
              <a:rPr lang="fi-FI" sz="1100" i="1" dirty="0" smtClean="0">
                <a:solidFill>
                  <a:srgbClr val="E7E6E6">
                    <a:lumMod val="25000"/>
                  </a:srgbClr>
                </a:solidFill>
              </a:rPr>
              <a:t>(MUSILI)</a:t>
            </a:r>
            <a:endParaRPr lang="fi-FI" sz="1100" i="1" dirty="0">
              <a:solidFill>
                <a:srgbClr val="E7E6E6">
                  <a:lumMod val="25000"/>
                </a:srgbClr>
              </a:solidFill>
            </a:endParaRPr>
          </a:p>
        </p:txBody>
      </p:sp>
      <p:sp>
        <p:nvSpPr>
          <p:cNvPr id="16" name="Kuvaselitepilvi 15"/>
          <p:cNvSpPr/>
          <p:nvPr/>
        </p:nvSpPr>
        <p:spPr>
          <a:xfrm>
            <a:off x="8399988" y="3900199"/>
            <a:ext cx="3754688" cy="1502226"/>
          </a:xfrm>
          <a:prstGeom prst="cloudCallout">
            <a:avLst>
              <a:gd name="adj1" fmla="val 30071"/>
              <a:gd name="adj2" fmla="val 51635"/>
            </a:avLst>
          </a:prstGeom>
          <a:solidFill>
            <a:schemeClr val="bg1"/>
          </a:solidFill>
          <a:ln w="25400">
            <a:solidFill>
              <a:srgbClr val="E60F28"/>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Joskus on saattanut </a:t>
            </a:r>
            <a:r>
              <a:rPr lang="fi-FI" sz="1100" i="1" dirty="0" smtClean="0">
                <a:solidFill>
                  <a:srgbClr val="E7E6E6">
                    <a:lumMod val="25000"/>
                  </a:srgbClr>
                </a:solidFill>
              </a:rPr>
              <a:t>tuntea olonsa </a:t>
            </a:r>
            <a:r>
              <a:rPr lang="fi-FI" sz="1100" i="1" dirty="0">
                <a:solidFill>
                  <a:srgbClr val="E7E6E6">
                    <a:lumMod val="25000"/>
                  </a:srgbClr>
                </a:solidFill>
              </a:rPr>
              <a:t>ulkopuoliseksi tai vähemmän tärkeäksi. Alkuaikoina jaksaminen oli niin huonoa, että väkisinkin vanhempi sisar jäi vähemmälle huomiolle, valitettavasti</a:t>
            </a:r>
            <a:r>
              <a:rPr lang="fi-FI" sz="1100" i="1" dirty="0" smtClean="0">
                <a:solidFill>
                  <a:srgbClr val="E7E6E6">
                    <a:lumMod val="25000"/>
                  </a:srgbClr>
                </a:solidFill>
              </a:rPr>
              <a:t>.</a:t>
            </a:r>
          </a:p>
          <a:p>
            <a:pPr algn="ctr">
              <a:defRPr/>
            </a:pPr>
            <a:r>
              <a:rPr lang="fi-FI" sz="1100" i="1" dirty="0" smtClean="0">
                <a:solidFill>
                  <a:srgbClr val="E7E6E6">
                    <a:lumMod val="25000"/>
                  </a:srgbClr>
                </a:solidFill>
              </a:rPr>
              <a:t>(SYDÄNLAPSET)</a:t>
            </a:r>
            <a:endParaRPr lang="fi-FI" sz="1100" i="1" dirty="0">
              <a:solidFill>
                <a:srgbClr val="E7E6E6">
                  <a:lumMod val="25000"/>
                </a:srgbClr>
              </a:solidFill>
            </a:endParaRPr>
          </a:p>
        </p:txBody>
      </p:sp>
      <p:sp>
        <p:nvSpPr>
          <p:cNvPr id="17" name="Kuvaselitepilvi 16"/>
          <p:cNvSpPr/>
          <p:nvPr/>
        </p:nvSpPr>
        <p:spPr>
          <a:xfrm>
            <a:off x="8575715" y="5219699"/>
            <a:ext cx="3355322" cy="1109249"/>
          </a:xfrm>
          <a:prstGeom prst="cloudCallout">
            <a:avLst>
              <a:gd name="adj1" fmla="val 30071"/>
              <a:gd name="adj2" fmla="val 51635"/>
            </a:avLst>
          </a:prstGeom>
          <a:solidFill>
            <a:schemeClr val="bg1"/>
          </a:solidFill>
          <a:ln w="25400">
            <a:solidFill>
              <a:srgbClr val="EB599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Elämä on pysähtynyt. </a:t>
            </a:r>
            <a:r>
              <a:rPr lang="fi-FI" sz="1100" i="1" dirty="0" smtClean="0">
                <a:solidFill>
                  <a:srgbClr val="E7E6E6">
                    <a:lumMod val="25000"/>
                  </a:srgbClr>
                </a:solidFill>
              </a:rPr>
              <a:t> Mitään </a:t>
            </a:r>
            <a:r>
              <a:rPr lang="fi-FI" sz="1100" i="1" dirty="0">
                <a:solidFill>
                  <a:srgbClr val="E7E6E6">
                    <a:lumMod val="25000"/>
                  </a:srgbClr>
                </a:solidFill>
              </a:rPr>
              <a:t>ei voi tehdä eikä </a:t>
            </a:r>
            <a:r>
              <a:rPr lang="fi-FI" sz="1100" i="1" dirty="0" smtClean="0">
                <a:solidFill>
                  <a:srgbClr val="E7E6E6">
                    <a:lumMod val="25000"/>
                  </a:srgbClr>
                </a:solidFill>
              </a:rPr>
              <a:t>minnekään mennä</a:t>
            </a:r>
            <a:r>
              <a:rPr lang="fi-FI" sz="1100" i="1" dirty="0">
                <a:solidFill>
                  <a:srgbClr val="E7E6E6">
                    <a:lumMod val="25000"/>
                  </a:srgbClr>
                </a:solidFill>
              </a:rPr>
              <a:t>.</a:t>
            </a:r>
          </a:p>
          <a:p>
            <a:pPr algn="ctr">
              <a:defRPr/>
            </a:pPr>
            <a:r>
              <a:rPr lang="fi-FI" sz="1100" i="1" dirty="0">
                <a:solidFill>
                  <a:srgbClr val="E7E6E6">
                    <a:lumMod val="25000"/>
                  </a:srgbClr>
                </a:solidFill>
              </a:rPr>
              <a:t>Aina edelle menee </a:t>
            </a:r>
            <a:r>
              <a:rPr lang="fi-FI" sz="1100" i="1" dirty="0" smtClean="0">
                <a:solidFill>
                  <a:srgbClr val="E7E6E6">
                    <a:lumMod val="25000"/>
                  </a:srgbClr>
                </a:solidFill>
              </a:rPr>
              <a:t>sairastunut </a:t>
            </a:r>
            <a:r>
              <a:rPr lang="fi-FI" sz="1100" i="1" dirty="0">
                <a:solidFill>
                  <a:srgbClr val="E7E6E6">
                    <a:lumMod val="25000"/>
                  </a:srgbClr>
                </a:solidFill>
              </a:rPr>
              <a:t>sisarus</a:t>
            </a:r>
            <a:r>
              <a:rPr lang="fi-FI" sz="1100" i="1" dirty="0" smtClean="0">
                <a:solidFill>
                  <a:srgbClr val="E7E6E6">
                    <a:lumMod val="25000"/>
                  </a:srgbClr>
                </a:solidFill>
              </a:rPr>
              <a:t>. (SYKERÖ)</a:t>
            </a:r>
            <a:endParaRPr lang="fi-FI" sz="1100" i="1" dirty="0">
              <a:solidFill>
                <a:srgbClr val="E7E6E6">
                  <a:lumMod val="25000"/>
                </a:srgbClr>
              </a:solidFill>
            </a:endParaRPr>
          </a:p>
        </p:txBody>
      </p:sp>
      <p:sp>
        <p:nvSpPr>
          <p:cNvPr id="18" name="Kuvaselitepilvi 17"/>
          <p:cNvSpPr/>
          <p:nvPr/>
        </p:nvSpPr>
        <p:spPr>
          <a:xfrm>
            <a:off x="7343192" y="3233058"/>
            <a:ext cx="2869457" cy="807098"/>
          </a:xfrm>
          <a:prstGeom prst="cloudCallout">
            <a:avLst>
              <a:gd name="adj1" fmla="val 30071"/>
              <a:gd name="adj2" fmla="val 51635"/>
            </a:avLst>
          </a:prstGeom>
          <a:solidFill>
            <a:schemeClr val="bg1"/>
          </a:solidFill>
          <a:ln w="25400">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Isoveli on erittäin huolehtiva ja tukee pikkuveljeään</a:t>
            </a:r>
            <a:r>
              <a:rPr lang="fi-FI" sz="1100" i="1" dirty="0" smtClean="0">
                <a:solidFill>
                  <a:srgbClr val="E7E6E6">
                    <a:lumMod val="25000"/>
                  </a:srgbClr>
                </a:solidFill>
              </a:rPr>
              <a:t>.</a:t>
            </a:r>
          </a:p>
          <a:p>
            <a:pPr algn="ctr">
              <a:defRPr/>
            </a:pPr>
            <a:r>
              <a:rPr lang="fi-FI" sz="1100" i="1" dirty="0" smtClean="0">
                <a:solidFill>
                  <a:srgbClr val="E7E6E6">
                    <a:lumMod val="25000"/>
                  </a:srgbClr>
                </a:solidFill>
              </a:rPr>
              <a:t>(LEIJONAEMOT)</a:t>
            </a:r>
            <a:endParaRPr lang="fi-FI" sz="1100" i="1" dirty="0">
              <a:solidFill>
                <a:srgbClr val="E7E6E6">
                  <a:lumMod val="25000"/>
                </a:srgbClr>
              </a:solidFill>
            </a:endParaRPr>
          </a:p>
        </p:txBody>
      </p:sp>
      <p:sp>
        <p:nvSpPr>
          <p:cNvPr id="19" name="Title 1"/>
          <p:cNvSpPr txBox="1">
            <a:spLocks/>
          </p:cNvSpPr>
          <p:nvPr/>
        </p:nvSpPr>
        <p:spPr>
          <a:xfrm>
            <a:off x="7138698" y="6374807"/>
            <a:ext cx="2055801" cy="375411"/>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000" b="0" dirty="0" smtClean="0">
                <a:solidFill>
                  <a:srgbClr val="444444"/>
                </a:solidFill>
                <a:latin typeface="Calibri" panose="020F0502020204030204" pitchFamily="34" charset="0"/>
              </a:rPr>
              <a:t>Kaikki avoimet vastaukset löytyvät erillisestä </a:t>
            </a:r>
            <a:r>
              <a:rPr lang="fi-FI" sz="1000" b="0" dirty="0" err="1" smtClean="0">
                <a:solidFill>
                  <a:srgbClr val="444444"/>
                </a:solidFill>
                <a:latin typeface="Calibri" panose="020F0502020204030204" pitchFamily="34" charset="0"/>
              </a:rPr>
              <a:t>excel-tiedostosta</a:t>
            </a:r>
            <a:endParaRPr lang="it-IT" sz="1000" b="0" dirty="0">
              <a:solidFill>
                <a:srgbClr val="444444"/>
              </a:solidFill>
              <a:latin typeface="Calibri" panose="020F0502020204030204" pitchFamily="34" charset="0"/>
            </a:endParaRPr>
          </a:p>
        </p:txBody>
      </p:sp>
    </p:spTree>
    <p:extLst>
      <p:ext uri="{BB962C8B-B14F-4D97-AF65-F5344CB8AC3E}">
        <p14:creationId xmlns:p14="http://schemas.microsoft.com/office/powerpoint/2010/main" val="2645434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3" name="Alatunnisteen paikkamerkki 2"/>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dirty="0">
              <a:solidFill>
                <a:prstClr val="black">
                  <a:tint val="75000"/>
                </a:prstClr>
              </a:solidFill>
            </a:endParaRPr>
          </a:p>
        </p:txBody>
      </p:sp>
      <p:sp>
        <p:nvSpPr>
          <p:cNvPr id="4" name="Dian numeron paikkamerkki 3"/>
          <p:cNvSpPr>
            <a:spLocks noGrp="1"/>
          </p:cNvSpPr>
          <p:nvPr>
            <p:ph type="sldNum" sz="quarter" idx="12"/>
          </p:nvPr>
        </p:nvSpPr>
        <p:spPr/>
        <p:txBody>
          <a:bodyPr/>
          <a:lstStyle/>
          <a:p>
            <a:fld id="{B6DB0E4E-F5D7-41BD-96AC-FA55D8C3805E}" type="slidenum">
              <a:rPr lang="fi-FI" smtClean="0">
                <a:solidFill>
                  <a:prstClr val="black">
                    <a:tint val="75000"/>
                  </a:prstClr>
                </a:solidFill>
              </a:rPr>
              <a:pPr/>
              <a:t>34</a:t>
            </a:fld>
            <a:endParaRPr lang="fi-FI">
              <a:solidFill>
                <a:prstClr val="black">
                  <a:tint val="75000"/>
                </a:prstClr>
              </a:solidFill>
            </a:endParaRPr>
          </a:p>
        </p:txBody>
      </p:sp>
      <p:sp>
        <p:nvSpPr>
          <p:cNvPr id="7" name="Title 1"/>
          <p:cNvSpPr txBox="1">
            <a:spLocks/>
          </p:cNvSpPr>
          <p:nvPr/>
        </p:nvSpPr>
        <p:spPr>
          <a:xfrm>
            <a:off x="814917" y="6122761"/>
            <a:ext cx="1659795"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smtClean="0">
                <a:solidFill>
                  <a:srgbClr val="444444"/>
                </a:solidFill>
                <a:latin typeface="Calibri" panose="020F0502020204030204" pitchFamily="34" charset="0"/>
              </a:rPr>
              <a:t>Vastaajat = </a:t>
            </a:r>
            <a:endParaRPr lang="it-IT" sz="1200" b="0" dirty="0">
              <a:solidFill>
                <a:srgbClr val="444444"/>
              </a:solidFill>
              <a:latin typeface="Calibri" panose="020F0502020204030204" pitchFamily="34" charset="0"/>
            </a:endParaRPr>
          </a:p>
        </p:txBody>
      </p:sp>
      <p:sp>
        <p:nvSpPr>
          <p:cNvPr id="8" name="Otsikko 6"/>
          <p:cNvSpPr>
            <a:spLocks noGrp="1"/>
          </p:cNvSpPr>
          <p:nvPr>
            <p:ph type="title"/>
            <p:custDataLst>
              <p:tags r:id="rId1"/>
            </p:custDataLst>
          </p:nvPr>
        </p:nvSpPr>
        <p:spPr>
          <a:xfrm>
            <a:off x="242597" y="1058554"/>
            <a:ext cx="11775232" cy="622647"/>
          </a:xfrm>
        </p:spPr>
        <p:txBody>
          <a:bodyPr>
            <a:noAutofit/>
          </a:bodyPr>
          <a:lstStyle/>
          <a:p>
            <a:r>
              <a:rPr lang="fi-FI" sz="1800" dirty="0" smtClean="0"/>
              <a:t>Onko sisaruksen käyttäytyminen muuttunut jotenkin lapsenne sairauden aikana/erityislapsidiagnoosin jälkeen?</a:t>
            </a:r>
            <a:r>
              <a:rPr lang="fi-FI" sz="1800" dirty="0"/>
              <a:t/>
            </a:r>
            <a:br>
              <a:rPr lang="fi-FI" sz="1800" dirty="0"/>
            </a:br>
            <a:endParaRPr lang="fi-FI" sz="1800" dirty="0"/>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2349631772"/>
              </p:ext>
            </p:extLst>
          </p:nvPr>
        </p:nvGraphicFramePr>
        <p:xfrm>
          <a:off x="605810" y="1764297"/>
          <a:ext cx="5975965" cy="3365035"/>
        </p:xfrm>
        <a:graphic>
          <a:graphicData uri="http://schemas.openxmlformats.org/drawingml/2006/chart">
            <c:chart xmlns:c="http://schemas.openxmlformats.org/drawingml/2006/chart" xmlns:r="http://schemas.openxmlformats.org/officeDocument/2006/relationships" r:id="rId7"/>
          </a:graphicData>
        </a:graphic>
      </p:graphicFrame>
      <p:sp>
        <p:nvSpPr>
          <p:cNvPr id="12" name="Otsikko 6"/>
          <p:cNvSpPr txBox="1">
            <a:spLocks/>
          </p:cNvSpPr>
          <p:nvPr>
            <p:custDataLst>
              <p:tags r:id="rId3"/>
            </p:custDataLst>
          </p:nvPr>
        </p:nvSpPr>
        <p:spPr>
          <a:xfrm>
            <a:off x="307903" y="424077"/>
            <a:ext cx="11033765" cy="622647"/>
          </a:xfrm>
          <a:prstGeom prst="rect">
            <a:avLst/>
          </a:prstGeom>
        </p:spPr>
        <p:txBody>
          <a:bodyPr>
            <a:normAutofit/>
          </a:bodyPr>
          <a:lstStyle>
            <a:lvl1pPr algn="l" defTabSz="914400" rtl="0" eaLnBrk="1" latinLnBrk="0" hangingPunct="1">
              <a:lnSpc>
                <a:spcPct val="90000"/>
              </a:lnSpc>
              <a:spcBef>
                <a:spcPct val="0"/>
              </a:spcBef>
              <a:buNone/>
              <a:defRPr sz="3200" kern="1200" baseline="0">
                <a:solidFill>
                  <a:schemeClr val="tx1">
                    <a:lumMod val="85000"/>
                    <a:lumOff val="15000"/>
                  </a:schemeClr>
                </a:solidFill>
                <a:latin typeface="+mj-lt"/>
                <a:ea typeface="+mj-ea"/>
                <a:cs typeface="+mj-cs"/>
              </a:defRPr>
            </a:lvl1pPr>
          </a:lstStyle>
          <a:p>
            <a:r>
              <a:rPr lang="fi-FI" dirty="0" smtClean="0">
                <a:solidFill>
                  <a:prstClr val="black">
                    <a:lumMod val="85000"/>
                    <a:lumOff val="15000"/>
                  </a:prstClr>
                </a:solidFill>
              </a:rPr>
              <a:t>Muutokset sisaruksen käyttäytymisessä</a:t>
            </a:r>
            <a:endParaRPr lang="fi-FI" dirty="0">
              <a:solidFill>
                <a:prstClr val="black">
                  <a:lumMod val="85000"/>
                  <a:lumOff val="15000"/>
                </a:prstClr>
              </a:solidFill>
            </a:endParaRPr>
          </a:p>
        </p:txBody>
      </p:sp>
      <p:graphicFrame>
        <p:nvGraphicFramePr>
          <p:cNvPr id="13" name="Sisällön paikkamerkki 9"/>
          <p:cNvGraphicFramePr>
            <a:graphicFrameLocks/>
          </p:cNvGraphicFramePr>
          <p:nvPr>
            <p:custDataLst>
              <p:tags r:id="rId4"/>
            </p:custDataLst>
            <p:extLst>
              <p:ext uri="{D42A27DB-BD31-4B8C-83A1-F6EECF244321}">
                <p14:modId xmlns:p14="http://schemas.microsoft.com/office/powerpoint/2010/main" val="3948041422"/>
              </p:ext>
            </p:extLst>
          </p:nvPr>
        </p:nvGraphicFramePr>
        <p:xfrm>
          <a:off x="7063273" y="2090057"/>
          <a:ext cx="4889242" cy="4159274"/>
        </p:xfrm>
        <a:graphic>
          <a:graphicData uri="http://schemas.openxmlformats.org/drawingml/2006/chart">
            <c:chart xmlns:c="http://schemas.openxmlformats.org/drawingml/2006/chart" xmlns:r="http://schemas.openxmlformats.org/officeDocument/2006/relationships" r:id="rId8"/>
          </a:graphicData>
        </a:graphic>
      </p:graphicFrame>
      <p:sp>
        <p:nvSpPr>
          <p:cNvPr id="14" name="Title 1"/>
          <p:cNvSpPr txBox="1">
            <a:spLocks/>
          </p:cNvSpPr>
          <p:nvPr/>
        </p:nvSpPr>
        <p:spPr>
          <a:xfrm>
            <a:off x="7060206" y="1854115"/>
            <a:ext cx="1421319"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dirty="0" smtClean="0">
                <a:solidFill>
                  <a:srgbClr val="444444"/>
                </a:solidFill>
                <a:latin typeface="Calibri" panose="020F0502020204030204" pitchFamily="34" charset="0"/>
              </a:rPr>
              <a:t>POTILASJÄRJESTÖT</a:t>
            </a:r>
            <a:endParaRPr lang="it-IT" sz="1200" dirty="0">
              <a:solidFill>
                <a:srgbClr val="444444"/>
              </a:solidFill>
              <a:latin typeface="Calibri" panose="020F0502020204030204" pitchFamily="34" charset="0"/>
            </a:endParaRPr>
          </a:p>
        </p:txBody>
      </p:sp>
      <p:sp>
        <p:nvSpPr>
          <p:cNvPr id="15" name="Title 1"/>
          <p:cNvSpPr txBox="1">
            <a:spLocks/>
          </p:cNvSpPr>
          <p:nvPr>
            <p:custDataLst>
              <p:tags r:id="rId5"/>
            </p:custDataLst>
          </p:nvPr>
        </p:nvSpPr>
        <p:spPr>
          <a:xfrm>
            <a:off x="1548342" y="6122761"/>
            <a:ext cx="2837046"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smtClean="0">
                <a:solidFill>
                  <a:srgbClr val="444444"/>
                </a:solidFill>
                <a:latin typeface="Calibri" panose="020F0502020204030204" pitchFamily="34" charset="0"/>
              </a:rPr>
              <a:t>Perheessä on useampia lapsia, n=147</a:t>
            </a:r>
            <a:endParaRPr lang="it-IT" sz="1200" b="0" dirty="0">
              <a:solidFill>
                <a:srgbClr val="444444"/>
              </a:solidFill>
              <a:latin typeface="Calibri" panose="020F0502020204030204" pitchFamily="34" charset="0"/>
            </a:endParaRPr>
          </a:p>
        </p:txBody>
      </p:sp>
      <p:sp>
        <p:nvSpPr>
          <p:cNvPr id="16" name="Sisällön paikkamerkki 4"/>
          <p:cNvSpPr>
            <a:spLocks noGrp="1"/>
          </p:cNvSpPr>
          <p:nvPr/>
        </p:nvSpPr>
        <p:spPr>
          <a:xfrm>
            <a:off x="3576530" y="4422668"/>
            <a:ext cx="3705009" cy="1587607"/>
          </a:xfrm>
          <a:prstGeom prst="rect">
            <a:avLst/>
          </a:prstGeom>
          <a:solidFill>
            <a:srgbClr val="FFCCFF"/>
          </a:solidFill>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spcBef>
                <a:spcPts val="600"/>
              </a:spcBef>
              <a:buClr>
                <a:srgbClr val="7030A0"/>
              </a:buClr>
              <a:buFont typeface="Wingdings" panose="05000000000000000000" pitchFamily="2" charset="2"/>
              <a:buChar char="§"/>
            </a:pPr>
            <a:r>
              <a:rPr lang="fi-FI" sz="1200" dirty="0" smtClean="0"/>
              <a:t>Sisaruksen käyttäytyminen on muuttunut joka kolmannen vanhemman mukaan, erityisen monen syöpälasten sisaruksen käyttäytyminen on muuttunut.</a:t>
            </a:r>
          </a:p>
          <a:p>
            <a:pPr marL="171450" indent="-171450">
              <a:spcBef>
                <a:spcPts val="600"/>
              </a:spcBef>
              <a:buClr>
                <a:srgbClr val="7030A0"/>
              </a:buClr>
              <a:buFont typeface="Wingdings" panose="05000000000000000000" pitchFamily="2" charset="2"/>
              <a:buChar char="§"/>
            </a:pPr>
            <a:r>
              <a:rPr lang="fi-FI" sz="1200" dirty="0" smtClean="0"/>
              <a:t>Joka neljäs vanhempi kokee muutokset ikään ja kehitykseen liittyviksi.</a:t>
            </a:r>
          </a:p>
          <a:p>
            <a:pPr marL="171450" indent="-171450">
              <a:spcBef>
                <a:spcPts val="600"/>
              </a:spcBef>
              <a:buClr>
                <a:srgbClr val="7030A0"/>
              </a:buClr>
              <a:buFont typeface="Wingdings" panose="05000000000000000000" pitchFamily="2" charset="2"/>
              <a:buChar char="§"/>
            </a:pPr>
            <a:r>
              <a:rPr lang="fi-FI" sz="1200" dirty="0" smtClean="0"/>
              <a:t>Kolmannes vanhemmista ei koe sisaruksen käytöksen muuttuneen mitenkään.</a:t>
            </a:r>
            <a:endParaRPr lang="fi-FI" sz="1200" dirty="0"/>
          </a:p>
        </p:txBody>
      </p:sp>
    </p:spTree>
    <p:extLst>
      <p:ext uri="{BB962C8B-B14F-4D97-AF65-F5344CB8AC3E}">
        <p14:creationId xmlns:p14="http://schemas.microsoft.com/office/powerpoint/2010/main" val="1960406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t>14.8.2017</a:t>
            </a:r>
            <a:endParaRPr lang="fi-FI" dirty="0"/>
          </a:p>
        </p:txBody>
      </p:sp>
      <p:sp>
        <p:nvSpPr>
          <p:cNvPr id="3" name="Alatunnisteen paikkamerkki 2"/>
          <p:cNvSpPr>
            <a:spLocks noGrp="1"/>
          </p:cNvSpPr>
          <p:nvPr>
            <p:ph type="ftr" sz="quarter" idx="11"/>
          </p:nvPr>
        </p:nvSpPr>
        <p:spPr/>
        <p:txBody>
          <a:bodyPr/>
          <a:lstStyle/>
          <a:p>
            <a:r>
              <a:rPr lang="fi-FI" smtClean="0"/>
              <a:t>Kummit ry/Lapsipotilasjärjestöjen jäsenet T-17093 MT</a:t>
            </a:r>
            <a:endParaRPr lang="fi-FI" dirty="0"/>
          </a:p>
        </p:txBody>
      </p:sp>
      <p:sp>
        <p:nvSpPr>
          <p:cNvPr id="4" name="Dian numeron paikkamerkki 3"/>
          <p:cNvSpPr>
            <a:spLocks noGrp="1"/>
          </p:cNvSpPr>
          <p:nvPr>
            <p:ph type="sldNum" sz="quarter" idx="12"/>
          </p:nvPr>
        </p:nvSpPr>
        <p:spPr/>
        <p:txBody>
          <a:bodyPr/>
          <a:lstStyle/>
          <a:p>
            <a:fld id="{B6DB0E4E-F5D7-41BD-96AC-FA55D8C3805E}" type="slidenum">
              <a:rPr lang="fi-FI" smtClean="0"/>
              <a:t>35</a:t>
            </a:fld>
            <a:endParaRPr lang="fi-FI"/>
          </a:p>
        </p:txBody>
      </p:sp>
      <p:sp>
        <p:nvSpPr>
          <p:cNvPr id="7" name="Otsikko 6"/>
          <p:cNvSpPr>
            <a:spLocks noGrp="1"/>
          </p:cNvSpPr>
          <p:nvPr>
            <p:ph type="title"/>
            <p:custDataLst>
              <p:tags r:id="rId1"/>
            </p:custDataLst>
          </p:nvPr>
        </p:nvSpPr>
        <p:spPr/>
        <p:txBody>
          <a:bodyPr>
            <a:normAutofit fontScale="90000"/>
          </a:bodyPr>
          <a:lstStyle/>
          <a:p>
            <a:r>
              <a:rPr lang="fi-FI" dirty="0"/>
              <a:t>Muutokset sisaruksen </a:t>
            </a:r>
            <a:r>
              <a:rPr lang="fi-FI" dirty="0" smtClean="0"/>
              <a:t>käyttäytymisessä</a:t>
            </a:r>
            <a:br>
              <a:rPr lang="fi-FI" dirty="0" smtClean="0"/>
            </a:br>
            <a:r>
              <a:rPr lang="fi-FI" sz="2700" dirty="0" smtClean="0"/>
              <a:t>- Sisaruksen käyttäytyminen on muuttunut </a:t>
            </a:r>
            <a:r>
              <a:rPr lang="fi-FI" sz="2700" dirty="0" smtClean="0">
                <a:sym typeface="Wingdings" panose="05000000000000000000" pitchFamily="2" charset="2"/>
              </a:rPr>
              <a:t> Miten? </a:t>
            </a:r>
            <a:r>
              <a:rPr lang="fi-FI" sz="2000" dirty="0" smtClean="0"/>
              <a:t>AVOIN KYSYMYS, KOODATUT VASTAUKSET</a:t>
            </a:r>
            <a:r>
              <a:rPr lang="fi-FI" sz="2000" dirty="0"/>
              <a:t/>
            </a:r>
            <a:br>
              <a:rPr lang="fi-FI" sz="2000" dirty="0"/>
            </a:br>
            <a:endParaRPr lang="fi-FI" sz="2000" dirty="0"/>
          </a:p>
        </p:txBody>
      </p:sp>
      <p:graphicFrame>
        <p:nvGraphicFramePr>
          <p:cNvPr id="11" name="Sisällön paikkamerkki 10"/>
          <p:cNvGraphicFramePr>
            <a:graphicFrameLocks noGrp="1"/>
          </p:cNvGraphicFramePr>
          <p:nvPr>
            <p:ph idx="1"/>
            <p:custDataLst>
              <p:tags r:id="rId2"/>
            </p:custDataLst>
            <p:extLst>
              <p:ext uri="{D42A27DB-BD31-4B8C-83A1-F6EECF244321}">
                <p14:modId xmlns:p14="http://schemas.microsoft.com/office/powerpoint/2010/main" val="430764772"/>
              </p:ext>
            </p:extLst>
          </p:nvPr>
        </p:nvGraphicFramePr>
        <p:xfrm>
          <a:off x="652463" y="1558213"/>
          <a:ext cx="7864475" cy="4329404"/>
        </p:xfrm>
        <a:graphic>
          <a:graphicData uri="http://schemas.openxmlformats.org/drawingml/2006/chart">
            <c:chart xmlns:c="http://schemas.openxmlformats.org/drawingml/2006/chart" xmlns:r="http://schemas.openxmlformats.org/officeDocument/2006/relationships" r:id="rId5"/>
          </a:graphicData>
        </a:graphic>
      </p:graphicFrame>
      <p:sp>
        <p:nvSpPr>
          <p:cNvPr id="9" name="Title 1"/>
          <p:cNvSpPr txBox="1">
            <a:spLocks/>
          </p:cNvSpPr>
          <p:nvPr/>
        </p:nvSpPr>
        <p:spPr>
          <a:xfrm>
            <a:off x="814917" y="6122761"/>
            <a:ext cx="1659795"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smtClean="0">
                <a:solidFill>
                  <a:srgbClr val="444444"/>
                </a:solidFill>
                <a:latin typeface="Calibri" panose="020F0502020204030204" pitchFamily="34" charset="0"/>
              </a:rPr>
              <a:t>Vastaajat = </a:t>
            </a:r>
            <a:endParaRPr lang="it-IT" sz="1200" b="0">
              <a:solidFill>
                <a:srgbClr val="444444"/>
              </a:solidFill>
              <a:latin typeface="Calibri" panose="020F0502020204030204" pitchFamily="34" charset="0"/>
            </a:endParaRPr>
          </a:p>
        </p:txBody>
      </p:sp>
      <p:sp>
        <p:nvSpPr>
          <p:cNvPr id="10" name="Title 1"/>
          <p:cNvSpPr txBox="1">
            <a:spLocks/>
          </p:cNvSpPr>
          <p:nvPr>
            <p:custDataLst>
              <p:tags r:id="rId3"/>
            </p:custDataLst>
          </p:nvPr>
        </p:nvSpPr>
        <p:spPr>
          <a:xfrm>
            <a:off x="1548342" y="6122761"/>
            <a:ext cx="4488564"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smtClean="0">
                <a:solidFill>
                  <a:srgbClr val="444444"/>
                </a:solidFill>
                <a:latin typeface="Calibri" panose="020F0502020204030204" pitchFamily="34" charset="0"/>
              </a:rPr>
              <a:t>Sisaruksen käyttäytyminen on muuttunut, n=46</a:t>
            </a:r>
            <a:endParaRPr lang="it-IT" sz="1200" b="0" dirty="0">
              <a:solidFill>
                <a:srgbClr val="444444"/>
              </a:solidFill>
              <a:latin typeface="Calibri" panose="020F0502020204030204" pitchFamily="34" charset="0"/>
            </a:endParaRPr>
          </a:p>
        </p:txBody>
      </p:sp>
      <p:sp>
        <p:nvSpPr>
          <p:cNvPr id="13" name="Kuvaselitepilvi 12"/>
          <p:cNvSpPr/>
          <p:nvPr/>
        </p:nvSpPr>
        <p:spPr>
          <a:xfrm>
            <a:off x="5652315" y="1500671"/>
            <a:ext cx="2599542" cy="1286069"/>
          </a:xfrm>
          <a:prstGeom prst="cloudCallout">
            <a:avLst>
              <a:gd name="adj1" fmla="val 30071"/>
              <a:gd name="adj2" fmla="val 51635"/>
            </a:avLst>
          </a:prstGeom>
          <a:solidFill>
            <a:schemeClr val="bg1"/>
          </a:solidFill>
          <a:ln w="25400">
            <a:solidFill>
              <a:srgbClr val="00B0F0"/>
            </a:solidFill>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r>
              <a:rPr lang="fi-FI" sz="1100" i="1" dirty="0">
                <a:solidFill>
                  <a:schemeClr val="bg2">
                    <a:lumMod val="25000"/>
                  </a:schemeClr>
                </a:solidFill>
              </a:rPr>
              <a:t>Lapsi oli totinen. Sen näin jälkikäteen kuvissakin, joita sisaruksen sairauden eri hoitovaiheissa otettiin</a:t>
            </a:r>
            <a:r>
              <a:rPr lang="fi-FI" sz="1100" i="1" dirty="0" smtClean="0">
                <a:solidFill>
                  <a:schemeClr val="bg2">
                    <a:lumMod val="25000"/>
                  </a:schemeClr>
                </a:solidFill>
              </a:rPr>
              <a:t>.</a:t>
            </a:r>
          </a:p>
          <a:p>
            <a:pPr algn="ctr">
              <a:buFontTx/>
              <a:buNone/>
              <a:defRPr/>
            </a:pPr>
            <a:r>
              <a:rPr lang="fi-FI" sz="1100" i="1" dirty="0" smtClean="0">
                <a:solidFill>
                  <a:schemeClr val="bg2">
                    <a:lumMod val="25000"/>
                  </a:schemeClr>
                </a:solidFill>
              </a:rPr>
              <a:t>(KYMPIN LAPSET)</a:t>
            </a:r>
            <a:endParaRPr lang="fi-FI" sz="1100" i="1" dirty="0">
              <a:solidFill>
                <a:schemeClr val="bg2">
                  <a:lumMod val="25000"/>
                </a:schemeClr>
              </a:solidFill>
            </a:endParaRPr>
          </a:p>
        </p:txBody>
      </p:sp>
      <p:sp>
        <p:nvSpPr>
          <p:cNvPr id="14" name="Kuvaselitepilvi 13"/>
          <p:cNvSpPr/>
          <p:nvPr/>
        </p:nvSpPr>
        <p:spPr>
          <a:xfrm>
            <a:off x="5514868" y="4284289"/>
            <a:ext cx="1792856" cy="936171"/>
          </a:xfrm>
          <a:prstGeom prst="cloudCallout">
            <a:avLst>
              <a:gd name="adj1" fmla="val 30071"/>
              <a:gd name="adj2" fmla="val 51635"/>
            </a:avLst>
          </a:prstGeom>
          <a:solidFill>
            <a:schemeClr val="bg1"/>
          </a:solidFill>
          <a:ln w="25400">
            <a:solidFill>
              <a:srgbClr val="E60F28"/>
            </a:solidFill>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r>
              <a:rPr lang="fi-FI" sz="1100" i="1" dirty="0">
                <a:solidFill>
                  <a:schemeClr val="bg2">
                    <a:lumMod val="25000"/>
                  </a:schemeClr>
                </a:solidFill>
              </a:rPr>
              <a:t>Pelokkaampi. Kriisin aikaan tuli </a:t>
            </a:r>
            <a:r>
              <a:rPr lang="fi-FI" sz="1100" i="1" dirty="0" smtClean="0">
                <a:solidFill>
                  <a:schemeClr val="bg2">
                    <a:lumMod val="25000"/>
                  </a:schemeClr>
                </a:solidFill>
              </a:rPr>
              <a:t>ylikiltti.</a:t>
            </a:r>
          </a:p>
          <a:p>
            <a:pPr algn="ctr">
              <a:buFontTx/>
              <a:buNone/>
              <a:defRPr/>
            </a:pPr>
            <a:r>
              <a:rPr lang="fi-FI" sz="1100" i="1" dirty="0" smtClean="0">
                <a:solidFill>
                  <a:schemeClr val="bg2">
                    <a:lumMod val="25000"/>
                  </a:schemeClr>
                </a:solidFill>
              </a:rPr>
              <a:t>(SYDÄNLAPSET)</a:t>
            </a:r>
            <a:endParaRPr lang="fi-FI" sz="1100" i="1" dirty="0">
              <a:solidFill>
                <a:schemeClr val="bg2">
                  <a:lumMod val="25000"/>
                </a:schemeClr>
              </a:solidFill>
            </a:endParaRPr>
          </a:p>
        </p:txBody>
      </p:sp>
      <p:sp>
        <p:nvSpPr>
          <p:cNvPr id="15" name="Kuvaselitepilvi 14"/>
          <p:cNvSpPr/>
          <p:nvPr/>
        </p:nvSpPr>
        <p:spPr>
          <a:xfrm>
            <a:off x="8251857" y="4284289"/>
            <a:ext cx="3235493" cy="1623526"/>
          </a:xfrm>
          <a:prstGeom prst="cloudCallout">
            <a:avLst>
              <a:gd name="adj1" fmla="val 30071"/>
              <a:gd name="adj2" fmla="val 51635"/>
            </a:avLst>
          </a:prstGeom>
          <a:solidFill>
            <a:schemeClr val="bg1"/>
          </a:solidFill>
          <a:ln w="25400">
            <a:solidFill>
              <a:srgbClr val="96F000"/>
            </a:solidFill>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r>
              <a:rPr lang="fi-FI" sz="1100" i="1" dirty="0">
                <a:solidFill>
                  <a:schemeClr val="bg2">
                    <a:lumMod val="25000"/>
                  </a:schemeClr>
                </a:solidFill>
              </a:rPr>
              <a:t>On ollut itkuinen ja epävarma arjen muutoksien vuoksi. Omille vanhemmille on kiukutellut, isovanhempien hoidossa ollessa (ollut pitkiä aikoja) käyttäytynyt hienosti</a:t>
            </a:r>
            <a:r>
              <a:rPr lang="fi-FI" sz="1100" i="1" dirty="0" smtClean="0">
                <a:solidFill>
                  <a:schemeClr val="bg2">
                    <a:lumMod val="25000"/>
                  </a:schemeClr>
                </a:solidFill>
              </a:rPr>
              <a:t>. (MUSILI)</a:t>
            </a:r>
            <a:endParaRPr lang="fi-FI" sz="1100" i="1" dirty="0">
              <a:solidFill>
                <a:schemeClr val="bg2">
                  <a:lumMod val="25000"/>
                </a:schemeClr>
              </a:solidFill>
            </a:endParaRPr>
          </a:p>
        </p:txBody>
      </p:sp>
      <p:sp>
        <p:nvSpPr>
          <p:cNvPr id="16" name="Kuvaselitepilvi 15"/>
          <p:cNvSpPr/>
          <p:nvPr/>
        </p:nvSpPr>
        <p:spPr>
          <a:xfrm>
            <a:off x="9069733" y="2850502"/>
            <a:ext cx="2847308" cy="1390262"/>
          </a:xfrm>
          <a:prstGeom prst="cloudCallout">
            <a:avLst>
              <a:gd name="adj1" fmla="val 30071"/>
              <a:gd name="adj2" fmla="val 51635"/>
            </a:avLst>
          </a:prstGeom>
          <a:solidFill>
            <a:schemeClr val="bg1"/>
          </a:solidFill>
          <a:ln w="25400">
            <a:solidFill>
              <a:srgbClr val="EB599E"/>
            </a:solidFill>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r>
              <a:rPr lang="fi-FI" sz="1100" i="1" dirty="0">
                <a:solidFill>
                  <a:schemeClr val="bg2">
                    <a:lumMod val="25000"/>
                  </a:schemeClr>
                </a:solidFill>
              </a:rPr>
              <a:t>Tullut sulkeutuneempi, kaverit kiinnostavat paljon vähemmän.</a:t>
            </a:r>
          </a:p>
          <a:p>
            <a:pPr algn="ctr">
              <a:buFontTx/>
              <a:buNone/>
              <a:defRPr/>
            </a:pPr>
            <a:r>
              <a:rPr lang="fi-FI" sz="1100" i="1" dirty="0">
                <a:solidFill>
                  <a:schemeClr val="bg2">
                    <a:lumMod val="25000"/>
                  </a:schemeClr>
                </a:solidFill>
              </a:rPr>
              <a:t>Uppoutuu hyvin usein </a:t>
            </a:r>
            <a:r>
              <a:rPr lang="fi-FI" sz="1100" i="1" dirty="0" smtClean="0">
                <a:solidFill>
                  <a:schemeClr val="bg2">
                    <a:lumMod val="25000"/>
                  </a:schemeClr>
                </a:solidFill>
              </a:rPr>
              <a:t>nettimaailmaan.</a:t>
            </a:r>
          </a:p>
          <a:p>
            <a:pPr algn="ctr">
              <a:buFontTx/>
              <a:buNone/>
              <a:defRPr/>
            </a:pPr>
            <a:r>
              <a:rPr lang="fi-FI" sz="1100" i="1" dirty="0" smtClean="0">
                <a:solidFill>
                  <a:schemeClr val="bg2">
                    <a:lumMod val="25000"/>
                  </a:schemeClr>
                </a:solidFill>
              </a:rPr>
              <a:t>(SYKERÖ)</a:t>
            </a:r>
            <a:endParaRPr lang="fi-FI" sz="1100" i="1" dirty="0">
              <a:solidFill>
                <a:schemeClr val="bg2">
                  <a:lumMod val="25000"/>
                </a:schemeClr>
              </a:solidFill>
            </a:endParaRPr>
          </a:p>
        </p:txBody>
      </p:sp>
      <p:sp>
        <p:nvSpPr>
          <p:cNvPr id="17" name="Kuvaselitepilvi 16"/>
          <p:cNvSpPr/>
          <p:nvPr/>
        </p:nvSpPr>
        <p:spPr>
          <a:xfrm>
            <a:off x="5040424" y="2991236"/>
            <a:ext cx="3823323" cy="1108794"/>
          </a:xfrm>
          <a:prstGeom prst="cloudCallout">
            <a:avLst>
              <a:gd name="adj1" fmla="val 30071"/>
              <a:gd name="adj2" fmla="val 51635"/>
            </a:avLst>
          </a:prstGeom>
          <a:solidFill>
            <a:schemeClr val="bg1"/>
          </a:solidFill>
          <a:ln w="25400">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r>
              <a:rPr lang="fi-FI" sz="1100" i="1" dirty="0">
                <a:solidFill>
                  <a:schemeClr val="bg2">
                    <a:lumMod val="25000"/>
                  </a:schemeClr>
                </a:solidFill>
              </a:rPr>
              <a:t>Hän on aiempaa rauhattomampi ja hakee huomiota "rajummilla" keinoilla kuin ennen. Myös tunteiden hallinnassa on välillä vaikeuksia</a:t>
            </a:r>
            <a:r>
              <a:rPr lang="fi-FI" sz="1100" i="1" dirty="0" smtClean="0">
                <a:solidFill>
                  <a:schemeClr val="bg2">
                    <a:lumMod val="25000"/>
                  </a:schemeClr>
                </a:solidFill>
              </a:rPr>
              <a:t>. (LEIJONAEMOT)</a:t>
            </a:r>
            <a:endParaRPr lang="fi-FI" sz="1100" i="1" dirty="0">
              <a:solidFill>
                <a:schemeClr val="bg2">
                  <a:lumMod val="25000"/>
                </a:schemeClr>
              </a:solidFill>
            </a:endParaRPr>
          </a:p>
        </p:txBody>
      </p:sp>
      <p:sp>
        <p:nvSpPr>
          <p:cNvPr id="18" name="Kuvaselitepilvi 17"/>
          <p:cNvSpPr/>
          <p:nvPr/>
        </p:nvSpPr>
        <p:spPr>
          <a:xfrm>
            <a:off x="9317499" y="1500672"/>
            <a:ext cx="2599542" cy="936171"/>
          </a:xfrm>
          <a:prstGeom prst="cloudCallout">
            <a:avLst>
              <a:gd name="adj1" fmla="val 30071"/>
              <a:gd name="adj2" fmla="val 51635"/>
            </a:avLst>
          </a:prstGeom>
          <a:solidFill>
            <a:schemeClr val="bg1"/>
          </a:solidFill>
          <a:ln w="25400">
            <a:solidFill>
              <a:srgbClr val="00B0F0"/>
            </a:solidFill>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r>
              <a:rPr lang="fi-FI" sz="1100" i="1" dirty="0">
                <a:solidFill>
                  <a:schemeClr val="bg2">
                    <a:lumMod val="25000"/>
                  </a:schemeClr>
                </a:solidFill>
              </a:rPr>
              <a:t>Kantaa enemmän vastuuta ja yrittää selvitä </a:t>
            </a:r>
            <a:r>
              <a:rPr lang="fi-FI" sz="1100" i="1" dirty="0" smtClean="0">
                <a:solidFill>
                  <a:schemeClr val="bg2">
                    <a:lumMod val="25000"/>
                  </a:schemeClr>
                </a:solidFill>
              </a:rPr>
              <a:t>itse (KYMPIN LAPSET)</a:t>
            </a:r>
            <a:endParaRPr lang="fi-FI" sz="1100" i="1" dirty="0">
              <a:solidFill>
                <a:schemeClr val="bg2">
                  <a:lumMod val="25000"/>
                </a:schemeClr>
              </a:solidFill>
            </a:endParaRPr>
          </a:p>
        </p:txBody>
      </p:sp>
      <p:sp>
        <p:nvSpPr>
          <p:cNvPr id="19" name="Title 1"/>
          <p:cNvSpPr txBox="1">
            <a:spLocks/>
          </p:cNvSpPr>
          <p:nvPr/>
        </p:nvSpPr>
        <p:spPr>
          <a:xfrm>
            <a:off x="6952086" y="6251330"/>
            <a:ext cx="2055801" cy="375411"/>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000" b="0" dirty="0" smtClean="0">
                <a:solidFill>
                  <a:srgbClr val="444444"/>
                </a:solidFill>
                <a:latin typeface="Calibri" panose="020F0502020204030204" pitchFamily="34" charset="0"/>
              </a:rPr>
              <a:t>Kaikki avoimet vastaukset löytyvät erillisestä </a:t>
            </a:r>
            <a:r>
              <a:rPr lang="fi-FI" sz="1000" b="0" dirty="0" err="1" smtClean="0">
                <a:solidFill>
                  <a:srgbClr val="444444"/>
                </a:solidFill>
                <a:latin typeface="Calibri" panose="020F0502020204030204" pitchFamily="34" charset="0"/>
              </a:rPr>
              <a:t>excel-tiedostosta</a:t>
            </a:r>
            <a:endParaRPr lang="it-IT" sz="1000" b="0" dirty="0">
              <a:solidFill>
                <a:srgbClr val="444444"/>
              </a:solidFill>
              <a:latin typeface="Calibri" panose="020F0502020204030204" pitchFamily="34" charset="0"/>
            </a:endParaRPr>
          </a:p>
        </p:txBody>
      </p:sp>
    </p:spTree>
    <p:extLst>
      <p:ext uri="{BB962C8B-B14F-4D97-AF65-F5344CB8AC3E}">
        <p14:creationId xmlns:p14="http://schemas.microsoft.com/office/powerpoint/2010/main" val="3169437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3" name="Alatunnisteen paikkamerkki 2"/>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4" name="Dian numeron paikkamerkki 3"/>
          <p:cNvSpPr>
            <a:spLocks noGrp="1"/>
          </p:cNvSpPr>
          <p:nvPr>
            <p:ph type="sldNum" sz="quarter" idx="12"/>
          </p:nvPr>
        </p:nvSpPr>
        <p:spPr/>
        <p:txBody>
          <a:bodyPr/>
          <a:lstStyle/>
          <a:p>
            <a:fld id="{B6DB0E4E-F5D7-41BD-96AC-FA55D8C3805E}" type="slidenum">
              <a:rPr lang="fi-FI" smtClean="0">
                <a:solidFill>
                  <a:prstClr val="black">
                    <a:tint val="75000"/>
                  </a:prstClr>
                </a:solidFill>
              </a:rPr>
              <a:pPr/>
              <a:t>36</a:t>
            </a:fld>
            <a:endParaRPr lang="fi-FI">
              <a:solidFill>
                <a:prstClr val="black">
                  <a:tint val="75000"/>
                </a:prstClr>
              </a:solidFill>
            </a:endParaRPr>
          </a:p>
        </p:txBody>
      </p:sp>
      <p:sp>
        <p:nvSpPr>
          <p:cNvPr id="8" name="Otsikko 6"/>
          <p:cNvSpPr>
            <a:spLocks noGrp="1"/>
          </p:cNvSpPr>
          <p:nvPr>
            <p:ph type="title"/>
            <p:custDataLst>
              <p:tags r:id="rId1"/>
            </p:custDataLst>
          </p:nvPr>
        </p:nvSpPr>
        <p:spPr/>
        <p:txBody>
          <a:bodyPr>
            <a:normAutofit fontScale="90000"/>
          </a:bodyPr>
          <a:lstStyle/>
          <a:p>
            <a:r>
              <a:rPr lang="fi-FI" dirty="0" smtClean="0"/>
              <a:t>Perheessäsi on toinen lapsi jolla on sairaus/joka on erilainen. </a:t>
            </a:r>
            <a:br>
              <a:rPr lang="fi-FI" dirty="0" smtClean="0"/>
            </a:br>
            <a:r>
              <a:rPr lang="fi-FI" dirty="0" smtClean="0"/>
              <a:t>Onko se vaikuttanut sinun elämääsi …?</a:t>
            </a:r>
            <a:endParaRPr lang="fi-FI" dirty="0"/>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1250177128"/>
              </p:ext>
            </p:extLst>
          </p:nvPr>
        </p:nvGraphicFramePr>
        <p:xfrm>
          <a:off x="652463" y="1531031"/>
          <a:ext cx="7864475" cy="4300602"/>
        </p:xfrm>
        <a:graphic>
          <a:graphicData uri="http://schemas.openxmlformats.org/drawingml/2006/chart">
            <c:chart xmlns:c="http://schemas.openxmlformats.org/drawingml/2006/chart" xmlns:r="http://schemas.openxmlformats.org/officeDocument/2006/relationships" r:id="rId5"/>
          </a:graphicData>
        </a:graphic>
      </p:graphicFrame>
      <p:sp>
        <p:nvSpPr>
          <p:cNvPr id="5" name="Sisällön paikkamerkki 4"/>
          <p:cNvSpPr>
            <a:spLocks noGrp="1"/>
          </p:cNvSpPr>
          <p:nvPr>
            <p:ph idx="13"/>
          </p:nvPr>
        </p:nvSpPr>
        <p:spPr>
          <a:xfrm>
            <a:off x="8774634" y="2325759"/>
            <a:ext cx="2997993" cy="1398516"/>
          </a:xfrm>
          <a:solidFill>
            <a:srgbClr val="CCFF99"/>
          </a:solidFill>
        </p:spPr>
        <p:txBody>
          <a:bodyPr/>
          <a:lstStyle/>
          <a:p>
            <a:pPr marL="0" indent="0">
              <a:buNone/>
            </a:pPr>
            <a:r>
              <a:rPr lang="fi-FI" dirty="0" smtClean="0"/>
              <a:t>Valtaosa sisaruksista kokee että toisen lapsen sairaus tai erityisyys on vaikuttanut heidän omaan elämäänsä ainakin jonkin verran. </a:t>
            </a:r>
            <a:endParaRPr lang="fi-FI" dirty="0"/>
          </a:p>
        </p:txBody>
      </p:sp>
      <p:sp>
        <p:nvSpPr>
          <p:cNvPr id="7" name="Title 1"/>
          <p:cNvSpPr txBox="1">
            <a:spLocks/>
          </p:cNvSpPr>
          <p:nvPr/>
        </p:nvSpPr>
        <p:spPr>
          <a:xfrm>
            <a:off x="814917" y="6122761"/>
            <a:ext cx="1659795"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smtClean="0">
                <a:solidFill>
                  <a:srgbClr val="444444"/>
                </a:solidFill>
                <a:latin typeface="Calibri" panose="020F0502020204030204" pitchFamily="34" charset="0"/>
              </a:rPr>
              <a:t>Vastaajat = </a:t>
            </a:r>
            <a:endParaRPr lang="it-IT" sz="1200" b="0">
              <a:solidFill>
                <a:srgbClr val="444444"/>
              </a:solidFill>
              <a:latin typeface="Calibri" panose="020F0502020204030204" pitchFamily="34" charset="0"/>
            </a:endParaRPr>
          </a:p>
        </p:txBody>
      </p:sp>
      <p:sp>
        <p:nvSpPr>
          <p:cNvPr id="9" name="Title 1"/>
          <p:cNvSpPr txBox="1">
            <a:spLocks/>
          </p:cNvSpPr>
          <p:nvPr>
            <p:custDataLst>
              <p:tags r:id="rId3"/>
            </p:custDataLst>
          </p:nvPr>
        </p:nvSpPr>
        <p:spPr>
          <a:xfrm>
            <a:off x="1548342" y="6122761"/>
            <a:ext cx="1659795"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smtClean="0">
                <a:solidFill>
                  <a:srgbClr val="444444"/>
                </a:solidFill>
                <a:latin typeface="Calibri" panose="020F0502020204030204" pitchFamily="34" charset="0"/>
              </a:rPr>
              <a:t>47</a:t>
            </a:r>
            <a:endParaRPr lang="it-IT" sz="1200" b="0">
              <a:solidFill>
                <a:srgbClr val="444444"/>
              </a:solidFill>
              <a:latin typeface="Calibri" panose="020F0502020204030204" pitchFamily="34" charset="0"/>
            </a:endParaRPr>
          </a:p>
        </p:txBody>
      </p:sp>
      <p:sp>
        <p:nvSpPr>
          <p:cNvPr id="12" name="Title 1"/>
          <p:cNvSpPr txBox="1">
            <a:spLocks/>
          </p:cNvSpPr>
          <p:nvPr/>
        </p:nvSpPr>
        <p:spPr>
          <a:xfrm>
            <a:off x="10783121" y="120735"/>
            <a:ext cx="1290691" cy="253140"/>
          </a:xfrm>
          <a:prstGeom prst="rect">
            <a:avLst/>
          </a:prstGeom>
          <a:solidFill>
            <a:srgbClr val="00B0F0"/>
          </a:solidFill>
        </p:spPr>
        <p:txBody>
          <a:bodyPr lIns="90000" tIns="46800" rIns="90000" bIns="46800" anchor="ctr"/>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pPr algn="ctr"/>
            <a:r>
              <a:rPr lang="fi-FI" sz="1400" dirty="0" smtClean="0">
                <a:solidFill>
                  <a:prstClr val="white"/>
                </a:solidFill>
                <a:latin typeface="Calibri" panose="020F0502020204030204" pitchFamily="34" charset="0"/>
              </a:rPr>
              <a:t>SISARUS</a:t>
            </a:r>
            <a:endParaRPr lang="it-IT" sz="1400" dirty="0">
              <a:solidFill>
                <a:prstClr val="white"/>
              </a:solidFill>
              <a:latin typeface="Calibri" panose="020F0502020204030204" pitchFamily="34" charset="0"/>
            </a:endParaRPr>
          </a:p>
        </p:txBody>
      </p:sp>
    </p:spTree>
    <p:extLst>
      <p:ext uri="{BB962C8B-B14F-4D97-AF65-F5344CB8AC3E}">
        <p14:creationId xmlns:p14="http://schemas.microsoft.com/office/powerpoint/2010/main" val="2147853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3" name="Alatunnisteen paikkamerkki 2"/>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dirty="0">
              <a:solidFill>
                <a:prstClr val="black">
                  <a:tint val="75000"/>
                </a:prstClr>
              </a:solidFill>
            </a:endParaRPr>
          </a:p>
        </p:txBody>
      </p:sp>
      <p:sp>
        <p:nvSpPr>
          <p:cNvPr id="4" name="Dian numeron paikkamerkki 3"/>
          <p:cNvSpPr>
            <a:spLocks noGrp="1"/>
          </p:cNvSpPr>
          <p:nvPr>
            <p:ph type="sldNum" sz="quarter" idx="12"/>
          </p:nvPr>
        </p:nvSpPr>
        <p:spPr/>
        <p:txBody>
          <a:bodyPr/>
          <a:lstStyle/>
          <a:p>
            <a:fld id="{B6DB0E4E-F5D7-41BD-96AC-FA55D8C3805E}" type="slidenum">
              <a:rPr lang="fi-FI" smtClean="0">
                <a:solidFill>
                  <a:prstClr val="black">
                    <a:tint val="75000"/>
                  </a:prstClr>
                </a:solidFill>
              </a:rPr>
              <a:pPr/>
              <a:t>37</a:t>
            </a:fld>
            <a:endParaRPr lang="fi-FI">
              <a:solidFill>
                <a:prstClr val="black">
                  <a:tint val="75000"/>
                </a:prstClr>
              </a:solidFill>
            </a:endParaRPr>
          </a:p>
        </p:txBody>
      </p:sp>
      <p:sp>
        <p:nvSpPr>
          <p:cNvPr id="7" name="Otsikko 6"/>
          <p:cNvSpPr>
            <a:spLocks noGrp="1"/>
          </p:cNvSpPr>
          <p:nvPr>
            <p:ph type="title"/>
            <p:custDataLst>
              <p:tags r:id="rId1"/>
            </p:custDataLst>
          </p:nvPr>
        </p:nvSpPr>
        <p:spPr>
          <a:xfrm>
            <a:off x="650327" y="480060"/>
            <a:ext cx="11033765" cy="622647"/>
          </a:xfrm>
        </p:spPr>
        <p:txBody>
          <a:bodyPr>
            <a:normAutofit fontScale="90000"/>
          </a:bodyPr>
          <a:lstStyle/>
          <a:p>
            <a:r>
              <a:rPr lang="fi-FI" dirty="0" smtClean="0"/>
              <a:t>Kerro miten sisaruksen sairaus/erilaisuus on vaikuttanut sinun elämääsi?</a:t>
            </a:r>
            <a:br>
              <a:rPr lang="fi-FI" dirty="0" smtClean="0"/>
            </a:br>
            <a:r>
              <a:rPr lang="fi-FI" sz="2200" dirty="0" smtClean="0"/>
              <a:t>SISARUKSEN SAIRAUS/ERITYISYYS ON VAIKUTTANUT PALJON/JONKIN VERRAN</a:t>
            </a:r>
            <a:endParaRPr lang="fi-FI" sz="2200" dirty="0"/>
          </a:p>
        </p:txBody>
      </p:sp>
      <p:sp>
        <p:nvSpPr>
          <p:cNvPr id="13" name="Title 1"/>
          <p:cNvSpPr txBox="1">
            <a:spLocks/>
          </p:cNvSpPr>
          <p:nvPr/>
        </p:nvSpPr>
        <p:spPr>
          <a:xfrm>
            <a:off x="10783121" y="120735"/>
            <a:ext cx="1290691" cy="253140"/>
          </a:xfrm>
          <a:prstGeom prst="rect">
            <a:avLst/>
          </a:prstGeom>
          <a:solidFill>
            <a:srgbClr val="00B0F0"/>
          </a:solidFill>
        </p:spPr>
        <p:txBody>
          <a:bodyPr lIns="90000" tIns="46800" rIns="90000" bIns="46800" anchor="ctr"/>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pPr algn="ctr"/>
            <a:r>
              <a:rPr lang="fi-FI" sz="1400" dirty="0" smtClean="0">
                <a:solidFill>
                  <a:prstClr val="white"/>
                </a:solidFill>
                <a:latin typeface="Calibri" panose="020F0502020204030204" pitchFamily="34" charset="0"/>
              </a:rPr>
              <a:t>SISARUS</a:t>
            </a:r>
            <a:endParaRPr lang="it-IT" sz="1400" dirty="0">
              <a:solidFill>
                <a:prstClr val="white"/>
              </a:solidFill>
              <a:latin typeface="Calibri" panose="020F0502020204030204" pitchFamily="34" charset="0"/>
            </a:endParaRPr>
          </a:p>
        </p:txBody>
      </p:sp>
      <p:sp>
        <p:nvSpPr>
          <p:cNvPr id="17" name="Kuvaselitepilvi 16"/>
          <p:cNvSpPr/>
          <p:nvPr/>
        </p:nvSpPr>
        <p:spPr>
          <a:xfrm>
            <a:off x="834594" y="1688841"/>
            <a:ext cx="3084264" cy="1212980"/>
          </a:xfrm>
          <a:prstGeom prst="cloudCallout">
            <a:avLst>
              <a:gd name="adj1" fmla="val 30071"/>
              <a:gd name="adj2" fmla="val 51635"/>
            </a:avLst>
          </a:prstGeom>
          <a:solidFill>
            <a:schemeClr val="bg1"/>
          </a:solidFill>
          <a:ln w="25400">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Ei ole voitu matkustella kuten </a:t>
            </a:r>
            <a:r>
              <a:rPr lang="fi-FI" sz="1100" i="1" dirty="0" err="1">
                <a:solidFill>
                  <a:srgbClr val="E7E6E6">
                    <a:lumMod val="25000"/>
                  </a:srgbClr>
                </a:solidFill>
              </a:rPr>
              <a:t>tavis</a:t>
            </a:r>
            <a:r>
              <a:rPr lang="fi-FI" sz="1100" i="1" dirty="0">
                <a:solidFill>
                  <a:srgbClr val="E7E6E6">
                    <a:lumMod val="25000"/>
                  </a:srgbClr>
                </a:solidFill>
              </a:rPr>
              <a:t> perheet tai lähteä mihinkään ihan </a:t>
            </a:r>
            <a:r>
              <a:rPr lang="fi-FI" sz="1100" i="1" dirty="0" err="1">
                <a:solidFill>
                  <a:srgbClr val="E7E6E6">
                    <a:lumMod val="25000"/>
                  </a:srgbClr>
                </a:solidFill>
              </a:rPr>
              <a:t>tosta</a:t>
            </a:r>
            <a:r>
              <a:rPr lang="fi-FI" sz="1100" i="1" dirty="0">
                <a:solidFill>
                  <a:srgbClr val="E7E6E6">
                    <a:lumMod val="25000"/>
                  </a:srgbClr>
                </a:solidFill>
              </a:rPr>
              <a:t> noin </a:t>
            </a:r>
            <a:r>
              <a:rPr lang="fi-FI" sz="1100" i="1" dirty="0" smtClean="0">
                <a:solidFill>
                  <a:srgbClr val="E7E6E6">
                    <a:lumMod val="25000"/>
                  </a:srgbClr>
                </a:solidFill>
              </a:rPr>
              <a:t>vaan. </a:t>
            </a:r>
            <a:r>
              <a:rPr lang="fi-FI" sz="1100" i="1" dirty="0">
                <a:solidFill>
                  <a:srgbClr val="E7E6E6">
                    <a:lumMod val="25000"/>
                  </a:srgbClr>
                </a:solidFill>
              </a:rPr>
              <a:t>Ä</a:t>
            </a:r>
            <a:r>
              <a:rPr lang="fi-FI" sz="1100" i="1" dirty="0" smtClean="0">
                <a:solidFill>
                  <a:srgbClr val="E7E6E6">
                    <a:lumMod val="25000"/>
                  </a:srgbClr>
                </a:solidFill>
              </a:rPr>
              <a:t>idillä </a:t>
            </a:r>
            <a:r>
              <a:rPr lang="fi-FI" sz="1100" i="1" dirty="0">
                <a:solidFill>
                  <a:srgbClr val="E7E6E6">
                    <a:lumMod val="25000"/>
                  </a:srgbClr>
                </a:solidFill>
              </a:rPr>
              <a:t>on ollut vähemmän aikaa </a:t>
            </a:r>
            <a:r>
              <a:rPr lang="fi-FI" sz="1100" i="1" dirty="0" smtClean="0">
                <a:solidFill>
                  <a:srgbClr val="E7E6E6">
                    <a:lumMod val="25000"/>
                  </a:srgbClr>
                </a:solidFill>
              </a:rPr>
              <a:t>minulle (LEIJONAEMOT)</a:t>
            </a:r>
            <a:endParaRPr lang="fi-FI" sz="1100" i="1" dirty="0">
              <a:solidFill>
                <a:srgbClr val="E7E6E6">
                  <a:lumMod val="25000"/>
                </a:srgbClr>
              </a:solidFill>
            </a:endParaRPr>
          </a:p>
        </p:txBody>
      </p:sp>
      <p:sp>
        <p:nvSpPr>
          <p:cNvPr id="18" name="Kuvaselitepilvi 17"/>
          <p:cNvSpPr/>
          <p:nvPr/>
        </p:nvSpPr>
        <p:spPr>
          <a:xfrm>
            <a:off x="3385676" y="1826463"/>
            <a:ext cx="2075095" cy="1212980"/>
          </a:xfrm>
          <a:prstGeom prst="cloudCallout">
            <a:avLst>
              <a:gd name="adj1" fmla="val 30071"/>
              <a:gd name="adj2" fmla="val 51635"/>
            </a:avLst>
          </a:prstGeom>
          <a:solidFill>
            <a:schemeClr val="bg1"/>
          </a:solidFill>
          <a:ln w="25400">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Olisi kiva, jos voisi leikkiä veljen </a:t>
            </a:r>
            <a:r>
              <a:rPr lang="fi-FI" sz="1100" i="1" dirty="0" smtClean="0">
                <a:solidFill>
                  <a:srgbClr val="E7E6E6">
                    <a:lumMod val="25000"/>
                  </a:srgbClr>
                </a:solidFill>
              </a:rPr>
              <a:t>kanssa (LEIJONAEMOT)</a:t>
            </a:r>
            <a:endParaRPr lang="fi-FI" sz="1100" i="1" dirty="0">
              <a:solidFill>
                <a:srgbClr val="E7E6E6">
                  <a:lumMod val="25000"/>
                </a:srgbClr>
              </a:solidFill>
            </a:endParaRPr>
          </a:p>
        </p:txBody>
      </p:sp>
      <p:sp>
        <p:nvSpPr>
          <p:cNvPr id="19" name="Kuvaselitepilvi 18"/>
          <p:cNvSpPr/>
          <p:nvPr/>
        </p:nvSpPr>
        <p:spPr>
          <a:xfrm>
            <a:off x="1505619" y="2787134"/>
            <a:ext cx="2075095" cy="1212980"/>
          </a:xfrm>
          <a:prstGeom prst="cloudCallout">
            <a:avLst>
              <a:gd name="adj1" fmla="val 30071"/>
              <a:gd name="adj2" fmla="val 51635"/>
            </a:avLst>
          </a:prstGeom>
          <a:solidFill>
            <a:schemeClr val="bg1"/>
          </a:solidFill>
          <a:ln w="25400">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Joudun joskus esim. jäämään yksin kotia kun siskoa viedään sairaalaan</a:t>
            </a:r>
            <a:r>
              <a:rPr lang="fi-FI" sz="1100" i="1" dirty="0" smtClean="0">
                <a:solidFill>
                  <a:srgbClr val="E7E6E6">
                    <a:lumMod val="25000"/>
                  </a:srgbClr>
                </a:solidFill>
              </a:rPr>
              <a:t>. (LEIJONAEMOT)</a:t>
            </a:r>
            <a:endParaRPr lang="fi-FI" sz="1100" i="1" dirty="0">
              <a:solidFill>
                <a:srgbClr val="E7E6E6">
                  <a:lumMod val="25000"/>
                </a:srgbClr>
              </a:solidFill>
            </a:endParaRPr>
          </a:p>
        </p:txBody>
      </p:sp>
      <p:sp>
        <p:nvSpPr>
          <p:cNvPr id="20" name="Kuvaselitepilvi 19"/>
          <p:cNvSpPr/>
          <p:nvPr/>
        </p:nvSpPr>
        <p:spPr>
          <a:xfrm>
            <a:off x="8293589" y="1841235"/>
            <a:ext cx="2823016" cy="1183435"/>
          </a:xfrm>
          <a:prstGeom prst="cloudCallout">
            <a:avLst>
              <a:gd name="adj1" fmla="val 30071"/>
              <a:gd name="adj2" fmla="val 51635"/>
            </a:avLst>
          </a:prstGeom>
          <a:solidFill>
            <a:schemeClr val="bg1"/>
          </a:solidFill>
          <a:ln w="25400">
            <a:solidFill>
              <a:srgbClr val="96F00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fi-FI" sz="1100" i="1" dirty="0">
                <a:solidFill>
                  <a:srgbClr val="E7E6E6">
                    <a:lumMod val="25000"/>
                  </a:srgbClr>
                </a:solidFill>
              </a:rPr>
              <a:t>Suren kun pikkusisko on sairaalassa, en halua että häneen sattuu. Pelkään että häntä </a:t>
            </a:r>
            <a:r>
              <a:rPr lang="fi-FI" sz="1100" i="1" dirty="0" smtClean="0">
                <a:solidFill>
                  <a:srgbClr val="E7E6E6">
                    <a:lumMod val="25000"/>
                  </a:srgbClr>
                </a:solidFill>
              </a:rPr>
              <a:t>kiusataan (</a:t>
            </a:r>
            <a:r>
              <a:rPr lang="fi-FI" sz="1100" i="1" dirty="0">
                <a:solidFill>
                  <a:srgbClr val="E7E6E6">
                    <a:lumMod val="25000"/>
                  </a:srgbClr>
                </a:solidFill>
              </a:rPr>
              <a:t>MUSILI</a:t>
            </a:r>
            <a:r>
              <a:rPr lang="fi-FI" sz="1100" i="1" dirty="0" smtClean="0">
                <a:solidFill>
                  <a:srgbClr val="E7E6E6">
                    <a:lumMod val="25000"/>
                  </a:srgbClr>
                </a:solidFill>
              </a:rPr>
              <a:t>)</a:t>
            </a:r>
            <a:endParaRPr lang="fi-FI" sz="1100" i="1" dirty="0">
              <a:solidFill>
                <a:srgbClr val="E7E6E6">
                  <a:lumMod val="25000"/>
                </a:srgbClr>
              </a:solidFill>
            </a:endParaRPr>
          </a:p>
        </p:txBody>
      </p:sp>
      <p:sp>
        <p:nvSpPr>
          <p:cNvPr id="21" name="Kuvaselitepilvi 20"/>
          <p:cNvSpPr/>
          <p:nvPr/>
        </p:nvSpPr>
        <p:spPr>
          <a:xfrm>
            <a:off x="7065586" y="2692660"/>
            <a:ext cx="1751529" cy="884078"/>
          </a:xfrm>
          <a:prstGeom prst="cloudCallout">
            <a:avLst>
              <a:gd name="adj1" fmla="val 30071"/>
              <a:gd name="adj2" fmla="val 51635"/>
            </a:avLst>
          </a:prstGeom>
          <a:solidFill>
            <a:schemeClr val="bg1"/>
          </a:solidFill>
          <a:ln w="25400">
            <a:solidFill>
              <a:srgbClr val="96F00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fi-FI" sz="1100" i="1" dirty="0">
                <a:solidFill>
                  <a:srgbClr val="E7E6E6">
                    <a:lumMod val="25000"/>
                  </a:srgbClr>
                </a:solidFill>
              </a:rPr>
              <a:t>kotitöitä </a:t>
            </a:r>
            <a:r>
              <a:rPr lang="fi-FI" sz="1100" i="1" dirty="0" smtClean="0">
                <a:solidFill>
                  <a:srgbClr val="E7E6E6">
                    <a:lumMod val="25000"/>
                  </a:srgbClr>
                </a:solidFill>
              </a:rPr>
              <a:t>enempi (</a:t>
            </a:r>
            <a:r>
              <a:rPr lang="fi-FI" sz="1100" i="1" dirty="0">
                <a:solidFill>
                  <a:srgbClr val="E7E6E6">
                    <a:lumMod val="25000"/>
                  </a:srgbClr>
                </a:solidFill>
              </a:rPr>
              <a:t>MUSILI</a:t>
            </a:r>
            <a:r>
              <a:rPr lang="fi-FI" sz="1100" i="1" dirty="0" smtClean="0">
                <a:solidFill>
                  <a:srgbClr val="E7E6E6">
                    <a:lumMod val="25000"/>
                  </a:srgbClr>
                </a:solidFill>
              </a:rPr>
              <a:t>)</a:t>
            </a:r>
            <a:endParaRPr lang="fi-FI" sz="1100" i="1" dirty="0">
              <a:solidFill>
                <a:srgbClr val="E7E6E6">
                  <a:lumMod val="25000"/>
                </a:srgbClr>
              </a:solidFill>
            </a:endParaRPr>
          </a:p>
        </p:txBody>
      </p:sp>
      <p:sp>
        <p:nvSpPr>
          <p:cNvPr id="22" name="Kuvaselitepilvi 21"/>
          <p:cNvSpPr/>
          <p:nvPr/>
        </p:nvSpPr>
        <p:spPr>
          <a:xfrm>
            <a:off x="6539227" y="1688843"/>
            <a:ext cx="2108717" cy="1045029"/>
          </a:xfrm>
          <a:prstGeom prst="cloudCallout">
            <a:avLst>
              <a:gd name="adj1" fmla="val 30071"/>
              <a:gd name="adj2" fmla="val 51635"/>
            </a:avLst>
          </a:prstGeom>
          <a:solidFill>
            <a:schemeClr val="bg1"/>
          </a:solidFill>
          <a:ln w="25400">
            <a:solidFill>
              <a:srgbClr val="96F00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fi-FI" sz="1100" i="1" dirty="0">
                <a:solidFill>
                  <a:srgbClr val="E7E6E6">
                    <a:lumMod val="25000"/>
                  </a:srgbClr>
                </a:solidFill>
              </a:rPr>
              <a:t>Olen paljon enemmän yksin, ei ole rahaa ja vahdin </a:t>
            </a:r>
            <a:r>
              <a:rPr lang="fi-FI" sz="1100" i="1" dirty="0" smtClean="0">
                <a:solidFill>
                  <a:srgbClr val="E7E6E6">
                    <a:lumMod val="25000"/>
                  </a:srgbClr>
                </a:solidFill>
              </a:rPr>
              <a:t>siskoa (</a:t>
            </a:r>
            <a:r>
              <a:rPr lang="fi-FI" sz="1100" i="1" dirty="0">
                <a:solidFill>
                  <a:srgbClr val="E7E6E6">
                    <a:lumMod val="25000"/>
                  </a:srgbClr>
                </a:solidFill>
              </a:rPr>
              <a:t>MUSILI</a:t>
            </a:r>
            <a:r>
              <a:rPr lang="fi-FI" sz="1100" i="1" dirty="0" smtClean="0">
                <a:solidFill>
                  <a:srgbClr val="E7E6E6">
                    <a:lumMod val="25000"/>
                  </a:srgbClr>
                </a:solidFill>
              </a:rPr>
              <a:t>)</a:t>
            </a:r>
            <a:endParaRPr lang="fi-FI" sz="1100" i="1" dirty="0">
              <a:solidFill>
                <a:srgbClr val="E7E6E6">
                  <a:lumMod val="25000"/>
                </a:srgbClr>
              </a:solidFill>
            </a:endParaRPr>
          </a:p>
        </p:txBody>
      </p:sp>
      <p:sp>
        <p:nvSpPr>
          <p:cNvPr id="23" name="Kuvaselitepilvi 22"/>
          <p:cNvSpPr/>
          <p:nvPr/>
        </p:nvSpPr>
        <p:spPr>
          <a:xfrm>
            <a:off x="1707502" y="4208891"/>
            <a:ext cx="3999872" cy="1898776"/>
          </a:xfrm>
          <a:prstGeom prst="cloudCallout">
            <a:avLst>
              <a:gd name="adj1" fmla="val 30071"/>
              <a:gd name="adj2" fmla="val 51635"/>
            </a:avLst>
          </a:prstGeom>
          <a:solidFill>
            <a:schemeClr val="bg1"/>
          </a:solidFill>
          <a:ln w="25400">
            <a:solidFill>
              <a:srgbClr val="E60F28"/>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Valtavasti. Ensin ei luvattu että elää ja nyt hän on jo kohta kolme vuotta. Koko ajan </a:t>
            </a:r>
            <a:r>
              <a:rPr lang="fi-FI" sz="1100" i="1" dirty="0" err="1">
                <a:solidFill>
                  <a:srgbClr val="E7E6E6">
                    <a:lumMod val="25000"/>
                  </a:srgbClr>
                </a:solidFill>
              </a:rPr>
              <a:t>oon</a:t>
            </a:r>
            <a:r>
              <a:rPr lang="fi-FI" sz="1100" i="1" dirty="0">
                <a:solidFill>
                  <a:srgbClr val="E7E6E6">
                    <a:lumMod val="25000"/>
                  </a:srgbClr>
                </a:solidFill>
              </a:rPr>
              <a:t> </a:t>
            </a:r>
            <a:r>
              <a:rPr lang="fi-FI" sz="1100" i="1" dirty="0" err="1">
                <a:solidFill>
                  <a:srgbClr val="E7E6E6">
                    <a:lumMod val="25000"/>
                  </a:srgbClr>
                </a:solidFill>
              </a:rPr>
              <a:t>pelänny</a:t>
            </a:r>
            <a:r>
              <a:rPr lang="fi-FI" sz="1100" i="1" dirty="0">
                <a:solidFill>
                  <a:srgbClr val="E7E6E6">
                    <a:lumMod val="25000"/>
                  </a:srgbClr>
                </a:solidFill>
              </a:rPr>
              <a:t> että hän kuolee. Kunto vaihtelee nopeasti. </a:t>
            </a:r>
            <a:r>
              <a:rPr lang="fi-FI" sz="1100" i="1" dirty="0" err="1">
                <a:solidFill>
                  <a:srgbClr val="E7E6E6">
                    <a:lumMod val="25000"/>
                  </a:srgbClr>
                </a:solidFill>
              </a:rPr>
              <a:t>Oon</a:t>
            </a:r>
            <a:r>
              <a:rPr lang="fi-FI" sz="1100" i="1" dirty="0">
                <a:solidFill>
                  <a:srgbClr val="E7E6E6">
                    <a:lumMod val="25000"/>
                  </a:srgbClr>
                </a:solidFill>
              </a:rPr>
              <a:t> </a:t>
            </a:r>
            <a:r>
              <a:rPr lang="fi-FI" sz="1100" i="1" dirty="0" err="1">
                <a:solidFill>
                  <a:srgbClr val="E7E6E6">
                    <a:lumMod val="25000"/>
                  </a:srgbClr>
                </a:solidFill>
              </a:rPr>
              <a:t>joutunu</a:t>
            </a:r>
            <a:r>
              <a:rPr lang="fi-FI" sz="1100" i="1" dirty="0">
                <a:solidFill>
                  <a:srgbClr val="E7E6E6">
                    <a:lumMod val="25000"/>
                  </a:srgbClr>
                </a:solidFill>
              </a:rPr>
              <a:t> väkisin olosuhteiden pakosta ottamaan vastuuta kotona</a:t>
            </a:r>
            <a:r>
              <a:rPr lang="fi-FI" sz="1100" i="1" dirty="0" smtClean="0">
                <a:solidFill>
                  <a:srgbClr val="E7E6E6">
                    <a:lumMod val="25000"/>
                  </a:srgbClr>
                </a:solidFill>
              </a:rPr>
              <a:t>. (SYDÄNLAPSET)</a:t>
            </a:r>
            <a:endParaRPr lang="fi-FI" sz="1100" i="1" dirty="0">
              <a:solidFill>
                <a:srgbClr val="E7E6E6">
                  <a:lumMod val="25000"/>
                </a:srgbClr>
              </a:solidFill>
            </a:endParaRPr>
          </a:p>
        </p:txBody>
      </p:sp>
      <p:sp>
        <p:nvSpPr>
          <p:cNvPr id="24" name="Kuvaselitepilvi 23"/>
          <p:cNvSpPr/>
          <p:nvPr/>
        </p:nvSpPr>
        <p:spPr>
          <a:xfrm>
            <a:off x="5339801" y="4752395"/>
            <a:ext cx="2398851" cy="1212980"/>
          </a:xfrm>
          <a:prstGeom prst="cloudCallout">
            <a:avLst>
              <a:gd name="adj1" fmla="val 30071"/>
              <a:gd name="adj2" fmla="val 51635"/>
            </a:avLst>
          </a:prstGeom>
          <a:solidFill>
            <a:schemeClr val="bg1"/>
          </a:solidFill>
          <a:ln w="25400">
            <a:solidFill>
              <a:srgbClr val="E60F28"/>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Ei voida matkustaa niin paljoa. Kuumalla ilmalla ei voi </a:t>
            </a:r>
            <a:r>
              <a:rPr lang="fi-FI" sz="1100" i="1" dirty="0" smtClean="0">
                <a:solidFill>
                  <a:srgbClr val="E7E6E6">
                    <a:lumMod val="25000"/>
                  </a:srgbClr>
                </a:solidFill>
              </a:rPr>
              <a:t>ulkoilla (SYDÄNLAPSET)</a:t>
            </a:r>
            <a:endParaRPr lang="fi-FI" sz="1100" i="1" dirty="0">
              <a:solidFill>
                <a:srgbClr val="E7E6E6">
                  <a:lumMod val="25000"/>
                </a:srgbClr>
              </a:solidFill>
            </a:endParaRPr>
          </a:p>
        </p:txBody>
      </p:sp>
      <p:sp>
        <p:nvSpPr>
          <p:cNvPr id="25" name="Kuvaselitepilvi 24"/>
          <p:cNvSpPr/>
          <p:nvPr/>
        </p:nvSpPr>
        <p:spPr>
          <a:xfrm>
            <a:off x="8223401" y="4491917"/>
            <a:ext cx="1558213" cy="866968"/>
          </a:xfrm>
          <a:prstGeom prst="cloudCallout">
            <a:avLst>
              <a:gd name="adj1" fmla="val 30071"/>
              <a:gd name="adj2" fmla="val 51635"/>
            </a:avLst>
          </a:prstGeom>
          <a:solidFill>
            <a:schemeClr val="bg1"/>
          </a:solidFill>
          <a:ln w="25400">
            <a:solidFill>
              <a:srgbClr val="EB599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sisko saa </a:t>
            </a:r>
            <a:r>
              <a:rPr lang="fi-FI" sz="1100" i="1" dirty="0" smtClean="0">
                <a:solidFill>
                  <a:srgbClr val="E7E6E6">
                    <a:lumMod val="25000"/>
                  </a:srgbClr>
                </a:solidFill>
              </a:rPr>
              <a:t>kaiken</a:t>
            </a:r>
          </a:p>
          <a:p>
            <a:pPr algn="ctr">
              <a:defRPr/>
            </a:pPr>
            <a:r>
              <a:rPr lang="fi-FI" sz="1100" i="1" dirty="0" smtClean="0">
                <a:solidFill>
                  <a:srgbClr val="E7E6E6">
                    <a:lumMod val="25000"/>
                  </a:srgbClr>
                </a:solidFill>
              </a:rPr>
              <a:t>(SYKERÖ)</a:t>
            </a:r>
            <a:endParaRPr lang="fi-FI" sz="1100" i="1" dirty="0">
              <a:solidFill>
                <a:srgbClr val="E7E6E6">
                  <a:lumMod val="25000"/>
                </a:srgbClr>
              </a:solidFill>
            </a:endParaRPr>
          </a:p>
        </p:txBody>
      </p:sp>
      <p:sp>
        <p:nvSpPr>
          <p:cNvPr id="26" name="Kuvaselitepilvi 25"/>
          <p:cNvSpPr/>
          <p:nvPr/>
        </p:nvSpPr>
        <p:spPr>
          <a:xfrm>
            <a:off x="9432660" y="3885427"/>
            <a:ext cx="2075095" cy="1212980"/>
          </a:xfrm>
          <a:prstGeom prst="cloudCallout">
            <a:avLst>
              <a:gd name="adj1" fmla="val 30071"/>
              <a:gd name="adj2" fmla="val 51635"/>
            </a:avLst>
          </a:prstGeom>
          <a:solidFill>
            <a:schemeClr val="bg1"/>
          </a:solidFill>
          <a:ln w="25400">
            <a:solidFill>
              <a:srgbClr val="EB599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Sisko on outo eikä ollenkaan normaali. Emme tule toimeen keskenämme</a:t>
            </a:r>
            <a:r>
              <a:rPr lang="fi-FI" sz="1100" i="1" dirty="0" smtClean="0">
                <a:solidFill>
                  <a:srgbClr val="E7E6E6">
                    <a:lumMod val="25000"/>
                  </a:srgbClr>
                </a:solidFill>
              </a:rPr>
              <a:t>. (SYKERÖ)</a:t>
            </a:r>
            <a:endParaRPr lang="fi-FI" sz="1100" i="1" dirty="0">
              <a:solidFill>
                <a:srgbClr val="E7E6E6">
                  <a:lumMod val="25000"/>
                </a:srgbClr>
              </a:solidFill>
            </a:endParaRPr>
          </a:p>
        </p:txBody>
      </p:sp>
      <p:sp>
        <p:nvSpPr>
          <p:cNvPr id="28" name="Title 1"/>
          <p:cNvSpPr txBox="1">
            <a:spLocks/>
          </p:cNvSpPr>
          <p:nvPr/>
        </p:nvSpPr>
        <p:spPr>
          <a:xfrm>
            <a:off x="6037686" y="6363297"/>
            <a:ext cx="2055801" cy="375411"/>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000" b="0" dirty="0" smtClean="0">
                <a:solidFill>
                  <a:srgbClr val="444444"/>
                </a:solidFill>
                <a:latin typeface="Calibri" panose="020F0502020204030204" pitchFamily="34" charset="0"/>
              </a:rPr>
              <a:t>Kaikki avoimet vastaukset löytyvät erillisestä </a:t>
            </a:r>
            <a:r>
              <a:rPr lang="fi-FI" sz="1000" b="0" dirty="0" err="1" smtClean="0">
                <a:solidFill>
                  <a:srgbClr val="444444"/>
                </a:solidFill>
                <a:latin typeface="Calibri" panose="020F0502020204030204" pitchFamily="34" charset="0"/>
              </a:rPr>
              <a:t>excel-tiedostosta</a:t>
            </a:r>
            <a:endParaRPr lang="it-IT" sz="1000" b="0" dirty="0">
              <a:solidFill>
                <a:srgbClr val="444444"/>
              </a:solidFill>
              <a:latin typeface="Calibri" panose="020F0502020204030204" pitchFamily="34" charset="0"/>
            </a:endParaRPr>
          </a:p>
        </p:txBody>
      </p:sp>
      <p:sp>
        <p:nvSpPr>
          <p:cNvPr id="29" name="Kuvaselitepilvi 28"/>
          <p:cNvSpPr/>
          <p:nvPr/>
        </p:nvSpPr>
        <p:spPr>
          <a:xfrm>
            <a:off x="3580714" y="2901821"/>
            <a:ext cx="1880057" cy="983606"/>
          </a:xfrm>
          <a:prstGeom prst="cloudCallout">
            <a:avLst>
              <a:gd name="adj1" fmla="val 30071"/>
              <a:gd name="adj2" fmla="val 51635"/>
            </a:avLst>
          </a:prstGeom>
          <a:solidFill>
            <a:schemeClr val="bg1"/>
          </a:solidFill>
          <a:ln w="25400">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Se tuntuu pahalta</a:t>
            </a:r>
            <a:r>
              <a:rPr lang="fi-FI" sz="1100" i="1" dirty="0" smtClean="0">
                <a:solidFill>
                  <a:srgbClr val="E7E6E6">
                    <a:lumMod val="25000"/>
                  </a:srgbClr>
                </a:solidFill>
              </a:rPr>
              <a:t>.</a:t>
            </a:r>
          </a:p>
          <a:p>
            <a:pPr algn="ctr">
              <a:defRPr/>
            </a:pPr>
            <a:r>
              <a:rPr lang="fi-FI" sz="1100" i="1" dirty="0" smtClean="0">
                <a:solidFill>
                  <a:srgbClr val="E7E6E6">
                    <a:lumMod val="25000"/>
                  </a:srgbClr>
                </a:solidFill>
              </a:rPr>
              <a:t>(LEIJONAEMOT)</a:t>
            </a:r>
            <a:endParaRPr lang="fi-FI" sz="1100" i="1" dirty="0">
              <a:solidFill>
                <a:srgbClr val="E7E6E6">
                  <a:lumMod val="25000"/>
                </a:srgbClr>
              </a:solidFill>
            </a:endParaRPr>
          </a:p>
        </p:txBody>
      </p:sp>
    </p:spTree>
    <p:extLst>
      <p:ext uri="{BB962C8B-B14F-4D97-AF65-F5344CB8AC3E}">
        <p14:creationId xmlns:p14="http://schemas.microsoft.com/office/powerpoint/2010/main" val="16253996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3" name="Alatunnisteen paikkamerkki 2"/>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dirty="0">
              <a:solidFill>
                <a:prstClr val="black">
                  <a:tint val="75000"/>
                </a:prstClr>
              </a:solidFill>
            </a:endParaRPr>
          </a:p>
        </p:txBody>
      </p:sp>
      <p:sp>
        <p:nvSpPr>
          <p:cNvPr id="4" name="Dian numeron paikkamerkki 3"/>
          <p:cNvSpPr>
            <a:spLocks noGrp="1"/>
          </p:cNvSpPr>
          <p:nvPr>
            <p:ph type="sldNum" sz="quarter" idx="12"/>
          </p:nvPr>
        </p:nvSpPr>
        <p:spPr/>
        <p:txBody>
          <a:bodyPr/>
          <a:lstStyle/>
          <a:p>
            <a:fld id="{B6DB0E4E-F5D7-41BD-96AC-FA55D8C3805E}" type="slidenum">
              <a:rPr lang="fi-FI" smtClean="0">
                <a:solidFill>
                  <a:prstClr val="black">
                    <a:tint val="75000"/>
                  </a:prstClr>
                </a:solidFill>
              </a:rPr>
              <a:pPr/>
              <a:t>38</a:t>
            </a:fld>
            <a:endParaRPr lang="fi-FI">
              <a:solidFill>
                <a:prstClr val="black">
                  <a:tint val="75000"/>
                </a:prstClr>
              </a:solidFill>
            </a:endParaRPr>
          </a:p>
        </p:txBody>
      </p:sp>
      <p:sp>
        <p:nvSpPr>
          <p:cNvPr id="7" name="Otsikko 6"/>
          <p:cNvSpPr>
            <a:spLocks noGrp="1"/>
          </p:cNvSpPr>
          <p:nvPr>
            <p:ph type="title"/>
            <p:custDataLst>
              <p:tags r:id="rId1"/>
            </p:custDataLst>
          </p:nvPr>
        </p:nvSpPr>
        <p:spPr>
          <a:xfrm>
            <a:off x="650327" y="480060"/>
            <a:ext cx="11033765" cy="622647"/>
          </a:xfrm>
        </p:spPr>
        <p:txBody>
          <a:bodyPr>
            <a:normAutofit fontScale="90000"/>
          </a:bodyPr>
          <a:lstStyle/>
          <a:p>
            <a:r>
              <a:rPr lang="fi-FI" dirty="0" smtClean="0"/>
              <a:t>KYMPIN LAPSET</a:t>
            </a:r>
            <a:br>
              <a:rPr lang="fi-FI" dirty="0" smtClean="0"/>
            </a:br>
            <a:r>
              <a:rPr lang="fi-FI" dirty="0" smtClean="0"/>
              <a:t>Kerro miten sisaruksen sairaus on vaikuttanut sinun elämääsi?</a:t>
            </a:r>
            <a:br>
              <a:rPr lang="fi-FI" dirty="0" smtClean="0"/>
            </a:br>
            <a:r>
              <a:rPr lang="fi-FI" sz="2200" dirty="0" smtClean="0"/>
              <a:t>SISARUKSEN SAIRAUS ON VAIKUTTANUT PALJON/JONKIN VERRAN</a:t>
            </a:r>
            <a:endParaRPr lang="fi-FI" sz="2200" dirty="0"/>
          </a:p>
        </p:txBody>
      </p:sp>
      <p:sp>
        <p:nvSpPr>
          <p:cNvPr id="13" name="Title 1"/>
          <p:cNvSpPr txBox="1">
            <a:spLocks/>
          </p:cNvSpPr>
          <p:nvPr/>
        </p:nvSpPr>
        <p:spPr>
          <a:xfrm>
            <a:off x="10783121" y="120735"/>
            <a:ext cx="1290691" cy="253140"/>
          </a:xfrm>
          <a:prstGeom prst="rect">
            <a:avLst/>
          </a:prstGeom>
          <a:solidFill>
            <a:srgbClr val="00B0F0"/>
          </a:solidFill>
        </p:spPr>
        <p:txBody>
          <a:bodyPr lIns="90000" tIns="46800" rIns="90000" bIns="46800" anchor="ctr"/>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pPr algn="ctr"/>
            <a:r>
              <a:rPr lang="fi-FI" sz="1400" dirty="0" smtClean="0">
                <a:solidFill>
                  <a:prstClr val="white"/>
                </a:solidFill>
                <a:latin typeface="Calibri" panose="020F0502020204030204" pitchFamily="34" charset="0"/>
              </a:rPr>
              <a:t>SISARUS</a:t>
            </a:r>
            <a:endParaRPr lang="it-IT" sz="1400" dirty="0">
              <a:solidFill>
                <a:prstClr val="white"/>
              </a:solidFill>
              <a:latin typeface="Calibri" panose="020F0502020204030204" pitchFamily="34" charset="0"/>
            </a:endParaRPr>
          </a:p>
        </p:txBody>
      </p:sp>
      <p:sp>
        <p:nvSpPr>
          <p:cNvPr id="12" name="Kuvaselitepilvi 11"/>
          <p:cNvSpPr/>
          <p:nvPr/>
        </p:nvSpPr>
        <p:spPr>
          <a:xfrm>
            <a:off x="1322131" y="1791474"/>
            <a:ext cx="2599542" cy="1475793"/>
          </a:xfrm>
          <a:prstGeom prst="cloudCallout">
            <a:avLst>
              <a:gd name="adj1" fmla="val 30071"/>
              <a:gd name="adj2" fmla="val 51635"/>
            </a:avLst>
          </a:prstGeom>
          <a:solidFill>
            <a:schemeClr val="bg1"/>
          </a:solidFill>
          <a:ln w="25400">
            <a:solidFill>
              <a:srgbClr val="00B0F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Äiti ja sisko on paljon poissa kotoa. Perheenä ei voida tehdä juttuja, niin kuin mennä </a:t>
            </a:r>
            <a:r>
              <a:rPr lang="fi-FI" sz="1100" i="1" dirty="0" err="1">
                <a:solidFill>
                  <a:srgbClr val="E7E6E6">
                    <a:lumMod val="25000"/>
                  </a:srgbClr>
                </a:solidFill>
              </a:rPr>
              <a:t>Hoploppiin</a:t>
            </a:r>
            <a:r>
              <a:rPr lang="fi-FI" sz="1100" i="1" dirty="0">
                <a:solidFill>
                  <a:srgbClr val="E7E6E6">
                    <a:lumMod val="25000"/>
                  </a:srgbClr>
                </a:solidFill>
              </a:rPr>
              <a:t> vaikka. Äiti on tosi </a:t>
            </a:r>
            <a:r>
              <a:rPr lang="fi-FI" sz="1100" i="1" dirty="0" smtClean="0">
                <a:solidFill>
                  <a:srgbClr val="E7E6E6">
                    <a:lumMod val="25000"/>
                  </a:srgbClr>
                </a:solidFill>
              </a:rPr>
              <a:t>väsynyt (KYMPIN LAPSET)</a:t>
            </a:r>
            <a:endParaRPr lang="fi-FI" sz="1100" i="1" dirty="0">
              <a:solidFill>
                <a:srgbClr val="E7E6E6">
                  <a:lumMod val="25000"/>
                </a:srgbClr>
              </a:solidFill>
            </a:endParaRPr>
          </a:p>
        </p:txBody>
      </p:sp>
      <p:sp>
        <p:nvSpPr>
          <p:cNvPr id="14" name="Kuvaselitepilvi 13"/>
          <p:cNvSpPr/>
          <p:nvPr/>
        </p:nvSpPr>
        <p:spPr>
          <a:xfrm>
            <a:off x="5486500" y="4286623"/>
            <a:ext cx="2599542" cy="1475793"/>
          </a:xfrm>
          <a:prstGeom prst="cloudCallout">
            <a:avLst>
              <a:gd name="adj1" fmla="val 30071"/>
              <a:gd name="adj2" fmla="val 51635"/>
            </a:avLst>
          </a:prstGeom>
          <a:solidFill>
            <a:schemeClr val="bg1"/>
          </a:solidFill>
          <a:ln w="25400">
            <a:solidFill>
              <a:srgbClr val="00B0F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fi-FI" sz="1100" i="1" dirty="0">
                <a:solidFill>
                  <a:srgbClr val="E7E6E6">
                    <a:lumMod val="25000"/>
                  </a:srgbClr>
                </a:solidFill>
              </a:rPr>
              <a:t>En saanut tuoda kavereita kotiin. Joudun olemaan mummolla kun sisko on sairaalassa. Sisko saa enemmän periksi kuin </a:t>
            </a:r>
            <a:r>
              <a:rPr lang="fi-FI" sz="1100" i="1" dirty="0" err="1">
                <a:solidFill>
                  <a:srgbClr val="E7E6E6">
                    <a:lumMod val="25000"/>
                  </a:srgbClr>
                </a:solidFill>
              </a:rPr>
              <a:t>mä</a:t>
            </a:r>
            <a:r>
              <a:rPr lang="fi-FI" sz="1100" i="1" dirty="0">
                <a:solidFill>
                  <a:srgbClr val="E7E6E6">
                    <a:lumMod val="25000"/>
                  </a:srgbClr>
                </a:solidFill>
              </a:rPr>
              <a:t>.</a:t>
            </a:r>
          </a:p>
          <a:p>
            <a:pPr algn="ctr"/>
            <a:r>
              <a:rPr lang="fi-FI" sz="1100" i="1" dirty="0">
                <a:solidFill>
                  <a:srgbClr val="E7E6E6">
                    <a:lumMod val="25000"/>
                  </a:srgbClr>
                </a:solidFill>
              </a:rPr>
              <a:t>(KYMPIN LAPSET)</a:t>
            </a:r>
          </a:p>
        </p:txBody>
      </p:sp>
      <p:sp>
        <p:nvSpPr>
          <p:cNvPr id="15" name="Kuvaselitepilvi 14"/>
          <p:cNvSpPr/>
          <p:nvPr/>
        </p:nvSpPr>
        <p:spPr>
          <a:xfrm>
            <a:off x="6047253" y="2966326"/>
            <a:ext cx="1810728" cy="1183435"/>
          </a:xfrm>
          <a:prstGeom prst="cloudCallout">
            <a:avLst>
              <a:gd name="adj1" fmla="val 30071"/>
              <a:gd name="adj2" fmla="val 51635"/>
            </a:avLst>
          </a:prstGeom>
          <a:solidFill>
            <a:schemeClr val="bg1"/>
          </a:solidFill>
          <a:ln w="25400">
            <a:solidFill>
              <a:srgbClr val="00B0F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fi-FI" sz="1100" i="1" dirty="0">
                <a:solidFill>
                  <a:srgbClr val="E7E6E6">
                    <a:lumMod val="25000"/>
                  </a:srgbClr>
                </a:solidFill>
              </a:rPr>
              <a:t>Pelko sisaren menettämisestä</a:t>
            </a:r>
          </a:p>
          <a:p>
            <a:pPr algn="ctr"/>
            <a:r>
              <a:rPr lang="fi-FI" sz="1100" i="1" dirty="0">
                <a:solidFill>
                  <a:srgbClr val="E7E6E6">
                    <a:lumMod val="25000"/>
                  </a:srgbClr>
                </a:solidFill>
              </a:rPr>
              <a:t>(KYMPIN LAPSET)</a:t>
            </a:r>
          </a:p>
        </p:txBody>
      </p:sp>
      <p:sp>
        <p:nvSpPr>
          <p:cNvPr id="16" name="Kuvaselitepilvi 15"/>
          <p:cNvSpPr/>
          <p:nvPr/>
        </p:nvSpPr>
        <p:spPr>
          <a:xfrm>
            <a:off x="7457659" y="1652293"/>
            <a:ext cx="3873548" cy="1754154"/>
          </a:xfrm>
          <a:prstGeom prst="cloudCallout">
            <a:avLst>
              <a:gd name="adj1" fmla="val 30071"/>
              <a:gd name="adj2" fmla="val 51635"/>
            </a:avLst>
          </a:prstGeom>
          <a:solidFill>
            <a:schemeClr val="bg1"/>
          </a:solidFill>
          <a:ln w="25400">
            <a:solidFill>
              <a:srgbClr val="00B0F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fi-FI" sz="1100" i="1" dirty="0">
                <a:solidFill>
                  <a:srgbClr val="E7E6E6">
                    <a:lumMod val="25000"/>
                  </a:srgbClr>
                </a:solidFill>
              </a:rPr>
              <a:t>Se, että näkee sisarensa olevan kuolemansairas ja hyvin heikko ei mieltä paremmaksi saa. Huoli on suuri niin sisaruksesta kuin äidistäkin, miten he jaksavat? Äiti on yksinhuoltaja, jolla ei ole puolisoa, jonka kanssa murheensa jakaisi. (KYMPIN LAPSET)</a:t>
            </a:r>
          </a:p>
        </p:txBody>
      </p:sp>
      <p:sp>
        <p:nvSpPr>
          <p:cNvPr id="27" name="Kuvaselitepilvi 26"/>
          <p:cNvSpPr/>
          <p:nvPr/>
        </p:nvSpPr>
        <p:spPr>
          <a:xfrm>
            <a:off x="3956606" y="2047284"/>
            <a:ext cx="2450098" cy="1183435"/>
          </a:xfrm>
          <a:prstGeom prst="cloudCallout">
            <a:avLst>
              <a:gd name="adj1" fmla="val 30071"/>
              <a:gd name="adj2" fmla="val 51635"/>
            </a:avLst>
          </a:prstGeom>
          <a:solidFill>
            <a:schemeClr val="bg1"/>
          </a:solidFill>
          <a:ln w="25400">
            <a:solidFill>
              <a:srgbClr val="00B0F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fi-FI" sz="1100" i="1" dirty="0">
                <a:solidFill>
                  <a:srgbClr val="E7E6E6">
                    <a:lumMod val="25000"/>
                  </a:srgbClr>
                </a:solidFill>
              </a:rPr>
              <a:t>Sisaren ja vanhemman sairaalareissu ärsyttää. Sairaus on tuonut vihaa, pelkoa, </a:t>
            </a:r>
            <a:r>
              <a:rPr lang="fi-FI" sz="1100" i="1" dirty="0" smtClean="0">
                <a:solidFill>
                  <a:srgbClr val="E7E6E6">
                    <a:lumMod val="25000"/>
                  </a:srgbClr>
                </a:solidFill>
              </a:rPr>
              <a:t>surua </a:t>
            </a:r>
          </a:p>
          <a:p>
            <a:pPr algn="ctr"/>
            <a:r>
              <a:rPr lang="fi-FI" sz="1100" i="1" dirty="0" smtClean="0">
                <a:solidFill>
                  <a:srgbClr val="E7E6E6">
                    <a:lumMod val="25000"/>
                  </a:srgbClr>
                </a:solidFill>
              </a:rPr>
              <a:t>(</a:t>
            </a:r>
            <a:r>
              <a:rPr lang="fi-FI" sz="1100" i="1" dirty="0">
                <a:solidFill>
                  <a:srgbClr val="E7E6E6">
                    <a:lumMod val="25000"/>
                  </a:srgbClr>
                </a:solidFill>
              </a:rPr>
              <a:t>KYMPIN LAPSET)</a:t>
            </a:r>
          </a:p>
        </p:txBody>
      </p:sp>
      <p:sp>
        <p:nvSpPr>
          <p:cNvPr id="28" name="Title 1"/>
          <p:cNvSpPr txBox="1">
            <a:spLocks/>
          </p:cNvSpPr>
          <p:nvPr/>
        </p:nvSpPr>
        <p:spPr>
          <a:xfrm>
            <a:off x="8931709" y="5995828"/>
            <a:ext cx="2055801" cy="375411"/>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000" b="0" dirty="0" smtClean="0">
                <a:solidFill>
                  <a:srgbClr val="444444"/>
                </a:solidFill>
                <a:latin typeface="Calibri" panose="020F0502020204030204" pitchFamily="34" charset="0"/>
              </a:rPr>
              <a:t>Kaikki avoimet vastaukset löytyvät erillisestä </a:t>
            </a:r>
            <a:r>
              <a:rPr lang="fi-FI" sz="1000" b="0" dirty="0" err="1" smtClean="0">
                <a:solidFill>
                  <a:srgbClr val="444444"/>
                </a:solidFill>
                <a:latin typeface="Calibri" panose="020F0502020204030204" pitchFamily="34" charset="0"/>
              </a:rPr>
              <a:t>excel-tiedostosta</a:t>
            </a:r>
            <a:endParaRPr lang="it-IT" sz="1000" b="0" dirty="0">
              <a:solidFill>
                <a:srgbClr val="444444"/>
              </a:solidFill>
              <a:latin typeface="Calibri" panose="020F0502020204030204" pitchFamily="34" charset="0"/>
            </a:endParaRPr>
          </a:p>
        </p:txBody>
      </p:sp>
      <p:sp>
        <p:nvSpPr>
          <p:cNvPr id="30" name="Kuvaselitepilvi 29"/>
          <p:cNvSpPr/>
          <p:nvPr/>
        </p:nvSpPr>
        <p:spPr>
          <a:xfrm>
            <a:off x="8086042" y="3715904"/>
            <a:ext cx="2582670" cy="1183435"/>
          </a:xfrm>
          <a:prstGeom prst="cloudCallout">
            <a:avLst>
              <a:gd name="adj1" fmla="val 30071"/>
              <a:gd name="adj2" fmla="val 51635"/>
            </a:avLst>
          </a:prstGeom>
          <a:solidFill>
            <a:schemeClr val="bg1"/>
          </a:solidFill>
          <a:ln w="25400">
            <a:solidFill>
              <a:srgbClr val="00B0F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fi-FI" sz="1100" i="1" dirty="0">
                <a:solidFill>
                  <a:srgbClr val="E7E6E6">
                    <a:lumMod val="25000"/>
                  </a:srgbClr>
                </a:solidFill>
              </a:rPr>
              <a:t>O</a:t>
            </a:r>
            <a:r>
              <a:rPr lang="fi-FI" sz="1100" i="1" dirty="0" smtClean="0">
                <a:solidFill>
                  <a:srgbClr val="E7E6E6">
                    <a:lumMod val="25000"/>
                  </a:srgbClr>
                </a:solidFill>
              </a:rPr>
              <a:t>llut </a:t>
            </a:r>
            <a:r>
              <a:rPr lang="fi-FI" sz="1100" i="1" dirty="0">
                <a:solidFill>
                  <a:srgbClr val="E7E6E6">
                    <a:lumMod val="25000"/>
                  </a:srgbClr>
                </a:solidFill>
              </a:rPr>
              <a:t>rankkaa kun on pelottanut ja vanhemmat myös </a:t>
            </a:r>
            <a:r>
              <a:rPr lang="fi-FI" sz="1100" i="1" dirty="0" smtClean="0">
                <a:solidFill>
                  <a:srgbClr val="E7E6E6">
                    <a:lumMod val="25000"/>
                  </a:srgbClr>
                </a:solidFill>
              </a:rPr>
              <a:t>paljo pois</a:t>
            </a:r>
          </a:p>
          <a:p>
            <a:pPr algn="ctr"/>
            <a:r>
              <a:rPr lang="fi-FI" sz="1100" i="1" dirty="0" smtClean="0">
                <a:solidFill>
                  <a:srgbClr val="E7E6E6">
                    <a:lumMod val="25000"/>
                  </a:srgbClr>
                </a:solidFill>
              </a:rPr>
              <a:t>(</a:t>
            </a:r>
            <a:r>
              <a:rPr lang="fi-FI" sz="1100" i="1" dirty="0">
                <a:solidFill>
                  <a:srgbClr val="E7E6E6">
                    <a:lumMod val="25000"/>
                  </a:srgbClr>
                </a:solidFill>
              </a:rPr>
              <a:t>KYMPIN LAPSET)</a:t>
            </a:r>
          </a:p>
        </p:txBody>
      </p:sp>
      <p:sp>
        <p:nvSpPr>
          <p:cNvPr id="31" name="Kuvaselitepilvi 30"/>
          <p:cNvSpPr/>
          <p:nvPr/>
        </p:nvSpPr>
        <p:spPr>
          <a:xfrm>
            <a:off x="1322131" y="3406447"/>
            <a:ext cx="4319698" cy="1754154"/>
          </a:xfrm>
          <a:prstGeom prst="cloudCallout">
            <a:avLst>
              <a:gd name="adj1" fmla="val 30071"/>
              <a:gd name="adj2" fmla="val 51635"/>
            </a:avLst>
          </a:prstGeom>
          <a:solidFill>
            <a:schemeClr val="bg1"/>
          </a:solidFill>
          <a:ln w="25400">
            <a:solidFill>
              <a:srgbClr val="00B0F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fi-FI" sz="1100" i="1" dirty="0" smtClean="0">
                <a:solidFill>
                  <a:srgbClr val="E7E6E6">
                    <a:lumMod val="25000"/>
                  </a:srgbClr>
                </a:solidFill>
              </a:rPr>
              <a:t>Syöpään </a:t>
            </a:r>
            <a:r>
              <a:rPr lang="fi-FI" sz="1100" i="1" dirty="0">
                <a:solidFill>
                  <a:srgbClr val="E7E6E6">
                    <a:lumMod val="25000"/>
                  </a:srgbClr>
                </a:solidFill>
              </a:rPr>
              <a:t>törmää usein esimerkiksi koulussa oppitunneilla tai sitten kun ihmiset heittävät läppää syövästä. Se on raskasta. Oppinut arvostaa omaa terveyttä. Jouduin luopumaan kissastani syövän takia. Se oli vaikeaa</a:t>
            </a:r>
            <a:r>
              <a:rPr lang="fi-FI" sz="1100" i="1" dirty="0" smtClean="0">
                <a:solidFill>
                  <a:srgbClr val="E7E6E6">
                    <a:lumMod val="25000"/>
                  </a:srgbClr>
                </a:solidFill>
              </a:rPr>
              <a:t>. (</a:t>
            </a:r>
            <a:r>
              <a:rPr lang="fi-FI" sz="1100" i="1" dirty="0">
                <a:solidFill>
                  <a:srgbClr val="E7E6E6">
                    <a:lumMod val="25000"/>
                  </a:srgbClr>
                </a:solidFill>
              </a:rPr>
              <a:t>KYMPIN LAPSET)</a:t>
            </a:r>
          </a:p>
        </p:txBody>
      </p:sp>
    </p:spTree>
    <p:extLst>
      <p:ext uri="{BB962C8B-B14F-4D97-AF65-F5344CB8AC3E}">
        <p14:creationId xmlns:p14="http://schemas.microsoft.com/office/powerpoint/2010/main" val="7924364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3" name="Alatunnisteen paikkamerkki 2"/>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4" name="Dian numeron paikkamerkki 3"/>
          <p:cNvSpPr>
            <a:spLocks noGrp="1"/>
          </p:cNvSpPr>
          <p:nvPr>
            <p:ph type="sldNum" sz="quarter" idx="12"/>
          </p:nvPr>
        </p:nvSpPr>
        <p:spPr/>
        <p:txBody>
          <a:bodyPr/>
          <a:lstStyle/>
          <a:p>
            <a:fld id="{B6DB0E4E-F5D7-41BD-96AC-FA55D8C3805E}" type="slidenum">
              <a:rPr lang="fi-FI" smtClean="0">
                <a:solidFill>
                  <a:prstClr val="black">
                    <a:tint val="75000"/>
                  </a:prstClr>
                </a:solidFill>
              </a:rPr>
              <a:pPr/>
              <a:t>39</a:t>
            </a:fld>
            <a:endParaRPr lang="fi-FI">
              <a:solidFill>
                <a:prstClr val="black">
                  <a:tint val="75000"/>
                </a:prstClr>
              </a:solidFill>
            </a:endParaRPr>
          </a:p>
        </p:txBody>
      </p:sp>
      <p:sp>
        <p:nvSpPr>
          <p:cNvPr id="7" name="Title 1"/>
          <p:cNvSpPr txBox="1">
            <a:spLocks/>
          </p:cNvSpPr>
          <p:nvPr/>
        </p:nvSpPr>
        <p:spPr>
          <a:xfrm>
            <a:off x="814917" y="6122761"/>
            <a:ext cx="1659795"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smtClean="0">
                <a:solidFill>
                  <a:srgbClr val="444444"/>
                </a:solidFill>
                <a:latin typeface="Calibri" panose="020F0502020204030204" pitchFamily="34" charset="0"/>
              </a:rPr>
              <a:t>Vastaajat = </a:t>
            </a:r>
            <a:endParaRPr lang="it-IT" sz="1200" b="0" dirty="0">
              <a:solidFill>
                <a:srgbClr val="444444"/>
              </a:solidFill>
              <a:latin typeface="Calibri" panose="020F0502020204030204" pitchFamily="34" charset="0"/>
            </a:endParaRPr>
          </a:p>
        </p:txBody>
      </p:sp>
      <p:sp>
        <p:nvSpPr>
          <p:cNvPr id="8" name="Otsikko 6"/>
          <p:cNvSpPr>
            <a:spLocks noGrp="1"/>
          </p:cNvSpPr>
          <p:nvPr>
            <p:ph type="title"/>
            <p:custDataLst>
              <p:tags r:id="rId1"/>
            </p:custDataLst>
          </p:nvPr>
        </p:nvSpPr>
        <p:spPr>
          <a:xfrm>
            <a:off x="953023" y="1488736"/>
            <a:ext cx="3241181" cy="468829"/>
          </a:xfrm>
        </p:spPr>
        <p:txBody>
          <a:bodyPr>
            <a:normAutofit/>
          </a:bodyPr>
          <a:lstStyle/>
          <a:p>
            <a:r>
              <a:rPr lang="fi-FI" sz="2000" i="1" dirty="0">
                <a:solidFill>
                  <a:srgbClr val="444444"/>
                </a:solidFill>
                <a:latin typeface="Calibri" panose="020F0502020204030204" pitchFamily="34" charset="0"/>
                <a:ea typeface="Kozuka Gothic Pro B" panose="020B0800000000000000" pitchFamily="34" charset="-128"/>
              </a:rPr>
              <a:t>Pelottaako sinua jokin asia? </a:t>
            </a:r>
          </a:p>
        </p:txBody>
      </p:sp>
      <p:sp>
        <p:nvSpPr>
          <p:cNvPr id="9" name="Title 1"/>
          <p:cNvSpPr txBox="1">
            <a:spLocks/>
          </p:cNvSpPr>
          <p:nvPr>
            <p:custDataLst>
              <p:tags r:id="rId2"/>
            </p:custDataLst>
          </p:nvPr>
        </p:nvSpPr>
        <p:spPr>
          <a:xfrm>
            <a:off x="1548342" y="6122761"/>
            <a:ext cx="1659795"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smtClean="0">
                <a:solidFill>
                  <a:srgbClr val="444444"/>
                </a:solidFill>
                <a:latin typeface="Calibri" panose="020F0502020204030204" pitchFamily="34" charset="0"/>
              </a:rPr>
              <a:t>47</a:t>
            </a:r>
            <a:endParaRPr lang="it-IT" sz="1200" b="0">
              <a:solidFill>
                <a:srgbClr val="444444"/>
              </a:solidFill>
              <a:latin typeface="Calibri" panose="020F0502020204030204" pitchFamily="34" charset="0"/>
            </a:endParaRPr>
          </a:p>
        </p:txBody>
      </p:sp>
      <p:graphicFrame>
        <p:nvGraphicFramePr>
          <p:cNvPr id="10" name="Sisällön paikkamerkki 9"/>
          <p:cNvGraphicFramePr>
            <a:graphicFrameLocks noGrp="1"/>
          </p:cNvGraphicFramePr>
          <p:nvPr>
            <p:ph idx="1"/>
            <p:custDataLst>
              <p:tags r:id="rId3"/>
            </p:custDataLst>
            <p:extLst>
              <p:ext uri="{D42A27DB-BD31-4B8C-83A1-F6EECF244321}">
                <p14:modId xmlns:p14="http://schemas.microsoft.com/office/powerpoint/2010/main" val="2203988048"/>
              </p:ext>
            </p:extLst>
          </p:nvPr>
        </p:nvGraphicFramePr>
        <p:xfrm>
          <a:off x="605810" y="1791477"/>
          <a:ext cx="5431096" cy="3872205"/>
        </p:xfrm>
        <a:graphic>
          <a:graphicData uri="http://schemas.openxmlformats.org/drawingml/2006/chart">
            <c:chart xmlns:c="http://schemas.openxmlformats.org/drawingml/2006/chart" xmlns:r="http://schemas.openxmlformats.org/officeDocument/2006/relationships" r:id="rId6"/>
          </a:graphicData>
        </a:graphic>
      </p:graphicFrame>
      <p:sp>
        <p:nvSpPr>
          <p:cNvPr id="12" name="Nuoli oikealle 11"/>
          <p:cNvSpPr/>
          <p:nvPr/>
        </p:nvSpPr>
        <p:spPr>
          <a:xfrm rot="19636194">
            <a:off x="3982600" y="1913980"/>
            <a:ext cx="2851124" cy="92226"/>
          </a:xfrm>
          <a:prstGeom prst="rightArrow">
            <a:avLst/>
          </a:prstGeom>
          <a:solidFill>
            <a:srgbClr val="96F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sp>
        <p:nvSpPr>
          <p:cNvPr id="13" name="Title 1"/>
          <p:cNvSpPr txBox="1">
            <a:spLocks/>
          </p:cNvSpPr>
          <p:nvPr/>
        </p:nvSpPr>
        <p:spPr>
          <a:xfrm>
            <a:off x="6592646" y="960669"/>
            <a:ext cx="5201248" cy="37971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2000" dirty="0" smtClean="0">
                <a:solidFill>
                  <a:srgbClr val="444444"/>
                </a:solidFill>
                <a:latin typeface="Calibri" panose="020F0502020204030204" pitchFamily="34" charset="0"/>
              </a:rPr>
              <a:t>KYLLÄ</a:t>
            </a:r>
            <a:r>
              <a:rPr lang="fi-FI" sz="2000" b="0" dirty="0" smtClean="0">
                <a:solidFill>
                  <a:srgbClr val="444444"/>
                </a:solidFill>
                <a:latin typeface="Calibri" panose="020F0502020204030204" pitchFamily="34" charset="0"/>
              </a:rPr>
              <a:t> </a:t>
            </a:r>
            <a:r>
              <a:rPr lang="fi-FI" sz="2000" b="0" dirty="0" smtClean="0">
                <a:solidFill>
                  <a:srgbClr val="444444"/>
                </a:solidFill>
                <a:latin typeface="Calibri" panose="020F0502020204030204" pitchFamily="34" charset="0"/>
                <a:sym typeface="Wingdings" panose="05000000000000000000" pitchFamily="2" charset="2"/>
              </a:rPr>
              <a:t> </a:t>
            </a:r>
            <a:r>
              <a:rPr lang="fi-FI" sz="2000" b="0" i="1" dirty="0" smtClean="0">
                <a:solidFill>
                  <a:srgbClr val="444444"/>
                </a:solidFill>
                <a:latin typeface="Calibri" panose="020F0502020204030204" pitchFamily="34" charset="0"/>
                <a:sym typeface="Wingdings" panose="05000000000000000000" pitchFamily="2" charset="2"/>
              </a:rPr>
              <a:t>Kerro vähän mikä sinua pelottaa? </a:t>
            </a:r>
            <a:r>
              <a:rPr lang="fi-FI" sz="1200" b="0" dirty="0" smtClean="0">
                <a:solidFill>
                  <a:srgbClr val="444444"/>
                </a:solidFill>
                <a:latin typeface="Calibri" panose="020F0502020204030204" pitchFamily="34" charset="0"/>
                <a:sym typeface="Wingdings" panose="05000000000000000000" pitchFamily="2" charset="2"/>
              </a:rPr>
              <a:t>n=24</a:t>
            </a:r>
            <a:endParaRPr lang="it-IT" sz="1200" b="0" dirty="0">
              <a:solidFill>
                <a:srgbClr val="444444"/>
              </a:solidFill>
              <a:latin typeface="Calibri" panose="020F0502020204030204" pitchFamily="34" charset="0"/>
            </a:endParaRPr>
          </a:p>
        </p:txBody>
      </p:sp>
      <p:sp>
        <p:nvSpPr>
          <p:cNvPr id="14" name="Kuvaselitepilvi 13"/>
          <p:cNvSpPr/>
          <p:nvPr/>
        </p:nvSpPr>
        <p:spPr>
          <a:xfrm>
            <a:off x="6146789" y="1409279"/>
            <a:ext cx="2018228" cy="934617"/>
          </a:xfrm>
          <a:prstGeom prst="cloudCallout">
            <a:avLst>
              <a:gd name="adj1" fmla="val 30071"/>
              <a:gd name="adj2" fmla="val 51635"/>
            </a:avLst>
          </a:prstGeom>
          <a:solidFill>
            <a:schemeClr val="bg1"/>
          </a:solidFill>
          <a:ln w="25400">
            <a:solidFill>
              <a:srgbClr val="00B0F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Pelkään että sisareni </a:t>
            </a:r>
            <a:r>
              <a:rPr lang="fi-FI" sz="1100" i="1" dirty="0" smtClean="0">
                <a:solidFill>
                  <a:srgbClr val="E7E6E6">
                    <a:lumMod val="25000"/>
                  </a:srgbClr>
                </a:solidFill>
              </a:rPr>
              <a:t>kuolee (KYMPIN LAPSET)</a:t>
            </a:r>
            <a:endParaRPr lang="fi-FI" sz="1100" i="1" dirty="0">
              <a:solidFill>
                <a:srgbClr val="E7E6E6">
                  <a:lumMod val="25000"/>
                </a:srgbClr>
              </a:solidFill>
            </a:endParaRPr>
          </a:p>
        </p:txBody>
      </p:sp>
      <p:sp>
        <p:nvSpPr>
          <p:cNvPr id="15" name="Kuvaselitepilvi 14"/>
          <p:cNvSpPr/>
          <p:nvPr/>
        </p:nvSpPr>
        <p:spPr>
          <a:xfrm>
            <a:off x="8500202" y="1317918"/>
            <a:ext cx="3321699" cy="1117341"/>
          </a:xfrm>
          <a:prstGeom prst="cloudCallout">
            <a:avLst>
              <a:gd name="adj1" fmla="val 30071"/>
              <a:gd name="adj2" fmla="val 51635"/>
            </a:avLst>
          </a:prstGeom>
          <a:solidFill>
            <a:schemeClr val="bg1"/>
          </a:solidFill>
          <a:ln w="25400">
            <a:solidFill>
              <a:srgbClr val="00B0F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Sisaruksen syövän uusiutuminen. Pelko, että menetän sisareni. Äidin jaksaminen, jos syöpä uusiutuu</a:t>
            </a:r>
            <a:r>
              <a:rPr lang="fi-FI" sz="1100" i="1" dirty="0" smtClean="0">
                <a:solidFill>
                  <a:srgbClr val="E7E6E6">
                    <a:lumMod val="25000"/>
                  </a:srgbClr>
                </a:solidFill>
              </a:rPr>
              <a:t>. (KYMPIN LAPSET)</a:t>
            </a:r>
            <a:endParaRPr lang="fi-FI" sz="1100" i="1" dirty="0">
              <a:solidFill>
                <a:srgbClr val="E7E6E6">
                  <a:lumMod val="25000"/>
                </a:srgbClr>
              </a:solidFill>
            </a:endParaRPr>
          </a:p>
        </p:txBody>
      </p:sp>
      <p:sp>
        <p:nvSpPr>
          <p:cNvPr id="16" name="Kuvaselitepilvi 15"/>
          <p:cNvSpPr/>
          <p:nvPr/>
        </p:nvSpPr>
        <p:spPr>
          <a:xfrm>
            <a:off x="5243725" y="2612154"/>
            <a:ext cx="2318910" cy="913626"/>
          </a:xfrm>
          <a:prstGeom prst="cloudCallout">
            <a:avLst>
              <a:gd name="adj1" fmla="val 30071"/>
              <a:gd name="adj2" fmla="val 51635"/>
            </a:avLst>
          </a:prstGeom>
          <a:solidFill>
            <a:schemeClr val="bg1"/>
          </a:solidFill>
          <a:ln w="25400">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Miten tulevaisuudessa käy, joudunko hoitamaan </a:t>
            </a:r>
            <a:r>
              <a:rPr lang="fi-FI" sz="1100" i="1" dirty="0" smtClean="0">
                <a:solidFill>
                  <a:srgbClr val="E7E6E6">
                    <a:lumMod val="25000"/>
                  </a:srgbClr>
                </a:solidFill>
              </a:rPr>
              <a:t>veljeäni (LEIJONAEMOT)</a:t>
            </a:r>
            <a:endParaRPr lang="fi-FI" sz="1100" i="1" dirty="0">
              <a:solidFill>
                <a:srgbClr val="E7E6E6">
                  <a:lumMod val="25000"/>
                </a:srgbClr>
              </a:solidFill>
            </a:endParaRPr>
          </a:p>
        </p:txBody>
      </p:sp>
      <p:sp>
        <p:nvSpPr>
          <p:cNvPr id="17" name="Kuvaselitepilvi 16"/>
          <p:cNvSpPr/>
          <p:nvPr/>
        </p:nvSpPr>
        <p:spPr>
          <a:xfrm>
            <a:off x="7646597" y="2306737"/>
            <a:ext cx="1961235" cy="829651"/>
          </a:xfrm>
          <a:prstGeom prst="cloudCallout">
            <a:avLst>
              <a:gd name="adj1" fmla="val 30071"/>
              <a:gd name="adj2" fmla="val 51635"/>
            </a:avLst>
          </a:prstGeom>
          <a:solidFill>
            <a:schemeClr val="bg1"/>
          </a:solidFill>
          <a:ln w="25400">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Se, että näenkö painajaisia</a:t>
            </a:r>
            <a:r>
              <a:rPr lang="fi-FI" sz="1100" i="1" dirty="0" smtClean="0">
                <a:solidFill>
                  <a:srgbClr val="E7E6E6">
                    <a:lumMod val="25000"/>
                  </a:srgbClr>
                </a:solidFill>
              </a:rPr>
              <a:t>.</a:t>
            </a:r>
          </a:p>
          <a:p>
            <a:pPr algn="ctr">
              <a:defRPr/>
            </a:pPr>
            <a:r>
              <a:rPr lang="fi-FI" sz="1100" i="1" dirty="0" smtClean="0">
                <a:solidFill>
                  <a:srgbClr val="E7E6E6">
                    <a:lumMod val="25000"/>
                  </a:srgbClr>
                </a:solidFill>
              </a:rPr>
              <a:t>(LEIJONAEMOT)</a:t>
            </a:r>
            <a:endParaRPr lang="fi-FI" sz="1100" i="1" dirty="0">
              <a:solidFill>
                <a:srgbClr val="E7E6E6">
                  <a:lumMod val="25000"/>
                </a:srgbClr>
              </a:solidFill>
            </a:endParaRPr>
          </a:p>
        </p:txBody>
      </p:sp>
      <p:sp>
        <p:nvSpPr>
          <p:cNvPr id="18" name="Kuvaselitepilvi 17"/>
          <p:cNvSpPr/>
          <p:nvPr/>
        </p:nvSpPr>
        <p:spPr>
          <a:xfrm>
            <a:off x="10342778" y="2239316"/>
            <a:ext cx="1751529" cy="884078"/>
          </a:xfrm>
          <a:prstGeom prst="cloudCallout">
            <a:avLst>
              <a:gd name="adj1" fmla="val 30071"/>
              <a:gd name="adj2" fmla="val 51635"/>
            </a:avLst>
          </a:prstGeom>
          <a:solidFill>
            <a:schemeClr val="bg1"/>
          </a:solidFill>
          <a:ln w="25400">
            <a:solidFill>
              <a:srgbClr val="96F00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fi-FI" sz="1100" i="1" dirty="0">
                <a:solidFill>
                  <a:srgbClr val="E7E6E6">
                    <a:lumMod val="25000"/>
                  </a:srgbClr>
                </a:solidFill>
              </a:rPr>
              <a:t>Että siskolle sattuu jotain</a:t>
            </a:r>
            <a:r>
              <a:rPr lang="fi-FI" sz="1100" i="1" dirty="0" smtClean="0">
                <a:solidFill>
                  <a:srgbClr val="E7E6E6">
                    <a:lumMod val="25000"/>
                  </a:srgbClr>
                </a:solidFill>
              </a:rPr>
              <a:t>. (</a:t>
            </a:r>
            <a:r>
              <a:rPr lang="fi-FI" sz="1100" i="1" dirty="0">
                <a:solidFill>
                  <a:srgbClr val="E7E6E6">
                    <a:lumMod val="25000"/>
                  </a:srgbClr>
                </a:solidFill>
              </a:rPr>
              <a:t>MUSILI</a:t>
            </a:r>
            <a:r>
              <a:rPr lang="fi-FI" sz="1100" i="1" dirty="0" smtClean="0">
                <a:solidFill>
                  <a:srgbClr val="E7E6E6">
                    <a:lumMod val="25000"/>
                  </a:srgbClr>
                </a:solidFill>
              </a:rPr>
              <a:t>)</a:t>
            </a:r>
            <a:endParaRPr lang="fi-FI" sz="1100" i="1" dirty="0">
              <a:solidFill>
                <a:srgbClr val="E7E6E6">
                  <a:lumMod val="25000"/>
                </a:srgbClr>
              </a:solidFill>
            </a:endParaRPr>
          </a:p>
        </p:txBody>
      </p:sp>
      <p:sp>
        <p:nvSpPr>
          <p:cNvPr id="19" name="Kuvaselitepilvi 18"/>
          <p:cNvSpPr/>
          <p:nvPr/>
        </p:nvSpPr>
        <p:spPr>
          <a:xfrm>
            <a:off x="7477051" y="3119255"/>
            <a:ext cx="1885668" cy="971157"/>
          </a:xfrm>
          <a:prstGeom prst="cloudCallout">
            <a:avLst>
              <a:gd name="adj1" fmla="val 30071"/>
              <a:gd name="adj2" fmla="val 51635"/>
            </a:avLst>
          </a:prstGeom>
          <a:solidFill>
            <a:schemeClr val="bg1"/>
          </a:solidFill>
          <a:ln w="25400">
            <a:solidFill>
              <a:srgbClr val="E60F28"/>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smtClean="0">
                <a:solidFill>
                  <a:srgbClr val="E7E6E6">
                    <a:lumMod val="25000"/>
                  </a:srgbClr>
                </a:solidFill>
              </a:rPr>
              <a:t>Että </a:t>
            </a:r>
            <a:r>
              <a:rPr lang="fi-FI" sz="1100" i="1" dirty="0">
                <a:solidFill>
                  <a:srgbClr val="E7E6E6">
                    <a:lumMod val="25000"/>
                  </a:srgbClr>
                </a:solidFill>
              </a:rPr>
              <a:t>veikkaan </a:t>
            </a:r>
            <a:r>
              <a:rPr lang="fi-FI" sz="1100" i="1" dirty="0" smtClean="0">
                <a:solidFill>
                  <a:srgbClr val="E7E6E6">
                    <a:lumMod val="25000"/>
                  </a:srgbClr>
                </a:solidFill>
              </a:rPr>
              <a:t>sattuu (SYDÄNLAPSET)</a:t>
            </a:r>
            <a:endParaRPr lang="fi-FI" sz="1100" i="1" dirty="0">
              <a:solidFill>
                <a:srgbClr val="E7E6E6">
                  <a:lumMod val="25000"/>
                </a:srgbClr>
              </a:solidFill>
            </a:endParaRPr>
          </a:p>
        </p:txBody>
      </p:sp>
      <p:sp>
        <p:nvSpPr>
          <p:cNvPr id="20" name="Kuvaselitepilvi 19"/>
          <p:cNvSpPr/>
          <p:nvPr/>
        </p:nvSpPr>
        <p:spPr>
          <a:xfrm>
            <a:off x="9686705" y="3064283"/>
            <a:ext cx="1847462" cy="866968"/>
          </a:xfrm>
          <a:prstGeom prst="cloudCallout">
            <a:avLst>
              <a:gd name="adj1" fmla="val 30071"/>
              <a:gd name="adj2" fmla="val 51635"/>
            </a:avLst>
          </a:prstGeom>
          <a:solidFill>
            <a:schemeClr val="bg1"/>
          </a:solidFill>
          <a:ln w="25400">
            <a:solidFill>
              <a:srgbClr val="EB599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Siskon käyttäytyminen ja kohtaukset</a:t>
            </a:r>
            <a:r>
              <a:rPr lang="fi-FI" sz="1100" i="1" dirty="0" smtClean="0">
                <a:solidFill>
                  <a:srgbClr val="E7E6E6">
                    <a:lumMod val="25000"/>
                  </a:srgbClr>
                </a:solidFill>
              </a:rPr>
              <a:t>.</a:t>
            </a:r>
          </a:p>
          <a:p>
            <a:pPr algn="ctr">
              <a:defRPr/>
            </a:pPr>
            <a:r>
              <a:rPr lang="fi-FI" sz="1100" i="1" dirty="0" smtClean="0">
                <a:solidFill>
                  <a:srgbClr val="E7E6E6">
                    <a:lumMod val="25000"/>
                  </a:srgbClr>
                </a:solidFill>
              </a:rPr>
              <a:t>(SYKERÖ)</a:t>
            </a:r>
            <a:endParaRPr lang="fi-FI" sz="1100" i="1" dirty="0">
              <a:solidFill>
                <a:srgbClr val="E7E6E6">
                  <a:lumMod val="25000"/>
                </a:srgbClr>
              </a:solidFill>
            </a:endParaRPr>
          </a:p>
        </p:txBody>
      </p:sp>
      <p:sp>
        <p:nvSpPr>
          <p:cNvPr id="21" name="Otsikko 6"/>
          <p:cNvSpPr txBox="1">
            <a:spLocks/>
          </p:cNvSpPr>
          <p:nvPr>
            <p:custDataLst>
              <p:tags r:id="rId4"/>
            </p:custDataLst>
          </p:nvPr>
        </p:nvSpPr>
        <p:spPr>
          <a:xfrm>
            <a:off x="650327" y="480060"/>
            <a:ext cx="11033765" cy="622647"/>
          </a:xfrm>
          <a:prstGeom prst="rect">
            <a:avLst/>
          </a:prstGeom>
        </p:spPr>
        <p:txBody>
          <a:bodyPr>
            <a:normAutofit fontScale="97500"/>
          </a:bodyPr>
          <a:lstStyle>
            <a:lvl1pPr algn="l" defTabSz="914400" rtl="0" eaLnBrk="1" latinLnBrk="0" hangingPunct="1">
              <a:lnSpc>
                <a:spcPct val="90000"/>
              </a:lnSpc>
              <a:spcBef>
                <a:spcPct val="0"/>
              </a:spcBef>
              <a:buNone/>
              <a:defRPr sz="3200" kern="1200" baseline="0">
                <a:solidFill>
                  <a:schemeClr val="tx1">
                    <a:lumMod val="85000"/>
                    <a:lumOff val="15000"/>
                  </a:schemeClr>
                </a:solidFill>
                <a:latin typeface="+mj-lt"/>
                <a:ea typeface="+mj-ea"/>
                <a:cs typeface="+mj-cs"/>
              </a:defRPr>
            </a:lvl1pPr>
          </a:lstStyle>
          <a:p>
            <a:r>
              <a:rPr lang="fi-FI" dirty="0" smtClean="0">
                <a:solidFill>
                  <a:prstClr val="black">
                    <a:lumMod val="85000"/>
                    <a:lumOff val="15000"/>
                  </a:prstClr>
                </a:solidFill>
              </a:rPr>
              <a:t>Sisaruksen pelot</a:t>
            </a:r>
            <a:endParaRPr lang="fi-FI" sz="2200" dirty="0">
              <a:solidFill>
                <a:prstClr val="black">
                  <a:lumMod val="85000"/>
                  <a:lumOff val="15000"/>
                </a:prstClr>
              </a:solidFill>
            </a:endParaRPr>
          </a:p>
        </p:txBody>
      </p:sp>
      <p:sp>
        <p:nvSpPr>
          <p:cNvPr id="22" name="Title 1"/>
          <p:cNvSpPr txBox="1">
            <a:spLocks/>
          </p:cNvSpPr>
          <p:nvPr/>
        </p:nvSpPr>
        <p:spPr>
          <a:xfrm>
            <a:off x="10783121" y="120735"/>
            <a:ext cx="1290691" cy="253140"/>
          </a:xfrm>
          <a:prstGeom prst="rect">
            <a:avLst/>
          </a:prstGeom>
          <a:solidFill>
            <a:srgbClr val="00B0F0"/>
          </a:solidFill>
        </p:spPr>
        <p:txBody>
          <a:bodyPr lIns="90000" tIns="46800" rIns="90000" bIns="46800" anchor="ctr"/>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pPr algn="ctr"/>
            <a:r>
              <a:rPr lang="fi-FI" sz="1400" dirty="0" smtClean="0">
                <a:solidFill>
                  <a:prstClr val="white"/>
                </a:solidFill>
                <a:latin typeface="Calibri" panose="020F0502020204030204" pitchFamily="34" charset="0"/>
              </a:rPr>
              <a:t>SISARUS</a:t>
            </a:r>
            <a:endParaRPr lang="it-IT" sz="1400" dirty="0">
              <a:solidFill>
                <a:prstClr val="white"/>
              </a:solidFill>
              <a:latin typeface="Calibri" panose="020F0502020204030204" pitchFamily="34" charset="0"/>
            </a:endParaRPr>
          </a:p>
        </p:txBody>
      </p:sp>
      <p:sp>
        <p:nvSpPr>
          <p:cNvPr id="23" name="Title 1"/>
          <p:cNvSpPr txBox="1">
            <a:spLocks/>
          </p:cNvSpPr>
          <p:nvPr/>
        </p:nvSpPr>
        <p:spPr>
          <a:xfrm>
            <a:off x="5581873" y="4057679"/>
            <a:ext cx="5201248" cy="37971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2000" b="0" i="1" dirty="0">
                <a:solidFill>
                  <a:srgbClr val="444444"/>
                </a:solidFill>
                <a:latin typeface="Calibri" panose="020F0502020204030204" pitchFamily="34" charset="0"/>
              </a:rPr>
              <a:t>Mikä voisi sinua auttaa</a:t>
            </a:r>
            <a:r>
              <a:rPr lang="fi-FI" sz="2000" b="0" i="1" dirty="0">
                <a:solidFill>
                  <a:srgbClr val="444444"/>
                </a:solidFill>
                <a:latin typeface="Calibri" panose="020F0502020204030204" pitchFamily="34" charset="0"/>
                <a:sym typeface="Wingdings" panose="05000000000000000000" pitchFamily="2" charset="2"/>
              </a:rPr>
              <a:t>? </a:t>
            </a:r>
            <a:endParaRPr lang="it-IT" sz="2000" b="0" i="1" dirty="0">
              <a:solidFill>
                <a:srgbClr val="444444"/>
              </a:solidFill>
              <a:latin typeface="Calibri" panose="020F0502020204030204" pitchFamily="34" charset="0"/>
            </a:endParaRPr>
          </a:p>
        </p:txBody>
      </p:sp>
      <p:sp>
        <p:nvSpPr>
          <p:cNvPr id="24" name="Kuvaselitepilvi 23"/>
          <p:cNvSpPr/>
          <p:nvPr/>
        </p:nvSpPr>
        <p:spPr>
          <a:xfrm>
            <a:off x="4457920" y="4459438"/>
            <a:ext cx="2134726" cy="927593"/>
          </a:xfrm>
          <a:prstGeom prst="cloudCallout">
            <a:avLst>
              <a:gd name="adj1" fmla="val 30071"/>
              <a:gd name="adj2" fmla="val 51635"/>
            </a:avLst>
          </a:prstGeom>
          <a:solidFill>
            <a:schemeClr val="bg1"/>
          </a:solidFill>
          <a:ln w="25400">
            <a:solidFill>
              <a:srgbClr val="00B0F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Lohduttaminen. Sisaren </a:t>
            </a:r>
            <a:r>
              <a:rPr lang="fi-FI" sz="1100" i="1" dirty="0" smtClean="0">
                <a:solidFill>
                  <a:srgbClr val="E7E6E6">
                    <a:lumMod val="25000"/>
                  </a:srgbClr>
                </a:solidFill>
              </a:rPr>
              <a:t>paraneminen (KYMPIN LAPSET)</a:t>
            </a:r>
            <a:endParaRPr lang="fi-FI" sz="1100" i="1" dirty="0">
              <a:solidFill>
                <a:srgbClr val="E7E6E6">
                  <a:lumMod val="25000"/>
                </a:srgbClr>
              </a:solidFill>
            </a:endParaRPr>
          </a:p>
        </p:txBody>
      </p:sp>
      <p:sp>
        <p:nvSpPr>
          <p:cNvPr id="25" name="Kuvaselitepilvi 24"/>
          <p:cNvSpPr/>
          <p:nvPr/>
        </p:nvSpPr>
        <p:spPr>
          <a:xfrm>
            <a:off x="6711375" y="4442126"/>
            <a:ext cx="2335784" cy="936184"/>
          </a:xfrm>
          <a:prstGeom prst="cloudCallout">
            <a:avLst>
              <a:gd name="adj1" fmla="val 30071"/>
              <a:gd name="adj2" fmla="val 51635"/>
            </a:avLst>
          </a:prstGeom>
          <a:solidFill>
            <a:schemeClr val="bg1"/>
          </a:solidFill>
          <a:ln w="25400">
            <a:solidFill>
              <a:srgbClr val="00B0F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En tiedä. Keskusteleminen, vertaistuki</a:t>
            </a:r>
            <a:r>
              <a:rPr lang="fi-FI" sz="1100" i="1" dirty="0" smtClean="0">
                <a:solidFill>
                  <a:srgbClr val="E7E6E6">
                    <a:lumMod val="25000"/>
                  </a:srgbClr>
                </a:solidFill>
              </a:rPr>
              <a:t>.</a:t>
            </a:r>
          </a:p>
          <a:p>
            <a:pPr algn="ctr">
              <a:defRPr/>
            </a:pPr>
            <a:r>
              <a:rPr lang="fi-FI" sz="1100" i="1" dirty="0" smtClean="0">
                <a:solidFill>
                  <a:srgbClr val="E7E6E6">
                    <a:lumMod val="25000"/>
                  </a:srgbClr>
                </a:solidFill>
              </a:rPr>
              <a:t>(KYMPIN LAPSET)</a:t>
            </a:r>
            <a:endParaRPr lang="fi-FI" sz="1100" i="1" dirty="0">
              <a:solidFill>
                <a:srgbClr val="E7E6E6">
                  <a:lumMod val="25000"/>
                </a:srgbClr>
              </a:solidFill>
            </a:endParaRPr>
          </a:p>
        </p:txBody>
      </p:sp>
      <p:sp>
        <p:nvSpPr>
          <p:cNvPr id="26" name="Kuvaselitepilvi 25"/>
          <p:cNvSpPr/>
          <p:nvPr/>
        </p:nvSpPr>
        <p:spPr>
          <a:xfrm>
            <a:off x="5235368" y="5378310"/>
            <a:ext cx="2583144" cy="1060422"/>
          </a:xfrm>
          <a:prstGeom prst="cloudCallout">
            <a:avLst>
              <a:gd name="adj1" fmla="val 30071"/>
              <a:gd name="adj2" fmla="val 51635"/>
            </a:avLst>
          </a:prstGeom>
          <a:solidFill>
            <a:schemeClr val="bg1"/>
          </a:solidFill>
          <a:ln w="25400">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Että saisin vähän aikaa omaa rauhaa. En osaa kuvailla, että miten</a:t>
            </a:r>
            <a:r>
              <a:rPr lang="fi-FI" sz="1100" i="1" dirty="0" smtClean="0">
                <a:solidFill>
                  <a:srgbClr val="E7E6E6">
                    <a:lumMod val="25000"/>
                  </a:srgbClr>
                </a:solidFill>
              </a:rPr>
              <a:t>. (LEIJONAEMOT)</a:t>
            </a:r>
            <a:endParaRPr lang="fi-FI" sz="1100" i="1" dirty="0">
              <a:solidFill>
                <a:srgbClr val="E7E6E6">
                  <a:lumMod val="25000"/>
                </a:srgbClr>
              </a:solidFill>
            </a:endParaRPr>
          </a:p>
        </p:txBody>
      </p:sp>
      <p:sp>
        <p:nvSpPr>
          <p:cNvPr id="27" name="Kuvaselitepilvi 26"/>
          <p:cNvSpPr/>
          <p:nvPr/>
        </p:nvSpPr>
        <p:spPr>
          <a:xfrm>
            <a:off x="7716599" y="5387031"/>
            <a:ext cx="2416279" cy="1351496"/>
          </a:xfrm>
          <a:prstGeom prst="cloudCallout">
            <a:avLst>
              <a:gd name="adj1" fmla="val 30071"/>
              <a:gd name="adj2" fmla="val 51635"/>
            </a:avLst>
          </a:prstGeom>
          <a:solidFill>
            <a:schemeClr val="bg1"/>
          </a:solidFill>
          <a:ln w="25400">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Elmerin tutkiminen ja  pelailu </a:t>
            </a:r>
            <a:r>
              <a:rPr lang="fi-FI" sz="1100" i="1" dirty="0" err="1">
                <a:solidFill>
                  <a:srgbClr val="E7E6E6">
                    <a:lumMod val="25000"/>
                  </a:srgbClr>
                </a:solidFill>
              </a:rPr>
              <a:t>äitin</a:t>
            </a:r>
            <a:r>
              <a:rPr lang="fi-FI" sz="1100" i="1" dirty="0">
                <a:solidFill>
                  <a:srgbClr val="E7E6E6">
                    <a:lumMod val="25000"/>
                  </a:srgbClr>
                </a:solidFill>
              </a:rPr>
              <a:t> kanssa ja sairaalassa olo yhdessä </a:t>
            </a:r>
            <a:r>
              <a:rPr lang="fi-FI" sz="1100" i="1" dirty="0" err="1">
                <a:solidFill>
                  <a:srgbClr val="E7E6E6">
                    <a:lumMod val="25000"/>
                  </a:srgbClr>
                </a:solidFill>
              </a:rPr>
              <a:t>äitin</a:t>
            </a:r>
            <a:r>
              <a:rPr lang="fi-FI" sz="1100" i="1" dirty="0">
                <a:solidFill>
                  <a:srgbClr val="E7E6E6">
                    <a:lumMod val="25000"/>
                  </a:srgbClr>
                </a:solidFill>
              </a:rPr>
              <a:t> </a:t>
            </a:r>
            <a:r>
              <a:rPr lang="fi-FI" sz="1100" i="1" dirty="0" smtClean="0">
                <a:solidFill>
                  <a:srgbClr val="E7E6E6">
                    <a:lumMod val="25000"/>
                  </a:srgbClr>
                </a:solidFill>
              </a:rPr>
              <a:t>kanssa (LEIJONAEMOT</a:t>
            </a:r>
            <a:r>
              <a:rPr lang="fi-FI" sz="1100" i="1" dirty="0">
                <a:solidFill>
                  <a:srgbClr val="E7E6E6">
                    <a:lumMod val="25000"/>
                  </a:srgbClr>
                </a:solidFill>
              </a:rPr>
              <a:t>)</a:t>
            </a:r>
          </a:p>
          <a:p>
            <a:pPr algn="ctr">
              <a:defRPr/>
            </a:pPr>
            <a:endParaRPr lang="fi-FI" sz="1100" i="1" dirty="0">
              <a:solidFill>
                <a:srgbClr val="E7E6E6">
                  <a:lumMod val="25000"/>
                </a:srgbClr>
              </a:solidFill>
            </a:endParaRPr>
          </a:p>
        </p:txBody>
      </p:sp>
      <p:sp>
        <p:nvSpPr>
          <p:cNvPr id="28" name="Kuvaselitepilvi 27"/>
          <p:cNvSpPr/>
          <p:nvPr/>
        </p:nvSpPr>
        <p:spPr>
          <a:xfrm>
            <a:off x="9607832" y="4380096"/>
            <a:ext cx="1935333" cy="983352"/>
          </a:xfrm>
          <a:prstGeom prst="cloudCallout">
            <a:avLst>
              <a:gd name="adj1" fmla="val 30071"/>
              <a:gd name="adj2" fmla="val 51635"/>
            </a:avLst>
          </a:prstGeom>
          <a:solidFill>
            <a:schemeClr val="bg1"/>
          </a:solidFill>
          <a:ln w="25400">
            <a:solidFill>
              <a:srgbClr val="96F00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fi-FI" sz="1100" i="1" dirty="0">
                <a:solidFill>
                  <a:srgbClr val="E7E6E6">
                    <a:lumMod val="25000"/>
                  </a:srgbClr>
                </a:solidFill>
              </a:rPr>
              <a:t>Se että tiedän hänen olevan hyvässä </a:t>
            </a:r>
            <a:r>
              <a:rPr lang="fi-FI" sz="1100" i="1" dirty="0" smtClean="0">
                <a:solidFill>
                  <a:srgbClr val="E7E6E6">
                    <a:lumMod val="25000"/>
                  </a:srgbClr>
                </a:solidFill>
              </a:rPr>
              <a:t>hoidossa (</a:t>
            </a:r>
            <a:r>
              <a:rPr lang="fi-FI" sz="1100" i="1" dirty="0">
                <a:solidFill>
                  <a:srgbClr val="E7E6E6">
                    <a:lumMod val="25000"/>
                  </a:srgbClr>
                </a:solidFill>
              </a:rPr>
              <a:t>MUSILI</a:t>
            </a:r>
            <a:r>
              <a:rPr lang="fi-FI" sz="1100" i="1" dirty="0" smtClean="0">
                <a:solidFill>
                  <a:srgbClr val="E7E6E6">
                    <a:lumMod val="25000"/>
                  </a:srgbClr>
                </a:solidFill>
              </a:rPr>
              <a:t>)</a:t>
            </a:r>
            <a:endParaRPr lang="fi-FI" sz="1100" i="1" dirty="0">
              <a:solidFill>
                <a:srgbClr val="E7E6E6">
                  <a:lumMod val="25000"/>
                </a:srgbClr>
              </a:solidFill>
            </a:endParaRPr>
          </a:p>
        </p:txBody>
      </p:sp>
      <p:sp>
        <p:nvSpPr>
          <p:cNvPr id="29" name="Kuvaselitepilvi 28"/>
          <p:cNvSpPr/>
          <p:nvPr/>
        </p:nvSpPr>
        <p:spPr>
          <a:xfrm>
            <a:off x="9743719" y="5300756"/>
            <a:ext cx="2350588" cy="1257045"/>
          </a:xfrm>
          <a:prstGeom prst="cloudCallout">
            <a:avLst>
              <a:gd name="adj1" fmla="val 30071"/>
              <a:gd name="adj2" fmla="val 51635"/>
            </a:avLst>
          </a:prstGeom>
          <a:solidFill>
            <a:schemeClr val="bg1"/>
          </a:solidFill>
          <a:ln w="25400">
            <a:solidFill>
              <a:srgbClr val="E60F28"/>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err="1">
                <a:solidFill>
                  <a:srgbClr val="E7E6E6">
                    <a:lumMod val="25000"/>
                  </a:srgbClr>
                </a:solidFill>
              </a:rPr>
              <a:t>Sais</a:t>
            </a:r>
            <a:r>
              <a:rPr lang="fi-FI" sz="1100" i="1" dirty="0">
                <a:solidFill>
                  <a:srgbClr val="E7E6E6">
                    <a:lumMod val="25000"/>
                  </a:srgbClr>
                </a:solidFill>
              </a:rPr>
              <a:t> puhua jonkun </a:t>
            </a:r>
            <a:r>
              <a:rPr lang="fi-FI" sz="1100" i="1" dirty="0" err="1">
                <a:solidFill>
                  <a:srgbClr val="E7E6E6">
                    <a:lumMod val="25000"/>
                  </a:srgbClr>
                </a:solidFill>
              </a:rPr>
              <a:t>kans</a:t>
            </a:r>
            <a:r>
              <a:rPr lang="fi-FI" sz="1100" i="1" dirty="0">
                <a:solidFill>
                  <a:srgbClr val="E7E6E6">
                    <a:lumMod val="25000"/>
                  </a:srgbClr>
                </a:solidFill>
              </a:rPr>
              <a:t>. Muunko </a:t>
            </a:r>
            <a:r>
              <a:rPr lang="fi-FI" sz="1100" i="1" dirty="0" err="1">
                <a:solidFill>
                  <a:srgbClr val="E7E6E6">
                    <a:lumMod val="25000"/>
                  </a:srgbClr>
                </a:solidFill>
              </a:rPr>
              <a:t>äitin</a:t>
            </a:r>
            <a:r>
              <a:rPr lang="fi-FI" sz="1100" i="1" dirty="0">
                <a:solidFill>
                  <a:srgbClr val="E7E6E6">
                    <a:lumMod val="25000"/>
                  </a:srgbClr>
                </a:solidFill>
              </a:rPr>
              <a:t> ja isän tai sisarusten. Koska he pelkää samaa</a:t>
            </a:r>
            <a:r>
              <a:rPr lang="fi-FI" sz="1100" i="1" dirty="0" smtClean="0">
                <a:solidFill>
                  <a:srgbClr val="E7E6E6">
                    <a:lumMod val="25000"/>
                  </a:srgbClr>
                </a:solidFill>
              </a:rPr>
              <a:t>. (SYDÄNLAPSET)</a:t>
            </a:r>
            <a:endParaRPr lang="fi-FI" sz="1100" i="1" dirty="0">
              <a:solidFill>
                <a:srgbClr val="E7E6E6">
                  <a:lumMod val="25000"/>
                </a:srgbClr>
              </a:solidFill>
            </a:endParaRPr>
          </a:p>
        </p:txBody>
      </p:sp>
      <p:sp>
        <p:nvSpPr>
          <p:cNvPr id="30" name="Title 1"/>
          <p:cNvSpPr txBox="1">
            <a:spLocks/>
          </p:cNvSpPr>
          <p:nvPr/>
        </p:nvSpPr>
        <p:spPr>
          <a:xfrm>
            <a:off x="3352361" y="5935055"/>
            <a:ext cx="2055801" cy="375411"/>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000" b="0" dirty="0" smtClean="0">
                <a:solidFill>
                  <a:srgbClr val="444444"/>
                </a:solidFill>
                <a:latin typeface="Calibri" panose="020F0502020204030204" pitchFamily="34" charset="0"/>
              </a:rPr>
              <a:t>Kaikki avoimet vastaukset löytyvät erillisestä </a:t>
            </a:r>
            <a:r>
              <a:rPr lang="fi-FI" sz="1000" b="0" dirty="0" err="1" smtClean="0">
                <a:solidFill>
                  <a:srgbClr val="444444"/>
                </a:solidFill>
                <a:latin typeface="Calibri" panose="020F0502020204030204" pitchFamily="34" charset="0"/>
              </a:rPr>
              <a:t>excel-tiedostosta</a:t>
            </a:r>
            <a:endParaRPr lang="it-IT" sz="1000" b="0" dirty="0">
              <a:solidFill>
                <a:srgbClr val="444444"/>
              </a:solidFill>
              <a:latin typeface="Calibri" panose="020F0502020204030204" pitchFamily="34" charset="0"/>
            </a:endParaRPr>
          </a:p>
        </p:txBody>
      </p:sp>
    </p:spTree>
    <p:extLst>
      <p:ext uri="{BB962C8B-B14F-4D97-AF65-F5344CB8AC3E}">
        <p14:creationId xmlns:p14="http://schemas.microsoft.com/office/powerpoint/2010/main" val="1049708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t>14.8.2017</a:t>
            </a:r>
            <a:endParaRPr lang="fi-FI"/>
          </a:p>
        </p:txBody>
      </p:sp>
      <p:sp>
        <p:nvSpPr>
          <p:cNvPr id="3" name="Alatunnisteen paikkamerkki 2"/>
          <p:cNvSpPr>
            <a:spLocks noGrp="1"/>
          </p:cNvSpPr>
          <p:nvPr>
            <p:ph type="ftr" sz="quarter" idx="11"/>
          </p:nvPr>
        </p:nvSpPr>
        <p:spPr/>
        <p:txBody>
          <a:bodyPr/>
          <a:lstStyle/>
          <a:p>
            <a:r>
              <a:rPr lang="fi-FI" smtClean="0"/>
              <a:t>Kummit ry/Lapsipotilasjärjestöjen jäsenet T-17093 MT</a:t>
            </a:r>
            <a:endParaRPr lang="fi-FI"/>
          </a:p>
        </p:txBody>
      </p:sp>
      <p:sp>
        <p:nvSpPr>
          <p:cNvPr id="4" name="Dian numeron paikkamerkki 3"/>
          <p:cNvSpPr>
            <a:spLocks noGrp="1"/>
          </p:cNvSpPr>
          <p:nvPr>
            <p:ph type="sldNum" sz="quarter" idx="12"/>
          </p:nvPr>
        </p:nvSpPr>
        <p:spPr/>
        <p:txBody>
          <a:bodyPr/>
          <a:lstStyle/>
          <a:p>
            <a:fld id="{B6DB0E4E-F5D7-41BD-96AC-FA55D8C3805E}" type="slidenum">
              <a:rPr lang="fi-FI" smtClean="0"/>
              <a:t>4</a:t>
            </a:fld>
            <a:endParaRPr lang="fi-FI"/>
          </a:p>
        </p:txBody>
      </p:sp>
      <p:sp>
        <p:nvSpPr>
          <p:cNvPr id="5" name="Otsikko 4"/>
          <p:cNvSpPr>
            <a:spLocks noGrp="1"/>
          </p:cNvSpPr>
          <p:nvPr>
            <p:ph type="title"/>
          </p:nvPr>
        </p:nvSpPr>
        <p:spPr/>
        <p:txBody>
          <a:bodyPr/>
          <a:lstStyle/>
          <a:p>
            <a:r>
              <a:rPr lang="fi-FI" b="0" dirty="0" smtClean="0"/>
              <a:t>Yhteenveto tuloksista</a:t>
            </a:r>
            <a:endParaRPr lang="fi-FI" b="0" dirty="0"/>
          </a:p>
        </p:txBody>
      </p:sp>
    </p:spTree>
    <p:extLst>
      <p:ext uri="{BB962C8B-B14F-4D97-AF65-F5344CB8AC3E}">
        <p14:creationId xmlns:p14="http://schemas.microsoft.com/office/powerpoint/2010/main" val="39910797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3" name="Alatunnisteen paikkamerkki 2"/>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4" name="Dian numeron paikkamerkki 3"/>
          <p:cNvSpPr>
            <a:spLocks noGrp="1"/>
          </p:cNvSpPr>
          <p:nvPr>
            <p:ph type="sldNum" sz="quarter" idx="12"/>
          </p:nvPr>
        </p:nvSpPr>
        <p:spPr/>
        <p:txBody>
          <a:bodyPr/>
          <a:lstStyle/>
          <a:p>
            <a:fld id="{B6DB0E4E-F5D7-41BD-96AC-FA55D8C3805E}" type="slidenum">
              <a:rPr lang="fi-FI" smtClean="0">
                <a:solidFill>
                  <a:prstClr val="black">
                    <a:tint val="75000"/>
                  </a:prstClr>
                </a:solidFill>
              </a:rPr>
              <a:pPr/>
              <a:t>40</a:t>
            </a:fld>
            <a:endParaRPr lang="fi-FI">
              <a:solidFill>
                <a:prstClr val="black">
                  <a:tint val="75000"/>
                </a:prstClr>
              </a:solidFill>
            </a:endParaRPr>
          </a:p>
        </p:txBody>
      </p:sp>
      <p:sp>
        <p:nvSpPr>
          <p:cNvPr id="7" name="Title 1"/>
          <p:cNvSpPr txBox="1">
            <a:spLocks/>
          </p:cNvSpPr>
          <p:nvPr/>
        </p:nvSpPr>
        <p:spPr>
          <a:xfrm>
            <a:off x="814917" y="6122761"/>
            <a:ext cx="1659795"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smtClean="0">
                <a:solidFill>
                  <a:srgbClr val="444444"/>
                </a:solidFill>
                <a:latin typeface="Calibri" panose="020F0502020204030204" pitchFamily="34" charset="0"/>
              </a:rPr>
              <a:t>Vastaajat = </a:t>
            </a:r>
            <a:endParaRPr lang="it-IT" sz="1200" b="0" dirty="0">
              <a:solidFill>
                <a:srgbClr val="444444"/>
              </a:solidFill>
              <a:latin typeface="Calibri" panose="020F0502020204030204" pitchFamily="34" charset="0"/>
            </a:endParaRPr>
          </a:p>
        </p:txBody>
      </p:sp>
      <p:sp>
        <p:nvSpPr>
          <p:cNvPr id="8" name="Otsikko 6"/>
          <p:cNvSpPr>
            <a:spLocks noGrp="1"/>
          </p:cNvSpPr>
          <p:nvPr>
            <p:ph type="title"/>
            <p:custDataLst>
              <p:tags r:id="rId1"/>
            </p:custDataLst>
          </p:nvPr>
        </p:nvSpPr>
        <p:spPr>
          <a:xfrm>
            <a:off x="953023" y="1488736"/>
            <a:ext cx="3241181" cy="468829"/>
          </a:xfrm>
        </p:spPr>
        <p:txBody>
          <a:bodyPr>
            <a:normAutofit fontScale="90000"/>
          </a:bodyPr>
          <a:lstStyle/>
          <a:p>
            <a:r>
              <a:rPr lang="fi-FI" sz="2000" i="1" dirty="0" smtClean="0">
                <a:solidFill>
                  <a:srgbClr val="444444"/>
                </a:solidFill>
                <a:latin typeface="Calibri" panose="020F0502020204030204" pitchFamily="34" charset="0"/>
                <a:ea typeface="Kozuka Gothic Pro B" panose="020B0800000000000000" pitchFamily="34" charset="-128"/>
              </a:rPr>
              <a:t>Onko jotakin minkä toivoisit olevan toisin perheessäsi? </a:t>
            </a:r>
            <a:endParaRPr lang="fi-FI" sz="2000" i="1" dirty="0">
              <a:solidFill>
                <a:srgbClr val="444444"/>
              </a:solidFill>
              <a:latin typeface="Calibri" panose="020F0502020204030204" pitchFamily="34" charset="0"/>
              <a:ea typeface="Kozuka Gothic Pro B" panose="020B0800000000000000" pitchFamily="34" charset="-128"/>
            </a:endParaRPr>
          </a:p>
        </p:txBody>
      </p:sp>
      <p:sp>
        <p:nvSpPr>
          <p:cNvPr id="9" name="Title 1"/>
          <p:cNvSpPr txBox="1">
            <a:spLocks/>
          </p:cNvSpPr>
          <p:nvPr>
            <p:custDataLst>
              <p:tags r:id="rId2"/>
            </p:custDataLst>
          </p:nvPr>
        </p:nvSpPr>
        <p:spPr>
          <a:xfrm>
            <a:off x="1548342" y="6122761"/>
            <a:ext cx="1659795"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smtClean="0">
                <a:solidFill>
                  <a:srgbClr val="444444"/>
                </a:solidFill>
                <a:latin typeface="Calibri" panose="020F0502020204030204" pitchFamily="34" charset="0"/>
              </a:rPr>
              <a:t>47</a:t>
            </a:r>
            <a:endParaRPr lang="it-IT" sz="1200" b="0">
              <a:solidFill>
                <a:srgbClr val="444444"/>
              </a:solidFill>
              <a:latin typeface="Calibri" panose="020F0502020204030204" pitchFamily="34" charset="0"/>
            </a:endParaRPr>
          </a:p>
        </p:txBody>
      </p:sp>
      <p:graphicFrame>
        <p:nvGraphicFramePr>
          <p:cNvPr id="10" name="Sisällön paikkamerkki 9"/>
          <p:cNvGraphicFramePr>
            <a:graphicFrameLocks noGrp="1"/>
          </p:cNvGraphicFramePr>
          <p:nvPr>
            <p:ph idx="1"/>
            <p:custDataLst>
              <p:tags r:id="rId3"/>
            </p:custDataLst>
            <p:extLst>
              <p:ext uri="{D42A27DB-BD31-4B8C-83A1-F6EECF244321}">
                <p14:modId xmlns:p14="http://schemas.microsoft.com/office/powerpoint/2010/main" val="3902269133"/>
              </p:ext>
            </p:extLst>
          </p:nvPr>
        </p:nvGraphicFramePr>
        <p:xfrm>
          <a:off x="605810" y="1791477"/>
          <a:ext cx="5431096" cy="3872205"/>
        </p:xfrm>
        <a:graphic>
          <a:graphicData uri="http://schemas.openxmlformats.org/drawingml/2006/chart">
            <c:chart xmlns:c="http://schemas.openxmlformats.org/drawingml/2006/chart" xmlns:r="http://schemas.openxmlformats.org/officeDocument/2006/relationships" r:id="rId6"/>
          </a:graphicData>
        </a:graphic>
      </p:graphicFrame>
      <p:sp>
        <p:nvSpPr>
          <p:cNvPr id="12" name="Nuoli oikealle 11"/>
          <p:cNvSpPr/>
          <p:nvPr/>
        </p:nvSpPr>
        <p:spPr>
          <a:xfrm rot="19636194">
            <a:off x="3982600" y="1913980"/>
            <a:ext cx="2851124" cy="92226"/>
          </a:xfrm>
          <a:prstGeom prst="rightArrow">
            <a:avLst/>
          </a:prstGeom>
          <a:solidFill>
            <a:srgbClr val="96F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sp>
        <p:nvSpPr>
          <p:cNvPr id="13" name="Title 1"/>
          <p:cNvSpPr txBox="1">
            <a:spLocks/>
          </p:cNvSpPr>
          <p:nvPr/>
        </p:nvSpPr>
        <p:spPr>
          <a:xfrm>
            <a:off x="6592646" y="960669"/>
            <a:ext cx="5201248" cy="37971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2000" dirty="0" smtClean="0">
                <a:solidFill>
                  <a:srgbClr val="444444"/>
                </a:solidFill>
                <a:latin typeface="Calibri" panose="020F0502020204030204" pitchFamily="34" charset="0"/>
              </a:rPr>
              <a:t>KYLLÄ</a:t>
            </a:r>
            <a:r>
              <a:rPr lang="fi-FI" sz="2000" b="0" dirty="0" smtClean="0">
                <a:solidFill>
                  <a:srgbClr val="444444"/>
                </a:solidFill>
                <a:latin typeface="Calibri" panose="020F0502020204030204" pitchFamily="34" charset="0"/>
              </a:rPr>
              <a:t> </a:t>
            </a:r>
            <a:r>
              <a:rPr lang="fi-FI" sz="2000" b="0" dirty="0" smtClean="0">
                <a:solidFill>
                  <a:srgbClr val="444444"/>
                </a:solidFill>
                <a:latin typeface="Calibri" panose="020F0502020204030204" pitchFamily="34" charset="0"/>
                <a:sym typeface="Wingdings" panose="05000000000000000000" pitchFamily="2" charset="2"/>
              </a:rPr>
              <a:t> </a:t>
            </a:r>
            <a:r>
              <a:rPr lang="fi-FI" sz="2000" b="0" i="1" dirty="0" smtClean="0">
                <a:solidFill>
                  <a:srgbClr val="444444"/>
                </a:solidFill>
                <a:latin typeface="Calibri" panose="020F0502020204030204" pitchFamily="34" charset="0"/>
                <a:sym typeface="Wingdings" panose="05000000000000000000" pitchFamily="2" charset="2"/>
              </a:rPr>
              <a:t>Minkä toivot olevan toisin? </a:t>
            </a:r>
            <a:r>
              <a:rPr lang="fi-FI" sz="1200" b="0" dirty="0" smtClean="0">
                <a:solidFill>
                  <a:srgbClr val="444444"/>
                </a:solidFill>
                <a:latin typeface="Calibri" panose="020F0502020204030204" pitchFamily="34" charset="0"/>
                <a:sym typeface="Wingdings" panose="05000000000000000000" pitchFamily="2" charset="2"/>
              </a:rPr>
              <a:t>n=18</a:t>
            </a:r>
            <a:endParaRPr lang="it-IT" sz="1200" b="0" dirty="0">
              <a:solidFill>
                <a:srgbClr val="444444"/>
              </a:solidFill>
              <a:latin typeface="Calibri" panose="020F0502020204030204" pitchFamily="34" charset="0"/>
            </a:endParaRPr>
          </a:p>
        </p:txBody>
      </p:sp>
      <p:sp>
        <p:nvSpPr>
          <p:cNvPr id="14" name="Kuvaselitepilvi 13"/>
          <p:cNvSpPr/>
          <p:nvPr/>
        </p:nvSpPr>
        <p:spPr>
          <a:xfrm>
            <a:off x="6382090" y="1397636"/>
            <a:ext cx="2018228" cy="934617"/>
          </a:xfrm>
          <a:prstGeom prst="cloudCallout">
            <a:avLst>
              <a:gd name="adj1" fmla="val 30071"/>
              <a:gd name="adj2" fmla="val 51635"/>
            </a:avLst>
          </a:prstGeom>
          <a:solidFill>
            <a:schemeClr val="bg1"/>
          </a:solidFill>
          <a:ln w="25400">
            <a:solidFill>
              <a:srgbClr val="00B0F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Ettei sairaus olisi tullut </a:t>
            </a:r>
            <a:r>
              <a:rPr lang="fi-FI" sz="1100" i="1" dirty="0" smtClean="0">
                <a:solidFill>
                  <a:srgbClr val="E7E6E6">
                    <a:lumMod val="25000"/>
                  </a:srgbClr>
                </a:solidFill>
              </a:rPr>
              <a:t>meille</a:t>
            </a:r>
          </a:p>
          <a:p>
            <a:pPr algn="ctr">
              <a:defRPr/>
            </a:pPr>
            <a:r>
              <a:rPr lang="fi-FI" sz="1100" i="1" dirty="0" smtClean="0">
                <a:solidFill>
                  <a:srgbClr val="E7E6E6">
                    <a:lumMod val="25000"/>
                  </a:srgbClr>
                </a:solidFill>
              </a:rPr>
              <a:t>(KYMPIN LAPSET)</a:t>
            </a:r>
            <a:endParaRPr lang="fi-FI" sz="1100" i="1" dirty="0">
              <a:solidFill>
                <a:srgbClr val="E7E6E6">
                  <a:lumMod val="25000"/>
                </a:srgbClr>
              </a:solidFill>
            </a:endParaRPr>
          </a:p>
        </p:txBody>
      </p:sp>
      <p:sp>
        <p:nvSpPr>
          <p:cNvPr id="15" name="Kuvaselitepilvi 14"/>
          <p:cNvSpPr/>
          <p:nvPr/>
        </p:nvSpPr>
        <p:spPr>
          <a:xfrm>
            <a:off x="8500203" y="1317918"/>
            <a:ext cx="2192680" cy="1094055"/>
          </a:xfrm>
          <a:prstGeom prst="cloudCallout">
            <a:avLst>
              <a:gd name="adj1" fmla="val 30071"/>
              <a:gd name="adj2" fmla="val 51635"/>
            </a:avLst>
          </a:prstGeom>
          <a:solidFill>
            <a:schemeClr val="bg1"/>
          </a:solidFill>
          <a:ln w="25400">
            <a:solidFill>
              <a:srgbClr val="00B0F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Että äiti ja isä ei olisi </a:t>
            </a:r>
            <a:r>
              <a:rPr lang="fi-FI" sz="1100" i="1" dirty="0" smtClean="0">
                <a:solidFill>
                  <a:srgbClr val="E7E6E6">
                    <a:lumMod val="25000"/>
                  </a:srgbClr>
                </a:solidFill>
              </a:rPr>
              <a:t>eronneet</a:t>
            </a:r>
          </a:p>
          <a:p>
            <a:pPr algn="ctr">
              <a:defRPr/>
            </a:pPr>
            <a:r>
              <a:rPr lang="fi-FI" sz="1100" i="1" dirty="0" smtClean="0">
                <a:solidFill>
                  <a:srgbClr val="E7E6E6">
                    <a:lumMod val="25000"/>
                  </a:srgbClr>
                </a:solidFill>
              </a:rPr>
              <a:t>(KYMPIN LAPSET)</a:t>
            </a:r>
            <a:endParaRPr lang="fi-FI" sz="1100" i="1" dirty="0">
              <a:solidFill>
                <a:srgbClr val="E7E6E6">
                  <a:lumMod val="25000"/>
                </a:srgbClr>
              </a:solidFill>
            </a:endParaRPr>
          </a:p>
        </p:txBody>
      </p:sp>
      <p:sp>
        <p:nvSpPr>
          <p:cNvPr id="16" name="Kuvaselitepilvi 15"/>
          <p:cNvSpPr/>
          <p:nvPr/>
        </p:nvSpPr>
        <p:spPr>
          <a:xfrm>
            <a:off x="7491089" y="3437423"/>
            <a:ext cx="2018228" cy="633708"/>
          </a:xfrm>
          <a:prstGeom prst="cloudCallout">
            <a:avLst>
              <a:gd name="adj1" fmla="val 30071"/>
              <a:gd name="adj2" fmla="val 51635"/>
            </a:avLst>
          </a:prstGeom>
          <a:solidFill>
            <a:schemeClr val="bg1"/>
          </a:solidFill>
          <a:ln w="25400">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Kaikki olisi </a:t>
            </a:r>
            <a:r>
              <a:rPr lang="fi-FI" sz="1100" i="1" dirty="0" smtClean="0">
                <a:solidFill>
                  <a:srgbClr val="E7E6E6">
                    <a:lumMod val="25000"/>
                  </a:srgbClr>
                </a:solidFill>
              </a:rPr>
              <a:t>terveitä</a:t>
            </a:r>
          </a:p>
          <a:p>
            <a:pPr algn="ctr">
              <a:defRPr/>
            </a:pPr>
            <a:r>
              <a:rPr lang="fi-FI" sz="1100" i="1" dirty="0" smtClean="0">
                <a:solidFill>
                  <a:srgbClr val="E7E6E6">
                    <a:lumMod val="25000"/>
                  </a:srgbClr>
                </a:solidFill>
              </a:rPr>
              <a:t>(LEIJONAEMOT)</a:t>
            </a:r>
            <a:endParaRPr lang="fi-FI" sz="1100" i="1" dirty="0">
              <a:solidFill>
                <a:srgbClr val="E7E6E6">
                  <a:lumMod val="25000"/>
                </a:srgbClr>
              </a:solidFill>
            </a:endParaRPr>
          </a:p>
        </p:txBody>
      </p:sp>
      <p:sp>
        <p:nvSpPr>
          <p:cNvPr id="17" name="Kuvaselitepilvi 16"/>
          <p:cNvSpPr/>
          <p:nvPr/>
        </p:nvSpPr>
        <p:spPr>
          <a:xfrm>
            <a:off x="7396399" y="4234896"/>
            <a:ext cx="1961235" cy="829651"/>
          </a:xfrm>
          <a:prstGeom prst="cloudCallout">
            <a:avLst>
              <a:gd name="adj1" fmla="val 30071"/>
              <a:gd name="adj2" fmla="val 51635"/>
            </a:avLst>
          </a:prstGeom>
          <a:solidFill>
            <a:schemeClr val="bg1"/>
          </a:solidFill>
          <a:ln w="25400">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Että sisko olisi tavallisempi</a:t>
            </a:r>
            <a:r>
              <a:rPr lang="fi-FI" sz="1100" i="1" dirty="0" smtClean="0">
                <a:solidFill>
                  <a:srgbClr val="E7E6E6">
                    <a:lumMod val="25000"/>
                  </a:srgbClr>
                </a:solidFill>
              </a:rPr>
              <a:t>.</a:t>
            </a:r>
          </a:p>
          <a:p>
            <a:pPr algn="ctr">
              <a:defRPr/>
            </a:pPr>
            <a:r>
              <a:rPr lang="fi-FI" sz="1100" i="1" dirty="0" smtClean="0">
                <a:solidFill>
                  <a:srgbClr val="E7E6E6">
                    <a:lumMod val="25000"/>
                  </a:srgbClr>
                </a:solidFill>
              </a:rPr>
              <a:t>(LEIJONAEMOT)</a:t>
            </a:r>
            <a:endParaRPr lang="fi-FI" sz="1100" i="1" dirty="0">
              <a:solidFill>
                <a:srgbClr val="E7E6E6">
                  <a:lumMod val="25000"/>
                </a:srgbClr>
              </a:solidFill>
            </a:endParaRPr>
          </a:p>
        </p:txBody>
      </p:sp>
      <p:sp>
        <p:nvSpPr>
          <p:cNvPr id="18" name="Kuvaselitepilvi 17"/>
          <p:cNvSpPr/>
          <p:nvPr/>
        </p:nvSpPr>
        <p:spPr>
          <a:xfrm>
            <a:off x="9754593" y="4036992"/>
            <a:ext cx="2018228" cy="1027555"/>
          </a:xfrm>
          <a:prstGeom prst="cloudCallout">
            <a:avLst>
              <a:gd name="adj1" fmla="val 30071"/>
              <a:gd name="adj2" fmla="val 51635"/>
            </a:avLst>
          </a:prstGeom>
          <a:solidFill>
            <a:schemeClr val="bg1"/>
          </a:solidFill>
          <a:ln w="25400">
            <a:solidFill>
              <a:srgbClr val="96F00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fi-FI" sz="1100" i="1" dirty="0">
                <a:solidFill>
                  <a:srgbClr val="E7E6E6">
                    <a:lumMod val="25000"/>
                  </a:srgbClr>
                </a:solidFill>
              </a:rPr>
              <a:t>että siskon sairaus ei veisi niin paljon rahaa ja sisko olisi </a:t>
            </a:r>
            <a:r>
              <a:rPr lang="fi-FI" sz="1100" i="1" dirty="0" smtClean="0">
                <a:solidFill>
                  <a:srgbClr val="E7E6E6">
                    <a:lumMod val="25000"/>
                  </a:srgbClr>
                </a:solidFill>
              </a:rPr>
              <a:t>terve (MUSILI)</a:t>
            </a:r>
            <a:endParaRPr lang="fi-FI" sz="1100" i="1" dirty="0">
              <a:solidFill>
                <a:srgbClr val="E7E6E6">
                  <a:lumMod val="25000"/>
                </a:srgbClr>
              </a:solidFill>
            </a:endParaRPr>
          </a:p>
        </p:txBody>
      </p:sp>
      <p:sp>
        <p:nvSpPr>
          <p:cNvPr id="19" name="Kuvaselitepilvi 18"/>
          <p:cNvSpPr/>
          <p:nvPr/>
        </p:nvSpPr>
        <p:spPr>
          <a:xfrm>
            <a:off x="4281541" y="5339309"/>
            <a:ext cx="1885668" cy="971157"/>
          </a:xfrm>
          <a:prstGeom prst="cloudCallout">
            <a:avLst>
              <a:gd name="adj1" fmla="val 30071"/>
              <a:gd name="adj2" fmla="val 51635"/>
            </a:avLst>
          </a:prstGeom>
          <a:solidFill>
            <a:schemeClr val="bg1"/>
          </a:solidFill>
          <a:ln w="25400">
            <a:solidFill>
              <a:srgbClr val="E60F28"/>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Ettei </a:t>
            </a:r>
            <a:r>
              <a:rPr lang="fi-FI" sz="1100" i="1" dirty="0" err="1">
                <a:solidFill>
                  <a:srgbClr val="E7E6E6">
                    <a:lumMod val="25000"/>
                  </a:srgbClr>
                </a:solidFill>
              </a:rPr>
              <a:t>tota</a:t>
            </a:r>
            <a:r>
              <a:rPr lang="fi-FI" sz="1100" i="1" dirty="0">
                <a:solidFill>
                  <a:srgbClr val="E7E6E6">
                    <a:lumMod val="25000"/>
                  </a:srgbClr>
                </a:solidFill>
              </a:rPr>
              <a:t> sairautta </a:t>
            </a:r>
            <a:r>
              <a:rPr lang="fi-FI" sz="1100" i="1" dirty="0" err="1">
                <a:solidFill>
                  <a:srgbClr val="E7E6E6">
                    <a:lumMod val="25000"/>
                  </a:srgbClr>
                </a:solidFill>
              </a:rPr>
              <a:t>ois</a:t>
            </a:r>
            <a:r>
              <a:rPr lang="fi-FI" sz="1100" i="1" dirty="0" smtClean="0">
                <a:solidFill>
                  <a:srgbClr val="E7E6E6">
                    <a:lumMod val="25000"/>
                  </a:srgbClr>
                </a:solidFill>
              </a:rPr>
              <a:t>.</a:t>
            </a:r>
          </a:p>
          <a:p>
            <a:pPr algn="ctr">
              <a:defRPr/>
            </a:pPr>
            <a:r>
              <a:rPr lang="fi-FI" sz="1100" i="1" dirty="0" smtClean="0">
                <a:solidFill>
                  <a:srgbClr val="E7E6E6">
                    <a:lumMod val="25000"/>
                  </a:srgbClr>
                </a:solidFill>
              </a:rPr>
              <a:t>(SYDÄNLAPSET)</a:t>
            </a:r>
            <a:endParaRPr lang="fi-FI" sz="1100" i="1" dirty="0">
              <a:solidFill>
                <a:srgbClr val="E7E6E6">
                  <a:lumMod val="25000"/>
                </a:srgbClr>
              </a:solidFill>
            </a:endParaRPr>
          </a:p>
        </p:txBody>
      </p:sp>
      <p:sp>
        <p:nvSpPr>
          <p:cNvPr id="20" name="Kuvaselitepilvi 19"/>
          <p:cNvSpPr/>
          <p:nvPr/>
        </p:nvSpPr>
        <p:spPr>
          <a:xfrm>
            <a:off x="7362707" y="5106867"/>
            <a:ext cx="3401000" cy="1142464"/>
          </a:xfrm>
          <a:prstGeom prst="cloudCallout">
            <a:avLst>
              <a:gd name="adj1" fmla="val 30071"/>
              <a:gd name="adj2" fmla="val 51635"/>
            </a:avLst>
          </a:prstGeom>
          <a:solidFill>
            <a:schemeClr val="bg1"/>
          </a:solidFill>
          <a:ln w="25400">
            <a:solidFill>
              <a:srgbClr val="EB599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Ettei sisko olisi koskaan sairastanut ja ettei tarvitsisi ottaa aina huomioon hänen erityisiä tarpeitaan</a:t>
            </a:r>
            <a:r>
              <a:rPr lang="fi-FI" sz="1100" i="1" dirty="0" smtClean="0">
                <a:solidFill>
                  <a:srgbClr val="E7E6E6">
                    <a:lumMod val="25000"/>
                  </a:srgbClr>
                </a:solidFill>
              </a:rPr>
              <a:t>. (SYKERÖ)</a:t>
            </a:r>
            <a:endParaRPr lang="fi-FI" sz="1100" i="1" dirty="0">
              <a:solidFill>
                <a:srgbClr val="E7E6E6">
                  <a:lumMod val="25000"/>
                </a:srgbClr>
              </a:solidFill>
            </a:endParaRPr>
          </a:p>
        </p:txBody>
      </p:sp>
      <p:sp>
        <p:nvSpPr>
          <p:cNvPr id="21" name="Otsikko 6"/>
          <p:cNvSpPr txBox="1">
            <a:spLocks/>
          </p:cNvSpPr>
          <p:nvPr>
            <p:custDataLst>
              <p:tags r:id="rId4"/>
            </p:custDataLst>
          </p:nvPr>
        </p:nvSpPr>
        <p:spPr>
          <a:xfrm>
            <a:off x="650327" y="480060"/>
            <a:ext cx="11033765" cy="622647"/>
          </a:xfrm>
          <a:prstGeom prst="rect">
            <a:avLst/>
          </a:prstGeom>
        </p:spPr>
        <p:txBody>
          <a:bodyPr>
            <a:normAutofit fontScale="97500"/>
          </a:bodyPr>
          <a:lstStyle>
            <a:lvl1pPr algn="l" defTabSz="914400" rtl="0" eaLnBrk="1" latinLnBrk="0" hangingPunct="1">
              <a:lnSpc>
                <a:spcPct val="90000"/>
              </a:lnSpc>
              <a:spcBef>
                <a:spcPct val="0"/>
              </a:spcBef>
              <a:buNone/>
              <a:defRPr sz="3200" kern="1200" baseline="0">
                <a:solidFill>
                  <a:schemeClr val="tx1">
                    <a:lumMod val="85000"/>
                    <a:lumOff val="15000"/>
                  </a:schemeClr>
                </a:solidFill>
                <a:latin typeface="+mj-lt"/>
                <a:ea typeface="+mj-ea"/>
                <a:cs typeface="+mj-cs"/>
              </a:defRPr>
            </a:lvl1pPr>
          </a:lstStyle>
          <a:p>
            <a:r>
              <a:rPr lang="fi-FI" dirty="0" smtClean="0">
                <a:solidFill>
                  <a:prstClr val="black">
                    <a:lumMod val="85000"/>
                    <a:lumOff val="15000"/>
                  </a:prstClr>
                </a:solidFill>
              </a:rPr>
              <a:t>Sisaruksen toiveet</a:t>
            </a:r>
            <a:endParaRPr lang="fi-FI" sz="2200" dirty="0">
              <a:solidFill>
                <a:prstClr val="black">
                  <a:lumMod val="85000"/>
                  <a:lumOff val="15000"/>
                </a:prstClr>
              </a:solidFill>
            </a:endParaRPr>
          </a:p>
        </p:txBody>
      </p:sp>
      <p:sp>
        <p:nvSpPr>
          <p:cNvPr id="22" name="Title 1"/>
          <p:cNvSpPr txBox="1">
            <a:spLocks/>
          </p:cNvSpPr>
          <p:nvPr/>
        </p:nvSpPr>
        <p:spPr>
          <a:xfrm>
            <a:off x="10783121" y="120735"/>
            <a:ext cx="1290691" cy="253140"/>
          </a:xfrm>
          <a:prstGeom prst="rect">
            <a:avLst/>
          </a:prstGeom>
          <a:solidFill>
            <a:srgbClr val="00B0F0"/>
          </a:solidFill>
        </p:spPr>
        <p:txBody>
          <a:bodyPr lIns="90000" tIns="46800" rIns="90000" bIns="46800" anchor="ctr"/>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pPr algn="ctr"/>
            <a:r>
              <a:rPr lang="fi-FI" sz="1400" dirty="0" smtClean="0">
                <a:solidFill>
                  <a:prstClr val="white"/>
                </a:solidFill>
                <a:latin typeface="Calibri" panose="020F0502020204030204" pitchFamily="34" charset="0"/>
              </a:rPr>
              <a:t>SISARUS</a:t>
            </a:r>
            <a:endParaRPr lang="it-IT" sz="1400" dirty="0">
              <a:solidFill>
                <a:prstClr val="white"/>
              </a:solidFill>
              <a:latin typeface="Calibri" panose="020F0502020204030204" pitchFamily="34" charset="0"/>
            </a:endParaRPr>
          </a:p>
        </p:txBody>
      </p:sp>
      <p:sp>
        <p:nvSpPr>
          <p:cNvPr id="30" name="Title 1"/>
          <p:cNvSpPr txBox="1">
            <a:spLocks/>
          </p:cNvSpPr>
          <p:nvPr/>
        </p:nvSpPr>
        <p:spPr>
          <a:xfrm>
            <a:off x="6290936" y="6318177"/>
            <a:ext cx="2055801" cy="375411"/>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000" b="0" dirty="0" smtClean="0">
                <a:solidFill>
                  <a:srgbClr val="444444"/>
                </a:solidFill>
                <a:latin typeface="Calibri" panose="020F0502020204030204" pitchFamily="34" charset="0"/>
              </a:rPr>
              <a:t>Kaikki avoimet vastaukset löytyvät erillisestä </a:t>
            </a:r>
            <a:r>
              <a:rPr lang="fi-FI" sz="1000" b="0" dirty="0" err="1" smtClean="0">
                <a:solidFill>
                  <a:srgbClr val="444444"/>
                </a:solidFill>
                <a:latin typeface="Calibri" panose="020F0502020204030204" pitchFamily="34" charset="0"/>
              </a:rPr>
              <a:t>excel-tiedostosta</a:t>
            </a:r>
            <a:endParaRPr lang="it-IT" sz="1000" b="0" dirty="0">
              <a:solidFill>
                <a:srgbClr val="444444"/>
              </a:solidFill>
              <a:latin typeface="Calibri" panose="020F0502020204030204" pitchFamily="34" charset="0"/>
            </a:endParaRPr>
          </a:p>
        </p:txBody>
      </p:sp>
      <p:sp>
        <p:nvSpPr>
          <p:cNvPr id="31" name="Kuvaselitepilvi 30"/>
          <p:cNvSpPr/>
          <p:nvPr/>
        </p:nvSpPr>
        <p:spPr>
          <a:xfrm>
            <a:off x="4673423" y="2332253"/>
            <a:ext cx="3342188" cy="1094055"/>
          </a:xfrm>
          <a:prstGeom prst="cloudCallout">
            <a:avLst>
              <a:gd name="adj1" fmla="val 30071"/>
              <a:gd name="adj2" fmla="val 51635"/>
            </a:avLst>
          </a:prstGeom>
          <a:solidFill>
            <a:schemeClr val="bg1"/>
          </a:solidFill>
          <a:ln w="25400">
            <a:solidFill>
              <a:srgbClr val="00B0F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Päästäisiin kaikki yhdessä vaikka kylpylään ja </a:t>
            </a:r>
            <a:r>
              <a:rPr lang="fi-FI" sz="1100" i="1" dirty="0" smtClean="0">
                <a:solidFill>
                  <a:srgbClr val="E7E6E6">
                    <a:lumMod val="25000"/>
                  </a:srgbClr>
                </a:solidFill>
              </a:rPr>
              <a:t>Veikka pääsisi aloittamaan jonkun </a:t>
            </a:r>
            <a:r>
              <a:rPr lang="fi-FI" sz="1100" i="1" dirty="0">
                <a:solidFill>
                  <a:srgbClr val="E7E6E6">
                    <a:lumMod val="25000"/>
                  </a:srgbClr>
                </a:solidFill>
              </a:rPr>
              <a:t>harrastuksen. </a:t>
            </a:r>
            <a:r>
              <a:rPr lang="fi-FI" sz="1100" i="1" dirty="0" smtClean="0">
                <a:solidFill>
                  <a:srgbClr val="E7E6E6">
                    <a:lumMod val="25000"/>
                  </a:srgbClr>
                </a:solidFill>
              </a:rPr>
              <a:t>Meillä </a:t>
            </a:r>
            <a:r>
              <a:rPr lang="fi-FI" sz="1100" i="1" dirty="0">
                <a:solidFill>
                  <a:srgbClr val="E7E6E6">
                    <a:lumMod val="25000"/>
                  </a:srgbClr>
                </a:solidFill>
              </a:rPr>
              <a:t>menee ihan hyvin</a:t>
            </a:r>
            <a:r>
              <a:rPr lang="fi-FI" sz="1100" i="1" dirty="0" smtClean="0">
                <a:solidFill>
                  <a:srgbClr val="E7E6E6">
                    <a:lumMod val="25000"/>
                  </a:srgbClr>
                </a:solidFill>
              </a:rPr>
              <a:t>. </a:t>
            </a:r>
          </a:p>
          <a:p>
            <a:pPr algn="ctr">
              <a:defRPr/>
            </a:pPr>
            <a:r>
              <a:rPr lang="fi-FI" sz="1100" i="1" dirty="0" smtClean="0">
                <a:solidFill>
                  <a:srgbClr val="E7E6E6">
                    <a:lumMod val="25000"/>
                  </a:srgbClr>
                </a:solidFill>
              </a:rPr>
              <a:t>(KYMPIN LAPSET)</a:t>
            </a:r>
            <a:endParaRPr lang="fi-FI" sz="1100" i="1" dirty="0">
              <a:solidFill>
                <a:srgbClr val="E7E6E6">
                  <a:lumMod val="25000"/>
                </a:srgbClr>
              </a:solidFill>
            </a:endParaRPr>
          </a:p>
        </p:txBody>
      </p:sp>
      <p:sp>
        <p:nvSpPr>
          <p:cNvPr id="32" name="Kuvaselitepilvi 31"/>
          <p:cNvSpPr/>
          <p:nvPr/>
        </p:nvSpPr>
        <p:spPr>
          <a:xfrm>
            <a:off x="9976932" y="1864945"/>
            <a:ext cx="2018228" cy="934617"/>
          </a:xfrm>
          <a:prstGeom prst="cloudCallout">
            <a:avLst>
              <a:gd name="adj1" fmla="val 30071"/>
              <a:gd name="adj2" fmla="val 51635"/>
            </a:avLst>
          </a:prstGeom>
          <a:solidFill>
            <a:schemeClr val="bg1"/>
          </a:solidFill>
          <a:ln w="25400">
            <a:solidFill>
              <a:srgbClr val="00B0F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Että sisaren sairaus menisi </a:t>
            </a:r>
            <a:r>
              <a:rPr lang="fi-FI" sz="1100" i="1" dirty="0" smtClean="0">
                <a:solidFill>
                  <a:srgbClr val="E7E6E6">
                    <a:lumMod val="25000"/>
                  </a:srgbClr>
                </a:solidFill>
              </a:rPr>
              <a:t>pois</a:t>
            </a:r>
          </a:p>
          <a:p>
            <a:pPr algn="ctr">
              <a:defRPr/>
            </a:pPr>
            <a:r>
              <a:rPr lang="fi-FI" sz="1100" i="1" dirty="0" smtClean="0">
                <a:solidFill>
                  <a:srgbClr val="E7E6E6">
                    <a:lumMod val="25000"/>
                  </a:srgbClr>
                </a:solidFill>
              </a:rPr>
              <a:t>(KYMPIN LAPSET)</a:t>
            </a:r>
            <a:endParaRPr lang="fi-FI" sz="1100" i="1" dirty="0">
              <a:solidFill>
                <a:srgbClr val="E7E6E6">
                  <a:lumMod val="25000"/>
                </a:srgbClr>
              </a:solidFill>
            </a:endParaRPr>
          </a:p>
        </p:txBody>
      </p:sp>
      <p:sp>
        <p:nvSpPr>
          <p:cNvPr id="33" name="Kuvaselitepilvi 32"/>
          <p:cNvSpPr/>
          <p:nvPr/>
        </p:nvSpPr>
        <p:spPr>
          <a:xfrm>
            <a:off x="8346737" y="2510217"/>
            <a:ext cx="2416970" cy="934617"/>
          </a:xfrm>
          <a:prstGeom prst="cloudCallout">
            <a:avLst>
              <a:gd name="adj1" fmla="val 30071"/>
              <a:gd name="adj2" fmla="val 51635"/>
            </a:avLst>
          </a:prstGeom>
          <a:solidFill>
            <a:schemeClr val="bg1"/>
          </a:solidFill>
          <a:ln w="25400">
            <a:solidFill>
              <a:srgbClr val="00B0F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Sisko oli terve ja että</a:t>
            </a:r>
          </a:p>
          <a:p>
            <a:pPr algn="ctr">
              <a:defRPr/>
            </a:pPr>
            <a:r>
              <a:rPr lang="fi-FI" sz="1100" i="1" dirty="0" err="1">
                <a:solidFill>
                  <a:srgbClr val="E7E6E6">
                    <a:lumMod val="25000"/>
                  </a:srgbClr>
                </a:solidFill>
              </a:rPr>
              <a:t>p</a:t>
            </a:r>
            <a:r>
              <a:rPr lang="fi-FI" sz="1100" i="1" dirty="0" err="1" smtClean="0">
                <a:solidFill>
                  <a:srgbClr val="E7E6E6">
                    <a:lumMod val="25000"/>
                  </a:srgbClr>
                </a:solidFill>
              </a:rPr>
              <a:t>äästäis</a:t>
            </a:r>
            <a:r>
              <a:rPr lang="fi-FI" sz="1100" i="1" dirty="0" smtClean="0">
                <a:solidFill>
                  <a:srgbClr val="E7E6E6">
                    <a:lumMod val="25000"/>
                  </a:srgbClr>
                </a:solidFill>
              </a:rPr>
              <a:t> </a:t>
            </a:r>
            <a:r>
              <a:rPr lang="fi-FI" sz="1100" i="1" dirty="0">
                <a:solidFill>
                  <a:srgbClr val="E7E6E6">
                    <a:lumMod val="25000"/>
                  </a:srgbClr>
                </a:solidFill>
              </a:rPr>
              <a:t>omaan kotiin takaisin</a:t>
            </a:r>
            <a:r>
              <a:rPr lang="fi-FI" sz="1100" i="1" dirty="0" smtClean="0">
                <a:solidFill>
                  <a:srgbClr val="E7E6E6">
                    <a:lumMod val="25000"/>
                  </a:srgbClr>
                </a:solidFill>
              </a:rPr>
              <a:t>. </a:t>
            </a:r>
          </a:p>
          <a:p>
            <a:pPr algn="ctr">
              <a:defRPr/>
            </a:pPr>
            <a:r>
              <a:rPr lang="fi-FI" sz="1100" i="1" dirty="0" smtClean="0">
                <a:solidFill>
                  <a:srgbClr val="E7E6E6">
                    <a:lumMod val="25000"/>
                  </a:srgbClr>
                </a:solidFill>
              </a:rPr>
              <a:t>(KYMPIN LAPSET)</a:t>
            </a:r>
            <a:endParaRPr lang="fi-FI" sz="1100" i="1" dirty="0">
              <a:solidFill>
                <a:srgbClr val="E7E6E6">
                  <a:lumMod val="25000"/>
                </a:srgbClr>
              </a:solidFill>
            </a:endParaRPr>
          </a:p>
        </p:txBody>
      </p:sp>
      <p:sp>
        <p:nvSpPr>
          <p:cNvPr id="34" name="Kuvaselitepilvi 33"/>
          <p:cNvSpPr/>
          <p:nvPr/>
        </p:nvSpPr>
        <p:spPr>
          <a:xfrm>
            <a:off x="4785219" y="3687765"/>
            <a:ext cx="2410065" cy="1378194"/>
          </a:xfrm>
          <a:prstGeom prst="cloudCallout">
            <a:avLst>
              <a:gd name="adj1" fmla="val 30071"/>
              <a:gd name="adj2" fmla="val 51635"/>
            </a:avLst>
          </a:prstGeom>
          <a:solidFill>
            <a:schemeClr val="bg1"/>
          </a:solidFill>
          <a:ln w="25400">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Että meillä olisi aikaa kuin ennenkin ja Elmeri parantuisi ettei </a:t>
            </a:r>
            <a:r>
              <a:rPr lang="fi-FI" sz="1100" i="1" dirty="0" err="1">
                <a:solidFill>
                  <a:srgbClr val="E7E6E6">
                    <a:lumMod val="25000"/>
                  </a:srgbClr>
                </a:solidFill>
              </a:rPr>
              <a:t>tarvi</a:t>
            </a:r>
            <a:r>
              <a:rPr lang="fi-FI" sz="1100" i="1" dirty="0">
                <a:solidFill>
                  <a:srgbClr val="E7E6E6">
                    <a:lumMod val="25000"/>
                  </a:srgbClr>
                </a:solidFill>
              </a:rPr>
              <a:t> tutkia vaikka sitä </a:t>
            </a:r>
            <a:r>
              <a:rPr lang="fi-FI" sz="1100" i="1" dirty="0" smtClean="0">
                <a:solidFill>
                  <a:srgbClr val="E7E6E6">
                    <a:lumMod val="25000"/>
                  </a:srgbClr>
                </a:solidFill>
              </a:rPr>
              <a:t>hoidettaisiinkin (LEIJONAEMOT)</a:t>
            </a:r>
            <a:endParaRPr lang="fi-FI" sz="1100" i="1" dirty="0">
              <a:solidFill>
                <a:srgbClr val="E7E6E6">
                  <a:lumMod val="25000"/>
                </a:srgbClr>
              </a:solidFill>
            </a:endParaRPr>
          </a:p>
        </p:txBody>
      </p:sp>
    </p:spTree>
    <p:extLst>
      <p:ext uri="{BB962C8B-B14F-4D97-AF65-F5344CB8AC3E}">
        <p14:creationId xmlns:p14="http://schemas.microsoft.com/office/powerpoint/2010/main" val="28884939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3" name="Alatunnisteen paikkamerkki 2"/>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4" name="Dian numeron paikkamerkki 3"/>
          <p:cNvSpPr>
            <a:spLocks noGrp="1"/>
          </p:cNvSpPr>
          <p:nvPr>
            <p:ph type="sldNum" sz="quarter" idx="12"/>
          </p:nvPr>
        </p:nvSpPr>
        <p:spPr/>
        <p:txBody>
          <a:bodyPr/>
          <a:lstStyle/>
          <a:p>
            <a:fld id="{B6DB0E4E-F5D7-41BD-96AC-FA55D8C3805E}" type="slidenum">
              <a:rPr lang="fi-FI" smtClean="0">
                <a:solidFill>
                  <a:prstClr val="black">
                    <a:tint val="75000"/>
                  </a:prstClr>
                </a:solidFill>
              </a:rPr>
              <a:pPr/>
              <a:t>41</a:t>
            </a:fld>
            <a:endParaRPr lang="fi-FI">
              <a:solidFill>
                <a:prstClr val="black">
                  <a:tint val="75000"/>
                </a:prstClr>
              </a:solidFill>
            </a:endParaRPr>
          </a:p>
        </p:txBody>
      </p:sp>
      <p:pic>
        <p:nvPicPr>
          <p:cNvPr id="5" name="Kuva 4"/>
          <p:cNvPicPr>
            <a:picLocks noChangeAspect="1"/>
          </p:cNvPicPr>
          <p:nvPr/>
        </p:nvPicPr>
        <p:blipFill rotWithShape="1">
          <a:blip r:embed="rId2" cstate="print">
            <a:extLst>
              <a:ext uri="{28A0092B-C50C-407E-A947-70E740481C1C}">
                <a14:useLocalDpi xmlns:a14="http://schemas.microsoft.com/office/drawing/2010/main" val="0"/>
              </a:ext>
            </a:extLst>
          </a:blip>
          <a:srcRect b="15667"/>
          <a:stretch/>
        </p:blipFill>
        <p:spPr>
          <a:xfrm>
            <a:off x="0" y="0"/>
            <a:ext cx="12192000" cy="6858000"/>
          </a:xfrm>
          <a:prstGeom prst="rect">
            <a:avLst/>
          </a:prstGeom>
        </p:spPr>
      </p:pic>
      <p:sp>
        <p:nvSpPr>
          <p:cNvPr id="6" name="Tekstiruutu 5"/>
          <p:cNvSpPr txBox="1"/>
          <p:nvPr/>
        </p:nvSpPr>
        <p:spPr>
          <a:xfrm>
            <a:off x="3009090" y="759461"/>
            <a:ext cx="5902154" cy="1077218"/>
          </a:xfrm>
          <a:prstGeom prst="rect">
            <a:avLst/>
          </a:prstGeom>
          <a:solidFill>
            <a:schemeClr val="bg2">
              <a:lumMod val="25000"/>
            </a:schemeClr>
          </a:solidFill>
        </p:spPr>
        <p:txBody>
          <a:bodyPr wrap="square" rtlCol="0">
            <a:spAutoFit/>
          </a:bodyPr>
          <a:lstStyle/>
          <a:p>
            <a:pPr algn="ctr"/>
            <a:r>
              <a:rPr lang="fi-FI" sz="3200" dirty="0" smtClean="0">
                <a:solidFill>
                  <a:schemeClr val="bg1"/>
                </a:solidFill>
              </a:rPr>
              <a:t>Mitä myönteistä tilanteessa nähdään</a:t>
            </a:r>
          </a:p>
        </p:txBody>
      </p:sp>
      <p:pic>
        <p:nvPicPr>
          <p:cNvPr id="7" name="Kuva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52"/>
            <a:ext cx="1685386" cy="377526"/>
          </a:xfrm>
          <a:prstGeom prst="rect">
            <a:avLst/>
          </a:prstGeom>
        </p:spPr>
      </p:pic>
    </p:spTree>
    <p:extLst>
      <p:ext uri="{BB962C8B-B14F-4D97-AF65-F5344CB8AC3E}">
        <p14:creationId xmlns:p14="http://schemas.microsoft.com/office/powerpoint/2010/main" val="40010108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3" name="Alatunnisteen paikkamerkki 2"/>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4" name="Dian numeron paikkamerkki 3"/>
          <p:cNvSpPr>
            <a:spLocks noGrp="1"/>
          </p:cNvSpPr>
          <p:nvPr>
            <p:ph type="sldNum" sz="quarter" idx="12"/>
          </p:nvPr>
        </p:nvSpPr>
        <p:spPr/>
        <p:txBody>
          <a:bodyPr/>
          <a:lstStyle/>
          <a:p>
            <a:fld id="{B6DB0E4E-F5D7-41BD-96AC-FA55D8C3805E}" type="slidenum">
              <a:rPr lang="fi-FI" smtClean="0">
                <a:solidFill>
                  <a:prstClr val="black">
                    <a:tint val="75000"/>
                  </a:prstClr>
                </a:solidFill>
              </a:rPr>
              <a:pPr/>
              <a:t>42</a:t>
            </a:fld>
            <a:endParaRPr lang="fi-FI">
              <a:solidFill>
                <a:prstClr val="black">
                  <a:tint val="75000"/>
                </a:prstClr>
              </a:solidFill>
            </a:endParaRPr>
          </a:p>
        </p:txBody>
      </p:sp>
      <p:sp>
        <p:nvSpPr>
          <p:cNvPr id="7" name="Title 1"/>
          <p:cNvSpPr txBox="1">
            <a:spLocks/>
          </p:cNvSpPr>
          <p:nvPr/>
        </p:nvSpPr>
        <p:spPr>
          <a:xfrm>
            <a:off x="814917" y="6122761"/>
            <a:ext cx="1659795"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smtClean="0">
                <a:solidFill>
                  <a:srgbClr val="444444"/>
                </a:solidFill>
                <a:latin typeface="Calibri" panose="020F0502020204030204" pitchFamily="34" charset="0"/>
              </a:rPr>
              <a:t>Vastaajat = </a:t>
            </a:r>
            <a:endParaRPr lang="it-IT" sz="1200" b="0">
              <a:solidFill>
                <a:srgbClr val="444444"/>
              </a:solidFill>
              <a:latin typeface="Calibri" panose="020F0502020204030204" pitchFamily="34" charset="0"/>
            </a:endParaRPr>
          </a:p>
        </p:txBody>
      </p:sp>
      <p:sp>
        <p:nvSpPr>
          <p:cNvPr id="8" name="Otsikko 6"/>
          <p:cNvSpPr>
            <a:spLocks noGrp="1"/>
          </p:cNvSpPr>
          <p:nvPr>
            <p:ph type="title"/>
            <p:custDataLst>
              <p:tags r:id="rId1"/>
            </p:custDataLst>
          </p:nvPr>
        </p:nvSpPr>
        <p:spPr>
          <a:xfrm>
            <a:off x="653137" y="582697"/>
            <a:ext cx="11033765" cy="622647"/>
          </a:xfrm>
        </p:spPr>
        <p:txBody>
          <a:bodyPr>
            <a:normAutofit/>
          </a:bodyPr>
          <a:lstStyle/>
          <a:p>
            <a:r>
              <a:rPr lang="fi-FI" dirty="0" smtClean="0"/>
              <a:t>Lapsen sairastumisen ja erityisyyden tuomat myönteiset asiat</a:t>
            </a:r>
            <a:endParaRPr lang="fi-FI" dirty="0"/>
          </a:p>
        </p:txBody>
      </p:sp>
      <p:sp>
        <p:nvSpPr>
          <p:cNvPr id="9" name="Title 1"/>
          <p:cNvSpPr txBox="1">
            <a:spLocks/>
          </p:cNvSpPr>
          <p:nvPr>
            <p:custDataLst>
              <p:tags r:id="rId2"/>
            </p:custDataLst>
          </p:nvPr>
        </p:nvSpPr>
        <p:spPr>
          <a:xfrm>
            <a:off x="1548342" y="6122761"/>
            <a:ext cx="1659795"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smtClean="0">
                <a:solidFill>
                  <a:srgbClr val="444444"/>
                </a:solidFill>
                <a:latin typeface="Calibri" panose="020F0502020204030204" pitchFamily="34" charset="0"/>
              </a:rPr>
              <a:t>187</a:t>
            </a:r>
            <a:endParaRPr lang="it-IT" sz="1200" b="0">
              <a:solidFill>
                <a:srgbClr val="444444"/>
              </a:solidFill>
              <a:latin typeface="Calibri" panose="020F0502020204030204" pitchFamily="34" charset="0"/>
            </a:endParaRPr>
          </a:p>
        </p:txBody>
      </p:sp>
      <p:graphicFrame>
        <p:nvGraphicFramePr>
          <p:cNvPr id="10" name="Sisällön paikkamerkki 9"/>
          <p:cNvGraphicFramePr>
            <a:graphicFrameLocks noGrp="1"/>
          </p:cNvGraphicFramePr>
          <p:nvPr>
            <p:ph idx="1"/>
            <p:custDataLst>
              <p:tags r:id="rId3"/>
            </p:custDataLst>
            <p:extLst>
              <p:ext uri="{D42A27DB-BD31-4B8C-83A1-F6EECF244321}">
                <p14:modId xmlns:p14="http://schemas.microsoft.com/office/powerpoint/2010/main" val="3524579592"/>
              </p:ext>
            </p:extLst>
          </p:nvPr>
        </p:nvGraphicFramePr>
        <p:xfrm>
          <a:off x="652463" y="1566175"/>
          <a:ext cx="6018925" cy="468315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 name="Sisällön paikkamerkki 10"/>
          <p:cNvGraphicFramePr>
            <a:graphicFrameLocks/>
          </p:cNvGraphicFramePr>
          <p:nvPr>
            <p:custDataLst>
              <p:tags r:id="rId4"/>
            </p:custDataLst>
            <p:extLst>
              <p:ext uri="{D42A27DB-BD31-4B8C-83A1-F6EECF244321}">
                <p14:modId xmlns:p14="http://schemas.microsoft.com/office/powerpoint/2010/main" val="453602865"/>
              </p:ext>
            </p:extLst>
          </p:nvPr>
        </p:nvGraphicFramePr>
        <p:xfrm>
          <a:off x="5635690" y="2127380"/>
          <a:ext cx="6277591" cy="4422710"/>
        </p:xfrm>
        <a:graphic>
          <a:graphicData uri="http://schemas.openxmlformats.org/drawingml/2006/chart">
            <c:chart xmlns:c="http://schemas.openxmlformats.org/drawingml/2006/chart" xmlns:r="http://schemas.openxmlformats.org/officeDocument/2006/relationships" r:id="rId9"/>
          </a:graphicData>
        </a:graphic>
      </p:graphicFrame>
      <p:sp>
        <p:nvSpPr>
          <p:cNvPr id="14" name="Otsikko 6"/>
          <p:cNvSpPr txBox="1">
            <a:spLocks/>
          </p:cNvSpPr>
          <p:nvPr>
            <p:custDataLst>
              <p:tags r:id="rId5"/>
            </p:custDataLst>
          </p:nvPr>
        </p:nvSpPr>
        <p:spPr>
          <a:xfrm>
            <a:off x="636043" y="1332257"/>
            <a:ext cx="4374496" cy="795123"/>
          </a:xfrm>
          <a:prstGeom prst="rect">
            <a:avLst/>
          </a:prstGeom>
        </p:spPr>
        <p:txBody>
          <a:bodyPr>
            <a:noAutofit/>
          </a:bodyPr>
          <a:lstStyle>
            <a:lvl1pPr algn="l" defTabSz="914400" rtl="0" eaLnBrk="1" latinLnBrk="0" hangingPunct="1">
              <a:lnSpc>
                <a:spcPct val="90000"/>
              </a:lnSpc>
              <a:spcBef>
                <a:spcPct val="0"/>
              </a:spcBef>
              <a:buNone/>
              <a:defRPr sz="3200" kern="1200" baseline="0">
                <a:solidFill>
                  <a:schemeClr val="tx1">
                    <a:lumMod val="85000"/>
                    <a:lumOff val="15000"/>
                  </a:schemeClr>
                </a:solidFill>
                <a:latin typeface="+mj-lt"/>
                <a:ea typeface="+mj-ea"/>
                <a:cs typeface="+mj-cs"/>
              </a:defRPr>
            </a:lvl1pPr>
          </a:lstStyle>
          <a:p>
            <a:r>
              <a:rPr lang="fi-FI" sz="1600" i="1" dirty="0" smtClean="0">
                <a:solidFill>
                  <a:prstClr val="black">
                    <a:lumMod val="85000"/>
                    <a:lumOff val="15000"/>
                  </a:prstClr>
                </a:solidFill>
              </a:rPr>
              <a:t>Lapsen sairastuminen/lapsen erityisyys voi tuoda perheen elämään myös hyviä ja myönteisiä asioita. Onko sinulla tällaisia kokemuksia?</a:t>
            </a:r>
            <a:endParaRPr lang="fi-FI" sz="1600" i="1" dirty="0">
              <a:solidFill>
                <a:prstClr val="black">
                  <a:lumMod val="85000"/>
                  <a:lumOff val="15000"/>
                </a:prstClr>
              </a:solidFill>
            </a:endParaRPr>
          </a:p>
        </p:txBody>
      </p:sp>
      <p:sp>
        <p:nvSpPr>
          <p:cNvPr id="6" name="Nuoli oikealle 5"/>
          <p:cNvSpPr/>
          <p:nvPr/>
        </p:nvSpPr>
        <p:spPr>
          <a:xfrm rot="20333709">
            <a:off x="3998659" y="2250371"/>
            <a:ext cx="2446599" cy="189327"/>
          </a:xfrm>
          <a:prstGeom prst="rightArrow">
            <a:avLst/>
          </a:prstGeom>
          <a:solidFill>
            <a:srgbClr val="96F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sp>
        <p:nvSpPr>
          <p:cNvPr id="15" name="Otsikko 6"/>
          <p:cNvSpPr txBox="1">
            <a:spLocks/>
          </p:cNvSpPr>
          <p:nvPr>
            <p:custDataLst>
              <p:tags r:id="rId6"/>
            </p:custDataLst>
          </p:nvPr>
        </p:nvSpPr>
        <p:spPr>
          <a:xfrm>
            <a:off x="6379512" y="1655170"/>
            <a:ext cx="4374496" cy="512095"/>
          </a:xfrm>
          <a:prstGeom prst="rect">
            <a:avLst/>
          </a:prstGeom>
        </p:spPr>
        <p:txBody>
          <a:bodyPr>
            <a:noAutofit/>
          </a:bodyPr>
          <a:lstStyle>
            <a:lvl1pPr algn="l" defTabSz="914400" rtl="0" eaLnBrk="1" latinLnBrk="0" hangingPunct="1">
              <a:lnSpc>
                <a:spcPct val="90000"/>
              </a:lnSpc>
              <a:spcBef>
                <a:spcPct val="0"/>
              </a:spcBef>
              <a:buNone/>
              <a:defRPr sz="3200" kern="1200" baseline="0">
                <a:solidFill>
                  <a:schemeClr val="tx1">
                    <a:lumMod val="85000"/>
                    <a:lumOff val="15000"/>
                  </a:schemeClr>
                </a:solidFill>
                <a:latin typeface="+mj-lt"/>
                <a:ea typeface="+mj-ea"/>
                <a:cs typeface="+mj-cs"/>
              </a:defRPr>
            </a:lvl1pPr>
          </a:lstStyle>
          <a:p>
            <a:r>
              <a:rPr lang="fi-FI" sz="1600" i="1" dirty="0" smtClean="0">
                <a:solidFill>
                  <a:prstClr val="black">
                    <a:lumMod val="85000"/>
                    <a:lumOff val="15000"/>
                  </a:prstClr>
                </a:solidFill>
              </a:rPr>
              <a:t>Kerro vähän myönteisistä kokemuksistasi?</a:t>
            </a:r>
          </a:p>
          <a:p>
            <a:r>
              <a:rPr lang="fi-FI" sz="1400" dirty="0" smtClean="0">
                <a:solidFill>
                  <a:prstClr val="black">
                    <a:lumMod val="85000"/>
                    <a:lumOff val="15000"/>
                  </a:prstClr>
                </a:solidFill>
              </a:rPr>
              <a:t>AVOIN KYSYMYS, KOODATUT VASTAUKSET, n=125</a:t>
            </a:r>
            <a:endParaRPr lang="fi-FI" sz="1400" dirty="0">
              <a:solidFill>
                <a:prstClr val="black">
                  <a:lumMod val="85000"/>
                  <a:lumOff val="15000"/>
                </a:prstClr>
              </a:solidFill>
            </a:endParaRPr>
          </a:p>
        </p:txBody>
      </p:sp>
    </p:spTree>
    <p:extLst>
      <p:ext uri="{BB962C8B-B14F-4D97-AF65-F5344CB8AC3E}">
        <p14:creationId xmlns:p14="http://schemas.microsoft.com/office/powerpoint/2010/main" val="33832492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3" name="Alatunnisteen paikkamerkki 2"/>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4" name="Dian numeron paikkamerkki 3"/>
          <p:cNvSpPr>
            <a:spLocks noGrp="1"/>
          </p:cNvSpPr>
          <p:nvPr>
            <p:ph type="sldNum" sz="quarter" idx="12"/>
          </p:nvPr>
        </p:nvSpPr>
        <p:spPr/>
        <p:txBody>
          <a:bodyPr/>
          <a:lstStyle/>
          <a:p>
            <a:fld id="{B6DB0E4E-F5D7-41BD-96AC-FA55D8C3805E}" type="slidenum">
              <a:rPr lang="fi-FI" smtClean="0">
                <a:solidFill>
                  <a:prstClr val="black">
                    <a:tint val="75000"/>
                  </a:prstClr>
                </a:solidFill>
              </a:rPr>
              <a:pPr/>
              <a:t>43</a:t>
            </a:fld>
            <a:endParaRPr lang="fi-FI">
              <a:solidFill>
                <a:prstClr val="black">
                  <a:tint val="75000"/>
                </a:prstClr>
              </a:solidFill>
            </a:endParaRPr>
          </a:p>
        </p:txBody>
      </p:sp>
      <p:sp>
        <p:nvSpPr>
          <p:cNvPr id="8" name="Otsikko 6"/>
          <p:cNvSpPr>
            <a:spLocks noGrp="1"/>
          </p:cNvSpPr>
          <p:nvPr>
            <p:ph type="title"/>
            <p:custDataLst>
              <p:tags r:id="rId1"/>
            </p:custDataLst>
          </p:nvPr>
        </p:nvSpPr>
        <p:spPr>
          <a:xfrm>
            <a:off x="460355" y="452068"/>
            <a:ext cx="11033765" cy="622647"/>
          </a:xfrm>
        </p:spPr>
        <p:txBody>
          <a:bodyPr>
            <a:normAutofit fontScale="90000"/>
          </a:bodyPr>
          <a:lstStyle/>
          <a:p>
            <a:r>
              <a:rPr lang="fi-FI" dirty="0" smtClean="0"/>
              <a:t>Vanhempien kokemat myönteiset asiat järjestöittäin</a:t>
            </a:r>
            <a:r>
              <a:rPr lang="fi-FI" dirty="0"/>
              <a:t/>
            </a:r>
            <a:br>
              <a:rPr lang="fi-FI" dirty="0"/>
            </a:br>
            <a:r>
              <a:rPr lang="fi-FI" sz="2200" dirty="0" smtClean="0"/>
              <a:t>AVOIN KYSYMYS, KOODATUT VASTAUKSET</a:t>
            </a:r>
            <a:endParaRPr lang="fi-FI" sz="2200" dirty="0"/>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1491097332"/>
              </p:ext>
            </p:extLst>
          </p:nvPr>
        </p:nvGraphicFramePr>
        <p:xfrm>
          <a:off x="139959" y="1335088"/>
          <a:ext cx="8376979" cy="4319263"/>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1"/>
          <p:cNvSpPr txBox="1">
            <a:spLocks/>
          </p:cNvSpPr>
          <p:nvPr/>
        </p:nvSpPr>
        <p:spPr>
          <a:xfrm>
            <a:off x="674959" y="5852023"/>
            <a:ext cx="4298258" cy="464652"/>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smtClean="0">
                <a:solidFill>
                  <a:srgbClr val="444444"/>
                </a:solidFill>
                <a:latin typeface="Calibri" panose="020F0502020204030204" pitchFamily="34" charset="0"/>
              </a:rPr>
              <a:t>Vastaajat = kokee lapsen sairauden/erityisyyden tuoneen perheen elämään myös hyviä ja myönteisiä asioita, n=125 </a:t>
            </a:r>
            <a:endParaRPr lang="it-IT" sz="1200" b="0" dirty="0">
              <a:solidFill>
                <a:srgbClr val="444444"/>
              </a:solidFill>
              <a:latin typeface="Calibri" panose="020F0502020204030204" pitchFamily="34" charset="0"/>
            </a:endParaRPr>
          </a:p>
        </p:txBody>
      </p:sp>
      <p:sp>
        <p:nvSpPr>
          <p:cNvPr id="13" name="Kuvaselitepilvi 12"/>
          <p:cNvSpPr/>
          <p:nvPr/>
        </p:nvSpPr>
        <p:spPr>
          <a:xfrm>
            <a:off x="9508146" y="1970315"/>
            <a:ext cx="2317101" cy="1779036"/>
          </a:xfrm>
          <a:prstGeom prst="cloudCallout">
            <a:avLst>
              <a:gd name="adj1" fmla="val 30071"/>
              <a:gd name="adj2" fmla="val 51635"/>
            </a:avLst>
          </a:prstGeom>
          <a:solidFill>
            <a:schemeClr val="bg1"/>
          </a:solidFill>
          <a:ln w="25400">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Kuopukseni erityisyys on kasvattanut minua enemmän kuin mikään muu kokemus elämässäni. Opettanut aivan valtavasti</a:t>
            </a:r>
            <a:r>
              <a:rPr lang="fi-FI" sz="1100" i="1" dirty="0" smtClean="0">
                <a:solidFill>
                  <a:srgbClr val="E7E6E6">
                    <a:lumMod val="25000"/>
                  </a:srgbClr>
                </a:solidFill>
              </a:rPr>
              <a:t>!</a:t>
            </a:r>
          </a:p>
          <a:p>
            <a:pPr algn="ctr">
              <a:defRPr/>
            </a:pPr>
            <a:r>
              <a:rPr lang="fi-FI" sz="1100" i="1" dirty="0" smtClean="0">
                <a:solidFill>
                  <a:srgbClr val="E7E6E6">
                    <a:lumMod val="25000"/>
                  </a:srgbClr>
                </a:solidFill>
              </a:rPr>
              <a:t>(LEIJONAEMOT)</a:t>
            </a:r>
            <a:endParaRPr lang="fi-FI" sz="1100" i="1" dirty="0">
              <a:solidFill>
                <a:srgbClr val="E7E6E6">
                  <a:lumMod val="25000"/>
                </a:srgbClr>
              </a:solidFill>
            </a:endParaRPr>
          </a:p>
        </p:txBody>
      </p:sp>
      <p:sp>
        <p:nvSpPr>
          <p:cNvPr id="14" name="Kuvaselitepilvi 13"/>
          <p:cNvSpPr/>
          <p:nvPr/>
        </p:nvSpPr>
        <p:spPr>
          <a:xfrm>
            <a:off x="6732924" y="2084615"/>
            <a:ext cx="2446954" cy="1672900"/>
          </a:xfrm>
          <a:prstGeom prst="cloudCallout">
            <a:avLst>
              <a:gd name="adj1" fmla="val 30071"/>
              <a:gd name="adj2" fmla="val 51635"/>
            </a:avLst>
          </a:prstGeom>
          <a:solidFill>
            <a:schemeClr val="bg1"/>
          </a:solidFill>
          <a:ln w="25400">
            <a:solidFill>
              <a:srgbClr val="96F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smtClean="0">
                <a:solidFill>
                  <a:srgbClr val="E7E6E6">
                    <a:lumMod val="25000"/>
                  </a:srgbClr>
                </a:solidFill>
              </a:rPr>
              <a:t>Uusia </a:t>
            </a:r>
            <a:r>
              <a:rPr lang="fi-FI" sz="1100" i="1" dirty="0">
                <a:solidFill>
                  <a:srgbClr val="E7E6E6">
                    <a:lumMod val="25000"/>
                  </a:srgbClr>
                </a:solidFill>
              </a:rPr>
              <a:t>ystäviä/vertaisia jotka ovat käyneet läpi samanlaisia asioita. Osaa arvostaa ja nauttia yksinkertaisesta arjesta</a:t>
            </a:r>
            <a:r>
              <a:rPr lang="fi-FI" sz="1100" i="1" dirty="0" smtClean="0">
                <a:solidFill>
                  <a:srgbClr val="E7E6E6">
                    <a:lumMod val="25000"/>
                  </a:srgbClr>
                </a:solidFill>
              </a:rPr>
              <a:t>.</a:t>
            </a:r>
          </a:p>
          <a:p>
            <a:pPr algn="ctr">
              <a:defRPr/>
            </a:pPr>
            <a:r>
              <a:rPr lang="fi-FI" sz="1100" i="1" dirty="0" smtClean="0">
                <a:solidFill>
                  <a:srgbClr val="E7E6E6">
                    <a:lumMod val="25000"/>
                  </a:srgbClr>
                </a:solidFill>
              </a:rPr>
              <a:t>(MUSILI)</a:t>
            </a:r>
            <a:endParaRPr lang="fi-FI" sz="1100" i="1" dirty="0">
              <a:solidFill>
                <a:srgbClr val="E7E6E6">
                  <a:lumMod val="25000"/>
                </a:srgbClr>
              </a:solidFill>
            </a:endParaRPr>
          </a:p>
        </p:txBody>
      </p:sp>
      <p:sp>
        <p:nvSpPr>
          <p:cNvPr id="15" name="Kuvaselitepilvi 14"/>
          <p:cNvSpPr/>
          <p:nvPr/>
        </p:nvSpPr>
        <p:spPr>
          <a:xfrm>
            <a:off x="8747112" y="3735381"/>
            <a:ext cx="3078135" cy="1372378"/>
          </a:xfrm>
          <a:prstGeom prst="cloudCallout">
            <a:avLst>
              <a:gd name="adj1" fmla="val 30071"/>
              <a:gd name="adj2" fmla="val 51635"/>
            </a:avLst>
          </a:prstGeom>
          <a:solidFill>
            <a:schemeClr val="bg1"/>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Perhe on entistä tiiviimpi ja suhde mieheeni on lähentynyt paljon tämän lapsen sairauskokemuksen myötä</a:t>
            </a:r>
            <a:r>
              <a:rPr lang="fi-FI" sz="1100" i="1" dirty="0" smtClean="0">
                <a:solidFill>
                  <a:srgbClr val="E7E6E6">
                    <a:lumMod val="25000"/>
                  </a:srgbClr>
                </a:solidFill>
              </a:rPr>
              <a:t>.</a:t>
            </a:r>
          </a:p>
          <a:p>
            <a:pPr algn="ctr">
              <a:defRPr/>
            </a:pPr>
            <a:r>
              <a:rPr lang="fi-FI" sz="1100" i="1" dirty="0" smtClean="0">
                <a:solidFill>
                  <a:srgbClr val="E7E6E6">
                    <a:lumMod val="25000"/>
                  </a:srgbClr>
                </a:solidFill>
              </a:rPr>
              <a:t>(SYDÄNLAPSET)</a:t>
            </a:r>
            <a:endParaRPr lang="fi-FI" sz="1100" i="1" dirty="0">
              <a:solidFill>
                <a:srgbClr val="E7E6E6">
                  <a:lumMod val="25000"/>
                </a:srgbClr>
              </a:solidFill>
            </a:endParaRPr>
          </a:p>
        </p:txBody>
      </p:sp>
      <p:sp>
        <p:nvSpPr>
          <p:cNvPr id="16" name="Kuvaselitepilvi 15"/>
          <p:cNvSpPr/>
          <p:nvPr/>
        </p:nvSpPr>
        <p:spPr>
          <a:xfrm>
            <a:off x="7746851" y="5107759"/>
            <a:ext cx="3407397" cy="1488528"/>
          </a:xfrm>
          <a:prstGeom prst="cloudCallout">
            <a:avLst>
              <a:gd name="adj1" fmla="val 30071"/>
              <a:gd name="adj2" fmla="val 51635"/>
            </a:avLst>
          </a:prstGeom>
          <a:solidFill>
            <a:schemeClr val="bg1"/>
          </a:solidFill>
          <a:ln w="25400">
            <a:solidFill>
              <a:srgbClr val="EB599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Tapasin ihania, välittäviä ihmisiä. Sykerön tapahtumat toivat lapsille mahdollisuuden tehdä sellaisia asioita, mitä normilapset eivät koe lainkaan</a:t>
            </a:r>
            <a:r>
              <a:rPr lang="fi-FI" sz="1100" i="1" dirty="0" smtClean="0">
                <a:solidFill>
                  <a:srgbClr val="E7E6E6">
                    <a:lumMod val="25000"/>
                  </a:srgbClr>
                </a:solidFill>
              </a:rPr>
              <a:t>.</a:t>
            </a:r>
          </a:p>
          <a:p>
            <a:pPr algn="ctr">
              <a:defRPr/>
            </a:pPr>
            <a:r>
              <a:rPr lang="fi-FI" sz="1100" i="1" dirty="0" smtClean="0">
                <a:solidFill>
                  <a:srgbClr val="E7E6E6">
                    <a:lumMod val="25000"/>
                  </a:srgbClr>
                </a:solidFill>
              </a:rPr>
              <a:t>(SYKERÖ)</a:t>
            </a:r>
            <a:endParaRPr lang="fi-FI" sz="1100" i="1" dirty="0">
              <a:solidFill>
                <a:srgbClr val="E7E6E6">
                  <a:lumMod val="25000"/>
                </a:srgbClr>
              </a:solidFill>
            </a:endParaRPr>
          </a:p>
        </p:txBody>
      </p:sp>
      <p:sp>
        <p:nvSpPr>
          <p:cNvPr id="17" name="Kuvaselitepilvi 16"/>
          <p:cNvSpPr/>
          <p:nvPr/>
        </p:nvSpPr>
        <p:spPr>
          <a:xfrm>
            <a:off x="8969375" y="296247"/>
            <a:ext cx="2633610" cy="1674068"/>
          </a:xfrm>
          <a:prstGeom prst="cloudCallout">
            <a:avLst>
              <a:gd name="adj1" fmla="val 30071"/>
              <a:gd name="adj2" fmla="val 51635"/>
            </a:avLst>
          </a:prstGeom>
          <a:solidFill>
            <a:schemeClr val="bg1"/>
          </a:solidFill>
          <a:ln w="25400">
            <a:solidFill>
              <a:srgbClr val="00B0F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i-FI" sz="1100" i="1" dirty="0">
                <a:solidFill>
                  <a:srgbClr val="E7E6E6">
                    <a:lumMod val="25000"/>
                  </a:srgbClr>
                </a:solidFill>
              </a:rPr>
              <a:t>Elämä on asettunut uuteen perspektiiviin, hyvistä asioista on nykyään helpompi nauttia, myös niistä ihan pienistä asioista</a:t>
            </a:r>
            <a:r>
              <a:rPr lang="fi-FI" sz="1100" i="1" dirty="0" smtClean="0">
                <a:solidFill>
                  <a:srgbClr val="E7E6E6">
                    <a:lumMod val="25000"/>
                  </a:srgbClr>
                </a:solidFill>
              </a:rPr>
              <a:t>.</a:t>
            </a:r>
          </a:p>
          <a:p>
            <a:pPr algn="ctr">
              <a:defRPr/>
            </a:pPr>
            <a:r>
              <a:rPr lang="fi-FI" sz="1100" i="1" dirty="0" smtClean="0">
                <a:solidFill>
                  <a:srgbClr val="E7E6E6">
                    <a:lumMod val="25000"/>
                  </a:srgbClr>
                </a:solidFill>
              </a:rPr>
              <a:t>(KYMPIN LAPSET)</a:t>
            </a:r>
            <a:endParaRPr lang="fi-FI" sz="1100" i="1" dirty="0">
              <a:solidFill>
                <a:srgbClr val="E7E6E6">
                  <a:lumMod val="25000"/>
                </a:srgbClr>
              </a:solidFill>
            </a:endParaRPr>
          </a:p>
        </p:txBody>
      </p:sp>
      <p:sp>
        <p:nvSpPr>
          <p:cNvPr id="18" name="Title 1"/>
          <p:cNvSpPr txBox="1">
            <a:spLocks/>
          </p:cNvSpPr>
          <p:nvPr/>
        </p:nvSpPr>
        <p:spPr>
          <a:xfrm>
            <a:off x="6040843" y="6323267"/>
            <a:ext cx="2055801" cy="375411"/>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000" b="0" dirty="0" smtClean="0">
                <a:solidFill>
                  <a:srgbClr val="444444"/>
                </a:solidFill>
                <a:latin typeface="Calibri" panose="020F0502020204030204" pitchFamily="34" charset="0"/>
              </a:rPr>
              <a:t>Kaikki avoimet vastaukset löytyvät erillisestä </a:t>
            </a:r>
            <a:r>
              <a:rPr lang="fi-FI" sz="1000" b="0" dirty="0" err="1" smtClean="0">
                <a:solidFill>
                  <a:srgbClr val="444444"/>
                </a:solidFill>
                <a:latin typeface="Calibri" panose="020F0502020204030204" pitchFamily="34" charset="0"/>
              </a:rPr>
              <a:t>excel-tiedostosta</a:t>
            </a:r>
            <a:endParaRPr lang="it-IT" sz="1000" b="0" dirty="0">
              <a:solidFill>
                <a:srgbClr val="444444"/>
              </a:solidFill>
              <a:latin typeface="Calibri" panose="020F0502020204030204" pitchFamily="34" charset="0"/>
            </a:endParaRPr>
          </a:p>
        </p:txBody>
      </p:sp>
      <p:sp>
        <p:nvSpPr>
          <p:cNvPr id="19" name="Title 1"/>
          <p:cNvSpPr txBox="1">
            <a:spLocks/>
          </p:cNvSpPr>
          <p:nvPr>
            <p:custDataLst>
              <p:tags r:id="rId3"/>
            </p:custDataLst>
          </p:nvPr>
        </p:nvSpPr>
        <p:spPr>
          <a:xfrm>
            <a:off x="5473979" y="5981937"/>
            <a:ext cx="1851140" cy="221906"/>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smtClean="0">
                <a:solidFill>
                  <a:srgbClr val="444444"/>
                </a:solidFill>
                <a:latin typeface="Calibri" panose="020F0502020204030204" pitchFamily="34" charset="0"/>
              </a:rPr>
              <a:t>*) pieni vastaajamäärä</a:t>
            </a:r>
            <a:endParaRPr lang="it-IT" sz="1200" b="0" dirty="0">
              <a:solidFill>
                <a:srgbClr val="444444"/>
              </a:solidFill>
              <a:latin typeface="Calibri" panose="020F0502020204030204" pitchFamily="34" charset="0"/>
            </a:endParaRPr>
          </a:p>
        </p:txBody>
      </p:sp>
    </p:spTree>
    <p:extLst>
      <p:ext uri="{BB962C8B-B14F-4D97-AF65-F5344CB8AC3E}">
        <p14:creationId xmlns:p14="http://schemas.microsoft.com/office/powerpoint/2010/main" val="3388957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t>14.8.2017</a:t>
            </a:r>
            <a:endParaRPr lang="fi-FI" dirty="0"/>
          </a:p>
        </p:txBody>
      </p:sp>
      <p:sp>
        <p:nvSpPr>
          <p:cNvPr id="3" name="Alatunnisteen paikkamerkki 2"/>
          <p:cNvSpPr>
            <a:spLocks noGrp="1"/>
          </p:cNvSpPr>
          <p:nvPr>
            <p:ph type="ftr" sz="quarter" idx="11"/>
          </p:nvPr>
        </p:nvSpPr>
        <p:spPr/>
        <p:txBody>
          <a:bodyPr/>
          <a:lstStyle/>
          <a:p>
            <a:r>
              <a:rPr lang="fi-FI" smtClean="0"/>
              <a:t>Kummit ry/Lapsipotilasjärjestöjen jäsenet T-17093 MT</a:t>
            </a:r>
            <a:endParaRPr lang="fi-FI" dirty="0"/>
          </a:p>
        </p:txBody>
      </p:sp>
      <p:sp>
        <p:nvSpPr>
          <p:cNvPr id="4" name="Dian numeron paikkamerkki 3"/>
          <p:cNvSpPr>
            <a:spLocks noGrp="1"/>
          </p:cNvSpPr>
          <p:nvPr>
            <p:ph type="sldNum" sz="quarter" idx="12"/>
          </p:nvPr>
        </p:nvSpPr>
        <p:spPr/>
        <p:txBody>
          <a:bodyPr/>
          <a:lstStyle/>
          <a:p>
            <a:fld id="{B6DB0E4E-F5D7-41BD-96AC-FA55D8C3805E}" type="slidenum">
              <a:rPr lang="fi-FI" smtClean="0"/>
              <a:t>44</a:t>
            </a:fld>
            <a:endParaRPr lang="fi-FI"/>
          </a:p>
        </p:txBody>
      </p:sp>
      <p:sp>
        <p:nvSpPr>
          <p:cNvPr id="7" name="Otsikko 6"/>
          <p:cNvSpPr>
            <a:spLocks noGrp="1"/>
          </p:cNvSpPr>
          <p:nvPr>
            <p:ph type="title"/>
            <p:custDataLst>
              <p:tags r:id="rId1"/>
            </p:custDataLst>
          </p:nvPr>
        </p:nvSpPr>
        <p:spPr>
          <a:xfrm>
            <a:off x="266700" y="480060"/>
            <a:ext cx="11725275" cy="1043940"/>
          </a:xfrm>
        </p:spPr>
        <p:txBody>
          <a:bodyPr>
            <a:normAutofit fontScale="90000"/>
          </a:bodyPr>
          <a:lstStyle/>
          <a:p>
            <a:r>
              <a:rPr lang="fi-FI" dirty="0" smtClean="0"/>
              <a:t>Sisarusten kokemat myönteiset ja mukavat asiat</a:t>
            </a:r>
            <a:br>
              <a:rPr lang="fi-FI" dirty="0" smtClean="0"/>
            </a:br>
            <a:r>
              <a:rPr lang="fi-FI" sz="2200" dirty="0" smtClean="0"/>
              <a:t>LAPSIPOTILASPERHEEN SISARUKSILLA: </a:t>
            </a:r>
            <a:r>
              <a:rPr lang="fi-FI" sz="2200" b="1" dirty="0" smtClean="0">
                <a:solidFill>
                  <a:schemeClr val="bg2">
                    <a:lumMod val="50000"/>
                  </a:schemeClr>
                </a:solidFill>
              </a:rPr>
              <a:t>Kerro mukavista asioista perheesi elämässä?</a:t>
            </a:r>
            <a:br>
              <a:rPr lang="fi-FI" sz="2200" b="1" dirty="0" smtClean="0">
                <a:solidFill>
                  <a:schemeClr val="bg2">
                    <a:lumMod val="50000"/>
                  </a:schemeClr>
                </a:solidFill>
              </a:rPr>
            </a:br>
            <a:r>
              <a:rPr lang="fi-FI" sz="2200" dirty="0" smtClean="0">
                <a:solidFill>
                  <a:schemeClr val="bg2">
                    <a:lumMod val="50000"/>
                  </a:schemeClr>
                </a:solidFill>
              </a:rPr>
              <a:t>ERITYISLAPSIPERHEEN SISARUKSILLE: </a:t>
            </a:r>
            <a:r>
              <a:rPr lang="fi-FI" sz="2200" b="1" dirty="0" smtClean="0">
                <a:solidFill>
                  <a:schemeClr val="bg2">
                    <a:lumMod val="50000"/>
                  </a:schemeClr>
                </a:solidFill>
              </a:rPr>
              <a:t>Kerro mukavista asioista, joita sisaruksesi erilaisuus on tuonut elämääsi?</a:t>
            </a:r>
            <a:endParaRPr lang="fi-FI" sz="2200" b="1" dirty="0">
              <a:solidFill>
                <a:schemeClr val="bg2">
                  <a:lumMod val="50000"/>
                </a:schemeClr>
              </a:solidFill>
            </a:endParaRPr>
          </a:p>
        </p:txBody>
      </p:sp>
      <p:sp>
        <p:nvSpPr>
          <p:cNvPr id="13" name="Title 1"/>
          <p:cNvSpPr txBox="1">
            <a:spLocks/>
          </p:cNvSpPr>
          <p:nvPr/>
        </p:nvSpPr>
        <p:spPr>
          <a:xfrm>
            <a:off x="10783121" y="120735"/>
            <a:ext cx="1290691" cy="253140"/>
          </a:xfrm>
          <a:prstGeom prst="rect">
            <a:avLst/>
          </a:prstGeom>
          <a:solidFill>
            <a:srgbClr val="00B0F0"/>
          </a:solidFill>
        </p:spPr>
        <p:txBody>
          <a:bodyPr lIns="90000" tIns="46800" rIns="90000" bIns="46800" anchor="ctr"/>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pPr algn="ctr"/>
            <a:r>
              <a:rPr lang="fi-FI" sz="1400" dirty="0" smtClean="0">
                <a:solidFill>
                  <a:schemeClr val="bg1"/>
                </a:solidFill>
                <a:latin typeface="Calibri" panose="020F0502020204030204" pitchFamily="34" charset="0"/>
              </a:rPr>
              <a:t>SISARUS</a:t>
            </a:r>
            <a:endParaRPr lang="it-IT" sz="1400" dirty="0">
              <a:solidFill>
                <a:schemeClr val="bg1"/>
              </a:solidFill>
              <a:latin typeface="Calibri" panose="020F0502020204030204" pitchFamily="34" charset="0"/>
            </a:endParaRPr>
          </a:p>
        </p:txBody>
      </p:sp>
      <p:sp>
        <p:nvSpPr>
          <p:cNvPr id="18" name="Kuvaselitepilvi 17"/>
          <p:cNvSpPr/>
          <p:nvPr/>
        </p:nvSpPr>
        <p:spPr>
          <a:xfrm>
            <a:off x="980821" y="1763484"/>
            <a:ext cx="2075095" cy="1212980"/>
          </a:xfrm>
          <a:prstGeom prst="cloudCallout">
            <a:avLst>
              <a:gd name="adj1" fmla="val 30071"/>
              <a:gd name="adj2" fmla="val 51635"/>
            </a:avLst>
          </a:prstGeom>
          <a:solidFill>
            <a:schemeClr val="bg1"/>
          </a:solidFill>
          <a:ln w="25400">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r>
              <a:rPr lang="fi-FI" sz="1100" i="1" dirty="0">
                <a:solidFill>
                  <a:schemeClr val="bg2">
                    <a:lumMod val="25000"/>
                  </a:schemeClr>
                </a:solidFill>
              </a:rPr>
              <a:t>Veljeni on hauska ja välillä se pelleilee</a:t>
            </a:r>
            <a:r>
              <a:rPr lang="fi-FI" sz="1100" i="1" dirty="0" smtClean="0">
                <a:solidFill>
                  <a:schemeClr val="bg2">
                    <a:lumMod val="25000"/>
                  </a:schemeClr>
                </a:solidFill>
              </a:rPr>
              <a:t>.</a:t>
            </a:r>
          </a:p>
          <a:p>
            <a:pPr algn="ctr">
              <a:buFontTx/>
              <a:buNone/>
              <a:defRPr/>
            </a:pPr>
            <a:r>
              <a:rPr lang="fi-FI" sz="1100" i="1" dirty="0" smtClean="0">
                <a:solidFill>
                  <a:schemeClr val="bg2">
                    <a:lumMod val="25000"/>
                  </a:schemeClr>
                </a:solidFill>
              </a:rPr>
              <a:t>(LEIJONAEMOT)</a:t>
            </a:r>
            <a:endParaRPr lang="fi-FI" sz="1100" i="1" dirty="0">
              <a:solidFill>
                <a:schemeClr val="bg2">
                  <a:lumMod val="25000"/>
                </a:schemeClr>
              </a:solidFill>
            </a:endParaRPr>
          </a:p>
        </p:txBody>
      </p:sp>
      <p:sp>
        <p:nvSpPr>
          <p:cNvPr id="20" name="Kuvaselitepilvi 19"/>
          <p:cNvSpPr/>
          <p:nvPr/>
        </p:nvSpPr>
        <p:spPr>
          <a:xfrm>
            <a:off x="8858091" y="1901694"/>
            <a:ext cx="2823016" cy="1183435"/>
          </a:xfrm>
          <a:prstGeom prst="cloudCallout">
            <a:avLst>
              <a:gd name="adj1" fmla="val 30071"/>
              <a:gd name="adj2" fmla="val 51635"/>
            </a:avLst>
          </a:prstGeom>
          <a:solidFill>
            <a:schemeClr val="bg1"/>
          </a:solidFill>
          <a:ln w="25400">
            <a:solidFill>
              <a:srgbClr val="96F00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fi-FI" sz="1100" i="1" dirty="0">
                <a:solidFill>
                  <a:schemeClr val="bg2">
                    <a:lumMod val="25000"/>
                  </a:schemeClr>
                </a:solidFill>
              </a:rPr>
              <a:t>Kesälomaretket yhdessä, lemmikit, paljon sisaruksia </a:t>
            </a:r>
            <a:r>
              <a:rPr lang="fi-FI" sz="1100" i="1" dirty="0" smtClean="0">
                <a:solidFill>
                  <a:schemeClr val="bg2">
                    <a:lumMod val="25000"/>
                  </a:schemeClr>
                </a:solidFill>
              </a:rPr>
              <a:t>(</a:t>
            </a:r>
            <a:r>
              <a:rPr lang="fi-FI" sz="1100" i="1" dirty="0">
                <a:solidFill>
                  <a:schemeClr val="bg2">
                    <a:lumMod val="25000"/>
                  </a:schemeClr>
                </a:solidFill>
              </a:rPr>
              <a:t>MUSILI</a:t>
            </a:r>
            <a:r>
              <a:rPr lang="fi-FI" sz="1100" i="1" dirty="0" smtClean="0">
                <a:solidFill>
                  <a:schemeClr val="bg2">
                    <a:lumMod val="25000"/>
                  </a:schemeClr>
                </a:solidFill>
              </a:rPr>
              <a:t>)</a:t>
            </a:r>
            <a:endParaRPr lang="fi-FI" sz="1100" i="1" dirty="0">
              <a:solidFill>
                <a:schemeClr val="bg2">
                  <a:lumMod val="25000"/>
                </a:schemeClr>
              </a:solidFill>
            </a:endParaRPr>
          </a:p>
        </p:txBody>
      </p:sp>
      <p:sp>
        <p:nvSpPr>
          <p:cNvPr id="21" name="Kuvaselitepilvi 20"/>
          <p:cNvSpPr/>
          <p:nvPr/>
        </p:nvSpPr>
        <p:spPr>
          <a:xfrm>
            <a:off x="6447771" y="1763484"/>
            <a:ext cx="1945654" cy="884078"/>
          </a:xfrm>
          <a:prstGeom prst="cloudCallout">
            <a:avLst>
              <a:gd name="adj1" fmla="val 30071"/>
              <a:gd name="adj2" fmla="val 51635"/>
            </a:avLst>
          </a:prstGeom>
          <a:solidFill>
            <a:schemeClr val="bg1"/>
          </a:solidFill>
          <a:ln w="25400">
            <a:solidFill>
              <a:srgbClr val="96F00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fi-FI" sz="1100" i="1" dirty="0">
                <a:solidFill>
                  <a:schemeClr val="bg2">
                    <a:lumMod val="25000"/>
                  </a:schemeClr>
                </a:solidFill>
              </a:rPr>
              <a:t>metsäretket, </a:t>
            </a:r>
            <a:r>
              <a:rPr lang="fi-FI" sz="1100" i="1" dirty="0" smtClean="0">
                <a:solidFill>
                  <a:schemeClr val="bg2">
                    <a:lumMod val="25000"/>
                  </a:schemeClr>
                </a:solidFill>
              </a:rPr>
              <a:t>pelit</a:t>
            </a:r>
          </a:p>
          <a:p>
            <a:pPr algn="ctr"/>
            <a:r>
              <a:rPr lang="fi-FI" sz="1100" i="1" dirty="0" smtClean="0">
                <a:solidFill>
                  <a:schemeClr val="bg2">
                    <a:lumMod val="25000"/>
                  </a:schemeClr>
                </a:solidFill>
              </a:rPr>
              <a:t>(</a:t>
            </a:r>
            <a:r>
              <a:rPr lang="fi-FI" sz="1100" i="1" dirty="0">
                <a:solidFill>
                  <a:schemeClr val="bg2">
                    <a:lumMod val="25000"/>
                  </a:schemeClr>
                </a:solidFill>
              </a:rPr>
              <a:t>MUSILI</a:t>
            </a:r>
            <a:r>
              <a:rPr lang="fi-FI" sz="1100" i="1" dirty="0" smtClean="0">
                <a:solidFill>
                  <a:schemeClr val="bg2">
                    <a:lumMod val="25000"/>
                  </a:schemeClr>
                </a:solidFill>
              </a:rPr>
              <a:t>)</a:t>
            </a:r>
            <a:endParaRPr lang="fi-FI" sz="1100" i="1" dirty="0">
              <a:solidFill>
                <a:schemeClr val="bg2">
                  <a:lumMod val="25000"/>
                </a:schemeClr>
              </a:solidFill>
            </a:endParaRPr>
          </a:p>
        </p:txBody>
      </p:sp>
      <p:sp>
        <p:nvSpPr>
          <p:cNvPr id="23" name="Kuvaselitepilvi 22"/>
          <p:cNvSpPr/>
          <p:nvPr/>
        </p:nvSpPr>
        <p:spPr>
          <a:xfrm>
            <a:off x="4122668" y="4234931"/>
            <a:ext cx="3297930" cy="1898776"/>
          </a:xfrm>
          <a:prstGeom prst="cloudCallout">
            <a:avLst>
              <a:gd name="adj1" fmla="val 30071"/>
              <a:gd name="adj2" fmla="val 51635"/>
            </a:avLst>
          </a:prstGeom>
          <a:solidFill>
            <a:schemeClr val="bg1"/>
          </a:solidFill>
          <a:ln w="25400">
            <a:solidFill>
              <a:srgbClr val="E60F28"/>
            </a:solidFill>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r>
              <a:rPr lang="fi-FI" sz="1100" i="1" dirty="0">
                <a:solidFill>
                  <a:schemeClr val="bg2">
                    <a:lumMod val="25000"/>
                  </a:schemeClr>
                </a:solidFill>
              </a:rPr>
              <a:t>Meillä on hyvät suhteet vanhempien ja voin puhua kaikesta heidän kanssaan. Pikkusisarukset ovat minulle tärkeitä ja hyviä ystäviä. Meillä riidellään tosi vähän</a:t>
            </a:r>
            <a:r>
              <a:rPr lang="fi-FI" sz="1100" i="1" dirty="0" smtClean="0">
                <a:solidFill>
                  <a:schemeClr val="bg2">
                    <a:lumMod val="25000"/>
                  </a:schemeClr>
                </a:solidFill>
              </a:rPr>
              <a:t>.</a:t>
            </a:r>
          </a:p>
          <a:p>
            <a:pPr algn="ctr">
              <a:buFontTx/>
              <a:buNone/>
              <a:defRPr/>
            </a:pPr>
            <a:r>
              <a:rPr lang="fi-FI" sz="1100" i="1" dirty="0" smtClean="0">
                <a:solidFill>
                  <a:schemeClr val="bg2">
                    <a:lumMod val="25000"/>
                  </a:schemeClr>
                </a:solidFill>
              </a:rPr>
              <a:t>(SYDÄNLAPSET)</a:t>
            </a:r>
            <a:endParaRPr lang="fi-FI" sz="1100" i="1" dirty="0">
              <a:solidFill>
                <a:schemeClr val="bg2">
                  <a:lumMod val="25000"/>
                </a:schemeClr>
              </a:solidFill>
            </a:endParaRPr>
          </a:p>
        </p:txBody>
      </p:sp>
      <p:sp>
        <p:nvSpPr>
          <p:cNvPr id="24" name="Kuvaselitepilvi 23"/>
          <p:cNvSpPr/>
          <p:nvPr/>
        </p:nvSpPr>
        <p:spPr>
          <a:xfrm>
            <a:off x="1637369" y="4321233"/>
            <a:ext cx="2398851" cy="1212980"/>
          </a:xfrm>
          <a:prstGeom prst="cloudCallout">
            <a:avLst>
              <a:gd name="adj1" fmla="val 30071"/>
              <a:gd name="adj2" fmla="val 51635"/>
            </a:avLst>
          </a:prstGeom>
          <a:solidFill>
            <a:schemeClr val="bg1"/>
          </a:solidFill>
          <a:ln w="25400">
            <a:solidFill>
              <a:srgbClr val="E60F28"/>
            </a:solidFill>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r>
              <a:rPr lang="fi-FI" sz="1100" i="1" dirty="0">
                <a:solidFill>
                  <a:schemeClr val="bg2">
                    <a:lumMod val="25000"/>
                  </a:schemeClr>
                </a:solidFill>
              </a:rPr>
              <a:t>Yhdessä tekeminen ja </a:t>
            </a:r>
            <a:r>
              <a:rPr lang="fi-FI" sz="1100" i="1" dirty="0" smtClean="0">
                <a:solidFill>
                  <a:schemeClr val="bg2">
                    <a:lumMod val="25000"/>
                  </a:schemeClr>
                </a:solidFill>
              </a:rPr>
              <a:t>oleminen</a:t>
            </a:r>
          </a:p>
          <a:p>
            <a:pPr algn="ctr">
              <a:buFontTx/>
              <a:buNone/>
              <a:defRPr/>
            </a:pPr>
            <a:r>
              <a:rPr lang="fi-FI" sz="1100" i="1" dirty="0" smtClean="0">
                <a:solidFill>
                  <a:schemeClr val="bg2">
                    <a:lumMod val="25000"/>
                  </a:schemeClr>
                </a:solidFill>
              </a:rPr>
              <a:t>(SYDÄNLAPSET)</a:t>
            </a:r>
            <a:endParaRPr lang="fi-FI" sz="1100" i="1" dirty="0">
              <a:solidFill>
                <a:schemeClr val="bg2">
                  <a:lumMod val="25000"/>
                </a:schemeClr>
              </a:solidFill>
            </a:endParaRPr>
          </a:p>
        </p:txBody>
      </p:sp>
      <p:sp>
        <p:nvSpPr>
          <p:cNvPr id="28" name="Title 1"/>
          <p:cNvSpPr txBox="1">
            <a:spLocks/>
          </p:cNvSpPr>
          <p:nvPr/>
        </p:nvSpPr>
        <p:spPr>
          <a:xfrm>
            <a:off x="7010682" y="6266505"/>
            <a:ext cx="2055801" cy="375411"/>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000" b="0" dirty="0" smtClean="0">
                <a:solidFill>
                  <a:srgbClr val="444444"/>
                </a:solidFill>
                <a:latin typeface="Calibri" panose="020F0502020204030204" pitchFamily="34" charset="0"/>
              </a:rPr>
              <a:t>Kaikki avoimet vastaukset löytyvät erillisestä </a:t>
            </a:r>
            <a:r>
              <a:rPr lang="fi-FI" sz="1000" b="0" dirty="0" err="1" smtClean="0">
                <a:solidFill>
                  <a:srgbClr val="444444"/>
                </a:solidFill>
                <a:latin typeface="Calibri" panose="020F0502020204030204" pitchFamily="34" charset="0"/>
              </a:rPr>
              <a:t>excel-tiedostosta</a:t>
            </a:r>
            <a:endParaRPr lang="it-IT" sz="1000" b="0" dirty="0">
              <a:solidFill>
                <a:srgbClr val="444444"/>
              </a:solidFill>
              <a:latin typeface="Calibri" panose="020F0502020204030204" pitchFamily="34" charset="0"/>
            </a:endParaRPr>
          </a:p>
        </p:txBody>
      </p:sp>
      <p:sp>
        <p:nvSpPr>
          <p:cNvPr id="29" name="Kuvaselitepilvi 28"/>
          <p:cNvSpPr/>
          <p:nvPr/>
        </p:nvSpPr>
        <p:spPr>
          <a:xfrm>
            <a:off x="2428616" y="2369974"/>
            <a:ext cx="1880057" cy="983606"/>
          </a:xfrm>
          <a:prstGeom prst="cloudCallout">
            <a:avLst>
              <a:gd name="adj1" fmla="val 30071"/>
              <a:gd name="adj2" fmla="val 51635"/>
            </a:avLst>
          </a:prstGeom>
          <a:solidFill>
            <a:schemeClr val="bg1"/>
          </a:solidFill>
          <a:ln w="25400">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r>
              <a:rPr lang="fi-FI" sz="1100" i="1" dirty="0">
                <a:solidFill>
                  <a:schemeClr val="bg2">
                    <a:lumMod val="25000"/>
                  </a:schemeClr>
                </a:solidFill>
              </a:rPr>
              <a:t>Sisko on suloinen ja äiti on usein </a:t>
            </a:r>
            <a:r>
              <a:rPr lang="fi-FI" sz="1100" i="1" dirty="0" smtClean="0">
                <a:solidFill>
                  <a:schemeClr val="bg2">
                    <a:lumMod val="25000"/>
                  </a:schemeClr>
                </a:solidFill>
              </a:rPr>
              <a:t>kotona</a:t>
            </a:r>
          </a:p>
          <a:p>
            <a:pPr algn="ctr">
              <a:buFontTx/>
              <a:buNone/>
              <a:defRPr/>
            </a:pPr>
            <a:r>
              <a:rPr lang="fi-FI" sz="1100" i="1" dirty="0" smtClean="0">
                <a:solidFill>
                  <a:schemeClr val="bg2">
                    <a:lumMod val="25000"/>
                  </a:schemeClr>
                </a:solidFill>
              </a:rPr>
              <a:t>(LEIJONAEMOT)</a:t>
            </a:r>
            <a:endParaRPr lang="fi-FI" sz="1100" i="1" dirty="0">
              <a:solidFill>
                <a:schemeClr val="bg2">
                  <a:lumMod val="25000"/>
                </a:schemeClr>
              </a:solidFill>
            </a:endParaRPr>
          </a:p>
        </p:txBody>
      </p:sp>
      <p:sp>
        <p:nvSpPr>
          <p:cNvPr id="15" name="Kuvaselitepilvi 14"/>
          <p:cNvSpPr/>
          <p:nvPr/>
        </p:nvSpPr>
        <p:spPr>
          <a:xfrm>
            <a:off x="4248317" y="1766980"/>
            <a:ext cx="1880057" cy="983606"/>
          </a:xfrm>
          <a:prstGeom prst="cloudCallout">
            <a:avLst>
              <a:gd name="adj1" fmla="val 30071"/>
              <a:gd name="adj2" fmla="val 51635"/>
            </a:avLst>
          </a:prstGeom>
          <a:solidFill>
            <a:schemeClr val="bg1"/>
          </a:solidFill>
          <a:ln w="25400">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r>
              <a:rPr lang="fi-FI" sz="1100" i="1" dirty="0" smtClean="0">
                <a:solidFill>
                  <a:schemeClr val="bg2">
                    <a:lumMod val="25000"/>
                  </a:schemeClr>
                </a:solidFill>
              </a:rPr>
              <a:t>Se on tuonut rakkautta</a:t>
            </a:r>
          </a:p>
          <a:p>
            <a:pPr algn="ctr">
              <a:buFontTx/>
              <a:buNone/>
              <a:defRPr/>
            </a:pPr>
            <a:r>
              <a:rPr lang="fi-FI" sz="1100" i="1" dirty="0" smtClean="0">
                <a:solidFill>
                  <a:schemeClr val="bg2">
                    <a:lumMod val="25000"/>
                  </a:schemeClr>
                </a:solidFill>
              </a:rPr>
              <a:t>(LEIJONAEMOT)</a:t>
            </a:r>
            <a:endParaRPr lang="fi-FI" sz="1100" i="1" dirty="0">
              <a:solidFill>
                <a:schemeClr val="bg2">
                  <a:lumMod val="25000"/>
                </a:schemeClr>
              </a:solidFill>
            </a:endParaRPr>
          </a:p>
        </p:txBody>
      </p:sp>
      <p:sp>
        <p:nvSpPr>
          <p:cNvPr id="16" name="Kuvaselitepilvi 15"/>
          <p:cNvSpPr/>
          <p:nvPr/>
        </p:nvSpPr>
        <p:spPr>
          <a:xfrm>
            <a:off x="4122668" y="2974326"/>
            <a:ext cx="1880057" cy="983606"/>
          </a:xfrm>
          <a:prstGeom prst="cloudCallout">
            <a:avLst>
              <a:gd name="adj1" fmla="val 30071"/>
              <a:gd name="adj2" fmla="val 51635"/>
            </a:avLst>
          </a:prstGeom>
          <a:solidFill>
            <a:schemeClr val="bg1"/>
          </a:solidFill>
          <a:ln w="25400">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r>
              <a:rPr lang="fi-FI" sz="1100" i="1" dirty="0" smtClean="0">
                <a:solidFill>
                  <a:schemeClr val="bg2">
                    <a:lumMod val="25000"/>
                  </a:schemeClr>
                </a:solidFill>
              </a:rPr>
              <a:t>Etuja lomien suhteen</a:t>
            </a:r>
          </a:p>
          <a:p>
            <a:pPr algn="ctr">
              <a:buFontTx/>
              <a:buNone/>
              <a:defRPr/>
            </a:pPr>
            <a:r>
              <a:rPr lang="fi-FI" sz="1100" i="1" dirty="0" smtClean="0">
                <a:solidFill>
                  <a:schemeClr val="bg2">
                    <a:lumMod val="25000"/>
                  </a:schemeClr>
                </a:solidFill>
              </a:rPr>
              <a:t>(LEIJONAEMOT)</a:t>
            </a:r>
            <a:endParaRPr lang="fi-FI" sz="1100" i="1" dirty="0">
              <a:solidFill>
                <a:schemeClr val="bg2">
                  <a:lumMod val="25000"/>
                </a:schemeClr>
              </a:solidFill>
            </a:endParaRPr>
          </a:p>
        </p:txBody>
      </p:sp>
      <p:sp>
        <p:nvSpPr>
          <p:cNvPr id="17" name="Kuvaselitepilvi 16"/>
          <p:cNvSpPr/>
          <p:nvPr/>
        </p:nvSpPr>
        <p:spPr>
          <a:xfrm>
            <a:off x="6524466" y="2976464"/>
            <a:ext cx="2823016" cy="1183435"/>
          </a:xfrm>
          <a:prstGeom prst="cloudCallout">
            <a:avLst>
              <a:gd name="adj1" fmla="val 30071"/>
              <a:gd name="adj2" fmla="val 51635"/>
            </a:avLst>
          </a:prstGeom>
          <a:solidFill>
            <a:schemeClr val="bg1"/>
          </a:solidFill>
          <a:ln w="25400">
            <a:solidFill>
              <a:srgbClr val="96F00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fi-FI" sz="1100" i="1" dirty="0" smtClean="0">
                <a:solidFill>
                  <a:schemeClr val="bg2">
                    <a:lumMod val="25000"/>
                  </a:schemeClr>
                </a:solidFill>
              </a:rPr>
              <a:t>Mopoilu, yhteiset pelihetket, ruokahetket ja vapaammat keskustelut (MUSILI)</a:t>
            </a:r>
            <a:endParaRPr lang="fi-FI" sz="1100" i="1" dirty="0">
              <a:solidFill>
                <a:schemeClr val="bg2">
                  <a:lumMod val="25000"/>
                </a:schemeClr>
              </a:solidFill>
            </a:endParaRPr>
          </a:p>
        </p:txBody>
      </p:sp>
      <p:sp>
        <p:nvSpPr>
          <p:cNvPr id="19" name="Kuvaselitepilvi 18"/>
          <p:cNvSpPr/>
          <p:nvPr/>
        </p:nvSpPr>
        <p:spPr>
          <a:xfrm>
            <a:off x="7870748" y="4406957"/>
            <a:ext cx="2682952" cy="1726749"/>
          </a:xfrm>
          <a:prstGeom prst="cloudCallout">
            <a:avLst>
              <a:gd name="adj1" fmla="val 30071"/>
              <a:gd name="adj2" fmla="val 51635"/>
            </a:avLst>
          </a:prstGeom>
          <a:solidFill>
            <a:schemeClr val="bg1"/>
          </a:solidFill>
          <a:ln w="25400">
            <a:solidFill>
              <a:srgbClr val="E60F28"/>
            </a:solidFill>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r>
              <a:rPr lang="fi-FI" sz="1100" i="1" dirty="0" smtClean="0">
                <a:solidFill>
                  <a:schemeClr val="bg2">
                    <a:lumMod val="25000"/>
                  </a:schemeClr>
                </a:solidFill>
              </a:rPr>
              <a:t>Äiti ja iskä on huipputyyppejä. Ne </a:t>
            </a:r>
            <a:r>
              <a:rPr lang="fi-FI" sz="1100" i="1" dirty="0" err="1" smtClean="0">
                <a:solidFill>
                  <a:schemeClr val="bg2">
                    <a:lumMod val="25000"/>
                  </a:schemeClr>
                </a:solidFill>
              </a:rPr>
              <a:t>aattelee</a:t>
            </a:r>
            <a:r>
              <a:rPr lang="fi-FI" sz="1100" i="1" dirty="0" smtClean="0">
                <a:solidFill>
                  <a:schemeClr val="bg2">
                    <a:lumMod val="25000"/>
                  </a:schemeClr>
                </a:solidFill>
              </a:rPr>
              <a:t> aina ensin lapsia ennen omaa juttua. Meillä on mahtava perhe</a:t>
            </a:r>
          </a:p>
          <a:p>
            <a:pPr algn="ctr">
              <a:buFontTx/>
              <a:buNone/>
              <a:defRPr/>
            </a:pPr>
            <a:r>
              <a:rPr lang="fi-FI" sz="1100" i="1" dirty="0" smtClean="0">
                <a:solidFill>
                  <a:schemeClr val="bg2">
                    <a:lumMod val="25000"/>
                  </a:schemeClr>
                </a:solidFill>
              </a:rPr>
              <a:t>(SYDÄNLAPSET)</a:t>
            </a:r>
            <a:endParaRPr lang="fi-FI" sz="1100" i="1" dirty="0">
              <a:solidFill>
                <a:schemeClr val="bg2">
                  <a:lumMod val="25000"/>
                </a:schemeClr>
              </a:solidFill>
            </a:endParaRPr>
          </a:p>
        </p:txBody>
      </p:sp>
    </p:spTree>
    <p:extLst>
      <p:ext uri="{BB962C8B-B14F-4D97-AF65-F5344CB8AC3E}">
        <p14:creationId xmlns:p14="http://schemas.microsoft.com/office/powerpoint/2010/main" val="33224957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t>14.8.2017</a:t>
            </a:r>
            <a:endParaRPr lang="fi-FI" dirty="0"/>
          </a:p>
        </p:txBody>
      </p:sp>
      <p:sp>
        <p:nvSpPr>
          <p:cNvPr id="3" name="Alatunnisteen paikkamerkki 2"/>
          <p:cNvSpPr>
            <a:spLocks noGrp="1"/>
          </p:cNvSpPr>
          <p:nvPr>
            <p:ph type="ftr" sz="quarter" idx="11"/>
          </p:nvPr>
        </p:nvSpPr>
        <p:spPr/>
        <p:txBody>
          <a:bodyPr/>
          <a:lstStyle/>
          <a:p>
            <a:r>
              <a:rPr lang="fi-FI" smtClean="0"/>
              <a:t>Kummit ry/Lapsipotilasjärjestöjen jäsenet T-17093 MT</a:t>
            </a:r>
            <a:endParaRPr lang="fi-FI" dirty="0"/>
          </a:p>
        </p:txBody>
      </p:sp>
      <p:sp>
        <p:nvSpPr>
          <p:cNvPr id="4" name="Dian numeron paikkamerkki 3"/>
          <p:cNvSpPr>
            <a:spLocks noGrp="1"/>
          </p:cNvSpPr>
          <p:nvPr>
            <p:ph type="sldNum" sz="quarter" idx="12"/>
          </p:nvPr>
        </p:nvSpPr>
        <p:spPr/>
        <p:txBody>
          <a:bodyPr/>
          <a:lstStyle/>
          <a:p>
            <a:fld id="{B6DB0E4E-F5D7-41BD-96AC-FA55D8C3805E}" type="slidenum">
              <a:rPr lang="fi-FI" smtClean="0"/>
              <a:t>45</a:t>
            </a:fld>
            <a:endParaRPr lang="fi-FI"/>
          </a:p>
        </p:txBody>
      </p:sp>
      <p:sp>
        <p:nvSpPr>
          <p:cNvPr id="7" name="Otsikko 6"/>
          <p:cNvSpPr>
            <a:spLocks noGrp="1"/>
          </p:cNvSpPr>
          <p:nvPr>
            <p:ph type="title"/>
            <p:custDataLst>
              <p:tags r:id="rId1"/>
            </p:custDataLst>
          </p:nvPr>
        </p:nvSpPr>
        <p:spPr>
          <a:xfrm>
            <a:off x="650327" y="480060"/>
            <a:ext cx="11033765" cy="858880"/>
          </a:xfrm>
        </p:spPr>
        <p:txBody>
          <a:bodyPr>
            <a:normAutofit fontScale="90000"/>
          </a:bodyPr>
          <a:lstStyle/>
          <a:p>
            <a:r>
              <a:rPr lang="fi-FI" dirty="0"/>
              <a:t>Sisarusten kokemat myönteiset ja mukavat asiat </a:t>
            </a:r>
            <a:r>
              <a:rPr lang="fi-FI" dirty="0" smtClean="0"/>
              <a:t/>
            </a:r>
            <a:br>
              <a:rPr lang="fi-FI" dirty="0" smtClean="0"/>
            </a:br>
            <a:r>
              <a:rPr lang="fi-FI" sz="2200" dirty="0" smtClean="0"/>
              <a:t>KYMPIN LASTEN ja SYKERÖN SISARUKSET: </a:t>
            </a:r>
            <a:r>
              <a:rPr lang="fi-FI" sz="2200" b="1" dirty="0">
                <a:solidFill>
                  <a:schemeClr val="bg2">
                    <a:lumMod val="50000"/>
                  </a:schemeClr>
                </a:solidFill>
              </a:rPr>
              <a:t>Kerro mukavista asioista perheesi elämässä?</a:t>
            </a:r>
            <a:br>
              <a:rPr lang="fi-FI" sz="2200" b="1" dirty="0">
                <a:solidFill>
                  <a:schemeClr val="bg2">
                    <a:lumMod val="50000"/>
                  </a:schemeClr>
                </a:solidFill>
              </a:rPr>
            </a:br>
            <a:r>
              <a:rPr lang="fi-FI" sz="2200" dirty="0" smtClean="0"/>
              <a:t/>
            </a:r>
            <a:br>
              <a:rPr lang="fi-FI" sz="2200" dirty="0" smtClean="0"/>
            </a:br>
            <a:r>
              <a:rPr lang="fi-FI" sz="2200" b="1" dirty="0" smtClean="0"/>
              <a:t/>
            </a:r>
            <a:br>
              <a:rPr lang="fi-FI" sz="2200" b="1" dirty="0" smtClean="0"/>
            </a:br>
            <a:endParaRPr lang="fi-FI" sz="2200" b="1" dirty="0"/>
          </a:p>
        </p:txBody>
      </p:sp>
      <p:sp>
        <p:nvSpPr>
          <p:cNvPr id="13" name="Title 1"/>
          <p:cNvSpPr txBox="1">
            <a:spLocks/>
          </p:cNvSpPr>
          <p:nvPr/>
        </p:nvSpPr>
        <p:spPr>
          <a:xfrm>
            <a:off x="10783121" y="120735"/>
            <a:ext cx="1290691" cy="253140"/>
          </a:xfrm>
          <a:prstGeom prst="rect">
            <a:avLst/>
          </a:prstGeom>
          <a:solidFill>
            <a:srgbClr val="00B0F0"/>
          </a:solidFill>
        </p:spPr>
        <p:txBody>
          <a:bodyPr lIns="90000" tIns="46800" rIns="90000" bIns="46800" anchor="ctr"/>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pPr algn="ctr"/>
            <a:r>
              <a:rPr lang="fi-FI" sz="1400" dirty="0" smtClean="0">
                <a:solidFill>
                  <a:schemeClr val="bg1"/>
                </a:solidFill>
                <a:latin typeface="Calibri" panose="020F0502020204030204" pitchFamily="34" charset="0"/>
              </a:rPr>
              <a:t>SISARUS</a:t>
            </a:r>
            <a:endParaRPr lang="it-IT" sz="1400" dirty="0">
              <a:solidFill>
                <a:schemeClr val="bg1"/>
              </a:solidFill>
              <a:latin typeface="Calibri" panose="020F0502020204030204" pitchFamily="34" charset="0"/>
            </a:endParaRPr>
          </a:p>
        </p:txBody>
      </p:sp>
      <p:sp>
        <p:nvSpPr>
          <p:cNvPr id="12" name="Kuvaselitepilvi 11"/>
          <p:cNvSpPr/>
          <p:nvPr/>
        </p:nvSpPr>
        <p:spPr>
          <a:xfrm>
            <a:off x="714181" y="1498909"/>
            <a:ext cx="3849527" cy="1491345"/>
          </a:xfrm>
          <a:prstGeom prst="cloudCallout">
            <a:avLst>
              <a:gd name="adj1" fmla="val 30071"/>
              <a:gd name="adj2" fmla="val 51635"/>
            </a:avLst>
          </a:prstGeom>
          <a:solidFill>
            <a:schemeClr val="bg1"/>
          </a:solidFill>
          <a:ln w="25400">
            <a:solidFill>
              <a:srgbClr val="00B0F0"/>
            </a:solidFill>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r>
              <a:rPr lang="fi-FI" sz="1100" i="1" dirty="0">
                <a:solidFill>
                  <a:schemeClr val="bg2">
                    <a:lumMod val="25000"/>
                  </a:schemeClr>
                </a:solidFill>
              </a:rPr>
              <a:t>Me </a:t>
            </a:r>
            <a:r>
              <a:rPr lang="fi-FI" sz="1100" i="1" dirty="0" err="1">
                <a:solidFill>
                  <a:schemeClr val="bg2">
                    <a:lumMod val="25000"/>
                  </a:schemeClr>
                </a:solidFill>
              </a:rPr>
              <a:t>tehään</a:t>
            </a:r>
            <a:r>
              <a:rPr lang="fi-FI" sz="1100" i="1" dirty="0">
                <a:solidFill>
                  <a:schemeClr val="bg2">
                    <a:lumMod val="25000"/>
                  </a:schemeClr>
                </a:solidFill>
              </a:rPr>
              <a:t> paljon </a:t>
            </a:r>
            <a:r>
              <a:rPr lang="fi-FI" sz="1100" i="1" dirty="0" err="1">
                <a:solidFill>
                  <a:schemeClr val="bg2">
                    <a:lumMod val="25000"/>
                  </a:schemeClr>
                </a:solidFill>
              </a:rPr>
              <a:t>yhessä</a:t>
            </a:r>
            <a:r>
              <a:rPr lang="fi-FI" sz="1100" i="1" dirty="0">
                <a:solidFill>
                  <a:schemeClr val="bg2">
                    <a:lumMod val="25000"/>
                  </a:schemeClr>
                </a:solidFill>
              </a:rPr>
              <a:t> juttuja perheenä, vietetään elokuvailtoja, juustoiltoja. Käydään kahviloissa ja ravintoloissa syömässä. Minulla on ihanat pikkusisarukset</a:t>
            </a:r>
            <a:r>
              <a:rPr lang="fi-FI" sz="1100" i="1" dirty="0" smtClean="0">
                <a:solidFill>
                  <a:schemeClr val="bg2">
                    <a:lumMod val="25000"/>
                  </a:schemeClr>
                </a:solidFill>
              </a:rPr>
              <a:t>.</a:t>
            </a:r>
          </a:p>
          <a:p>
            <a:pPr algn="ctr">
              <a:buFontTx/>
              <a:buNone/>
              <a:defRPr/>
            </a:pPr>
            <a:r>
              <a:rPr lang="fi-FI" sz="1100" i="1" dirty="0" smtClean="0">
                <a:solidFill>
                  <a:schemeClr val="bg2">
                    <a:lumMod val="25000"/>
                  </a:schemeClr>
                </a:solidFill>
              </a:rPr>
              <a:t>(KYMPIN LAPSET)</a:t>
            </a:r>
            <a:endParaRPr lang="fi-FI" sz="1100" i="1" dirty="0">
              <a:solidFill>
                <a:schemeClr val="bg2">
                  <a:lumMod val="25000"/>
                </a:schemeClr>
              </a:solidFill>
            </a:endParaRPr>
          </a:p>
        </p:txBody>
      </p:sp>
      <p:sp>
        <p:nvSpPr>
          <p:cNvPr id="14" name="Kuvaselitepilvi 13"/>
          <p:cNvSpPr/>
          <p:nvPr/>
        </p:nvSpPr>
        <p:spPr>
          <a:xfrm>
            <a:off x="1506677" y="3277764"/>
            <a:ext cx="2110388" cy="1174104"/>
          </a:xfrm>
          <a:prstGeom prst="cloudCallout">
            <a:avLst>
              <a:gd name="adj1" fmla="val 30071"/>
              <a:gd name="adj2" fmla="val 51635"/>
            </a:avLst>
          </a:prstGeom>
          <a:solidFill>
            <a:schemeClr val="bg1"/>
          </a:solidFill>
          <a:ln w="25400">
            <a:solidFill>
              <a:srgbClr val="00B0F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fi-FI" sz="1100" i="1" dirty="0">
                <a:solidFill>
                  <a:schemeClr val="bg2">
                    <a:lumMod val="25000"/>
                  </a:schemeClr>
                </a:solidFill>
              </a:rPr>
              <a:t>Meillä on </a:t>
            </a:r>
            <a:r>
              <a:rPr lang="fi-FI" sz="1100" i="1" dirty="0" smtClean="0">
                <a:solidFill>
                  <a:schemeClr val="bg2">
                    <a:lumMod val="25000"/>
                  </a:schemeClr>
                </a:solidFill>
              </a:rPr>
              <a:t>koira</a:t>
            </a:r>
          </a:p>
          <a:p>
            <a:pPr algn="ctr"/>
            <a:r>
              <a:rPr lang="fi-FI" sz="1100" i="1" dirty="0" smtClean="0">
                <a:solidFill>
                  <a:schemeClr val="bg2">
                    <a:lumMod val="25000"/>
                  </a:schemeClr>
                </a:solidFill>
              </a:rPr>
              <a:t>(</a:t>
            </a:r>
            <a:r>
              <a:rPr lang="fi-FI" sz="1100" i="1" dirty="0">
                <a:solidFill>
                  <a:schemeClr val="bg2">
                    <a:lumMod val="25000"/>
                  </a:schemeClr>
                </a:solidFill>
              </a:rPr>
              <a:t>KYMPIN LAPSET)</a:t>
            </a:r>
          </a:p>
        </p:txBody>
      </p:sp>
      <p:sp>
        <p:nvSpPr>
          <p:cNvPr id="15" name="Kuvaselitepilvi 14"/>
          <p:cNvSpPr/>
          <p:nvPr/>
        </p:nvSpPr>
        <p:spPr>
          <a:xfrm>
            <a:off x="5127821" y="1498909"/>
            <a:ext cx="2147240" cy="1183435"/>
          </a:xfrm>
          <a:prstGeom prst="cloudCallout">
            <a:avLst>
              <a:gd name="adj1" fmla="val 30071"/>
              <a:gd name="adj2" fmla="val 51635"/>
            </a:avLst>
          </a:prstGeom>
          <a:solidFill>
            <a:schemeClr val="bg1"/>
          </a:solidFill>
          <a:ln w="25400">
            <a:solidFill>
              <a:srgbClr val="00B0F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fi-FI" sz="1100" i="1" dirty="0">
                <a:solidFill>
                  <a:schemeClr val="bg2">
                    <a:lumMod val="25000"/>
                  </a:schemeClr>
                </a:solidFill>
              </a:rPr>
              <a:t>Kesä</a:t>
            </a:r>
            <a:r>
              <a:rPr lang="fi-FI" sz="1100" i="1" dirty="0" smtClean="0">
                <a:solidFill>
                  <a:schemeClr val="bg2">
                    <a:lumMod val="25000"/>
                  </a:schemeClr>
                </a:solidFill>
              </a:rPr>
              <a:t>, kaikki </a:t>
            </a:r>
            <a:r>
              <a:rPr lang="fi-FI" sz="1100" i="1" dirty="0">
                <a:solidFill>
                  <a:schemeClr val="bg2">
                    <a:lumMod val="25000"/>
                  </a:schemeClr>
                </a:solidFill>
              </a:rPr>
              <a:t>kotona</a:t>
            </a:r>
            <a:r>
              <a:rPr lang="fi-FI" sz="1100" i="1" dirty="0" smtClean="0">
                <a:solidFill>
                  <a:schemeClr val="bg2">
                    <a:lumMod val="25000"/>
                  </a:schemeClr>
                </a:solidFill>
              </a:rPr>
              <a:t>, kauppareissut (</a:t>
            </a:r>
            <a:r>
              <a:rPr lang="fi-FI" sz="1100" i="1" dirty="0">
                <a:solidFill>
                  <a:schemeClr val="bg2">
                    <a:lumMod val="25000"/>
                  </a:schemeClr>
                </a:solidFill>
              </a:rPr>
              <a:t>KYMPIN LAPSET)</a:t>
            </a:r>
          </a:p>
        </p:txBody>
      </p:sp>
      <p:sp>
        <p:nvSpPr>
          <p:cNvPr id="16" name="Kuvaselitepilvi 15"/>
          <p:cNvSpPr/>
          <p:nvPr/>
        </p:nvSpPr>
        <p:spPr>
          <a:xfrm>
            <a:off x="8354173" y="2990254"/>
            <a:ext cx="2787393" cy="1198987"/>
          </a:xfrm>
          <a:prstGeom prst="cloudCallout">
            <a:avLst>
              <a:gd name="adj1" fmla="val 30071"/>
              <a:gd name="adj2" fmla="val 51635"/>
            </a:avLst>
          </a:prstGeom>
          <a:solidFill>
            <a:schemeClr val="bg1"/>
          </a:solidFill>
          <a:ln w="25400">
            <a:solidFill>
              <a:srgbClr val="00B0F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fi-FI" sz="1100" i="1" dirty="0">
                <a:solidFill>
                  <a:schemeClr val="bg2">
                    <a:lumMod val="25000"/>
                  </a:schemeClr>
                </a:solidFill>
              </a:rPr>
              <a:t>Kivaa on kun joskus päästään joihinkin tapahtumiin. Johtuu siskon sairastumisesta</a:t>
            </a:r>
            <a:r>
              <a:rPr lang="fi-FI" sz="1100" i="1" dirty="0" smtClean="0">
                <a:solidFill>
                  <a:schemeClr val="bg2">
                    <a:lumMod val="25000"/>
                  </a:schemeClr>
                </a:solidFill>
              </a:rPr>
              <a:t>.</a:t>
            </a:r>
          </a:p>
          <a:p>
            <a:pPr algn="ctr"/>
            <a:r>
              <a:rPr lang="fi-FI" sz="1100" i="1" dirty="0" smtClean="0">
                <a:solidFill>
                  <a:schemeClr val="bg2">
                    <a:lumMod val="25000"/>
                  </a:schemeClr>
                </a:solidFill>
              </a:rPr>
              <a:t> </a:t>
            </a:r>
            <a:r>
              <a:rPr lang="fi-FI" sz="1100" i="1" dirty="0">
                <a:solidFill>
                  <a:schemeClr val="bg2">
                    <a:lumMod val="25000"/>
                  </a:schemeClr>
                </a:solidFill>
              </a:rPr>
              <a:t>(KYMPIN LAPSET)</a:t>
            </a:r>
          </a:p>
        </p:txBody>
      </p:sp>
      <p:sp>
        <p:nvSpPr>
          <p:cNvPr id="27" name="Kuvaselitepilvi 26"/>
          <p:cNvSpPr/>
          <p:nvPr/>
        </p:nvSpPr>
        <p:spPr>
          <a:xfrm>
            <a:off x="4455265" y="2946123"/>
            <a:ext cx="2962671" cy="1183435"/>
          </a:xfrm>
          <a:prstGeom prst="cloudCallout">
            <a:avLst>
              <a:gd name="adj1" fmla="val 30071"/>
              <a:gd name="adj2" fmla="val 51635"/>
            </a:avLst>
          </a:prstGeom>
          <a:solidFill>
            <a:schemeClr val="bg1"/>
          </a:solidFill>
          <a:ln w="25400">
            <a:solidFill>
              <a:srgbClr val="00B0F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fi-FI" sz="1100" i="1" dirty="0">
                <a:solidFill>
                  <a:schemeClr val="bg2">
                    <a:lumMod val="25000"/>
                  </a:schemeClr>
                </a:solidFill>
              </a:rPr>
              <a:t>Voidaan mennä koko perheenvoimin rannalle jos siellä ei ole paljon ihmisiä. Isä vie ja hakee joka päivä koulusta</a:t>
            </a:r>
            <a:r>
              <a:rPr lang="fi-FI" sz="1100" i="1" dirty="0" smtClean="0">
                <a:solidFill>
                  <a:schemeClr val="bg2">
                    <a:lumMod val="25000"/>
                  </a:schemeClr>
                </a:solidFill>
              </a:rPr>
              <a:t>. (</a:t>
            </a:r>
            <a:r>
              <a:rPr lang="fi-FI" sz="1100" i="1" dirty="0">
                <a:solidFill>
                  <a:schemeClr val="bg2">
                    <a:lumMod val="25000"/>
                  </a:schemeClr>
                </a:solidFill>
              </a:rPr>
              <a:t>KYMPIN LAPSET)</a:t>
            </a:r>
          </a:p>
        </p:txBody>
      </p:sp>
      <p:sp>
        <p:nvSpPr>
          <p:cNvPr id="28" name="Title 1"/>
          <p:cNvSpPr txBox="1">
            <a:spLocks/>
          </p:cNvSpPr>
          <p:nvPr/>
        </p:nvSpPr>
        <p:spPr>
          <a:xfrm>
            <a:off x="6579940" y="6147332"/>
            <a:ext cx="2055801" cy="375411"/>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000" b="0" dirty="0" smtClean="0">
                <a:solidFill>
                  <a:srgbClr val="444444"/>
                </a:solidFill>
                <a:latin typeface="Calibri" panose="020F0502020204030204" pitchFamily="34" charset="0"/>
              </a:rPr>
              <a:t>Kaikki avoimet vastaukset löytyvät erillisestä </a:t>
            </a:r>
            <a:r>
              <a:rPr lang="fi-FI" sz="1000" b="0" dirty="0" err="1" smtClean="0">
                <a:solidFill>
                  <a:srgbClr val="444444"/>
                </a:solidFill>
                <a:latin typeface="Calibri" panose="020F0502020204030204" pitchFamily="34" charset="0"/>
              </a:rPr>
              <a:t>excel-tiedostosta</a:t>
            </a:r>
            <a:endParaRPr lang="it-IT" sz="1000" b="0" dirty="0">
              <a:solidFill>
                <a:srgbClr val="444444"/>
              </a:solidFill>
              <a:latin typeface="Calibri" panose="020F0502020204030204" pitchFamily="34" charset="0"/>
            </a:endParaRPr>
          </a:p>
        </p:txBody>
      </p:sp>
      <p:sp>
        <p:nvSpPr>
          <p:cNvPr id="30" name="Kuvaselitepilvi 29"/>
          <p:cNvSpPr/>
          <p:nvPr/>
        </p:nvSpPr>
        <p:spPr>
          <a:xfrm>
            <a:off x="7995728" y="1630127"/>
            <a:ext cx="2787393" cy="1198987"/>
          </a:xfrm>
          <a:prstGeom prst="cloudCallout">
            <a:avLst>
              <a:gd name="adj1" fmla="val 30071"/>
              <a:gd name="adj2" fmla="val 51635"/>
            </a:avLst>
          </a:prstGeom>
          <a:solidFill>
            <a:schemeClr val="bg1"/>
          </a:solidFill>
          <a:ln w="25400">
            <a:solidFill>
              <a:srgbClr val="00B0F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fi-FI" sz="1100" i="1" dirty="0">
                <a:solidFill>
                  <a:schemeClr val="bg2">
                    <a:lumMod val="25000"/>
                  </a:schemeClr>
                </a:solidFill>
              </a:rPr>
              <a:t>Tällä hetkellä kaikki on hyvin ja harrastetaan siskon </a:t>
            </a:r>
            <a:r>
              <a:rPr lang="fi-FI" sz="1100" i="1" dirty="0" err="1">
                <a:solidFill>
                  <a:schemeClr val="bg2">
                    <a:lumMod val="25000"/>
                  </a:schemeClr>
                </a:solidFill>
              </a:rPr>
              <a:t>kans</a:t>
            </a:r>
            <a:r>
              <a:rPr lang="fi-FI" sz="1100" i="1" dirty="0">
                <a:solidFill>
                  <a:schemeClr val="bg2">
                    <a:lumMod val="25000"/>
                  </a:schemeClr>
                </a:solidFill>
              </a:rPr>
              <a:t> </a:t>
            </a:r>
            <a:r>
              <a:rPr lang="fi-FI" sz="1100" i="1" dirty="0" smtClean="0">
                <a:solidFill>
                  <a:schemeClr val="bg2">
                    <a:lumMod val="25000"/>
                  </a:schemeClr>
                </a:solidFill>
              </a:rPr>
              <a:t>kaikkea </a:t>
            </a:r>
            <a:r>
              <a:rPr lang="fi-FI" sz="1100" i="1" dirty="0">
                <a:solidFill>
                  <a:schemeClr val="bg2">
                    <a:lumMod val="25000"/>
                  </a:schemeClr>
                </a:solidFill>
              </a:rPr>
              <a:t>(KYMPIN LAPSET)</a:t>
            </a:r>
          </a:p>
        </p:txBody>
      </p:sp>
      <p:sp>
        <p:nvSpPr>
          <p:cNvPr id="18" name="Kuvaselitepilvi 17"/>
          <p:cNvSpPr/>
          <p:nvPr/>
        </p:nvSpPr>
        <p:spPr>
          <a:xfrm>
            <a:off x="5442106" y="4715288"/>
            <a:ext cx="2275669" cy="1123744"/>
          </a:xfrm>
          <a:prstGeom prst="cloudCallout">
            <a:avLst>
              <a:gd name="adj1" fmla="val 30071"/>
              <a:gd name="adj2" fmla="val 51635"/>
            </a:avLst>
          </a:prstGeom>
          <a:solidFill>
            <a:schemeClr val="bg1"/>
          </a:solidFill>
          <a:ln w="25400">
            <a:solidFill>
              <a:srgbClr val="EB599E"/>
            </a:solidFill>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r>
              <a:rPr lang="fi-FI" sz="1100" i="1" dirty="0" smtClean="0">
                <a:solidFill>
                  <a:schemeClr val="bg2">
                    <a:lumMod val="25000"/>
                  </a:schemeClr>
                </a:solidFill>
              </a:rPr>
              <a:t>Kaikki on mukavaa. (SYKERÖ)</a:t>
            </a:r>
            <a:endParaRPr lang="fi-FI" sz="1100" i="1" dirty="0">
              <a:solidFill>
                <a:schemeClr val="bg2">
                  <a:lumMod val="25000"/>
                </a:schemeClr>
              </a:solidFill>
            </a:endParaRPr>
          </a:p>
        </p:txBody>
      </p:sp>
      <p:sp>
        <p:nvSpPr>
          <p:cNvPr id="19" name="Kuvaselitepilvi 18"/>
          <p:cNvSpPr/>
          <p:nvPr/>
        </p:nvSpPr>
        <p:spPr>
          <a:xfrm>
            <a:off x="8360187" y="4753181"/>
            <a:ext cx="2933779" cy="1546551"/>
          </a:xfrm>
          <a:prstGeom prst="cloudCallout">
            <a:avLst>
              <a:gd name="adj1" fmla="val 30071"/>
              <a:gd name="adj2" fmla="val 51635"/>
            </a:avLst>
          </a:prstGeom>
          <a:solidFill>
            <a:schemeClr val="bg1"/>
          </a:solidFill>
          <a:ln w="25400">
            <a:solidFill>
              <a:srgbClr val="EB599E"/>
            </a:solidFill>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r>
              <a:rPr lang="fi-FI" sz="1100" i="1" dirty="0">
                <a:solidFill>
                  <a:schemeClr val="bg2">
                    <a:lumMod val="25000"/>
                  </a:schemeClr>
                </a:solidFill>
              </a:rPr>
              <a:t>Äidin ja isän kanssa yhteinen aika, omat harrastukset ja että äiti ja isä ovat niissä mukana. Isoveli vie minua mukaviin paikkoihin</a:t>
            </a:r>
            <a:r>
              <a:rPr lang="fi-FI" sz="1100" i="1" dirty="0" smtClean="0">
                <a:solidFill>
                  <a:schemeClr val="bg2">
                    <a:lumMod val="25000"/>
                  </a:schemeClr>
                </a:solidFill>
              </a:rPr>
              <a:t>. (SYKERÖ)</a:t>
            </a:r>
            <a:endParaRPr lang="fi-FI" sz="1100" i="1" dirty="0">
              <a:solidFill>
                <a:schemeClr val="bg2">
                  <a:lumMod val="25000"/>
                </a:schemeClr>
              </a:solidFill>
            </a:endParaRPr>
          </a:p>
        </p:txBody>
      </p:sp>
    </p:spTree>
    <p:extLst>
      <p:ext uri="{BB962C8B-B14F-4D97-AF65-F5344CB8AC3E}">
        <p14:creationId xmlns:p14="http://schemas.microsoft.com/office/powerpoint/2010/main" val="17140552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prstClr val="black">
                    <a:tint val="75000"/>
                  </a:prstClr>
                </a:solidFill>
              </a:rPr>
              <a:t>14.8.2017</a:t>
            </a:r>
            <a:endParaRPr lang="fi-FI">
              <a:solidFill>
                <a:prstClr val="black">
                  <a:tint val="75000"/>
                </a:prstClr>
              </a:solidFill>
            </a:endParaRPr>
          </a:p>
        </p:txBody>
      </p:sp>
      <p:sp>
        <p:nvSpPr>
          <p:cNvPr id="3" name="Alatunnisteen paikkamerkki 2"/>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a:solidFill>
                <a:prstClr val="black">
                  <a:tint val="75000"/>
                </a:prstClr>
              </a:solidFill>
            </a:endParaRPr>
          </a:p>
        </p:txBody>
      </p:sp>
      <p:sp>
        <p:nvSpPr>
          <p:cNvPr id="4" name="Dian numeron paikkamerkki 3"/>
          <p:cNvSpPr>
            <a:spLocks noGrp="1"/>
          </p:cNvSpPr>
          <p:nvPr>
            <p:ph type="sldNum" sz="quarter" idx="12"/>
          </p:nvPr>
        </p:nvSpPr>
        <p:spPr/>
        <p:txBody>
          <a:bodyPr/>
          <a:lstStyle/>
          <a:p>
            <a:fld id="{B6DB0E4E-F5D7-41BD-96AC-FA55D8C3805E}" type="slidenum">
              <a:rPr lang="fi-FI" smtClean="0">
                <a:solidFill>
                  <a:prstClr val="black">
                    <a:tint val="75000"/>
                  </a:prstClr>
                </a:solidFill>
              </a:rPr>
              <a:pPr/>
              <a:t>46</a:t>
            </a:fld>
            <a:endParaRPr lang="fi-FI">
              <a:solidFill>
                <a:prstClr val="black">
                  <a:tint val="75000"/>
                </a:prstClr>
              </a:solidFill>
            </a:endParaRPr>
          </a:p>
        </p:txBody>
      </p:sp>
      <p:pic>
        <p:nvPicPr>
          <p:cNvPr id="6" name="Kuv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963543"/>
            <a:ext cx="9525000" cy="5353050"/>
          </a:xfrm>
          <a:prstGeom prst="rect">
            <a:avLst/>
          </a:prstGeom>
        </p:spPr>
      </p:pic>
      <p:sp>
        <p:nvSpPr>
          <p:cNvPr id="5" name="Suorakulmio 4"/>
          <p:cNvSpPr/>
          <p:nvPr/>
        </p:nvSpPr>
        <p:spPr>
          <a:xfrm>
            <a:off x="866773" y="424934"/>
            <a:ext cx="6140891" cy="538609"/>
          </a:xfrm>
          <a:prstGeom prst="rect">
            <a:avLst/>
          </a:prstGeom>
        </p:spPr>
        <p:txBody>
          <a:bodyPr wrap="square">
            <a:spAutoFit/>
          </a:bodyPr>
          <a:lstStyle/>
          <a:p>
            <a:r>
              <a:rPr lang="fi-FI" sz="2900" dirty="0">
                <a:latin typeface="+mj-lt"/>
              </a:rPr>
              <a:t>Pähkinänkuoressa</a:t>
            </a:r>
          </a:p>
        </p:txBody>
      </p:sp>
      <p:sp>
        <p:nvSpPr>
          <p:cNvPr id="7" name="Tekstiruutu 6"/>
          <p:cNvSpPr txBox="1"/>
          <p:nvPr/>
        </p:nvSpPr>
        <p:spPr>
          <a:xfrm>
            <a:off x="866772" y="976104"/>
            <a:ext cx="6838953" cy="5647700"/>
          </a:xfrm>
          <a:prstGeom prst="rect">
            <a:avLst/>
          </a:prstGeom>
          <a:noFill/>
        </p:spPr>
        <p:txBody>
          <a:bodyPr wrap="square" rtlCol="0">
            <a:spAutoFit/>
          </a:bodyPr>
          <a:lstStyle/>
          <a:p>
            <a:pPr marL="285750" indent="-285750">
              <a:spcBef>
                <a:spcPts val="600"/>
              </a:spcBef>
              <a:spcAft>
                <a:spcPts val="600"/>
              </a:spcAft>
              <a:buClr>
                <a:srgbClr val="FF0000"/>
              </a:buClr>
              <a:buFont typeface="Wingdings" panose="05000000000000000000" pitchFamily="2" charset="2"/>
              <a:buChar char="§"/>
            </a:pPr>
            <a:r>
              <a:rPr lang="fi-FI" dirty="0" smtClean="0">
                <a:latin typeface="+mj-lt"/>
              </a:rPr>
              <a:t>Lapsipotilasperheissä koetaan </a:t>
            </a:r>
            <a:r>
              <a:rPr lang="fi-FI" dirty="0" smtClean="0">
                <a:latin typeface="+mj-lt"/>
              </a:rPr>
              <a:t>taloudellisen avun ja etenkin henkisen tuen </a:t>
            </a:r>
            <a:r>
              <a:rPr lang="fi-FI" dirty="0" smtClean="0">
                <a:latin typeface="+mj-lt"/>
              </a:rPr>
              <a:t>saaminen riittämättömäksi. Tarve on suurimmillaan erityisesti sairauden alkuvaiheessa, kun apua ei itse osata edes pyytää.</a:t>
            </a:r>
          </a:p>
          <a:p>
            <a:pPr marL="285750" indent="-285750">
              <a:spcBef>
                <a:spcPts val="600"/>
              </a:spcBef>
              <a:spcAft>
                <a:spcPts val="600"/>
              </a:spcAft>
              <a:buClr>
                <a:srgbClr val="FF0000"/>
              </a:buClr>
              <a:buFont typeface="Wingdings" panose="05000000000000000000" pitchFamily="2" charset="2"/>
              <a:buChar char="§"/>
            </a:pPr>
            <a:r>
              <a:rPr lang="fi-FI" dirty="0">
                <a:latin typeface="+mj-lt"/>
              </a:rPr>
              <a:t>Vanhemmat kantavat </a:t>
            </a:r>
            <a:r>
              <a:rPr lang="fi-FI" dirty="0" smtClean="0">
                <a:latin typeface="+mj-lt"/>
              </a:rPr>
              <a:t>varsin suurta </a:t>
            </a:r>
            <a:r>
              <a:rPr lang="fi-FI" dirty="0">
                <a:latin typeface="+mj-lt"/>
              </a:rPr>
              <a:t>huolta sairaan lapsen </a:t>
            </a:r>
            <a:r>
              <a:rPr lang="fi-FI" dirty="0" smtClean="0">
                <a:latin typeface="+mj-lt"/>
              </a:rPr>
              <a:t>tilanteesta ja tulevaisuudesta.</a:t>
            </a:r>
          </a:p>
          <a:p>
            <a:pPr marL="285750" indent="-285750">
              <a:spcBef>
                <a:spcPts val="600"/>
              </a:spcBef>
              <a:spcAft>
                <a:spcPts val="600"/>
              </a:spcAft>
              <a:buClr>
                <a:srgbClr val="FF0000"/>
              </a:buClr>
              <a:buFont typeface="Wingdings" panose="05000000000000000000" pitchFamily="2" charset="2"/>
              <a:buChar char="§"/>
            </a:pPr>
            <a:r>
              <a:rPr lang="fi-FI" dirty="0" smtClean="0">
                <a:latin typeface="+mj-lt"/>
              </a:rPr>
              <a:t>Perheen kesken sairaudesta tai erityisyydestä keskustellaan, sisarukset puhuvat myös kavereiden ja muiden läheisten kanssa. </a:t>
            </a:r>
          </a:p>
          <a:p>
            <a:pPr marL="285750" indent="-285750">
              <a:spcBef>
                <a:spcPts val="600"/>
              </a:spcBef>
              <a:spcAft>
                <a:spcPts val="600"/>
              </a:spcAft>
              <a:buClr>
                <a:srgbClr val="FF0000"/>
              </a:buClr>
              <a:buFont typeface="Wingdings" panose="05000000000000000000" pitchFamily="2" charset="2"/>
              <a:buChar char="§"/>
            </a:pPr>
            <a:r>
              <a:rPr lang="fi-FI" dirty="0" smtClean="0">
                <a:latin typeface="+mj-lt"/>
              </a:rPr>
              <a:t>Sairaan tai erityisen lapsen sisarukset reagoivat lähes poikkeuksetta perhettä kohdanneeseen tilanteeseen, joko henkisellä puolella tai konkreettisesti. </a:t>
            </a:r>
          </a:p>
          <a:p>
            <a:pPr marL="285750" indent="-285750">
              <a:spcBef>
                <a:spcPts val="600"/>
              </a:spcBef>
              <a:spcAft>
                <a:spcPts val="600"/>
              </a:spcAft>
              <a:buClr>
                <a:srgbClr val="FF0000"/>
              </a:buClr>
              <a:buFont typeface="Wingdings" panose="05000000000000000000" pitchFamily="2" charset="2"/>
              <a:buChar char="§"/>
            </a:pPr>
            <a:r>
              <a:rPr lang="fi-FI" dirty="0" smtClean="0">
                <a:latin typeface="+mj-lt"/>
              </a:rPr>
              <a:t>Perheen yhdessäolo, arkiset asiat ja keskustelu ovat parasta apua sisaruksille ja niitä he pitävät myös mukavina asioina elämässään.</a:t>
            </a:r>
          </a:p>
          <a:p>
            <a:pPr marL="285750" indent="-285750">
              <a:spcBef>
                <a:spcPts val="600"/>
              </a:spcBef>
              <a:spcAft>
                <a:spcPts val="600"/>
              </a:spcAft>
              <a:buClr>
                <a:srgbClr val="FF0000"/>
              </a:buClr>
              <a:buFont typeface="Wingdings" panose="05000000000000000000" pitchFamily="2" charset="2"/>
              <a:buChar char="§"/>
            </a:pPr>
            <a:r>
              <a:rPr lang="fi-FI" dirty="0" smtClean="0">
                <a:latin typeface="+mj-lt"/>
              </a:rPr>
              <a:t>Vaikeuksien ja huolen vastapainona vanhemmat näkevät sairauden tuoneen myös hyvää elämään: uusia ystäviä vertaistuen ja tapahtumien kautta, muutoksia elämänarvoissa ja perheyhteyden lujittumista.</a:t>
            </a:r>
          </a:p>
          <a:p>
            <a:pPr marL="285750" indent="-285750">
              <a:buClr>
                <a:srgbClr val="FF0000"/>
              </a:buClr>
              <a:buFont typeface="Wingdings" panose="05000000000000000000" pitchFamily="2" charset="2"/>
              <a:buChar char="§"/>
            </a:pPr>
            <a:endParaRPr lang="fi-FI" dirty="0"/>
          </a:p>
        </p:txBody>
      </p:sp>
    </p:spTree>
    <p:extLst>
      <p:ext uri="{BB962C8B-B14F-4D97-AF65-F5344CB8AC3E}">
        <p14:creationId xmlns:p14="http://schemas.microsoft.com/office/powerpoint/2010/main" val="4504870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3" name="Alatunnisteen paikkamerkki 2"/>
          <p:cNvSpPr>
            <a:spLocks noGrp="1"/>
          </p:cNvSpPr>
          <p:nvPr>
            <p:ph type="ftr" sz="quarter" idx="11"/>
          </p:nvPr>
        </p:nvSpPr>
        <p:spPr/>
        <p:txBody>
          <a:bodyPr/>
          <a:lstStyle/>
          <a:p>
            <a:r>
              <a:rPr lang="fi-FI" dirty="0" smtClean="0">
                <a:solidFill>
                  <a:prstClr val="black">
                    <a:tint val="75000"/>
                  </a:prstClr>
                </a:solidFill>
              </a:rPr>
              <a:t>Kummit ry/Lapsipotilasjärjestöjen jäsenet T-17093 MT</a:t>
            </a:r>
            <a:endParaRPr lang="fi-FI" dirty="0">
              <a:solidFill>
                <a:prstClr val="black">
                  <a:tint val="75000"/>
                </a:prstClr>
              </a:solidFill>
            </a:endParaRPr>
          </a:p>
        </p:txBody>
      </p:sp>
      <p:sp>
        <p:nvSpPr>
          <p:cNvPr id="4" name="Dian numeron paikkamerkki 3"/>
          <p:cNvSpPr>
            <a:spLocks noGrp="1"/>
          </p:cNvSpPr>
          <p:nvPr>
            <p:ph type="sldNum" sz="quarter" idx="12"/>
          </p:nvPr>
        </p:nvSpPr>
        <p:spPr/>
        <p:txBody>
          <a:bodyPr/>
          <a:lstStyle/>
          <a:p>
            <a:fld id="{B6DB0E4E-F5D7-41BD-96AC-FA55D8C3805E}" type="slidenum">
              <a:rPr lang="fi-FI" smtClean="0">
                <a:solidFill>
                  <a:prstClr val="black">
                    <a:tint val="75000"/>
                  </a:prstClr>
                </a:solidFill>
              </a:rPr>
              <a:pPr/>
              <a:t>47</a:t>
            </a:fld>
            <a:endParaRPr lang="fi-FI" dirty="0">
              <a:solidFill>
                <a:prstClr val="black">
                  <a:tint val="75000"/>
                </a:prstClr>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5067" y="1"/>
            <a:ext cx="4966951" cy="690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kstin paikkamerkki 5"/>
          <p:cNvSpPr txBox="1">
            <a:spLocks/>
          </p:cNvSpPr>
          <p:nvPr/>
        </p:nvSpPr>
        <p:spPr>
          <a:xfrm>
            <a:off x="1229803" y="2037428"/>
            <a:ext cx="5736262" cy="2104266"/>
          </a:xfrm>
          <a:prstGeom prst="rect">
            <a:avLst/>
          </a:prstGeom>
        </p:spPr>
        <p:txBody>
          <a:bodyPr/>
          <a:lstStyle>
            <a:lvl1pPr marL="266700" indent="-266700" algn="l" defTabSz="914400" rtl="0" eaLnBrk="1" latinLnBrk="0" hangingPunct="1">
              <a:lnSpc>
                <a:spcPct val="90000"/>
              </a:lnSpc>
              <a:spcBef>
                <a:spcPts val="1000"/>
              </a:spcBef>
              <a:buClr>
                <a:srgbClr val="E60F28"/>
              </a:buClr>
              <a:buFont typeface="Wingdings" panose="05000000000000000000" pitchFamily="2" charset="2"/>
              <a:buChar char="§"/>
              <a:defRPr sz="2800" kern="1200">
                <a:solidFill>
                  <a:schemeClr val="bg1"/>
                </a:solidFill>
                <a:latin typeface="Source Sans Pro Light" panose="020B0403030403020204" pitchFamily="34" charset="0"/>
                <a:ea typeface="+mn-ea"/>
                <a:cs typeface="+mn-cs"/>
              </a:defRPr>
            </a:lvl1pPr>
            <a:lvl2pPr marL="719138" indent="-261938" algn="l" defTabSz="914400" rtl="0" eaLnBrk="1" latinLnBrk="0" hangingPunct="1">
              <a:lnSpc>
                <a:spcPct val="90000"/>
              </a:lnSpc>
              <a:spcBef>
                <a:spcPts val="500"/>
              </a:spcBef>
              <a:buClr>
                <a:srgbClr val="E60F28"/>
              </a:buClr>
              <a:buFont typeface="Wingdings" panose="05000000000000000000" pitchFamily="2" charset="2"/>
              <a:buChar char="§"/>
              <a:defRPr sz="2400" kern="1200">
                <a:solidFill>
                  <a:schemeClr val="bg1"/>
                </a:solidFill>
                <a:latin typeface="Source Sans Pro Light" panose="020B0403030403020204" pitchFamily="34" charset="0"/>
                <a:ea typeface="+mn-ea"/>
                <a:cs typeface="+mn-cs"/>
              </a:defRPr>
            </a:lvl2pPr>
            <a:lvl3pPr marL="1163638" indent="-249238" algn="l" defTabSz="914400" rtl="0" eaLnBrk="1" latinLnBrk="0" hangingPunct="1">
              <a:lnSpc>
                <a:spcPct val="90000"/>
              </a:lnSpc>
              <a:spcBef>
                <a:spcPts val="500"/>
              </a:spcBef>
              <a:buClr>
                <a:srgbClr val="E60F28"/>
              </a:buClr>
              <a:buFont typeface="Wingdings" panose="05000000000000000000" pitchFamily="2" charset="2"/>
              <a:buChar char="§"/>
              <a:defRPr sz="2000" kern="1200">
                <a:solidFill>
                  <a:schemeClr val="bg1"/>
                </a:solidFill>
                <a:latin typeface="Source Sans Pro Light" panose="020B0403030403020204" pitchFamily="34" charset="0"/>
                <a:ea typeface="+mn-ea"/>
                <a:cs typeface="+mn-cs"/>
              </a:defRPr>
            </a:lvl3pPr>
            <a:lvl4pPr marL="1616075" indent="-244475"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bg1"/>
                </a:solidFill>
                <a:latin typeface="Source Sans Pro Light" panose="020B0403030403020204" pitchFamily="34" charset="0"/>
                <a:ea typeface="+mn-ea"/>
                <a:cs typeface="+mn-cs"/>
              </a:defRPr>
            </a:lvl4pPr>
            <a:lvl5pPr marL="2058988" indent="-230188"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bg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2000" dirty="0" smtClean="0">
                <a:solidFill>
                  <a:schemeClr val="tx1">
                    <a:lumMod val="75000"/>
                    <a:lumOff val="25000"/>
                  </a:schemeClr>
                </a:solidFill>
                <a:latin typeface="+mj-lt"/>
              </a:rPr>
              <a:t>Yhteystiedot:</a:t>
            </a:r>
          </a:p>
          <a:p>
            <a:pPr marL="0" indent="0">
              <a:buNone/>
            </a:pPr>
            <a:r>
              <a:rPr lang="fi-FI" sz="2000" dirty="0" smtClean="0">
                <a:solidFill>
                  <a:schemeClr val="tx1">
                    <a:lumMod val="75000"/>
                    <a:lumOff val="25000"/>
                  </a:schemeClr>
                </a:solidFill>
                <a:latin typeface="+mj-lt"/>
              </a:rPr>
              <a:t>Taloustutkimus Oy</a:t>
            </a:r>
          </a:p>
          <a:p>
            <a:pPr marL="0" indent="0">
              <a:buNone/>
            </a:pPr>
            <a:r>
              <a:rPr lang="fi-FI" sz="2000" dirty="0" smtClean="0">
                <a:solidFill>
                  <a:schemeClr val="tx1">
                    <a:lumMod val="75000"/>
                    <a:lumOff val="25000"/>
                  </a:schemeClr>
                </a:solidFill>
                <a:latin typeface="+mj-lt"/>
              </a:rPr>
              <a:t>Merja </a:t>
            </a:r>
            <a:r>
              <a:rPr lang="fi-FI" sz="2000" dirty="0">
                <a:solidFill>
                  <a:schemeClr val="tx1">
                    <a:lumMod val="75000"/>
                    <a:lumOff val="25000"/>
                  </a:schemeClr>
                </a:solidFill>
                <a:latin typeface="+mj-lt"/>
              </a:rPr>
              <a:t>Tuominen</a:t>
            </a:r>
          </a:p>
          <a:p>
            <a:pPr marL="0" indent="0">
              <a:buNone/>
            </a:pPr>
            <a:r>
              <a:rPr lang="fi-FI" sz="2000" dirty="0">
                <a:solidFill>
                  <a:schemeClr val="tx1">
                    <a:lumMod val="75000"/>
                    <a:lumOff val="25000"/>
                  </a:schemeClr>
                </a:solidFill>
                <a:latin typeface="+mj-lt"/>
              </a:rPr>
              <a:t>Puh. 010 7585 402</a:t>
            </a:r>
          </a:p>
          <a:p>
            <a:pPr marL="0" indent="0">
              <a:buNone/>
            </a:pPr>
            <a:r>
              <a:rPr lang="fi-FI" sz="2000" dirty="0" err="1">
                <a:solidFill>
                  <a:schemeClr val="tx1">
                    <a:lumMod val="75000"/>
                    <a:lumOff val="25000"/>
                  </a:schemeClr>
                </a:solidFill>
                <a:latin typeface="+mj-lt"/>
              </a:rPr>
              <a:t>merja.tuominen@taloustutkimus.fi</a:t>
            </a:r>
            <a:endParaRPr lang="fi-FI" sz="2000" dirty="0">
              <a:solidFill>
                <a:schemeClr val="tx1">
                  <a:lumMod val="75000"/>
                  <a:lumOff val="25000"/>
                </a:schemeClr>
              </a:solidFill>
              <a:latin typeface="+mj-lt"/>
            </a:endParaRPr>
          </a:p>
          <a:p>
            <a:pPr marL="0" indent="0">
              <a:buNone/>
            </a:pPr>
            <a:endParaRPr lang="fi-FI" sz="2400" dirty="0">
              <a:solidFill>
                <a:schemeClr val="tx1">
                  <a:lumMod val="75000"/>
                  <a:lumOff val="25000"/>
                </a:schemeClr>
              </a:solidFill>
              <a:latin typeface="+mj-lt"/>
            </a:endParaRPr>
          </a:p>
        </p:txBody>
      </p:sp>
    </p:spTree>
    <p:extLst>
      <p:ext uri="{BB962C8B-B14F-4D97-AF65-F5344CB8AC3E}">
        <p14:creationId xmlns:p14="http://schemas.microsoft.com/office/powerpoint/2010/main" val="23020291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p:txBody>
          <a:bodyPr/>
          <a:lstStyle/>
          <a:p>
            <a:r>
              <a:rPr lang="fi-FI" b="0" dirty="0" smtClean="0"/>
              <a:t>LIITTEET</a:t>
            </a:r>
            <a:br>
              <a:rPr lang="fi-FI" b="0" dirty="0" smtClean="0"/>
            </a:br>
            <a:r>
              <a:rPr lang="fi-FI" sz="2400" b="0" dirty="0" smtClean="0"/>
              <a:t>- Laadunvarmistus ja tulosten julkistaminen ja edelleen luovuttaminen</a:t>
            </a:r>
            <a:br>
              <a:rPr lang="fi-FI" sz="2400" b="0" dirty="0" smtClean="0"/>
            </a:br>
            <a:r>
              <a:rPr lang="fi-FI" sz="2400" b="0" dirty="0" smtClean="0"/>
              <a:t>- Kysymyslomake </a:t>
            </a:r>
            <a:endParaRPr lang="fi-FI" sz="2400" b="0" dirty="0"/>
          </a:p>
        </p:txBody>
      </p:sp>
      <p:sp>
        <p:nvSpPr>
          <p:cNvPr id="2" name="Päivämäärän paikkamerkki 1"/>
          <p:cNvSpPr>
            <a:spLocks noGrp="1"/>
          </p:cNvSpPr>
          <p:nvPr>
            <p:ph type="dt" sz="half" idx="10"/>
          </p:nvPr>
        </p:nvSpPr>
        <p:spPr/>
        <p:txBody>
          <a:bodyPr/>
          <a:lstStyle/>
          <a:p>
            <a:r>
              <a:rPr lang="fi-FI" smtClean="0"/>
              <a:t>14.8.2017</a:t>
            </a:r>
            <a:endParaRPr lang="fi-FI"/>
          </a:p>
        </p:txBody>
      </p:sp>
      <p:sp>
        <p:nvSpPr>
          <p:cNvPr id="3" name="Alatunnisteen paikkamerkki 2"/>
          <p:cNvSpPr>
            <a:spLocks noGrp="1"/>
          </p:cNvSpPr>
          <p:nvPr>
            <p:ph type="ftr" sz="quarter" idx="11"/>
          </p:nvPr>
        </p:nvSpPr>
        <p:spPr/>
        <p:txBody>
          <a:bodyPr/>
          <a:lstStyle/>
          <a:p>
            <a:r>
              <a:rPr lang="fi-FI" smtClean="0"/>
              <a:t>Kummit ry/Lapsipotilasjärjestöjen jäsenet T-17093 MT</a:t>
            </a:r>
            <a:endParaRPr lang="fi-FI"/>
          </a:p>
        </p:txBody>
      </p:sp>
      <p:sp>
        <p:nvSpPr>
          <p:cNvPr id="4" name="Dian numeron paikkamerkki 3"/>
          <p:cNvSpPr>
            <a:spLocks noGrp="1"/>
          </p:cNvSpPr>
          <p:nvPr>
            <p:ph type="sldNum" sz="quarter" idx="12"/>
          </p:nvPr>
        </p:nvSpPr>
        <p:spPr/>
        <p:txBody>
          <a:bodyPr/>
          <a:lstStyle/>
          <a:p>
            <a:fld id="{B6DB0E4E-F5D7-41BD-96AC-FA55D8C3805E}" type="slidenum">
              <a:rPr lang="fi-FI" smtClean="0"/>
              <a:t>48</a:t>
            </a:fld>
            <a:endParaRPr lang="fi-FI"/>
          </a:p>
        </p:txBody>
      </p:sp>
    </p:spTree>
    <p:extLst>
      <p:ext uri="{BB962C8B-B14F-4D97-AF65-F5344CB8AC3E}">
        <p14:creationId xmlns:p14="http://schemas.microsoft.com/office/powerpoint/2010/main" val="34243635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t>14.8.2017</a:t>
            </a:r>
            <a:endParaRPr lang="fi-FI"/>
          </a:p>
        </p:txBody>
      </p:sp>
      <p:sp>
        <p:nvSpPr>
          <p:cNvPr id="3" name="Alatunnisteen paikkamerkki 2"/>
          <p:cNvSpPr>
            <a:spLocks noGrp="1"/>
          </p:cNvSpPr>
          <p:nvPr>
            <p:ph type="ftr" sz="quarter" idx="11"/>
          </p:nvPr>
        </p:nvSpPr>
        <p:spPr/>
        <p:txBody>
          <a:bodyPr/>
          <a:lstStyle/>
          <a:p>
            <a:r>
              <a:rPr lang="fi-FI" smtClean="0"/>
              <a:t>Kummit ry/Lapsipotilasjärjestöjen jäsenet T-17093 MT</a:t>
            </a:r>
            <a:endParaRPr lang="fi-FI"/>
          </a:p>
        </p:txBody>
      </p:sp>
      <p:sp>
        <p:nvSpPr>
          <p:cNvPr id="4" name="Dian numeron paikkamerkki 3"/>
          <p:cNvSpPr>
            <a:spLocks noGrp="1"/>
          </p:cNvSpPr>
          <p:nvPr>
            <p:ph type="sldNum" sz="quarter" idx="12"/>
          </p:nvPr>
        </p:nvSpPr>
        <p:spPr/>
        <p:txBody>
          <a:bodyPr/>
          <a:lstStyle/>
          <a:p>
            <a:fld id="{B6DB0E4E-F5D7-41BD-96AC-FA55D8C3805E}" type="slidenum">
              <a:rPr lang="fi-FI" smtClean="0"/>
              <a:t>49</a:t>
            </a:fld>
            <a:endParaRPr lang="fi-FI"/>
          </a:p>
        </p:txBody>
      </p:sp>
    </p:spTree>
    <p:extLst>
      <p:ext uri="{BB962C8B-B14F-4D97-AF65-F5344CB8AC3E}">
        <p14:creationId xmlns:p14="http://schemas.microsoft.com/office/powerpoint/2010/main" val="2982746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t>14.8.2017</a:t>
            </a:r>
            <a:endParaRPr lang="fi-FI"/>
          </a:p>
        </p:txBody>
      </p:sp>
      <p:sp>
        <p:nvSpPr>
          <p:cNvPr id="3" name="Alatunnisteen paikkamerkki 2"/>
          <p:cNvSpPr>
            <a:spLocks noGrp="1"/>
          </p:cNvSpPr>
          <p:nvPr>
            <p:ph type="ftr" sz="quarter" idx="11"/>
          </p:nvPr>
        </p:nvSpPr>
        <p:spPr/>
        <p:txBody>
          <a:bodyPr/>
          <a:lstStyle/>
          <a:p>
            <a:r>
              <a:rPr lang="fi-FI" smtClean="0"/>
              <a:t>Kummit ry/Lapsipotilasjärjestöjen jäsenet T-17093 MT</a:t>
            </a:r>
            <a:endParaRPr lang="fi-FI"/>
          </a:p>
        </p:txBody>
      </p:sp>
      <p:sp>
        <p:nvSpPr>
          <p:cNvPr id="4" name="Dian numeron paikkamerkki 3"/>
          <p:cNvSpPr>
            <a:spLocks noGrp="1"/>
          </p:cNvSpPr>
          <p:nvPr>
            <p:ph type="sldNum" sz="quarter" idx="12"/>
          </p:nvPr>
        </p:nvSpPr>
        <p:spPr/>
        <p:txBody>
          <a:bodyPr/>
          <a:lstStyle/>
          <a:p>
            <a:fld id="{B6DB0E4E-F5D7-41BD-96AC-FA55D8C3805E}" type="slidenum">
              <a:rPr lang="fi-FI" smtClean="0"/>
              <a:t>5</a:t>
            </a:fld>
            <a:endParaRPr lang="fi-FI"/>
          </a:p>
        </p:txBody>
      </p:sp>
      <p:sp>
        <p:nvSpPr>
          <p:cNvPr id="5" name="Otsikko 4"/>
          <p:cNvSpPr>
            <a:spLocks noGrp="1"/>
          </p:cNvSpPr>
          <p:nvPr>
            <p:ph type="title"/>
          </p:nvPr>
        </p:nvSpPr>
        <p:spPr>
          <a:xfrm>
            <a:off x="653137" y="368941"/>
            <a:ext cx="11538863" cy="528834"/>
          </a:xfrm>
        </p:spPr>
        <p:txBody>
          <a:bodyPr>
            <a:normAutofit/>
          </a:bodyPr>
          <a:lstStyle/>
          <a:p>
            <a:r>
              <a:rPr lang="fi-FI" sz="2800" b="1" dirty="0">
                <a:solidFill>
                  <a:schemeClr val="tx1">
                    <a:lumMod val="75000"/>
                    <a:lumOff val="25000"/>
                  </a:schemeClr>
                </a:solidFill>
              </a:rPr>
              <a:t>Lapsipotilasperheiden </a:t>
            </a:r>
            <a:r>
              <a:rPr lang="fi-FI" sz="2800" b="1" dirty="0" smtClean="0">
                <a:solidFill>
                  <a:schemeClr val="tx1">
                    <a:lumMod val="75000"/>
                    <a:lumOff val="25000"/>
                  </a:schemeClr>
                </a:solidFill>
              </a:rPr>
              <a:t>tilanne v</a:t>
            </a:r>
            <a:r>
              <a:rPr lang="fi-FI" sz="2800" b="1" dirty="0">
                <a:solidFill>
                  <a:schemeClr val="tx1">
                    <a:lumMod val="75000"/>
                    <a:lumOff val="25000"/>
                  </a:schemeClr>
                </a:solidFill>
              </a:rPr>
              <a:t>. 2017 vanhempien ja sisarusten </a:t>
            </a:r>
            <a:r>
              <a:rPr lang="fi-FI" sz="2800" b="1" dirty="0" smtClean="0">
                <a:solidFill>
                  <a:schemeClr val="tx1">
                    <a:lumMod val="75000"/>
                    <a:lumOff val="25000"/>
                  </a:schemeClr>
                </a:solidFill>
              </a:rPr>
              <a:t>silmin  1/2</a:t>
            </a:r>
            <a:endParaRPr lang="fi-FI" sz="2800" b="1" dirty="0">
              <a:solidFill>
                <a:schemeClr val="tx1">
                  <a:lumMod val="75000"/>
                  <a:lumOff val="25000"/>
                </a:schemeClr>
              </a:solidFill>
            </a:endParaRPr>
          </a:p>
        </p:txBody>
      </p:sp>
      <p:sp>
        <p:nvSpPr>
          <p:cNvPr id="6" name="Sisällön paikkamerkki 5"/>
          <p:cNvSpPr>
            <a:spLocks noGrp="1"/>
          </p:cNvSpPr>
          <p:nvPr>
            <p:ph idx="1"/>
          </p:nvPr>
        </p:nvSpPr>
        <p:spPr>
          <a:xfrm>
            <a:off x="1123949" y="840848"/>
            <a:ext cx="10334625" cy="5172519"/>
          </a:xfrm>
        </p:spPr>
        <p:txBody>
          <a:bodyPr/>
          <a:lstStyle/>
          <a:p>
            <a:pPr>
              <a:spcBef>
                <a:spcPts val="600"/>
              </a:spcBef>
              <a:spcAft>
                <a:spcPts val="600"/>
              </a:spcAft>
            </a:pPr>
            <a:r>
              <a:rPr lang="fi-FI" sz="1600" dirty="0">
                <a:solidFill>
                  <a:srgbClr val="080808"/>
                </a:solidFill>
              </a:rPr>
              <a:t>Lapsipotilasperheissä on melko tyypillistä, että äidit ottavat isiä useammin vastuuta sairaan tai erityisen lapsen hoitamisesta joko omaishoitajina tai mahdollistamalla kotona olon jotenkin muuten. Vain vähän yli puolet äideistä käy kodin ulkopuolella työssä koko- tai osa-aikaisesti, kun isistä suurin osa on kokoaikatyössä.</a:t>
            </a:r>
          </a:p>
          <a:p>
            <a:pPr>
              <a:spcBef>
                <a:spcPts val="600"/>
              </a:spcBef>
              <a:spcAft>
                <a:spcPts val="600"/>
              </a:spcAft>
            </a:pPr>
            <a:r>
              <a:rPr lang="fi-FI" sz="1600" dirty="0" smtClean="0">
                <a:solidFill>
                  <a:srgbClr val="080808"/>
                </a:solidFill>
              </a:rPr>
              <a:t>Suurin </a:t>
            </a:r>
            <a:r>
              <a:rPr lang="fi-FI" sz="1600" dirty="0">
                <a:solidFill>
                  <a:srgbClr val="080808"/>
                </a:solidFill>
              </a:rPr>
              <a:t>osa vanhemmista muistaa saaneensa tietoa perheille tarjolla olevista tuista heti sairauden puhjettua tai diagnoosin jälkeen. Taloudelliseen tukeen liittyvää tietoa saatiin lähinnä sairaalasta, potilasjärjestöiltä ja Kelasta. Sairaalan henkilökunnalta, psykologilta tai psykiatrilta saatiin tietoa henkiseen tukeen ja jaksamiseen liittyvästä avusta, mutta ystävät ja sukulaiset ovat olleet tässä erityisen </a:t>
            </a:r>
            <a:r>
              <a:rPr lang="fi-FI" sz="1600" dirty="0" smtClean="0">
                <a:solidFill>
                  <a:srgbClr val="080808"/>
                </a:solidFill>
              </a:rPr>
              <a:t>tärkeitä. Yli </a:t>
            </a:r>
            <a:r>
              <a:rPr lang="fi-FI" sz="1600" dirty="0">
                <a:solidFill>
                  <a:srgbClr val="080808"/>
                </a:solidFill>
              </a:rPr>
              <a:t>neljännes kokee, ettei saanut mistään tietoa henkisen tukeen liittyvistä asioista. </a:t>
            </a:r>
            <a:endParaRPr lang="fi-FI" sz="1600" dirty="0" smtClean="0">
              <a:solidFill>
                <a:srgbClr val="080808"/>
              </a:solidFill>
            </a:endParaRPr>
          </a:p>
          <a:p>
            <a:pPr>
              <a:spcBef>
                <a:spcPts val="600"/>
              </a:spcBef>
              <a:spcAft>
                <a:spcPts val="600"/>
              </a:spcAft>
            </a:pPr>
            <a:r>
              <a:rPr lang="fi-FI" sz="1600" dirty="0" smtClean="0">
                <a:solidFill>
                  <a:srgbClr val="080808"/>
                </a:solidFill>
              </a:rPr>
              <a:t>Noin </a:t>
            </a:r>
            <a:r>
              <a:rPr lang="fi-FI" sz="1600" dirty="0">
                <a:solidFill>
                  <a:srgbClr val="080808"/>
                </a:solidFill>
              </a:rPr>
              <a:t>puolet </a:t>
            </a:r>
            <a:r>
              <a:rPr lang="fi-FI" sz="1600" dirty="0" smtClean="0">
                <a:solidFill>
                  <a:srgbClr val="080808"/>
                </a:solidFill>
              </a:rPr>
              <a:t>on sitä mieltä että sekä henkisen tuen että taloudellisen avun saaminen on ollut riittämätöntä lapsen sairauden aikana tai diagnoosin saamisen jälkeen. </a:t>
            </a:r>
          </a:p>
          <a:p>
            <a:pPr>
              <a:spcBef>
                <a:spcPts val="600"/>
              </a:spcBef>
              <a:spcAft>
                <a:spcPts val="600"/>
              </a:spcAft>
            </a:pPr>
            <a:r>
              <a:rPr lang="fi-FI" sz="1600" dirty="0" smtClean="0">
                <a:solidFill>
                  <a:srgbClr val="080808"/>
                </a:solidFill>
              </a:rPr>
              <a:t>Henkistä tukea olisi kaivattu enemmän monella eri tavoin: keskustelua </a:t>
            </a:r>
            <a:r>
              <a:rPr lang="fi-FI" sz="1600" dirty="0">
                <a:solidFill>
                  <a:srgbClr val="080808"/>
                </a:solidFill>
              </a:rPr>
              <a:t>ja asiantuntijan apua (psykologi, lääkäri tiedon antajana</a:t>
            </a:r>
            <a:r>
              <a:rPr lang="fi-FI" sz="1600" dirty="0" smtClean="0">
                <a:solidFill>
                  <a:srgbClr val="080808"/>
                </a:solidFill>
              </a:rPr>
              <a:t>), </a:t>
            </a:r>
            <a:r>
              <a:rPr lang="fi-FI" sz="1600" dirty="0">
                <a:solidFill>
                  <a:srgbClr val="080808"/>
                </a:solidFill>
              </a:rPr>
              <a:t>myös konkreettinen </a:t>
            </a:r>
            <a:r>
              <a:rPr lang="fi-FI" sz="1600" dirty="0" smtClean="0">
                <a:solidFill>
                  <a:srgbClr val="080808"/>
                </a:solidFill>
              </a:rPr>
              <a:t>apu, vertaistuki, apu sisaruksille sekä parisuhteeseen </a:t>
            </a:r>
            <a:r>
              <a:rPr lang="fi-FI" sz="1600" dirty="0">
                <a:solidFill>
                  <a:srgbClr val="080808"/>
                </a:solidFill>
              </a:rPr>
              <a:t>olisi ollut </a:t>
            </a:r>
            <a:r>
              <a:rPr lang="fi-FI" sz="1600" dirty="0" smtClean="0">
                <a:solidFill>
                  <a:srgbClr val="080808"/>
                </a:solidFill>
              </a:rPr>
              <a:t>tarpeen. </a:t>
            </a:r>
            <a:r>
              <a:rPr lang="fi-FI" sz="1600" dirty="0">
                <a:solidFill>
                  <a:srgbClr val="080808"/>
                </a:solidFill>
              </a:rPr>
              <a:t>Tuotiin myös esiin se, että tilanne on varsinkin alkuvaiheessa niin kaoottinen, ettei omaa avuntarvetta ehkä edes tiedosteta, ja näissä tapauksissa toivottaisiinkin, että tukea annettaisiin pyytämättä.</a:t>
            </a:r>
          </a:p>
          <a:p>
            <a:pPr>
              <a:spcBef>
                <a:spcPts val="600"/>
              </a:spcBef>
              <a:spcAft>
                <a:spcPts val="600"/>
              </a:spcAft>
            </a:pPr>
            <a:r>
              <a:rPr lang="fi-FI" sz="1600" dirty="0" smtClean="0">
                <a:solidFill>
                  <a:srgbClr val="080808"/>
                </a:solidFill>
              </a:rPr>
              <a:t>Vanhemmilla on kova huoli sairaasta lapsesta ja hänen tulevaisuudestaan, vaikka suurimmalla osalla diagnoosista tai sairastumisesta on jo vuosia. Tyypillistä on myös se, että huoli ja toiveikkuus vuorottelevat.</a:t>
            </a:r>
          </a:p>
          <a:p>
            <a:pPr>
              <a:spcBef>
                <a:spcPts val="600"/>
              </a:spcBef>
              <a:spcAft>
                <a:spcPts val="600"/>
              </a:spcAft>
            </a:pPr>
            <a:r>
              <a:rPr lang="fi-FI" sz="1600" dirty="0" smtClean="0">
                <a:solidFill>
                  <a:srgbClr val="080808"/>
                </a:solidFill>
              </a:rPr>
              <a:t>Valtaosassa perheitä lapsen sairaus tai erityisyys on asia, josta keskustellaan koko perheen kesken ja puolison kanssa. Enemmistössä perheitä keskustellaan ainakin jonkin verran myös itse sairaan lapsen kanssa, ja silloin puhutaan sairaudesta yleensä ja miksi juuri hän sairastui, hoitotoimenpiteistä ja lääkkeistä, peloista, kuolemasta, tulevaisuuden kuvista (ammatti, asuminen, perhe), erilaisuudesta ja paranemisesta. Sairaan lapsen sisarukset puhuvat sisaruksensa sairaudesta tai erityisyydestä paitsi vanhempiensa ja muiden perheenjäsenten kanssa, myös kavereiden ja muiden aikuisten kanssa.</a:t>
            </a:r>
          </a:p>
        </p:txBody>
      </p:sp>
    </p:spTree>
    <p:extLst>
      <p:ext uri="{BB962C8B-B14F-4D97-AF65-F5344CB8AC3E}">
        <p14:creationId xmlns:p14="http://schemas.microsoft.com/office/powerpoint/2010/main" val="21109531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r>
              <a:rPr lang="fi-FI" smtClean="0"/>
              <a:t>Kummit ry/Lapsipotilasjärjestöjen jäsenet T-17093 MT</a:t>
            </a:r>
            <a:endParaRPr lang="fi-FI"/>
          </a:p>
        </p:txBody>
      </p:sp>
      <p:pic>
        <p:nvPicPr>
          <p:cNvPr id="5" name="Kuv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7080" y="12246"/>
            <a:ext cx="4851639" cy="6858000"/>
          </a:xfrm>
          <a:prstGeom prst="rect">
            <a:avLst/>
          </a:prstGeom>
        </p:spPr>
      </p:pic>
      <p:pic>
        <p:nvPicPr>
          <p:cNvPr id="6" name="Kuv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0361" y="0"/>
            <a:ext cx="4851639" cy="6858000"/>
          </a:xfrm>
          <a:prstGeom prst="rect">
            <a:avLst/>
          </a:prstGeom>
        </p:spPr>
      </p:pic>
      <p:sp>
        <p:nvSpPr>
          <p:cNvPr id="7" name="Tekstiruutu 6"/>
          <p:cNvSpPr txBox="1"/>
          <p:nvPr/>
        </p:nvSpPr>
        <p:spPr>
          <a:xfrm>
            <a:off x="298612" y="1289956"/>
            <a:ext cx="1428468" cy="1200329"/>
          </a:xfrm>
          <a:prstGeom prst="rect">
            <a:avLst/>
          </a:prstGeom>
          <a:solidFill>
            <a:schemeClr val="accent1">
              <a:lumMod val="40000"/>
              <a:lumOff val="60000"/>
            </a:schemeClr>
          </a:solidFill>
        </p:spPr>
        <p:txBody>
          <a:bodyPr wrap="none" rtlCol="0">
            <a:spAutoFit/>
          </a:bodyPr>
          <a:lstStyle/>
          <a:p>
            <a:r>
              <a:rPr lang="fi-FI" sz="2400" dirty="0" smtClean="0"/>
              <a:t>KYSYMYS-</a:t>
            </a:r>
          </a:p>
          <a:p>
            <a:r>
              <a:rPr lang="fi-FI" sz="2400" dirty="0" smtClean="0"/>
              <a:t>LOMAKE </a:t>
            </a:r>
          </a:p>
          <a:p>
            <a:r>
              <a:rPr lang="fi-FI" sz="2400" dirty="0" smtClean="0"/>
              <a:t>SIVUT 1-2</a:t>
            </a:r>
            <a:endParaRPr lang="fi-FI" sz="2400" dirty="0"/>
          </a:p>
        </p:txBody>
      </p:sp>
      <p:sp>
        <p:nvSpPr>
          <p:cNvPr id="2" name="Päivämäärän paikkamerkki 1"/>
          <p:cNvSpPr>
            <a:spLocks noGrp="1"/>
          </p:cNvSpPr>
          <p:nvPr>
            <p:ph type="dt" sz="half" idx="10"/>
          </p:nvPr>
        </p:nvSpPr>
        <p:spPr/>
        <p:txBody>
          <a:bodyPr/>
          <a:lstStyle/>
          <a:p>
            <a:r>
              <a:rPr lang="fi-FI" smtClean="0"/>
              <a:t>14.8.2017</a:t>
            </a:r>
            <a:endParaRPr lang="fi-FI"/>
          </a:p>
        </p:txBody>
      </p:sp>
      <p:sp>
        <p:nvSpPr>
          <p:cNvPr id="4" name="Dian numeron paikkamerkki 3"/>
          <p:cNvSpPr>
            <a:spLocks noGrp="1"/>
          </p:cNvSpPr>
          <p:nvPr>
            <p:ph type="sldNum" sz="quarter" idx="12"/>
          </p:nvPr>
        </p:nvSpPr>
        <p:spPr/>
        <p:txBody>
          <a:bodyPr/>
          <a:lstStyle/>
          <a:p>
            <a:fld id="{B6DB0E4E-F5D7-41BD-96AC-FA55D8C3805E}" type="slidenum">
              <a:rPr lang="fi-FI" smtClean="0"/>
              <a:t>50</a:t>
            </a:fld>
            <a:endParaRPr lang="fi-FI"/>
          </a:p>
        </p:txBody>
      </p:sp>
    </p:spTree>
    <p:extLst>
      <p:ext uri="{BB962C8B-B14F-4D97-AF65-F5344CB8AC3E}">
        <p14:creationId xmlns:p14="http://schemas.microsoft.com/office/powerpoint/2010/main" val="19255221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r>
              <a:rPr lang="fi-FI" smtClean="0"/>
              <a:t>Kummit ry/Lapsipotilasjärjestöjen jäsenet T-17093 MT</a:t>
            </a:r>
            <a:endParaRPr lang="fi-FI"/>
          </a:p>
        </p:txBody>
      </p:sp>
      <p:pic>
        <p:nvPicPr>
          <p:cNvPr id="5" name="Kuv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4423" y="0"/>
            <a:ext cx="4851639" cy="6858000"/>
          </a:xfrm>
          <a:prstGeom prst="rect">
            <a:avLst/>
          </a:prstGeom>
        </p:spPr>
      </p:pic>
      <p:pic>
        <p:nvPicPr>
          <p:cNvPr id="6" name="Kuv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0361" y="0"/>
            <a:ext cx="4851639" cy="6858000"/>
          </a:xfrm>
          <a:prstGeom prst="rect">
            <a:avLst/>
          </a:prstGeom>
        </p:spPr>
      </p:pic>
      <p:sp>
        <p:nvSpPr>
          <p:cNvPr id="7" name="Tekstiruutu 6"/>
          <p:cNvSpPr txBox="1"/>
          <p:nvPr/>
        </p:nvSpPr>
        <p:spPr>
          <a:xfrm>
            <a:off x="298612" y="1289956"/>
            <a:ext cx="1428468" cy="1200329"/>
          </a:xfrm>
          <a:prstGeom prst="rect">
            <a:avLst/>
          </a:prstGeom>
          <a:solidFill>
            <a:schemeClr val="accent1">
              <a:lumMod val="40000"/>
              <a:lumOff val="60000"/>
            </a:schemeClr>
          </a:solidFill>
        </p:spPr>
        <p:txBody>
          <a:bodyPr wrap="none" rtlCol="0">
            <a:spAutoFit/>
          </a:bodyPr>
          <a:lstStyle/>
          <a:p>
            <a:r>
              <a:rPr lang="fi-FI" sz="2400" dirty="0" smtClean="0"/>
              <a:t>KYSYMYS-</a:t>
            </a:r>
          </a:p>
          <a:p>
            <a:r>
              <a:rPr lang="fi-FI" sz="2400" dirty="0" smtClean="0"/>
              <a:t>LOMAKE </a:t>
            </a:r>
          </a:p>
          <a:p>
            <a:r>
              <a:rPr lang="fi-FI" sz="2400" dirty="0" smtClean="0"/>
              <a:t>SIVUT 3-4</a:t>
            </a:r>
            <a:endParaRPr lang="fi-FI" sz="2400" dirty="0"/>
          </a:p>
        </p:txBody>
      </p:sp>
      <p:sp>
        <p:nvSpPr>
          <p:cNvPr id="2" name="Päivämäärän paikkamerkki 1"/>
          <p:cNvSpPr>
            <a:spLocks noGrp="1"/>
          </p:cNvSpPr>
          <p:nvPr>
            <p:ph type="dt" sz="half" idx="10"/>
          </p:nvPr>
        </p:nvSpPr>
        <p:spPr/>
        <p:txBody>
          <a:bodyPr/>
          <a:lstStyle/>
          <a:p>
            <a:r>
              <a:rPr lang="fi-FI" smtClean="0"/>
              <a:t>14.8.2017</a:t>
            </a:r>
            <a:endParaRPr lang="fi-FI"/>
          </a:p>
        </p:txBody>
      </p:sp>
      <p:sp>
        <p:nvSpPr>
          <p:cNvPr id="4" name="Dian numeron paikkamerkki 3"/>
          <p:cNvSpPr>
            <a:spLocks noGrp="1"/>
          </p:cNvSpPr>
          <p:nvPr>
            <p:ph type="sldNum" sz="quarter" idx="12"/>
          </p:nvPr>
        </p:nvSpPr>
        <p:spPr/>
        <p:txBody>
          <a:bodyPr/>
          <a:lstStyle/>
          <a:p>
            <a:fld id="{B6DB0E4E-F5D7-41BD-96AC-FA55D8C3805E}" type="slidenum">
              <a:rPr lang="fi-FI" smtClean="0"/>
              <a:t>51</a:t>
            </a:fld>
            <a:endParaRPr lang="fi-FI"/>
          </a:p>
        </p:txBody>
      </p:sp>
    </p:spTree>
    <p:extLst>
      <p:ext uri="{BB962C8B-B14F-4D97-AF65-F5344CB8AC3E}">
        <p14:creationId xmlns:p14="http://schemas.microsoft.com/office/powerpoint/2010/main" val="33539988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r>
              <a:rPr lang="fi-FI" smtClean="0"/>
              <a:t>Kummit ry/Lapsipotilasjärjestöjen jäsenet T-17093 MT</a:t>
            </a:r>
            <a:endParaRPr lang="fi-FI"/>
          </a:p>
        </p:txBody>
      </p:sp>
      <p:pic>
        <p:nvPicPr>
          <p:cNvPr id="5" name="Kuv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7080" y="0"/>
            <a:ext cx="4851639" cy="6858000"/>
          </a:xfrm>
          <a:prstGeom prst="rect">
            <a:avLst/>
          </a:prstGeom>
        </p:spPr>
      </p:pic>
      <p:pic>
        <p:nvPicPr>
          <p:cNvPr id="6" name="Kuv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0361" y="0"/>
            <a:ext cx="4851639" cy="6858000"/>
          </a:xfrm>
          <a:prstGeom prst="rect">
            <a:avLst/>
          </a:prstGeom>
        </p:spPr>
      </p:pic>
      <p:sp>
        <p:nvSpPr>
          <p:cNvPr id="7" name="Tekstiruutu 6"/>
          <p:cNvSpPr txBox="1"/>
          <p:nvPr/>
        </p:nvSpPr>
        <p:spPr>
          <a:xfrm>
            <a:off x="298612" y="1289956"/>
            <a:ext cx="1428468" cy="1200329"/>
          </a:xfrm>
          <a:prstGeom prst="rect">
            <a:avLst/>
          </a:prstGeom>
          <a:solidFill>
            <a:schemeClr val="accent1">
              <a:lumMod val="40000"/>
              <a:lumOff val="60000"/>
            </a:schemeClr>
          </a:solidFill>
        </p:spPr>
        <p:txBody>
          <a:bodyPr wrap="none" rtlCol="0">
            <a:spAutoFit/>
          </a:bodyPr>
          <a:lstStyle/>
          <a:p>
            <a:r>
              <a:rPr lang="fi-FI" sz="2400" dirty="0" smtClean="0"/>
              <a:t>KYSYMYS-</a:t>
            </a:r>
          </a:p>
          <a:p>
            <a:r>
              <a:rPr lang="fi-FI" sz="2400" dirty="0" smtClean="0"/>
              <a:t>LOMAKE </a:t>
            </a:r>
          </a:p>
          <a:p>
            <a:r>
              <a:rPr lang="fi-FI" sz="2400" dirty="0" smtClean="0"/>
              <a:t>SIVUT 5-6</a:t>
            </a:r>
            <a:endParaRPr lang="fi-FI" sz="2400" dirty="0"/>
          </a:p>
        </p:txBody>
      </p:sp>
      <p:sp>
        <p:nvSpPr>
          <p:cNvPr id="2" name="Päivämäärän paikkamerkki 1"/>
          <p:cNvSpPr>
            <a:spLocks noGrp="1"/>
          </p:cNvSpPr>
          <p:nvPr>
            <p:ph type="dt" sz="half" idx="10"/>
          </p:nvPr>
        </p:nvSpPr>
        <p:spPr/>
        <p:txBody>
          <a:bodyPr/>
          <a:lstStyle/>
          <a:p>
            <a:r>
              <a:rPr lang="fi-FI" smtClean="0"/>
              <a:t>14.8.2017</a:t>
            </a:r>
            <a:endParaRPr lang="fi-FI"/>
          </a:p>
        </p:txBody>
      </p:sp>
      <p:sp>
        <p:nvSpPr>
          <p:cNvPr id="4" name="Dian numeron paikkamerkki 3"/>
          <p:cNvSpPr>
            <a:spLocks noGrp="1"/>
          </p:cNvSpPr>
          <p:nvPr>
            <p:ph type="sldNum" sz="quarter" idx="12"/>
          </p:nvPr>
        </p:nvSpPr>
        <p:spPr/>
        <p:txBody>
          <a:bodyPr/>
          <a:lstStyle/>
          <a:p>
            <a:fld id="{B6DB0E4E-F5D7-41BD-96AC-FA55D8C3805E}" type="slidenum">
              <a:rPr lang="fi-FI" smtClean="0"/>
              <a:t>52</a:t>
            </a:fld>
            <a:endParaRPr lang="fi-FI"/>
          </a:p>
        </p:txBody>
      </p:sp>
    </p:spTree>
    <p:extLst>
      <p:ext uri="{BB962C8B-B14F-4D97-AF65-F5344CB8AC3E}">
        <p14:creationId xmlns:p14="http://schemas.microsoft.com/office/powerpoint/2010/main" val="33539988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r>
              <a:rPr lang="fi-FI" smtClean="0"/>
              <a:t>Kummit ry/Lapsipotilasjärjestöjen jäsenet T-17093 MT</a:t>
            </a:r>
            <a:endParaRPr lang="fi-FI"/>
          </a:p>
        </p:txBody>
      </p:sp>
      <p:pic>
        <p:nvPicPr>
          <p:cNvPr id="5" name="Kuv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8723" y="0"/>
            <a:ext cx="4851639" cy="6858000"/>
          </a:xfrm>
          <a:prstGeom prst="rect">
            <a:avLst/>
          </a:prstGeom>
        </p:spPr>
      </p:pic>
      <p:sp>
        <p:nvSpPr>
          <p:cNvPr id="6" name="Tekstiruutu 5"/>
          <p:cNvSpPr txBox="1"/>
          <p:nvPr/>
        </p:nvSpPr>
        <p:spPr>
          <a:xfrm>
            <a:off x="298612" y="1289956"/>
            <a:ext cx="1428468" cy="1200329"/>
          </a:xfrm>
          <a:prstGeom prst="rect">
            <a:avLst/>
          </a:prstGeom>
          <a:solidFill>
            <a:schemeClr val="accent1">
              <a:lumMod val="40000"/>
              <a:lumOff val="60000"/>
            </a:schemeClr>
          </a:solidFill>
        </p:spPr>
        <p:txBody>
          <a:bodyPr wrap="none" rtlCol="0">
            <a:spAutoFit/>
          </a:bodyPr>
          <a:lstStyle/>
          <a:p>
            <a:r>
              <a:rPr lang="fi-FI" sz="2400" dirty="0" smtClean="0"/>
              <a:t>KYSYMYS-</a:t>
            </a:r>
          </a:p>
          <a:p>
            <a:r>
              <a:rPr lang="fi-FI" sz="2400" dirty="0" smtClean="0"/>
              <a:t>LOMAKE </a:t>
            </a:r>
          </a:p>
          <a:p>
            <a:r>
              <a:rPr lang="fi-FI" sz="2400" dirty="0" smtClean="0"/>
              <a:t>SIVU 7</a:t>
            </a:r>
            <a:endParaRPr lang="fi-FI" sz="2400" dirty="0"/>
          </a:p>
        </p:txBody>
      </p:sp>
      <p:sp>
        <p:nvSpPr>
          <p:cNvPr id="2" name="Päivämäärän paikkamerkki 1"/>
          <p:cNvSpPr>
            <a:spLocks noGrp="1"/>
          </p:cNvSpPr>
          <p:nvPr>
            <p:ph type="dt" sz="half" idx="10"/>
          </p:nvPr>
        </p:nvSpPr>
        <p:spPr/>
        <p:txBody>
          <a:bodyPr/>
          <a:lstStyle/>
          <a:p>
            <a:r>
              <a:rPr lang="fi-FI" smtClean="0"/>
              <a:t>14.8.2017</a:t>
            </a:r>
            <a:endParaRPr lang="fi-FI"/>
          </a:p>
        </p:txBody>
      </p:sp>
      <p:sp>
        <p:nvSpPr>
          <p:cNvPr id="4" name="Dian numeron paikkamerkki 3"/>
          <p:cNvSpPr>
            <a:spLocks noGrp="1"/>
          </p:cNvSpPr>
          <p:nvPr>
            <p:ph type="sldNum" sz="quarter" idx="12"/>
          </p:nvPr>
        </p:nvSpPr>
        <p:spPr/>
        <p:txBody>
          <a:bodyPr/>
          <a:lstStyle/>
          <a:p>
            <a:fld id="{B6DB0E4E-F5D7-41BD-96AC-FA55D8C3805E}" type="slidenum">
              <a:rPr lang="fi-FI" smtClean="0"/>
              <a:t>53</a:t>
            </a:fld>
            <a:endParaRPr lang="fi-FI"/>
          </a:p>
        </p:txBody>
      </p:sp>
    </p:spTree>
    <p:extLst>
      <p:ext uri="{BB962C8B-B14F-4D97-AF65-F5344CB8AC3E}">
        <p14:creationId xmlns:p14="http://schemas.microsoft.com/office/powerpoint/2010/main" val="3353998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t>14.8.2017</a:t>
            </a:r>
            <a:endParaRPr lang="fi-FI"/>
          </a:p>
        </p:txBody>
      </p:sp>
      <p:sp>
        <p:nvSpPr>
          <p:cNvPr id="3" name="Alatunnisteen paikkamerkki 2"/>
          <p:cNvSpPr>
            <a:spLocks noGrp="1"/>
          </p:cNvSpPr>
          <p:nvPr>
            <p:ph type="ftr" sz="quarter" idx="11"/>
          </p:nvPr>
        </p:nvSpPr>
        <p:spPr/>
        <p:txBody>
          <a:bodyPr/>
          <a:lstStyle/>
          <a:p>
            <a:r>
              <a:rPr lang="fi-FI" smtClean="0"/>
              <a:t>Kummit ry/Lapsipotilasjärjestöjen jäsenet T-17093 MT</a:t>
            </a:r>
            <a:endParaRPr lang="fi-FI"/>
          </a:p>
        </p:txBody>
      </p:sp>
      <p:sp>
        <p:nvSpPr>
          <p:cNvPr id="4" name="Dian numeron paikkamerkki 3"/>
          <p:cNvSpPr>
            <a:spLocks noGrp="1"/>
          </p:cNvSpPr>
          <p:nvPr>
            <p:ph type="sldNum" sz="quarter" idx="12"/>
          </p:nvPr>
        </p:nvSpPr>
        <p:spPr/>
        <p:txBody>
          <a:bodyPr/>
          <a:lstStyle/>
          <a:p>
            <a:fld id="{B6DB0E4E-F5D7-41BD-96AC-FA55D8C3805E}" type="slidenum">
              <a:rPr lang="fi-FI" smtClean="0"/>
              <a:t>6</a:t>
            </a:fld>
            <a:endParaRPr lang="fi-FI"/>
          </a:p>
        </p:txBody>
      </p:sp>
      <p:sp>
        <p:nvSpPr>
          <p:cNvPr id="5" name="Otsikko 4"/>
          <p:cNvSpPr>
            <a:spLocks noGrp="1"/>
          </p:cNvSpPr>
          <p:nvPr>
            <p:ph type="title"/>
          </p:nvPr>
        </p:nvSpPr>
        <p:spPr>
          <a:xfrm>
            <a:off x="653137" y="368941"/>
            <a:ext cx="11538863" cy="528834"/>
          </a:xfrm>
        </p:spPr>
        <p:txBody>
          <a:bodyPr>
            <a:normAutofit/>
          </a:bodyPr>
          <a:lstStyle/>
          <a:p>
            <a:r>
              <a:rPr lang="fi-FI" sz="2800" b="1" dirty="0">
                <a:solidFill>
                  <a:schemeClr val="tx1">
                    <a:lumMod val="75000"/>
                    <a:lumOff val="25000"/>
                  </a:schemeClr>
                </a:solidFill>
              </a:rPr>
              <a:t>Lapsipotilasperheiden </a:t>
            </a:r>
            <a:r>
              <a:rPr lang="fi-FI" sz="2800" b="1" dirty="0" smtClean="0">
                <a:solidFill>
                  <a:schemeClr val="tx1">
                    <a:lumMod val="75000"/>
                    <a:lumOff val="25000"/>
                  </a:schemeClr>
                </a:solidFill>
              </a:rPr>
              <a:t>tilanne v</a:t>
            </a:r>
            <a:r>
              <a:rPr lang="fi-FI" sz="2800" b="1" dirty="0">
                <a:solidFill>
                  <a:schemeClr val="tx1">
                    <a:lumMod val="75000"/>
                    <a:lumOff val="25000"/>
                  </a:schemeClr>
                </a:solidFill>
              </a:rPr>
              <a:t>. 2017 vanhempien ja sisarusten </a:t>
            </a:r>
            <a:r>
              <a:rPr lang="fi-FI" sz="2800" b="1" dirty="0" smtClean="0">
                <a:solidFill>
                  <a:schemeClr val="tx1">
                    <a:lumMod val="75000"/>
                    <a:lumOff val="25000"/>
                  </a:schemeClr>
                </a:solidFill>
              </a:rPr>
              <a:t>silmin 2/2</a:t>
            </a:r>
            <a:endParaRPr lang="fi-FI" sz="2800" b="1" dirty="0">
              <a:solidFill>
                <a:schemeClr val="tx1">
                  <a:lumMod val="75000"/>
                  <a:lumOff val="25000"/>
                </a:schemeClr>
              </a:solidFill>
            </a:endParaRPr>
          </a:p>
        </p:txBody>
      </p:sp>
      <p:sp>
        <p:nvSpPr>
          <p:cNvPr id="6" name="Sisällön paikkamerkki 5"/>
          <p:cNvSpPr>
            <a:spLocks noGrp="1"/>
          </p:cNvSpPr>
          <p:nvPr>
            <p:ph idx="1"/>
          </p:nvPr>
        </p:nvSpPr>
        <p:spPr>
          <a:xfrm>
            <a:off x="1209674" y="955148"/>
            <a:ext cx="9896475" cy="5172519"/>
          </a:xfrm>
        </p:spPr>
        <p:txBody>
          <a:bodyPr/>
          <a:lstStyle/>
          <a:p>
            <a:pPr>
              <a:spcBef>
                <a:spcPts val="600"/>
              </a:spcBef>
              <a:spcAft>
                <a:spcPts val="600"/>
              </a:spcAft>
            </a:pPr>
            <a:r>
              <a:rPr lang="fi-FI" sz="1600" dirty="0" smtClean="0">
                <a:solidFill>
                  <a:srgbClr val="080808"/>
                </a:solidFill>
              </a:rPr>
              <a:t>Suurin osa vanhemmista arvioi, että sairaan lapsen sisarukset reagoivat tilanteeseen jollakin tavalla: kantavat huolta, ottavat vastuuta, pelkäävät, joutuvat luopumaan huomiosta tai jostakin tekemisestä. Kuitenkin vain kolmannes vanhemmista on sitä mieltä että sairaan lapsen sisarus on muuttunut niin, ettei ikä tai kehitysvaihe selitä muutoksia, jotka ilmenevät mm. pelokkuutena, itkuisuutena, vakavoitumisena, levottomuutena tai sitten vastuunkantona ja ylikiltteytenä. </a:t>
            </a:r>
          </a:p>
          <a:p>
            <a:pPr>
              <a:spcBef>
                <a:spcPts val="600"/>
              </a:spcBef>
              <a:spcAft>
                <a:spcPts val="600"/>
              </a:spcAft>
            </a:pPr>
            <a:r>
              <a:rPr lang="fi-FI" sz="1600" dirty="0" smtClean="0">
                <a:solidFill>
                  <a:srgbClr val="080808"/>
                </a:solidFill>
              </a:rPr>
              <a:t>Sairaan </a:t>
            </a:r>
            <a:r>
              <a:rPr lang="fi-FI" sz="1600" dirty="0">
                <a:solidFill>
                  <a:srgbClr val="080808"/>
                </a:solidFill>
              </a:rPr>
              <a:t>lapsen sisaruksista </a:t>
            </a:r>
            <a:r>
              <a:rPr lang="fi-FI" sz="1600" dirty="0" smtClean="0">
                <a:solidFill>
                  <a:srgbClr val="080808"/>
                </a:solidFill>
              </a:rPr>
              <a:t>puolestaan suurin </a:t>
            </a:r>
            <a:r>
              <a:rPr lang="fi-FI" sz="1600" dirty="0">
                <a:solidFill>
                  <a:srgbClr val="080808"/>
                </a:solidFill>
              </a:rPr>
              <a:t>osa </a:t>
            </a:r>
            <a:r>
              <a:rPr lang="fi-FI" sz="1600" dirty="0" smtClean="0">
                <a:solidFill>
                  <a:srgbClr val="080808"/>
                </a:solidFill>
              </a:rPr>
              <a:t>kokee, </a:t>
            </a:r>
            <a:r>
              <a:rPr lang="fi-FI" sz="1600" dirty="0">
                <a:solidFill>
                  <a:srgbClr val="080808"/>
                </a:solidFill>
              </a:rPr>
              <a:t>että toisen lapsen sairaus vaikuttaa omaan </a:t>
            </a:r>
            <a:r>
              <a:rPr lang="fi-FI" sz="1600" dirty="0" smtClean="0">
                <a:solidFill>
                  <a:srgbClr val="080808"/>
                </a:solidFill>
              </a:rPr>
              <a:t>elämään sekä konkreettisella että henkisellä tasolla. Puolet sisaruksista kokee erilaisia pelkoja, jotka liittyvät sairaan sisaruksen tulevaisuuteen ja omaankin jaksamiseen siinä rinnalla. </a:t>
            </a:r>
          </a:p>
          <a:p>
            <a:pPr>
              <a:spcBef>
                <a:spcPts val="600"/>
              </a:spcBef>
              <a:spcAft>
                <a:spcPts val="600"/>
              </a:spcAft>
            </a:pPr>
            <a:r>
              <a:rPr lang="fi-FI" sz="1600" dirty="0" smtClean="0">
                <a:solidFill>
                  <a:srgbClr val="080808"/>
                </a:solidFill>
              </a:rPr>
              <a:t>Keskustelut, yhdessä tekeminen ja luonnollisesti sisaruksen paraneminen toisivat parhaan avun tilanteeseen. Sisaruksilla on isoja ja pieniä toiveita: että sisarus paranisi tai ei olisi koskaan sairastunutkaan, voitaisiin tehdä yhdessä asioita joista on jouduttu luopumaan olosuhteiden, ajan tai rahankin vuoksi.</a:t>
            </a:r>
          </a:p>
          <a:p>
            <a:pPr>
              <a:spcBef>
                <a:spcPts val="600"/>
              </a:spcBef>
              <a:spcAft>
                <a:spcPts val="600"/>
              </a:spcAft>
            </a:pPr>
            <a:r>
              <a:rPr lang="fi-FI" sz="1600" dirty="0" smtClean="0">
                <a:solidFill>
                  <a:srgbClr val="080808"/>
                </a:solidFill>
              </a:rPr>
              <a:t>Enemmistö vanhemmista kokee, että lapsen sairastuminen on tuonut tullessaan myös myönteisiä asioita: on saatu uusia ystäviä vertaistuen kautta, elämänarvot ja suhtautuminen on muuttunut, erilaiset tapahtumat tuovat iloa elämään, perhe tai parisuhde on lujittunut.</a:t>
            </a:r>
          </a:p>
          <a:p>
            <a:pPr>
              <a:spcBef>
                <a:spcPts val="600"/>
              </a:spcBef>
              <a:spcAft>
                <a:spcPts val="600"/>
              </a:spcAft>
            </a:pPr>
            <a:r>
              <a:rPr lang="fi-FI" sz="1600" dirty="0" smtClean="0">
                <a:solidFill>
                  <a:srgbClr val="080808"/>
                </a:solidFill>
              </a:rPr>
              <a:t>Myös sairaan lapsen sisarukset näkevät perheen tilanteessa myönteisiä asioita: yhdessä tekeminen ja oleminen, ihan tavalliset asiat, lemmikit, tapahtumat ja lomat.</a:t>
            </a:r>
            <a:endParaRPr lang="fi-FI" sz="1600" dirty="0">
              <a:solidFill>
                <a:srgbClr val="080808"/>
              </a:solidFill>
            </a:endParaRPr>
          </a:p>
          <a:p>
            <a:pPr>
              <a:spcBef>
                <a:spcPts val="600"/>
              </a:spcBef>
              <a:spcAft>
                <a:spcPts val="600"/>
              </a:spcAft>
            </a:pPr>
            <a:endParaRPr lang="fi-FI" dirty="0">
              <a:solidFill>
                <a:srgbClr val="080808"/>
              </a:solidFill>
            </a:endParaRPr>
          </a:p>
        </p:txBody>
      </p:sp>
    </p:spTree>
    <p:extLst>
      <p:ext uri="{BB962C8B-B14F-4D97-AF65-F5344CB8AC3E}">
        <p14:creationId xmlns:p14="http://schemas.microsoft.com/office/powerpoint/2010/main" val="1327453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t>14.8.2017</a:t>
            </a:r>
            <a:endParaRPr lang="fi-FI"/>
          </a:p>
        </p:txBody>
      </p:sp>
      <p:sp>
        <p:nvSpPr>
          <p:cNvPr id="3" name="Alatunnisteen paikkamerkki 2"/>
          <p:cNvSpPr>
            <a:spLocks noGrp="1"/>
          </p:cNvSpPr>
          <p:nvPr>
            <p:ph type="ftr" sz="quarter" idx="11"/>
          </p:nvPr>
        </p:nvSpPr>
        <p:spPr/>
        <p:txBody>
          <a:bodyPr/>
          <a:lstStyle/>
          <a:p>
            <a:r>
              <a:rPr lang="fi-FI" smtClean="0"/>
              <a:t>Kummit ry/Lapsipotilasjärjestöjen jäsenet T-17093 MT</a:t>
            </a:r>
            <a:endParaRPr lang="fi-FI"/>
          </a:p>
        </p:txBody>
      </p:sp>
      <p:sp>
        <p:nvSpPr>
          <p:cNvPr id="4" name="Dian numeron paikkamerkki 3"/>
          <p:cNvSpPr>
            <a:spLocks noGrp="1"/>
          </p:cNvSpPr>
          <p:nvPr>
            <p:ph type="sldNum" sz="quarter" idx="12"/>
          </p:nvPr>
        </p:nvSpPr>
        <p:spPr/>
        <p:txBody>
          <a:bodyPr/>
          <a:lstStyle/>
          <a:p>
            <a:fld id="{B6DB0E4E-F5D7-41BD-96AC-FA55D8C3805E}" type="slidenum">
              <a:rPr lang="fi-FI" smtClean="0"/>
              <a:t>7</a:t>
            </a:fld>
            <a:endParaRPr lang="fi-FI"/>
          </a:p>
        </p:txBody>
      </p:sp>
      <p:sp>
        <p:nvSpPr>
          <p:cNvPr id="5" name="Otsikko 4"/>
          <p:cNvSpPr>
            <a:spLocks noGrp="1"/>
          </p:cNvSpPr>
          <p:nvPr>
            <p:ph type="title"/>
          </p:nvPr>
        </p:nvSpPr>
        <p:spPr/>
        <p:txBody>
          <a:bodyPr/>
          <a:lstStyle/>
          <a:p>
            <a:r>
              <a:rPr lang="fi-FI" b="0" dirty="0" smtClean="0"/>
              <a:t>Vastaajien taustatiedot</a:t>
            </a:r>
            <a:endParaRPr lang="fi-FI" b="0" dirty="0"/>
          </a:p>
        </p:txBody>
      </p:sp>
    </p:spTree>
    <p:extLst>
      <p:ext uri="{BB962C8B-B14F-4D97-AF65-F5344CB8AC3E}">
        <p14:creationId xmlns:p14="http://schemas.microsoft.com/office/powerpoint/2010/main" val="1773915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prstClr val="black">
                    <a:tint val="75000"/>
                  </a:prstClr>
                </a:solidFill>
              </a:rPr>
              <a:t>14.8.2017</a:t>
            </a:r>
            <a:endParaRPr lang="fi-FI" dirty="0">
              <a:solidFill>
                <a:prstClr val="black">
                  <a:tint val="75000"/>
                </a:prstClr>
              </a:solidFill>
            </a:endParaRPr>
          </a:p>
        </p:txBody>
      </p:sp>
      <p:sp>
        <p:nvSpPr>
          <p:cNvPr id="3" name="Alatunnisteen paikkamerkki 2"/>
          <p:cNvSpPr>
            <a:spLocks noGrp="1"/>
          </p:cNvSpPr>
          <p:nvPr>
            <p:ph type="ftr" sz="quarter" idx="11"/>
          </p:nvPr>
        </p:nvSpPr>
        <p:spPr/>
        <p:txBody>
          <a:bodyPr/>
          <a:lstStyle/>
          <a:p>
            <a:r>
              <a:rPr lang="fi-FI" smtClean="0">
                <a:solidFill>
                  <a:prstClr val="black">
                    <a:tint val="75000"/>
                  </a:prstClr>
                </a:solidFill>
              </a:rPr>
              <a:t>Kummit ry/Lapsipotilasjärjestöjen jäsenet T-17093 MT</a:t>
            </a:r>
            <a:endParaRPr lang="fi-FI" dirty="0">
              <a:solidFill>
                <a:prstClr val="black">
                  <a:tint val="75000"/>
                </a:prstClr>
              </a:solidFill>
            </a:endParaRPr>
          </a:p>
        </p:txBody>
      </p:sp>
      <p:sp>
        <p:nvSpPr>
          <p:cNvPr id="4" name="Dian numeron paikkamerkki 3"/>
          <p:cNvSpPr>
            <a:spLocks noGrp="1"/>
          </p:cNvSpPr>
          <p:nvPr>
            <p:ph type="sldNum" sz="quarter" idx="12"/>
          </p:nvPr>
        </p:nvSpPr>
        <p:spPr/>
        <p:txBody>
          <a:bodyPr/>
          <a:lstStyle/>
          <a:p>
            <a:fld id="{B6DB0E4E-F5D7-41BD-96AC-FA55D8C3805E}" type="slidenum">
              <a:rPr lang="fi-FI" smtClean="0">
                <a:solidFill>
                  <a:prstClr val="black">
                    <a:tint val="75000"/>
                  </a:prstClr>
                </a:solidFill>
              </a:rPr>
              <a:pPr/>
              <a:t>8</a:t>
            </a:fld>
            <a:endParaRPr lang="fi-FI">
              <a:solidFill>
                <a:prstClr val="black">
                  <a:tint val="75000"/>
                </a:prstClr>
              </a:solidFill>
            </a:endParaRPr>
          </a:p>
        </p:txBody>
      </p:sp>
      <p:sp>
        <p:nvSpPr>
          <p:cNvPr id="7" name="Otsikko 6"/>
          <p:cNvSpPr>
            <a:spLocks noGrp="1"/>
          </p:cNvSpPr>
          <p:nvPr>
            <p:ph type="title"/>
            <p:custDataLst>
              <p:tags r:id="rId1"/>
            </p:custDataLst>
          </p:nvPr>
        </p:nvSpPr>
        <p:spPr>
          <a:xfrm>
            <a:off x="814917" y="383361"/>
            <a:ext cx="11033765" cy="804171"/>
          </a:xfrm>
        </p:spPr>
        <p:txBody>
          <a:bodyPr>
            <a:normAutofit fontScale="90000"/>
          </a:bodyPr>
          <a:lstStyle/>
          <a:p>
            <a:r>
              <a:rPr lang="fi-FI" dirty="0" smtClean="0"/>
              <a:t>Vastaajien taustatiedot</a:t>
            </a:r>
            <a:br>
              <a:rPr lang="fi-FI" dirty="0" smtClean="0"/>
            </a:br>
            <a:r>
              <a:rPr lang="fi-FI" sz="2200" i="1" dirty="0" smtClean="0"/>
              <a:t>- Lapsipotilasjärjestöjen jäsenet: </a:t>
            </a:r>
            <a:r>
              <a:rPr lang="fi-FI" sz="2200" i="1" u="sng" dirty="0" smtClean="0"/>
              <a:t>perheiden vanhemmat n= 187</a:t>
            </a:r>
            <a:endParaRPr lang="fi-FI" sz="2200" i="1" u="sng" dirty="0"/>
          </a:p>
        </p:txBody>
      </p:sp>
      <p:graphicFrame>
        <p:nvGraphicFramePr>
          <p:cNvPr id="11" name="Sisällön paikkamerkki 10"/>
          <p:cNvGraphicFramePr>
            <a:graphicFrameLocks noGrp="1"/>
          </p:cNvGraphicFramePr>
          <p:nvPr>
            <p:ph idx="1"/>
            <p:custDataLst>
              <p:tags r:id="rId2"/>
            </p:custDataLst>
            <p:extLst>
              <p:ext uri="{D42A27DB-BD31-4B8C-83A1-F6EECF244321}">
                <p14:modId xmlns:p14="http://schemas.microsoft.com/office/powerpoint/2010/main" val="2177627207"/>
              </p:ext>
            </p:extLst>
          </p:nvPr>
        </p:nvGraphicFramePr>
        <p:xfrm>
          <a:off x="385287" y="1339624"/>
          <a:ext cx="5645700" cy="478313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Sisällön paikkamerkki 10"/>
          <p:cNvGraphicFramePr>
            <a:graphicFrameLocks/>
          </p:cNvGraphicFramePr>
          <p:nvPr>
            <p:custDataLst>
              <p:tags r:id="rId3"/>
            </p:custDataLst>
            <p:extLst>
              <p:ext uri="{D42A27DB-BD31-4B8C-83A1-F6EECF244321}">
                <p14:modId xmlns:p14="http://schemas.microsoft.com/office/powerpoint/2010/main" val="1457695910"/>
              </p:ext>
            </p:extLst>
          </p:nvPr>
        </p:nvGraphicFramePr>
        <p:xfrm>
          <a:off x="5943599" y="1339624"/>
          <a:ext cx="5881397" cy="4783137"/>
        </p:xfrm>
        <a:graphic>
          <a:graphicData uri="http://schemas.openxmlformats.org/drawingml/2006/chart">
            <c:chart xmlns:c="http://schemas.openxmlformats.org/drawingml/2006/chart" xmlns:r="http://schemas.openxmlformats.org/officeDocument/2006/relationships" r:id="rId6"/>
          </a:graphicData>
        </a:graphic>
      </p:graphicFrame>
      <p:sp>
        <p:nvSpPr>
          <p:cNvPr id="14" name="Title 1"/>
          <p:cNvSpPr txBox="1">
            <a:spLocks/>
          </p:cNvSpPr>
          <p:nvPr/>
        </p:nvSpPr>
        <p:spPr>
          <a:xfrm>
            <a:off x="3785173" y="1886054"/>
            <a:ext cx="596822" cy="297311"/>
          </a:xfrm>
          <a:prstGeom prst="rect">
            <a:avLst/>
          </a:prstGeom>
          <a:solidFill>
            <a:srgbClr val="C2E9FE"/>
          </a:solidFill>
        </p:spPr>
        <p:txBody>
          <a:bodyPr lIns="90000" tIns="46800" rIns="90000" bIns="46800" anchor="ctr"/>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pPr algn="ctr"/>
            <a:r>
              <a:rPr lang="fi-FI" sz="1200" dirty="0" smtClean="0">
                <a:solidFill>
                  <a:srgbClr val="444444"/>
                </a:solidFill>
                <a:latin typeface="Calibri" panose="020F0502020204030204" pitchFamily="34" charset="0"/>
              </a:rPr>
              <a:t>74 %</a:t>
            </a:r>
          </a:p>
        </p:txBody>
      </p:sp>
      <p:sp>
        <p:nvSpPr>
          <p:cNvPr id="15" name="Title 1"/>
          <p:cNvSpPr txBox="1">
            <a:spLocks/>
          </p:cNvSpPr>
          <p:nvPr/>
        </p:nvSpPr>
        <p:spPr>
          <a:xfrm>
            <a:off x="3785174" y="2442169"/>
            <a:ext cx="1523953" cy="301033"/>
          </a:xfrm>
          <a:prstGeom prst="rect">
            <a:avLst/>
          </a:prstGeom>
          <a:solidFill>
            <a:srgbClr val="C2E9FE"/>
          </a:solidFill>
        </p:spPr>
        <p:txBody>
          <a:bodyPr lIns="90000" tIns="46800" rIns="90000" bIns="46800" anchor="ctr"/>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pPr algn="ctr"/>
            <a:r>
              <a:rPr lang="fi-FI" sz="1200" dirty="0" smtClean="0">
                <a:solidFill>
                  <a:srgbClr val="444444"/>
                </a:solidFill>
                <a:latin typeface="Calibri" panose="020F0502020204030204" pitchFamily="34" charset="0"/>
              </a:rPr>
              <a:t>ERITYISLAPSET 26 %</a:t>
            </a:r>
            <a:endParaRPr lang="it-IT" sz="1200" dirty="0">
              <a:solidFill>
                <a:srgbClr val="444444"/>
              </a:solidFill>
              <a:latin typeface="Calibri" panose="020F0502020204030204" pitchFamily="34" charset="0"/>
            </a:endParaRPr>
          </a:p>
        </p:txBody>
      </p:sp>
      <p:sp>
        <p:nvSpPr>
          <p:cNvPr id="5" name="Oikea aaltosulje 4"/>
          <p:cNvSpPr/>
          <p:nvPr/>
        </p:nvSpPr>
        <p:spPr>
          <a:xfrm>
            <a:off x="3610954" y="1642188"/>
            <a:ext cx="45719" cy="781320"/>
          </a:xfrm>
          <a:prstGeom prst="rightBrac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solidFill>
                <a:prstClr val="black"/>
              </a:solidFill>
            </a:endParaRPr>
          </a:p>
        </p:txBody>
      </p:sp>
      <p:sp>
        <p:nvSpPr>
          <p:cNvPr id="16" name="Title 1"/>
          <p:cNvSpPr txBox="1">
            <a:spLocks/>
          </p:cNvSpPr>
          <p:nvPr/>
        </p:nvSpPr>
        <p:spPr>
          <a:xfrm>
            <a:off x="10375642" y="1886054"/>
            <a:ext cx="1635966" cy="706631"/>
          </a:xfrm>
          <a:prstGeom prst="rect">
            <a:avLst/>
          </a:prstGeom>
          <a:solidFill>
            <a:srgbClr val="C2E9FE"/>
          </a:solidFill>
        </p:spPr>
        <p:txBody>
          <a:bodyPr lIns="90000" tIns="46800" rIns="90000" bIns="46800" anchor="ctr"/>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pPr algn="ctr"/>
            <a:r>
              <a:rPr lang="fi-FI" sz="1100" dirty="0" smtClean="0">
                <a:solidFill>
                  <a:srgbClr val="444444"/>
                </a:solidFill>
                <a:latin typeface="Calibri" panose="020F0502020204030204" pitchFamily="34" charset="0"/>
              </a:rPr>
              <a:t>PERHEESSÄ MUITA LAPSIA KUIN SAIRAS LAPSI/ERITYISLAPSI 79 % </a:t>
            </a:r>
          </a:p>
        </p:txBody>
      </p:sp>
    </p:spTree>
    <p:extLst>
      <p:ext uri="{BB962C8B-B14F-4D97-AF65-F5344CB8AC3E}">
        <p14:creationId xmlns:p14="http://schemas.microsoft.com/office/powerpoint/2010/main" val="2785480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t>14.8.2017</a:t>
            </a:r>
            <a:endParaRPr lang="fi-FI" dirty="0"/>
          </a:p>
        </p:txBody>
      </p:sp>
      <p:sp>
        <p:nvSpPr>
          <p:cNvPr id="3" name="Alatunnisteen paikkamerkki 2"/>
          <p:cNvSpPr>
            <a:spLocks noGrp="1"/>
          </p:cNvSpPr>
          <p:nvPr>
            <p:ph type="ftr" sz="quarter" idx="11"/>
          </p:nvPr>
        </p:nvSpPr>
        <p:spPr/>
        <p:txBody>
          <a:bodyPr/>
          <a:lstStyle/>
          <a:p>
            <a:r>
              <a:rPr lang="fi-FI" smtClean="0"/>
              <a:t>Kummit ry/Lapsipotilasjärjestöjen jäsenet T-17093 MT</a:t>
            </a:r>
            <a:endParaRPr lang="fi-FI" dirty="0"/>
          </a:p>
        </p:txBody>
      </p:sp>
      <p:sp>
        <p:nvSpPr>
          <p:cNvPr id="4" name="Dian numeron paikkamerkki 3"/>
          <p:cNvSpPr>
            <a:spLocks noGrp="1"/>
          </p:cNvSpPr>
          <p:nvPr>
            <p:ph type="sldNum" sz="quarter" idx="12"/>
          </p:nvPr>
        </p:nvSpPr>
        <p:spPr/>
        <p:txBody>
          <a:bodyPr/>
          <a:lstStyle/>
          <a:p>
            <a:fld id="{B6DB0E4E-F5D7-41BD-96AC-FA55D8C3805E}" type="slidenum">
              <a:rPr lang="fi-FI" smtClean="0"/>
              <a:t>9</a:t>
            </a:fld>
            <a:endParaRPr lang="fi-FI"/>
          </a:p>
        </p:txBody>
      </p:sp>
      <p:sp>
        <p:nvSpPr>
          <p:cNvPr id="7" name="Otsikko 6"/>
          <p:cNvSpPr>
            <a:spLocks noGrp="1"/>
          </p:cNvSpPr>
          <p:nvPr>
            <p:ph type="title"/>
            <p:custDataLst>
              <p:tags r:id="rId1"/>
            </p:custDataLst>
          </p:nvPr>
        </p:nvSpPr>
        <p:spPr>
          <a:xfrm>
            <a:off x="653137" y="373875"/>
            <a:ext cx="11033765" cy="1217419"/>
          </a:xfrm>
        </p:spPr>
        <p:txBody>
          <a:bodyPr>
            <a:normAutofit/>
          </a:bodyPr>
          <a:lstStyle/>
          <a:p>
            <a:r>
              <a:rPr lang="fi-FI" dirty="0"/>
              <a:t>V</a:t>
            </a:r>
            <a:r>
              <a:rPr lang="fi-FI" dirty="0" smtClean="0"/>
              <a:t>astaajien taustatiedot</a:t>
            </a:r>
            <a:br>
              <a:rPr lang="fi-FI" dirty="0" smtClean="0"/>
            </a:br>
            <a:r>
              <a:rPr lang="fi-FI" sz="2200" i="1" dirty="0"/>
              <a:t>- Lapsipotilasjärjestöjen jäsenet: </a:t>
            </a:r>
            <a:r>
              <a:rPr lang="fi-FI" sz="2200" i="1" u="sng" dirty="0" smtClean="0"/>
              <a:t>sairaan/erityisen lapsen 8-16 v. sisarukset, n</a:t>
            </a:r>
            <a:r>
              <a:rPr lang="fi-FI" sz="2200" i="1" u="sng" dirty="0"/>
              <a:t>= 4</a:t>
            </a:r>
            <a:r>
              <a:rPr lang="fi-FI" sz="2200" i="1" u="sng" dirty="0" smtClean="0"/>
              <a:t>7</a:t>
            </a:r>
            <a:br>
              <a:rPr lang="fi-FI" sz="2200" i="1" u="sng" dirty="0" smtClean="0"/>
            </a:br>
            <a:endParaRPr lang="fi-FI" sz="2200" i="1" u="sng" dirty="0"/>
          </a:p>
        </p:txBody>
      </p:sp>
      <p:graphicFrame>
        <p:nvGraphicFramePr>
          <p:cNvPr id="11" name="Sisällön paikkamerkki 10"/>
          <p:cNvGraphicFramePr>
            <a:graphicFrameLocks noGrp="1"/>
          </p:cNvGraphicFramePr>
          <p:nvPr>
            <p:ph idx="1"/>
            <p:custDataLst>
              <p:tags r:id="rId2"/>
            </p:custDataLst>
            <p:extLst>
              <p:ext uri="{D42A27DB-BD31-4B8C-83A1-F6EECF244321}">
                <p14:modId xmlns:p14="http://schemas.microsoft.com/office/powerpoint/2010/main" val="3694392688"/>
              </p:ext>
            </p:extLst>
          </p:nvPr>
        </p:nvGraphicFramePr>
        <p:xfrm>
          <a:off x="652463" y="1335088"/>
          <a:ext cx="7864475" cy="42259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058941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J&lt;/d2p1:TableName&gt;&lt;/d2p1:DataQueryItem&gt;&lt;/d2p1:Items&gt;&lt;d2p1:RowCombinationSettings /&gt;&lt;/Query&gt;&lt;Version&gt;4.2.0.0&lt;/Version&gt;&lt;/ShapeLink&gt;"/>
</p:tagLst>
</file>

<file path=ppt/tags/tag1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5. Mikä tai mitkä seuraavista vaihtoehdoista sopivat tällä hetkellä perheen huoltajan tai huoltajien tilanteeseen?&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10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SelectedCellValues&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ell&lt;/d2p1:DataQueryType&gt;&lt;d2p1:RowSelection&gt;/0[0]&lt;/d2p1:RowSelection&gt;&lt;d2p1:TableName&gt;14. Lapsen sairastuminen/Lapsen erityisyys voi tuoda perheen elämään myös hyviä ja myönteisiä asioita. Onko sinulla tällaisia kokemuksia?&lt;/d2p1:TableName&gt;&lt;/d2p1:DataQueryItem&gt;&lt;/d2p1:Items&gt;&lt;d2p1:RowCombinationSettings /&gt;&lt;/Query&gt;&lt;Version&gt;4.2.0.0&lt;/Version&gt;&lt;/ShapeLink&gt;"/>
</p:tagLst>
</file>

<file path=ppt/tags/tag10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14. Lapsen sairastuminen/Lapsen erityisyys voi tuoda perheen elämään myös hyviä ja myönteisiä asioita. Onko sinulla tällaisia kokemuksia?&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10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1&lt;/d2p1:ConnectionName&gt;&lt;d2p1:DataQueryType&gt;SelectColumn&lt;/d2p1:DataQueryType&gt;&lt;d2p1:RowSelection&gt;/&lt;/d2p1:RowSelection&gt;&lt;d2p1:TableName&gt;14B. Kerro vähän myönteisistä kokemuksistasi? &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10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14. Lapsen sairastuminen/Lapsen erityisyys voi tuoda perheen elämään myös hyviä ja myönteisiä asioita. Onko sinulla tällaisia kokemuksia?&lt;/d2p1:TableName&gt;&lt;/d2p1:DataQueryItem&gt;&lt;/d2p1:Items&gt;&lt;d2p1:RowCombinationSettings /&gt;&lt;/Query&gt;&lt;Version&gt;4.2.0.0&lt;/Version&gt;&lt;/ShapeLink&gt;"/>
</p:tagLst>
</file>

<file path=ppt/tags/tag10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14. Lapsen sairastuminen/Lapsen erityisyys voi tuoda perheen elämään myös hyviä ja myönteisiä asioita. Onko sinulla tällaisia kokemuksia?&lt;/d2p1:TableName&gt;&lt;/d2p1:DataQueryItem&gt;&lt;/d2p1:Items&gt;&lt;d2p1:RowCombinationSettings /&gt;&lt;/Query&gt;&lt;Version&gt;4.2.0.0&lt;/Version&gt;&lt;/ShapeLink&gt;"/>
</p:tagLst>
</file>

<file path=ppt/tags/tag10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14B. Kerro vähän myönteisistä kokemuksistasi? &lt;/d2p1:TableName&gt;&lt;/d2p1:DataQueryItem&gt;&lt;/d2p1:Items&gt;&lt;d2p1:RowCombinationSettings /&gt;&lt;/Query&gt;&lt;Version&gt;4.2.0.0&lt;/Version&gt;&lt;/ShapeLink&gt;"/>
</p:tagLst>
</file>

<file path=ppt/tags/tag10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14B. Kerro vähän myönteisistä kokemuksistasi? &lt;/d2p1:TableName&gt;&lt;/d2p1:DataQueryItem&gt;&lt;d2p1:DataQueryItem&gt;&lt;d2p1:ColumnSelection&gt;/0[1]/0[0]&lt;/d2p1:ColumnSelection&gt;&lt;d2p1:ConnectionName&gt;Item0&lt;/d2p1:ConnectionName&gt;&lt;d2p1:DataQueryType&gt;SelectColumn&lt;/d2p1:DataQueryType&gt;&lt;d2p1:RowSelection&gt;/&lt;/d2p1:RowSelection&gt;&lt;d2p1:TableName&gt;14B. Kerro vähän myönteisistä kokemuksistasi? &lt;/d2p1:TableName&gt;&lt;/d2p1:DataQueryItem&gt;&lt;d2p1:DataQueryItem&gt;&lt;d2p1:ColumnSelection&gt;/0[1]/0[1]&lt;/d2p1:ColumnSelection&gt;&lt;d2p1:ConnectionName&gt;Item0&lt;/d2p1:ConnectionName&gt;&lt;d2p1:DataQueryType&gt;SelectColumn&lt;/d2p1:DataQueryType&gt;&lt;d2p1:RowSelection&gt;/&lt;/d2p1:RowSelection&gt;&lt;d2p1:TableName&gt;14B. Kerro vähän myönteisistä kokemuksistasi? &lt;/d2p1:TableName&gt;&lt;/d2p1:DataQueryItem&gt;&lt;d2p1:DataQueryItem&gt;&lt;d2p1:ColumnSelection&gt;/0[1]/0[2]&lt;/d2p1:ColumnSelection&gt;&lt;d2p1:ConnectionName&gt;Item0&lt;/d2p1:ConnectionName&gt;&lt;d2p1:DataQueryType&gt;SelectColumn&lt;/d2p1:DataQueryType&gt;&lt;d2p1:RowSelection&gt;/&lt;/d2p1:RowSelection&gt;&lt;d2p1:TableName&gt;14B. Kerro vähän myönteisistä kokemuksistasi? &lt;/d2p1:TableName&gt;&lt;/d2p1:DataQueryItem&gt;&lt;d2p1:DataQueryItem&gt;&lt;d2p1:ColumnSelection&gt;/0[1]/0[3]&lt;/d2p1:ColumnSelection&gt;&lt;d2p1:ConnectionName&gt;Item0&lt;/d2p1:ConnectionName&gt;&lt;d2p1:DataQueryType&gt;SelectColumn&lt;/d2p1:DataQueryType&gt;&lt;d2p1:RowSelection&gt;/&lt;/d2p1:RowSelection&gt;&lt;d2p1:TableName&gt;14B. Kerro vähän myönteisistä kokemuksistasi? &lt;/d2p1:TableName&gt;&lt;/d2p1:DataQueryItem&gt;&lt;d2p1:DataQueryItem&gt;&lt;d2p1:ColumnSelection&gt;/0[1]/0[5]&lt;/d2p1:ColumnSelection&gt;&lt;d2p1:ConnectionName&gt;Item0&lt;/d2p1:ConnectionName&gt;&lt;d2p1:DataQueryType&gt;SelectColumn&lt;/d2p1:DataQueryType&gt;&lt;d2p1:RowSelection&gt;/&lt;/d2p1:RowSelection&gt;&lt;d2p1:TableName&gt;14B. Kerro vähän myönteisistä kokemuksistasi? &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10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SelectedCellValues&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ell&lt;/d2p1:DataQueryType&gt;&lt;d2p1:RowSelection&gt;/0[0]&lt;/d2p1:RowSelection&gt;&lt;d2p1:TableName&gt;6. Tarjottiinko teille lapsen sairastuttua tietoa sairaan lapsen perheelle tarjolla olevista tuista? 6. Tarjottiinko teille lapsen diagnoosin jälkeen tietoa perheelle tarjolla olevista tuista?&lt;/d2p1:TableName&gt;&lt;/d2p1:DataQueryItem&gt;&lt;/d2p1:Items&gt;&lt;d2p1:RowCombinationSettings /&gt;&lt;/Query&gt;&lt;Version&gt;4.2.0.0&lt;/Version&gt;&lt;/ShapeLink&gt;"/>
</p:tagLst>
</file>

<file path=ppt/tags/tag10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18. Oletko&lt;/d2p1:TableName&gt;&lt;/d2p1:DataQueryItem&gt;&lt;/d2p1:Items&gt;&lt;d2p1:RowCombinationSettings /&gt;&lt;/Query&gt;&lt;Version&gt;4.2.0.0&lt;/Version&gt;&lt;/ShapeLink&gt;"/>
</p:tagLst>
</file>

<file path=ppt/tags/tag10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18. Oletko&lt;/d2p1:TableName&gt;&lt;/d2p1:DataQueryItem&gt;&lt;/d2p1:Items&gt;&lt;d2p1:RowCombinationSettings /&gt;&lt;/Query&gt;&lt;Version&gt;4.2.0.0&lt;/Version&gt;&lt;/ShapeLink&gt;"/>
</p:tagLst>
</file>

<file path=ppt/tags/tag1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SelectedCellValues&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ell&lt;/d2p1:DataQueryType&gt;&lt;d2p1:RowSelection&gt;/0[0]&lt;/d2p1:RowSelection&gt;&lt;d2p1:TableName&gt;9B. Minkälaista henkistä ja jaksamiseen liittyvää apua olisit kaivannut enemmän?&lt;/d2p1:TableName&gt;&lt;/d2p1:DataQueryItem&gt;&lt;/d2p1:Items&gt;&lt;d2p1:RowCombinationSettings /&gt;&lt;/Query&gt;&lt;Version&gt;4.2.0.0&lt;/Version&gt;&lt;/ShapeLink&gt;"/>
</p:tagLst>
</file>

<file path=ppt/tags/tag1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6. Tarjottiinko teille lapsen sairastuttua tietoa sairaan lapsen perheelle tarjolla olevista tuista? 6. Tarjottiinko teille lapsen diagnoosin jälkeen tietoa perheelle tarjolla olevista tuista?&lt;/d2p1:TableName&gt;&lt;/d2p1:DataQueryItem&gt;&lt;/d2p1:Items&gt;&lt;d2p1:RowCombinationSettings /&gt;&lt;/Query&gt;&lt;Version&gt;4.2.0.0&lt;/Version&gt;&lt;/ShapeLink&gt;"/>
</p:tagLst>
</file>

<file path=ppt/tags/tag1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SelectedCellValues&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ell&lt;/d2p1:DataQueryType&gt;&lt;d2p1:RowSelection&gt;/0[0]&lt;/d2p1:RowSelection&gt;&lt;d2p1:TableName&gt;6. Tarjottiinko teille lapsen sairastuttua tietoa sairaan lapsen perheelle tarjolla olevista tuista? 6. Tarjottiinko teille lapsen diagnoosin jälkeen tietoa perheelle tarjolla olevista tuista?&lt;/d2p1:TableName&gt;&lt;/d2p1:DataQueryItem&gt;&lt;/d2p1:Items&gt;&lt;d2p1:RowCombinationSettings /&gt;&lt;/Query&gt;&lt;Version&gt;4.2.0.0&lt;/Version&gt;&lt;/ShapeLink&gt;"/>
</p:tagLst>
</file>

<file path=ppt/tags/tag1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6. Tarjottiinko teille lapsen sairastuttua tietoa sairaan lapsen perheelle tarjolla olevista tuista? 6. Tarjottiinko teille lapsen diagnoosin jälkeen tietoa perheelle tarjolla olevista tuista?&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1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J&lt;/d2p1:TableName&gt;&lt;/d2p1:DataQueryItem&gt;&lt;/d2p1:Items&gt;&lt;d2p1:RowCombinationSettings /&gt;&lt;/Query&gt;&lt;Version&gt;4.2.0.0&lt;/Version&gt;&lt;/ShapeLink&gt;"/>
</p:tagLst>
</file>

<file path=ppt/tags/tag1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6. Tarjottiinko teille lapsen sairastuttua tietoa sairaan lapsen perheelle tarjolla olevista tuista? 6. Tarjottiinko teille lapsen diagnoosin jälkeen tietoa perheelle tarjolla olevista tuista?&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1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7. Mistä lopulta saitte tietoa...  taloudelliseen tukeen liittyvistä asioista?&lt;/d2p1:TableName&gt;&lt;/d2p1:DataQueryItem&gt;&lt;/d2p1:Items&gt;&lt;d2p1:RowCombinationSettings /&gt;&lt;/Query&gt;&lt;Version&gt;4.2.0.0&lt;/Version&gt;&lt;/ShapeLink&gt;"/>
</p:tagLst>
</file>

<file path=ppt/tags/tag1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SelectedCellValues&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ell&lt;/d2p1:DataQueryType&gt;&lt;d2p1:RowSelection&gt;/0[0]&lt;/d2p1:RowSelection&gt;&lt;d2p1:TableName&gt;7. Mistä lopulta saitte tietoa...  taloudelliseen tukeen liittyvistä asioista?&lt;/d2p1:TableName&gt;&lt;/d2p1:DataQueryItem&gt;&lt;/d2p1:Items&gt;&lt;d2p1:RowCombinationSettings /&gt;&lt;/Query&gt;&lt;Version&gt;4.2.0.0&lt;/Version&gt;&lt;/ShapeLink&gt;"/>
</p:tagLst>
</file>

<file path=ppt/tags/tag1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7. Mistä lopulta saitte tietoa...  taloudelliseen tukeen liittyvistä asioista?&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J&lt;/d2p1:TableName&gt;&lt;/d2p1:DataQueryItem&gt;&lt;d2p1:DataQueryItem&gt;&lt;d2p1:ColumnSelection&gt;/0[0]&lt;/d2p1:ColumnSelection&gt;&lt;d2p1:ConnectionName&gt;Item0&lt;/d2p1:ConnectionName&gt;&lt;d2p1:DataQueryType&gt;SelectColumn&lt;/d2p1:DataQueryType&gt;&lt;d2p1:RowSelection&gt;/&lt;/d2p1:RowSelection&gt;&lt;d2p1:TableName&gt;1. Minkä ikäinen sairastava lapsenne/erityinen lapsenne on?&lt;/d2p1:TableName&gt;&lt;/d2p1:DataQueryItem&gt;&lt;d2p1:DataQueryItem&gt;&lt;d2p1:ColumnSelection&gt;/0[0]&lt;/d2p1:ColumnSelection&gt;&lt;d2p1:ConnectionName&gt;Item0&lt;/d2p1:ConnectionName&gt;&lt;d2p1:DataQueryType&gt;SelectColumn&lt;/d2p1:DataQueryType&gt;&lt;d2p1:RowSelection&gt;/&lt;/d2p1:RowSelection&gt;&lt;d2p1:TableName&gt;2. Miten pitkä aika on kulunut (ensimmäisestä) diagnoosista?  &lt;/d2p1:TableName&gt;&lt;/d2p1:DataQueryItem&gt;&lt;d2p1:DataQueryItem&gt;&lt;d2p1:ColumnSelection&gt;/0[0]&lt;/d2p1:ColumnSelection&gt;&lt;d2p1:ConnectionName&gt;Item0&lt;/d2p1:ConnectionName&gt;&lt;d2p1:DataQueryType&gt;SelectColumn&lt;/d2p1:DataQueryType&gt;&lt;d2p1:RowSelection&gt;/&lt;/d2p1:RowSelection&gt;&lt;d2p1:TableName&gt;Talouden rakenne&lt;/d2p1:TableName&gt;&lt;/d2p1:DataQueryItem&gt;&lt;d2p1:DataQueryItem&gt;&lt;d2p1:ColumnSelection&gt;/0[0]&lt;/d2p1:ColumnSelection&gt;&lt;d2p1:ConnectionName&gt;Item0&lt;/d2p1:ConnectionName&gt;&lt;d2p1:DataQueryType&gt;SelectColumn&lt;/d2p1:DataQueryType&gt;&lt;d2p1:RowSelection&gt;/&lt;/d2p1:RowSelection&gt;&lt;d2p1:TableName&gt;26. Mikä on ylin suorittamasi koulutusaste? &lt;/d2p1:TableName&gt;&lt;/d2p1:DataQueryItem&gt;&lt;d2p1:DataQueryItem&gt;&lt;d2p1:ColumnSelection&gt;/0[0]&lt;/d2p1:ColumnSelection&gt;&lt;d2p1:ConnectionName&gt;Item0&lt;/d2p1:ConnectionName&gt;&lt;d2p1:DataQueryType&gt;SelectCell&lt;/d2p1:DataQueryType&gt;&lt;d2p1:RowSelection&gt;/0[1]&lt;/d2p1:RowSelection&gt;&lt;d2p1:TableName&gt;27. Missä maakunnassa perheenne asuu? &lt;/d2p1:TableName&gt;&lt;/d2p1:DataQueryItem&gt;&lt;d2p1:DataQueryItem&gt;&lt;d2p1:ColumnSelection&gt;/0[0]&lt;/d2p1:ColumnSelection&gt;&lt;d2p1:ConnectionName&gt;Item0&lt;/d2p1:ConnectionName&gt;&lt;d2p1:DataQueryType&gt;SelectCell&lt;/d2p1:DataQueryType&gt;&lt;d2p1:RowSelection&gt;/0[19]&lt;/d2p1:RowSelection&gt;&lt;d2p1:TableName&gt;27. Missä maakunnassa perheenne asuu? &lt;/d2p1:TableName&gt;&lt;/d2p1:DataQueryItem&gt;&lt;d2p1:DataQueryItem&gt;&lt;d2p1:ColumnSelection&gt;/0[0]&lt;/d2p1:ColumnSelection&gt;&lt;d2p1:ConnectionName&gt;Item0&lt;/d2p1:ConnectionName&gt;&lt;d2p1:DataQueryType&gt;SelectCell&lt;/d2p1:DataQueryType&gt;&lt;d2p1:RowSelection&gt;/0[20]&lt;/d2p1:RowSelection&gt;&lt;d2p1:TableName&gt;27. Missä maakunnassa perheenne asuu? &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2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7. Mistä lopulta saitte tietoa...  henkiseen tukeen ja jaksamiseen liittyvistä asioista?&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2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7. Mistä lopulta saitte tietoa...  taloudelliseen tukeen liittyvistä asioista?&lt;/d2p1:TableName&gt;&lt;/d2p1:DataQueryItem&gt;&lt;/d2p1:Items&gt;&lt;d2p1:RowCombinationSettings /&gt;&lt;/Query&gt;&lt;Version&gt;4.2.0.0&lt;/Version&gt;&lt;/ShapeLink&gt;"/>
</p:tagLst>
</file>

<file path=ppt/tags/tag2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7. Mistä lopulta saitte tietoa...  taloudelliseen tukeen liittyvistä asioista?&lt;/d2p1:TableName&gt;&lt;/d2p1:DataQueryItem&gt;&lt;/d2p1:Items&gt;&lt;d2p1:RowCombinationSettings /&gt;&lt;/Query&gt;&lt;Version&gt;4.2.0.0&lt;/Version&gt;&lt;/ShapeLink&gt;"/>
</p:tagLst>
</file>

<file path=ppt/tags/tag2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7. Mistä lopulta saitte tietoa...  taloudelliseen tukeen liittyvistä asioista?&lt;/d2p1:TableName&gt;&lt;/d2p1:DataQueryItem&gt;&lt;/d2p1:Items&gt;&lt;d2p1:RowCombinationSettings /&gt;&lt;/Query&gt;&lt;Version&gt;4.2.0.0&lt;/Version&gt;&lt;/ShapeLink&gt;"/>
</p:tagLst>
</file>

<file path=ppt/tags/tag2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SelectedCellValues&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ell&lt;/d2p1:DataQueryType&gt;&lt;d2p1:RowSelection&gt;/0[0]&lt;/d2p1:RowSelection&gt;&lt;d2p1:TableName&gt;7. Mistä lopulta saitte tietoa...  taloudelliseen tukeen liittyvistä asioista?&lt;/d2p1:TableName&gt;&lt;/d2p1:DataQueryItem&gt;&lt;/d2p1:Items&gt;&lt;d2p1:RowCombinationSettings /&gt;&lt;/Query&gt;&lt;Version&gt;4.2.0.0&lt;/Version&gt;&lt;/ShapeLink&gt;"/>
</p:tagLst>
</file>

<file path=ppt/tags/tag2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7. Mistä lopulta saitte tietoa...  taloudelliseen tukeen liittyvistä asioista?&lt;/d2p1:TableName&gt;&lt;/d2p1:DataQueryItem&gt;&lt;d2p1:DataQueryItem&gt;&lt;d2p1:ColumnSelection&gt;/0[0]&lt;/d2p1:ColumnSelection&gt;&lt;d2p1:ConnectionName&gt;Item0&lt;/d2p1:ConnectionName&gt;&lt;d2p1:DataQueryType&gt;SelectColumn&lt;/d2p1:DataQueryType&gt;&lt;d2p1:RowSelection&gt;/&lt;/d2p1:RowSelection&gt;&lt;d2p1:TableName&gt;7. Mistä lopulta saitte tietoa...  henkiseen tukeen ja jaksamiseen liittyvistä asioista?&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2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7. Mistä lopulta saitte tietoa...  taloudelliseen tukeen liittyvistä asioista?&lt;/d2p1:TableName&gt;&lt;/d2p1:DataQueryItem&gt;&lt;/d2p1:Items&gt;&lt;d2p1:RowCombinationSettings /&gt;&lt;/Query&gt;&lt;Version&gt;4.2.0.0&lt;/Version&gt;&lt;/ShapeLink&gt;"/>
</p:tagLst>
</file>

<file path=ppt/tags/tag2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7. Mistä lopulta saitte tietoa...  taloudelliseen tukeen liittyvistä asioista?&lt;/d2p1:TableName&gt;&lt;/d2p1:DataQueryItem&gt;&lt;d2p1:DataQueryItem&gt;&lt;d2p1:ColumnSelection&gt;/0[1]/0[0]&lt;/d2p1:ColumnSelection&gt;&lt;d2p1:ConnectionName&gt;Item0&lt;/d2p1:ConnectionName&gt;&lt;d2p1:DataQueryType&gt;SelectColumn&lt;/d2p1:DataQueryType&gt;&lt;d2p1:RowSelection&gt;/&lt;/d2p1:RowSelection&gt;&lt;d2p1:TableName&gt;7. Mistä lopulta saitte tietoa...  taloudelliseen tukeen liittyvistä asioista?&lt;/d2p1:TableName&gt;&lt;/d2p1:DataQueryItem&gt;&lt;d2p1:DataQueryItem&gt;&lt;d2p1:ColumnSelection&gt;/0[1]/0[1]&lt;/d2p1:ColumnSelection&gt;&lt;d2p1:ConnectionName&gt;Item0&lt;/d2p1:ConnectionName&gt;&lt;d2p1:DataQueryType&gt;SelectColumn&lt;/d2p1:DataQueryType&gt;&lt;d2p1:RowSelection&gt;/&lt;/d2p1:RowSelection&gt;&lt;d2p1:TableName&gt;7. Mistä lopulta saitte tietoa...  taloudelliseen tukeen liittyvistä asioista?&lt;/d2p1:TableName&gt;&lt;/d2p1:DataQueryItem&gt;&lt;d2p1:DataQueryItem&gt;&lt;d2p1:ColumnSelection&gt;/0[1]/0[2]&lt;/d2p1:ColumnSelection&gt;&lt;d2p1:ConnectionName&gt;Item0&lt;/d2p1:ConnectionName&gt;&lt;d2p1:DataQueryType&gt;SelectColumn&lt;/d2p1:DataQueryType&gt;&lt;d2p1:RowSelection&gt;/&lt;/d2p1:RowSelection&gt;&lt;d2p1:TableName&gt;7. Mistä lopulta saitte tietoa...  taloudelliseen tukeen liittyvistä asioista?&lt;/d2p1:TableName&gt;&lt;/d2p1:DataQueryItem&gt;&lt;d2p1:DataQueryItem&gt;&lt;d2p1:ColumnSelection&gt;/0[1]/0[3]&lt;/d2p1:ColumnSelection&gt;&lt;d2p1:ConnectionName&gt;Item0&lt;/d2p1:ConnectionName&gt;&lt;d2p1:DataQueryType&gt;SelectColumn&lt;/d2p1:DataQueryType&gt;&lt;d2p1:RowSelection&gt;/&lt;/d2p1:RowSelection&gt;&lt;d2p1:TableName&gt;7. Mistä lopulta saitte tietoa...  taloudelliseen tukeen liittyvistä asioista?&lt;/d2p1:TableName&gt;&lt;/d2p1:DataQueryItem&gt;&lt;d2p1:DataQueryItem&gt;&lt;d2p1:ColumnSelection&gt;/0[1]/0[5]&lt;/d2p1:ColumnSelection&gt;&lt;d2p1:ConnectionName&gt;Item0&lt;/d2p1:ConnectionName&gt;&lt;d2p1:DataQueryType&gt;SelectColumn&lt;/d2p1:DataQueryType&gt;&lt;d2p1:RowSelection&gt;/&lt;/d2p1:RowSelection&gt;&lt;d2p1:TableName&gt;7. Mistä lopulta saitte tietoa...  taloudelliseen tukeen liittyvistä asioista?&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2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7. Mistä lopulta saitte tietoa...  taloudelliseen tukeen liittyvistä asioista?&lt;/d2p1:TableName&gt;&lt;/d2p1:DataQueryItem&gt;&lt;/d2p1:Items&gt;&lt;d2p1:RowCombinationSettings /&gt;&lt;/Query&gt;&lt;Version&gt;4.2.0.0&lt;/Version&gt;&lt;/ShapeLink&gt;"/>
</p:tagLst>
</file>

<file path=ppt/tags/tag2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7. Mistä lopulta saitte tietoa...  henkiseen tukeen ja jaksamiseen liittyvistä asioista?&lt;/d2p1:TableName&gt;&lt;/d2p1:DataQueryItem&gt;&lt;d2p1:DataQueryItem&gt;&lt;d2p1:ColumnSelection&gt;/0[1]/0[0]&lt;/d2p1:ColumnSelection&gt;&lt;d2p1:ConnectionName&gt;Item0&lt;/d2p1:ConnectionName&gt;&lt;d2p1:DataQueryType&gt;SelectColumn&lt;/d2p1:DataQueryType&gt;&lt;d2p1:RowSelection&gt;/&lt;/d2p1:RowSelection&gt;&lt;d2p1:TableName&gt;7. Mistä lopulta saitte tietoa...  henkiseen tukeen ja jaksamiseen liittyvistä asioista?&lt;/d2p1:TableName&gt;&lt;/d2p1:DataQueryItem&gt;&lt;d2p1:DataQueryItem&gt;&lt;d2p1:ColumnSelection&gt;/0[1]/0[1]&lt;/d2p1:ColumnSelection&gt;&lt;d2p1:ConnectionName&gt;Item0&lt;/d2p1:ConnectionName&gt;&lt;d2p1:DataQueryType&gt;SelectColumn&lt;/d2p1:DataQueryType&gt;&lt;d2p1:RowSelection&gt;/&lt;/d2p1:RowSelection&gt;&lt;d2p1:TableName&gt;7. Mistä lopulta saitte tietoa...  henkiseen tukeen ja jaksamiseen liittyvistä asioista?&lt;/d2p1:TableName&gt;&lt;/d2p1:DataQueryItem&gt;&lt;d2p1:DataQueryItem&gt;&lt;d2p1:ColumnSelection&gt;/0[1]/0[2]&lt;/d2p1:ColumnSelection&gt;&lt;d2p1:ConnectionName&gt;Item0&lt;/d2p1:ConnectionName&gt;&lt;d2p1:DataQueryType&gt;SelectColumn&lt;/d2p1:DataQueryType&gt;&lt;d2p1:RowSelection&gt;/&lt;/d2p1:RowSelection&gt;&lt;d2p1:TableName&gt;7. Mistä lopulta saitte tietoa...  henkiseen tukeen ja jaksamiseen liittyvistä asioista?&lt;/d2p1:TableName&gt;&lt;/d2p1:DataQueryItem&gt;&lt;d2p1:DataQueryItem&gt;&lt;d2p1:ColumnSelection&gt;/0[1]/0[3]&lt;/d2p1:ColumnSelection&gt;&lt;d2p1:ConnectionName&gt;Item0&lt;/d2p1:ConnectionName&gt;&lt;d2p1:DataQueryType&gt;SelectColumn&lt;/d2p1:DataQueryType&gt;&lt;d2p1:RowSelection&gt;/&lt;/d2p1:RowSelection&gt;&lt;d2p1:TableName&gt;7. Mistä lopulta saitte tietoa...  henkiseen tukeen ja jaksamiseen liittyvistä asioista?&lt;/d2p1:TableName&gt;&lt;/d2p1:DataQueryItem&gt;&lt;d2p1:DataQueryItem&gt;&lt;d2p1:ColumnSelection&gt;/0[1]/0[5]&lt;/d2p1:ColumnSelection&gt;&lt;d2p1:ConnectionName&gt;Item0&lt;/d2p1:ConnectionName&gt;&lt;d2p1:DataQueryType&gt;SelectColumn&lt;/d2p1:DataQueryType&gt;&lt;d2p1:RowSelection&gt;/&lt;/d2p1:RowSelection&gt;&lt;d2p1:TableName&gt;7. Mistä lopulta saitte tietoa...  henkiseen tukeen ja jaksamiseen liittyvistä asioista?&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J&lt;/d2p1:TableName&gt;&lt;/d2p1:DataQueryItem&gt;&lt;d2p1:DataQueryItem&gt;&lt;d2p1:ColumnSelection&gt;/0[0]&lt;/d2p1:ColumnSelection&gt;&lt;d2p1:ConnectionName&gt;Item0&lt;/d2p1:ConnectionName&gt;&lt;d2p1:DataQueryType&gt;SelectColumn&lt;/d2p1:DataQueryType&gt;&lt;d2p1:RowSelection&gt;/&lt;/d2p1:RowSelection&gt;&lt;d2p1:TableName&gt;1. Minkä ikäinen sairastava lapsenne/erityinen lapsenne on?&lt;/d2p1:TableName&gt;&lt;/d2p1:DataQueryItem&gt;&lt;d2p1:DataQueryItem&gt;&lt;d2p1:ColumnSelection&gt;/0[0]&lt;/d2p1:ColumnSelection&gt;&lt;d2p1:ConnectionName&gt;Item0&lt;/d2p1:ConnectionName&gt;&lt;d2p1:DataQueryType&gt;SelectColumn&lt;/d2p1:DataQueryType&gt;&lt;d2p1:RowSelection&gt;/&lt;/d2p1:RowSelection&gt;&lt;d2p1:TableName&gt;2. Miten pitkä aika on kulunut (ensimmäisestä) diagnoosista?  &lt;/d2p1:TableName&gt;&lt;/d2p1:DataQueryItem&gt;&lt;d2p1:DataQueryItem&gt;&lt;d2p1:ColumnSelection&gt;/0[0]&lt;/d2p1:ColumnSelection&gt;&lt;d2p1:ConnectionName&gt;Item0&lt;/d2p1:ConnectionName&gt;&lt;d2p1:DataQueryType&gt;SelectColumn&lt;/d2p1:DataQueryType&gt;&lt;d2p1:RowSelection&gt;/&lt;/d2p1:RowSelection&gt;&lt;d2p1:TableName&gt;Talouden rakenne&lt;/d2p1:TableName&gt;&lt;/d2p1:DataQueryItem&gt;&lt;d2p1:DataQueryItem&gt;&lt;d2p1:ColumnSelection&gt;/0[0]&lt;/d2p1:ColumnSelection&gt;&lt;d2p1:ConnectionName&gt;Item0&lt;/d2p1:ConnectionName&gt;&lt;d2p1:DataQueryType&gt;SelectColumn&lt;/d2p1:DataQueryType&gt;&lt;d2p1:RowSelection&gt;/&lt;/d2p1:RowSelection&gt;&lt;d2p1:TableName&gt;26. Mikä on ylin suorittamasi koulutusaste? &lt;/d2p1:TableName&gt;&lt;/d2p1:DataQueryItem&gt;&lt;d2p1:DataQueryItem&gt;&lt;d2p1:ColumnSelection&gt;/0[0]&lt;/d2p1:ColumnSelection&gt;&lt;d2p1:ConnectionName&gt;Item0&lt;/d2p1:ConnectionName&gt;&lt;d2p1:DataQueryType&gt;SelectCell&lt;/d2p1:DataQueryType&gt;&lt;d2p1:RowSelection&gt;/0[1]&lt;/d2p1:RowSelection&gt;&lt;d2p1:TableName&gt;27. Missä maakunnassa perheenne asuu? &lt;/d2p1:TableName&gt;&lt;/d2p1:DataQueryItem&gt;&lt;d2p1:DataQueryItem&gt;&lt;d2p1:ColumnSelection&gt;/0[0]&lt;/d2p1:ColumnSelection&gt;&lt;d2p1:ConnectionName&gt;Item0&lt;/d2p1:ConnectionName&gt;&lt;d2p1:DataQueryType&gt;SelectCell&lt;/d2p1:DataQueryType&gt;&lt;d2p1:RowSelection&gt;/0[19]&lt;/d2p1:RowSelection&gt;&lt;d2p1:TableName&gt;27. Missä maakunnassa perheenne asuu? &lt;/d2p1:TableName&gt;&lt;/d2p1:DataQueryItem&gt;&lt;d2p1:DataQueryItem&gt;&lt;d2p1:ColumnSelection&gt;/0[0]&lt;/d2p1:ColumnSelection&gt;&lt;d2p1:ConnectionName&gt;Item0&lt;/d2p1:ConnectionName&gt;&lt;d2p1:DataQueryType&gt;SelectCell&lt;/d2p1:DataQueryType&gt;&lt;d2p1:RowSelection&gt;/0[20]&lt;/d2p1:RowSelection&gt;&lt;d2p1:TableName&gt;27. Missä maakunnassa perheenne asuu? &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3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6. Tarjottiinko teille lapsen sairastuttua tietoa sairaan lapsen perheelle tarjolla olevista tuista? 6. Tarjottiinko teille lapsen diagnoosin jälkeen tietoa perheelle tarjolla olevista tuista?&lt;/d2p1:TableName&gt;&lt;/d2p1:DataQueryItem&gt;&lt;/d2p1:Items&gt;&lt;d2p1:RowCombinationSettings /&gt;&lt;/Query&gt;&lt;Version&gt;4.2.0.0&lt;/Version&gt;&lt;/ShapeLink&gt;"/>
</p:tagLst>
</file>

<file path=ppt/tags/tag3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SelectedCellValues&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ell&lt;/d2p1:DataQueryType&gt;&lt;d2p1:RowSelection&gt;/0[0]&lt;/d2p1:RowSelection&gt;&lt;d2p1:TableName&gt;6. Tarjottiinko teille lapsen sairastuttua tietoa sairaan lapsen perheelle tarjolla olevista tuista? 6. Tarjottiinko teille lapsen diagnoosin jälkeen tietoa perheelle tarjolla olevista tuista?&lt;/d2p1:TableName&gt;&lt;/d2p1:DataQueryItem&gt;&lt;/d2p1:Items&gt;&lt;d2p1:RowCombinationSettings /&gt;&lt;/Query&gt;&lt;Version&gt;4.2.0.0&lt;/Version&gt;&lt;/ShapeLink&gt;"/>
</p:tagLst>
</file>

<file path=ppt/tags/tag3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J&lt;/d2p1:TableName&gt;&lt;/d2p1:DataQueryItem&gt;&lt;/d2p1:Items&gt;&lt;d2p1:RowCombinationSettings /&gt;&lt;/Query&gt;&lt;Version&gt;4.2.0.0&lt;/Version&gt;&lt;/ShapeLink&gt;"/>
</p:tagLst>
</file>

<file path=ppt/tags/tag3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Row&lt;/d2p1:DataQueryType&gt;&lt;d2p1:RowSelection&gt;/0[1]&lt;/d2p1:RowSelection&gt;&lt;d2p1:TableName&gt;8. Oletko kokenut perheenne saaman taloudellisen avun ja tuen riittäväksi lapsenne sairauden aikana? 8. Oletko kokenut perheenne saaman taloudellisen avun ja tuen riittäväksi? &lt;/d2p1:TableName&gt;&lt;/d2p1:DataQueryItem&gt;&lt;d2p1:DataQueryItem&gt;&lt;d2p1:ColumnSelection&gt;/&lt;/d2p1:ColumnSelection&gt;&lt;d2p1:ConnectionName&gt;Item0&lt;/d2p1:ConnectionName&gt;&lt;d2p1:DataQueryType&gt;SelectRow&lt;/d2p1:DataQueryType&gt;&lt;d2p1:RowSelection&gt;/0[2]&lt;/d2p1:RowSelection&gt;&lt;d2p1:TableName&gt;8. Oletko kokenut perheenne saaman taloudellisen avun ja tuen riittäväksi lapsenne sairauden aikana? 8. Oletko kokenut perheenne saaman taloudellisen avun ja tuen riittäväksi? &lt;/d2p1:TableName&gt;&lt;/d2p1:DataQueryItem&gt;&lt;d2p1:DataQueryItem&gt;&lt;d2p1:ColumnSelection&gt;/&lt;/d2p1:ColumnSelection&gt;&lt;d2p1:ConnectionName&gt;Item0&lt;/d2p1:ConnectionName&gt;&lt;d2p1:DataQueryType&gt;SelectRow&lt;/d2p1:DataQueryType&gt;&lt;d2p1:RowSelection&gt;/0[3]&lt;/d2p1:RowSelection&gt;&lt;d2p1:TableName&gt;8. Oletko kokenut perheenne saaman taloudellisen avun ja tuen riittäväksi lapsenne sairauden aikana? 8. Oletko kokenut perheenne saaman taloudellisen avun ja tuen riittäväksi? &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3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J&lt;/d2p1:TableName&gt;&lt;/d2p1:DataQueryItem&gt;&lt;/d2p1:Items&gt;&lt;d2p1:RowCombinationSettings /&gt;&lt;/Query&gt;&lt;Version&gt;4.2.0.0&lt;/Version&gt;&lt;/ShapeLink&gt;"/>
</p:tagLst>
</file>

<file path=ppt/tags/tag3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1]/0[0]&lt;/d2p1:ColumnSelection&gt;&lt;d2p1:ConnectionName&gt;Item0&lt;/d2p1:ConnectionName&gt;&lt;d2p1:DataQueryType&gt;SelectColumn&lt;/d2p1:DataQueryType&gt;&lt;d2p1:RowSelection&gt;/&lt;/d2p1:RowSelection&gt;&lt;d2p1:TableName&gt;9. Oletko kokenut perheenne saaman henkisen avun ja tuen riittäväksi lapsenne sairauden aikana? 9. Oletko kokenut perheenne saaman henkisen avun ja tuen riittäväksi?&lt;/d2p1:TableName&gt;&lt;/d2p1:DataQueryItem&gt;&lt;d2p1:DataQueryItem&gt;&lt;d2p1:ColumnSelection&gt;/0[1]/0[1]&lt;/d2p1:ColumnSelection&gt;&lt;d2p1:ConnectionName&gt;Item0&lt;/d2p1:ConnectionName&gt;&lt;d2p1:DataQueryType&gt;SelectColumn&lt;/d2p1:DataQueryType&gt;&lt;d2p1:RowSelection&gt;/&lt;/d2p1:RowSelection&gt;&lt;d2p1:TableName&gt;9. Oletko kokenut perheenne saaman henkisen avun ja tuen riittäväksi lapsenne sairauden aikana? 9. Oletko kokenut perheenne saaman henkisen avun ja tuen riittäväksi?&lt;/d2p1:TableName&gt;&lt;/d2p1:DataQueryItem&gt;&lt;d2p1:DataQueryItem&gt;&lt;d2p1:ColumnSelection&gt;/0[1]/0[2]&lt;/d2p1:ColumnSelection&gt;&lt;d2p1:ConnectionName&gt;Item0&lt;/d2p1:ConnectionName&gt;&lt;d2p1:DataQueryType&gt;SelectColumn&lt;/d2p1:DataQueryType&gt;&lt;d2p1:RowSelection&gt;/&lt;/d2p1:RowSelection&gt;&lt;d2p1:TableName&gt;9. Oletko kokenut perheenne saaman henkisen avun ja tuen riittäväksi lapsenne sairauden aikana? 9. Oletko kokenut perheenne saaman henkisen avun ja tuen riittäväksi?&lt;/d2p1:TableName&gt;&lt;/d2p1:DataQueryItem&gt;&lt;d2p1:DataQueryItem&gt;&lt;d2p1:ColumnSelection&gt;/0[1]/0[3]&lt;/d2p1:ColumnSelection&gt;&lt;d2p1:ConnectionName&gt;Item0&lt;/d2p1:ConnectionName&gt;&lt;d2p1:DataQueryType&gt;SelectColumn&lt;/d2p1:DataQueryType&gt;&lt;d2p1:RowSelection&gt;/&lt;/d2p1:RowSelection&gt;&lt;d2p1:TableName&gt;9. Oletko kokenut perheenne saaman henkisen avun ja tuen riittäväksi lapsenne sairauden aikana? 9. Oletko kokenut perheenne saaman henkisen avun ja tuen riittäväksi?&lt;/d2p1:TableName&gt;&lt;/d2p1:DataQueryItem&gt;&lt;d2p1:DataQueryItem&gt;&lt;d2p1:ColumnSelection&gt;/0[1]/0[5]&lt;/d2p1:ColumnSelection&gt;&lt;d2p1:ConnectionName&gt;Item0&lt;/d2p1:ConnectionName&gt;&lt;d2p1:DataQueryType&gt;SelectColumn&lt;/d2p1:DataQueryType&gt;&lt;d2p1:RowSelection&gt;/&lt;/d2p1:RowSelection&gt;&lt;d2p1:TableName&gt;9. Oletko kokenut perheenne saaman henkisen avun ja tuen riittäväksi lapsenne sairauden aikana? 9. Oletko kokenut perheenne saaman henkisen avun ja tuen riittäväksi?&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3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Row&lt;/d2p1:DataQueryType&gt;&lt;d2p1:RowSelection&gt;/0[1]&lt;/d2p1:RowSelection&gt;&lt;d2p1:TableName&gt;8. Oletko kokenut perheenne saaman taloudellisen avun ja tuen riittäväksi lapsenne sairauden aikana? 8. Oletko kokenut perheenne saaman taloudellisen avun ja tuen riittäväksi? &lt;/d2p1:TableName&gt;&lt;/d2p1:DataQueryItem&gt;&lt;d2p1:DataQueryItem&gt;&lt;d2p1:ColumnSelection&gt;/&lt;/d2p1:ColumnSelection&gt;&lt;d2p1:ConnectionName&gt;Item0&lt;/d2p1:ConnectionName&gt;&lt;d2p1:DataQueryType&gt;SelectRow&lt;/d2p1:DataQueryType&gt;&lt;d2p1:RowSelection&gt;/0[2]&lt;/d2p1:RowSelection&gt;&lt;d2p1:TableName&gt;8. Oletko kokenut perheenne saaman taloudellisen avun ja tuen riittäväksi lapsenne sairauden aikana? 8. Oletko kokenut perheenne saaman taloudellisen avun ja tuen riittäväksi? &lt;/d2p1:TableName&gt;&lt;/d2p1:DataQueryItem&gt;&lt;d2p1:DataQueryItem&gt;&lt;d2p1:ColumnSelection&gt;/&lt;/d2p1:ColumnSelection&gt;&lt;d2p1:ConnectionName&gt;Item0&lt;/d2p1:ConnectionName&gt;&lt;d2p1:DataQueryType&gt;SelectRow&lt;/d2p1:DataQueryType&gt;&lt;d2p1:RowSelection&gt;/0[3]&lt;/d2p1:RowSelection&gt;&lt;d2p1:TableName&gt;8. Oletko kokenut perheenne saaman taloudellisen avun ja tuen riittäväksi lapsenne sairauden aikana? 8. Oletko kokenut perheenne saaman taloudellisen avun ja tuen riittäväksi? &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3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9B. Minkälaista henkistä ja jaksamiseen liittyvää apua olisit kaivannut enemmän?&lt;/d2p1:TableName&gt;&lt;/d2p1:DataQueryItem&gt;&lt;/d2p1:Items&gt;&lt;d2p1:RowCombinationSettings /&gt;&lt;/Query&gt;&lt;Version&gt;4.2.0.0&lt;/Version&gt;&lt;/ShapeLink&gt;"/>
</p:tagLst>
</file>

<file path=ppt/tags/tag3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9B. Minkälaista henkistä ja jaksamiseen liittyvää apua olisit kaivannut enemmän?&lt;/d2p1:TableName&gt;&lt;/d2p1:DataQueryItem&gt;&lt;d2p1:DataQueryItem&gt;&lt;d2p1:ColumnSelection&gt;/0[1]/0[4]&lt;/d2p1:ColumnSelection&gt;&lt;d2p1:ConnectionName&gt;Item0&lt;/d2p1:ConnectionName&gt;&lt;d2p1:DataQueryType&gt;SelectColumn&lt;/d2p1:DataQueryType&gt;&lt;d2p1:RowSelection&gt;/&lt;/d2p1:RowSelection&gt;&lt;d2p1:TableName&gt;9B. Minkälaista henkistä ja jaksamiseen liittyvää apua olisit kaivannut enemmän?&lt;/d2p1:TableName&gt;&lt;/d2p1:DataQueryItem&gt;&lt;d2p1:DataQueryItem&gt;&lt;d2p1:ColumnSelection&gt;/0[1]/0[5]&lt;/d2p1:ColumnSelection&gt;&lt;d2p1:ConnectionName&gt;Item0&lt;/d2p1:ConnectionName&gt;&lt;d2p1:DataQueryType&gt;SelectColumn&lt;/d2p1:DataQueryType&gt;&lt;d2p1:RowSelection&gt;/&lt;/d2p1:RowSelection&gt;&lt;d2p1:TableName&gt;9B. Minkälaista henkistä ja jaksamiseen liittyvää apua olisit kaivannut enemmän?&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3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SelectedCellValues&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ell&lt;/d2p1:DataQueryType&gt;&lt;d2p1:RowSelection&gt;/0[0]&lt;/d2p1:RowSelection&gt;&lt;d2p1:TableName&gt;9B. Minkälaista henkistä ja jaksamiseen liittyvää apua olisit kaivannut enemmän?&lt;/d2p1:TableName&gt;&lt;/d2p1:DataQueryItem&gt;&lt;/d2p1:Items&gt;&lt;d2p1:RowCombinationSettings /&gt;&lt;/Query&gt;&lt;Version&gt;4.2.0.0&lt;/Version&gt;&lt;/ShapeLink&gt;"/>
</p:tagLst>
</file>

<file path=ppt/tags/tag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18. Oletko&lt;/d2p1:TableName&gt;&lt;/d2p1:DataQueryItem&gt;&lt;/d2p1:Items&gt;&lt;d2p1:RowCombinationSettings /&gt;&lt;/Query&gt;&lt;Version&gt;4.2.0.0&lt;/Version&gt;&lt;/ShapeLink&gt;"/>
</p:tagLst>
</file>

<file path=ppt/tags/tag4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13. Miten suurta huolta olet kantanut lapsen menettämisestä tai lapsen tulevaisuuteen liittyvistä asioista sairauden aikana? 13. Miten suurta huolta olet kantanut lapsen tulevaisuuteen liittyvistä asioista?&lt;/d2p1:TableName&gt;&lt;/d2p1:DataQueryItem&gt;&lt;/d2p1:Items&gt;&lt;d2p1:RowCombinationSettings /&gt;&lt;/Query&gt;&lt;Version&gt;4.2.0.0&lt;/Version&gt;&lt;/ShapeLink&gt;"/>
</p:tagLst>
</file>

<file path=ppt/tags/tag4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13. Miten suurta huolta olet kantanut lapsen menettämisestä tai lapsen tulevaisuuteen liittyvistä asioista sairauden aikana? 13. Miten suurta huolta olet kantanut lapsen tulevaisuuteen liittyvistä asioista?&lt;/d2p1:TableName&gt;&lt;/d2p1:DataQueryItem&gt;&lt;d2p1:DataQueryItem&gt;&lt;d2p1:ColumnSelection&gt;/0[1]/0[0]&lt;/d2p1:ColumnSelection&gt;&lt;d2p1:ConnectionName&gt;Item0&lt;/d2p1:ConnectionName&gt;&lt;d2p1:DataQueryType&gt;SelectColumn&lt;/d2p1:DataQueryType&gt;&lt;d2p1:RowSelection&gt;/&lt;/d2p1:RowSelection&gt;&lt;d2p1:TableName&gt;13. Miten suurta huolta olet kantanut lapsen menettämisestä tai lapsen tulevaisuuteen liittyvistä asioista sairauden aikana? 13. Miten suurta huolta olet kantanut lapsen tulevaisuuteen liittyvistä asioista?&lt;/d2p1:TableName&gt;&lt;/d2p1:DataQueryItem&gt;&lt;d2p1:DataQueryItem&gt;&lt;d2p1:ColumnSelection&gt;/0[1]/0[1]&lt;/d2p1:ColumnSelection&gt;&lt;d2p1:ConnectionName&gt;Item0&lt;/d2p1:ConnectionName&gt;&lt;d2p1:DataQueryType&gt;SelectColumn&lt;/d2p1:DataQueryType&gt;&lt;d2p1:RowSelection&gt;/&lt;/d2p1:RowSelection&gt;&lt;d2p1:TableName&gt;13. Miten suurta huolta olet kantanut lapsen menettämisestä tai lapsen tulevaisuuteen liittyvistä asioista sairauden aikana? 13. Miten suurta huolta olet kantanut lapsen tulevaisuuteen liittyvistä asioista?&lt;/d2p1:TableName&gt;&lt;/d2p1:DataQueryItem&gt;&lt;d2p1:DataQueryItem&gt;&lt;d2p1:ColumnSelection&gt;/0[1]/0[2]&lt;/d2p1:ColumnSelection&gt;&lt;d2p1:ConnectionName&gt;Item0&lt;/d2p1:ConnectionName&gt;&lt;d2p1:DataQueryType&gt;SelectColumn&lt;/d2p1:DataQueryType&gt;&lt;d2p1:RowSelection&gt;/&lt;/d2p1:RowSelection&gt;&lt;d2p1:TableName&gt;13. Miten suurta huolta olet kantanut lapsen menettämisestä tai lapsen tulevaisuuteen liittyvistä asioista sairauden aikana? 13. Miten suurta huolta olet kantanut lapsen tulevaisuuteen liittyvistä asioista?&lt;/d2p1:TableName&gt;&lt;/d2p1:DataQueryItem&gt;&lt;d2p1:DataQueryItem&gt;&lt;d2p1:ColumnSelection&gt;/0[1]/0[3]&lt;/d2p1:ColumnSelection&gt;&lt;d2p1:ConnectionName&gt;Item0&lt;/d2p1:ConnectionName&gt;&lt;d2p1:DataQueryType&gt;SelectColumn&lt;/d2p1:DataQueryType&gt;&lt;d2p1:RowSelection&gt;/&lt;/d2p1:RowSelection&gt;&lt;d2p1:TableName&gt;13. Miten suurta huolta olet kantanut lapsen menettämisestä tai lapsen tulevaisuuteen liittyvistä asioista sairauden aikana? 13. Miten suurta huolta olet kantanut lapsen tulevaisuuteen liittyvistä asioista?&lt;/d2p1:TableName&gt;&lt;/d2p1:DataQueryItem&gt;&lt;d2p1:DataQueryItem&gt;&lt;d2p1:ColumnSelection&gt;/0[1]/0[5]&lt;/d2p1:ColumnSelection&gt;&lt;d2p1:ConnectionName&gt;Item0&lt;/d2p1:ConnectionName&gt;&lt;d2p1:DataQueryType&gt;SelectColumn&lt;/d2p1:DataQueryType&gt;&lt;d2p1:RowSelection&gt;/&lt;/d2p1:RowSelection&gt;&lt;d2p1:TableName&gt;13. Miten suurta huolta olet kantanut lapsen menettämisestä tai lapsen tulevaisuuteen liittyvistä asioista sairauden aikana? 13. Miten suurta huolta olet kantanut lapsen tulevaisuuteen liittyvistä asioista?&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4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SelectedCellValues&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ell&lt;/d2p1:DataQueryType&gt;&lt;d2p1:RowSelection&gt;/0[0]&lt;/d2p1:RowSelection&gt;&lt;d2p1:TableName&gt;13. Miten suurta huolta olet kantanut lapsen menettämisestä tai lapsen tulevaisuuteen liittyvistä asioista sairauden aikana? 13. Miten suurta huolta olet kantanut lapsen tulevaisuuteen liittyvistä asioista?&lt;/d2p1:TableName&gt;&lt;/d2p1:DataQueryItem&gt;&lt;/d2p1:Items&gt;&lt;d2p1:RowCombinationSettings /&gt;&lt;/Query&gt;&lt;Version&gt;4.2.0.0&lt;/Version&gt;&lt;/ShapeLink&gt;"/>
</p:tagLst>
</file>

<file path=ppt/tags/tag4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13. Miten suurta huolta olet kantanut lapsen menettämisestä tai lapsen tulevaisuuteen liittyvistä asioista sairauden aikana? 13. Miten suurta huolta olet kantanut lapsen tulevaisuuteen liittyvistä asioista?&lt;/d2p1:TableName&gt;&lt;/d2p1:DataQueryItem&gt;&lt;/d2p1:Items&gt;&lt;d2p1:RowCombinationSettings /&gt;&lt;/Query&gt;&lt;Version&gt;4.2.0.0&lt;/Version&gt;&lt;/ShapeLink&gt;"/>
</p:tagLst>
</file>

<file path=ppt/tags/tag4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10. Puhutteko koko perheen kesken lapsen sairaudesta/erityisyydestä  ja siitä minkälaisia tunteita se perheenjäsenissä herättää?&lt;/d2p1:TableName&gt;&lt;/d2p1:DataQueryItem&gt;&lt;/d2p1:Items&gt;&lt;d2p1:RowCombinationSettings /&gt;&lt;/Query&gt;&lt;Version&gt;4.2.0.0&lt;/Version&gt;&lt;/ShapeLink&gt;"/>
</p:tagLst>
</file>

<file path=ppt/tags/tag4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10. Puhutteko koko perheen kesken lapsen sairaudesta/erityisyydestä  ja siitä minkälaisia tunteita se perheenjäsenissä herättää?&lt;/d2p1:TableName&gt;&lt;/d2p1:DataQueryItem&gt;&lt;d2p1:DataQueryItem&gt;&lt;d2p1:ColumnSelection&gt;/0[0]&lt;/d2p1:ColumnSelection&gt;&lt;d2p1:ConnectionName&gt;Item0&lt;/d2p1:ConnectionName&gt;&lt;d2p1:DataQueryType&gt;SelectColumn&lt;/d2p1:DataQueryType&gt;&lt;d2p1:RowSelection&gt;/&lt;/d2p1:RowSelection&gt;&lt;d2p1:TableName&gt;11. Puhutteko puolisonne kanssa lapsen sairaudesta/erityisyydestä ja siitä minkälaisia tunteita se teissä herättää?&lt;/d2p1:TableName&gt;&lt;/d2p1:DataQueryItem&gt;&lt;d2p1:DataQueryItem&gt;&lt;d2p1:ColumnSelection&gt;/0[0]&lt;/d2p1:ColumnSelection&gt;&lt;d2p1:ConnectionName&gt;Item0&lt;/d2p1:ConnectionName&gt;&lt;d2p1:DataQueryType&gt;SelectColumn&lt;/d2p1:DataQueryType&gt;&lt;d2p1:RowSelection&gt;/&lt;/d2p1:RowSelection&gt;&lt;d2p1:TableName&gt;12. Puhutteko sairaan lapsen/erityisen lapsen kanssa hänen omista tunteistaan ja huolistaan sairauteen ja tulevaisuuteen liittyen? &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4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SelectedCellValues&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ell&lt;/d2p1:DataQueryType&gt;&lt;d2p1:RowSelection&gt;/0[0]&lt;/d2p1:RowSelection&gt;&lt;d2p1:TableName&gt;6. Tarjottiinko teille lapsen sairastuttua tietoa sairaan lapsen perheelle tarjolla olevista tuista? 6. Tarjottiinko teille lapsen diagnoosin jälkeen tietoa perheelle tarjolla olevista tuista?&lt;/d2p1:TableName&gt;&lt;/d2p1:DataQueryItem&gt;&lt;/d2p1:Items&gt;&lt;d2p1:RowCombinationSettings /&gt;&lt;/Query&gt;&lt;Version&gt;4.2.0.0&lt;/Version&gt;&lt;/ShapeLink&gt;"/>
</p:tagLst>
</file>

<file path=ppt/tags/tag4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10. Puhutteko koko perheen kesken lapsen sairaudesta/erityisyydestä  ja siitä minkälaisia tunteita se perheenjäsenissä herättää?&lt;/d2p1:TableName&gt;&lt;/d2p1:DataQueryItem&gt;&lt;/d2p1:Items&gt;&lt;d2p1:RowCombinationSettings /&gt;&lt;/Query&gt;&lt;Version&gt;4.2.0.0&lt;/Version&gt;&lt;/ShapeLink&gt;"/>
</p:tagLst>
</file>

<file path=ppt/tags/tag4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10. Puhutteko koko perheen kesken lapsen sairaudesta/erityisyydestä  ja siitä minkälaisia tunteita se perheenjäsenissä herättää?&lt;/d2p1:TableName&gt;&lt;/d2p1:DataQueryItem&gt;&lt;d2p1:DataQueryItem&gt;&lt;d2p1:ColumnSelection&gt;/0[1]/0[0]&lt;/d2p1:ColumnSelection&gt;&lt;d2p1:ConnectionName&gt;Item0&lt;/d2p1:ConnectionName&gt;&lt;d2p1:DataQueryType&gt;SelectColumn&lt;/d2p1:DataQueryType&gt;&lt;d2p1:RowSelection&gt;/&lt;/d2p1:RowSelection&gt;&lt;d2p1:TableName&gt;10. Puhutteko koko perheen kesken lapsen sairaudesta/erityisyydestä  ja siitä minkälaisia tunteita se perheenjäsenissä herättää?&lt;/d2p1:TableName&gt;&lt;/d2p1:DataQueryItem&gt;&lt;d2p1:DataQueryItem&gt;&lt;d2p1:ColumnSelection&gt;/0[1]/0[1]&lt;/d2p1:ColumnSelection&gt;&lt;d2p1:ConnectionName&gt;Item0&lt;/d2p1:ConnectionName&gt;&lt;d2p1:DataQueryType&gt;SelectColumn&lt;/d2p1:DataQueryType&gt;&lt;d2p1:RowSelection&gt;/&lt;/d2p1:RowSelection&gt;&lt;d2p1:TableName&gt;10. Puhutteko koko perheen kesken lapsen sairaudesta/erityisyydestä  ja siitä minkälaisia tunteita se perheenjäsenissä herättää?&lt;/d2p1:TableName&gt;&lt;/d2p1:DataQueryItem&gt;&lt;d2p1:DataQueryItem&gt;&lt;d2p1:ColumnSelection&gt;/0[1]/0[2]&lt;/d2p1:ColumnSelection&gt;&lt;d2p1:ConnectionName&gt;Item0&lt;/d2p1:ConnectionName&gt;&lt;d2p1:DataQueryType&gt;SelectColumn&lt;/d2p1:DataQueryType&gt;&lt;d2p1:RowSelection&gt;/&lt;/d2p1:RowSelection&gt;&lt;d2p1:TableName&gt;10. Puhutteko koko perheen kesken lapsen sairaudesta/erityisyydestä  ja siitä minkälaisia tunteita se perheenjäsenissä herättää?&lt;/d2p1:TableName&gt;&lt;/d2p1:DataQueryItem&gt;&lt;d2p1:DataQueryItem&gt;&lt;d2p1:ColumnSelection&gt;/0[1]/0[3]&lt;/d2p1:ColumnSelection&gt;&lt;d2p1:ConnectionName&gt;Item0&lt;/d2p1:ConnectionName&gt;&lt;d2p1:DataQueryType&gt;SelectColumn&lt;/d2p1:DataQueryType&gt;&lt;d2p1:RowSelection&gt;/&lt;/d2p1:RowSelection&gt;&lt;d2p1:TableName&gt;10. Puhutteko koko perheen kesken lapsen sairaudesta/erityisyydestä  ja siitä minkälaisia tunteita se perheenjäsenissä herättää?&lt;/d2p1:TableName&gt;&lt;/d2p1:DataQueryItem&gt;&lt;d2p1:DataQueryItem&gt;&lt;d2p1:ColumnSelection&gt;/0[1]/0[5]&lt;/d2p1:ColumnSelection&gt;&lt;d2p1:ConnectionName&gt;Item0&lt;/d2p1:ConnectionName&gt;&lt;d2p1:DataQueryType&gt;SelectColumn&lt;/d2p1:DataQueryType&gt;&lt;d2p1:RowSelection&gt;/&lt;/d2p1:RowSelection&gt;&lt;d2p1:TableName&gt;10. Puhutteko koko perheen kesken lapsen sairaudesta/erityisyydestä  ja siitä minkälaisia tunteita se perheenjäsenissä herättää?&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4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SelectedCellValues&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ell&lt;/d2p1:DataQueryType&gt;&lt;d2p1:RowSelection&gt;/0[0]&lt;/d2p1:RowSelection&gt;&lt;d2p1:TableName&gt;6. Tarjottiinko teille lapsen sairastuttua tietoa sairaan lapsen perheelle tarjolla olevista tuista? 6. Tarjottiinko teille lapsen diagnoosin jälkeen tietoa perheelle tarjolla olevista tuista?&lt;/d2p1:TableName&gt;&lt;/d2p1:DataQueryItem&gt;&lt;/d2p1:Items&gt;&lt;d2p1:RowCombinationSettings /&gt;&lt;/Query&gt;&lt;Version&gt;4.2.0.0&lt;/Version&gt;&lt;/ShapeLink&gt;"/>
</p:tagLst>
</file>

<file path=ppt/tags/tag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18. Oletko&lt;/d2p1:TableName&gt;&lt;/d2p1:DataQueryItem&gt;&lt;d2p1:DataQueryItem&gt;&lt;d2p1:ColumnSelection&gt;/0[0]&lt;/d2p1:ColumnSelection&gt;&lt;d2p1:ConnectionName&gt;Item0&lt;/d2p1:ConnectionName&gt;&lt;d2p1:DataQueryType&gt;SelectColumn&lt;/d2p1:DataQueryType&gt;&lt;d2p1:RowSelection&gt;/&lt;/d2p1:RowSelection&gt;&lt;d2p1:TableName&gt;19. Minkä ikäinen olet?&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5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SelectedCellValues&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ell&lt;/d2p1:DataQueryType&gt;&lt;d2p1:RowSelection&gt;/0[0]&lt;/d2p1:RowSelection&gt;&lt;d2p1:TableName&gt;6. Tarjottiinko teille lapsen sairastuttua tietoa sairaan lapsen perheelle tarjolla olevista tuista? 6. Tarjottiinko teille lapsen diagnoosin jälkeen tietoa perheelle tarjolla olevista tuista?&lt;/d2p1:TableName&gt;&lt;/d2p1:DataQueryItem&gt;&lt;/d2p1:Items&gt;&lt;d2p1:RowCombinationSettings /&gt;&lt;/Query&gt;&lt;Version&gt;4.2.0.0&lt;/Version&gt;&lt;/ShapeLink&gt;"/>
</p:tagLst>
</file>

<file path=ppt/tags/tag5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SelectedCellValues&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ell&lt;/d2p1:DataQueryType&gt;&lt;d2p1:RowSelection&gt;/0[0]&lt;/d2p1:RowSelection&gt;&lt;d2p1:TableName&gt;9B. Minkälaista henkistä ja jaksamiseen liittyvää apua olisit kaivannut enemmän?&lt;/d2p1:TableName&gt;&lt;/d2p1:DataQueryItem&gt;&lt;/d2p1:Items&gt;&lt;d2p1:RowCombinationSettings /&gt;&lt;/Query&gt;&lt;Version&gt;4.2.0.0&lt;/Version&gt;&lt;/ShapeLink&gt;"/>
</p:tagLst>
</file>

<file path=ppt/tags/tag5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10. Puhutteko koko perheen kesken lapsen sairaudesta/erityisyydestä  ja siitä minkälaisia tunteita se perheenjäsenissä herättää?&lt;/d2p1:TableName&gt;&lt;/d2p1:DataQueryItem&gt;&lt;/d2p1:Items&gt;&lt;d2p1:RowCombinationSettings /&gt;&lt;/Query&gt;&lt;Version&gt;4.2.0.0&lt;/Version&gt;&lt;/ShapeLink&gt;"/>
</p:tagLst>
</file>

<file path=ppt/tags/tag5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11. Puhutteko puolisonne kanssa lapsen sairaudesta/erityisyydestä ja siitä minkälaisia tunteita se teissä herättää?&lt;/d2p1:TableName&gt;&lt;/d2p1:DataQueryItem&gt;&lt;d2p1:DataQueryItem&gt;&lt;d2p1:ColumnSelection&gt;/0[1]/0[0]&lt;/d2p1:ColumnSelection&gt;&lt;d2p1:ConnectionName&gt;Item0&lt;/d2p1:ConnectionName&gt;&lt;d2p1:DataQueryType&gt;SelectColumn&lt;/d2p1:DataQueryType&gt;&lt;d2p1:RowSelection&gt;/&lt;/d2p1:RowSelection&gt;&lt;d2p1:TableName&gt;11. Puhutteko puolisonne kanssa lapsen sairaudesta/erityisyydestä ja siitä minkälaisia tunteita se teissä herättää?&lt;/d2p1:TableName&gt;&lt;/d2p1:DataQueryItem&gt;&lt;d2p1:DataQueryItem&gt;&lt;d2p1:ColumnSelection&gt;/0[1]/0[1]&lt;/d2p1:ColumnSelection&gt;&lt;d2p1:ConnectionName&gt;Item0&lt;/d2p1:ConnectionName&gt;&lt;d2p1:DataQueryType&gt;SelectColumn&lt;/d2p1:DataQueryType&gt;&lt;d2p1:RowSelection&gt;/&lt;/d2p1:RowSelection&gt;&lt;d2p1:TableName&gt;11. Puhutteko puolisonne kanssa lapsen sairaudesta/erityisyydestä ja siitä minkälaisia tunteita se teissä herättää?&lt;/d2p1:TableName&gt;&lt;/d2p1:DataQueryItem&gt;&lt;d2p1:DataQueryItem&gt;&lt;d2p1:ColumnSelection&gt;/0[1]/0[2]&lt;/d2p1:ColumnSelection&gt;&lt;d2p1:ConnectionName&gt;Item0&lt;/d2p1:ConnectionName&gt;&lt;d2p1:DataQueryType&gt;SelectColumn&lt;/d2p1:DataQueryType&gt;&lt;d2p1:RowSelection&gt;/&lt;/d2p1:RowSelection&gt;&lt;d2p1:TableName&gt;11. Puhutteko puolisonne kanssa lapsen sairaudesta/erityisyydestä ja siitä minkälaisia tunteita se teissä herättää?&lt;/d2p1:TableName&gt;&lt;/d2p1:DataQueryItem&gt;&lt;d2p1:DataQueryItem&gt;&lt;d2p1:ColumnSelection&gt;/0[1]/0[3]&lt;/d2p1:ColumnSelection&gt;&lt;d2p1:ConnectionName&gt;Item0&lt;/d2p1:ConnectionName&gt;&lt;d2p1:DataQueryType&gt;SelectColumn&lt;/d2p1:DataQueryType&gt;&lt;d2p1:RowSelection&gt;/&lt;/d2p1:RowSelection&gt;&lt;d2p1:TableName&gt;11. Puhutteko puolisonne kanssa lapsen sairaudesta/erityisyydestä ja siitä minkälaisia tunteita se teissä herättää?&lt;/d2p1:TableName&gt;&lt;/d2p1:DataQueryItem&gt;&lt;d2p1:DataQueryItem&gt;&lt;d2p1:ColumnSelection&gt;/0[1]/0[5]&lt;/d2p1:ColumnSelection&gt;&lt;d2p1:ConnectionName&gt;Item0&lt;/d2p1:ConnectionName&gt;&lt;d2p1:DataQueryType&gt;SelectColumn&lt;/d2p1:DataQueryType&gt;&lt;d2p1:RowSelection&gt;/&lt;/d2p1:RowSelection&gt;&lt;d2p1:TableName&gt;11. Puhutteko puolisonne kanssa lapsen sairaudesta/erityisyydestä ja siitä minkälaisia tunteita se teissä herättää?&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5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SelectedCellValues&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ell&lt;/d2p1:DataQueryType&gt;&lt;d2p1:RowSelection&gt;/0[0]&lt;/d2p1:RowSelection&gt;&lt;d2p1:TableName&gt;6. Tarjottiinko teille lapsen sairastuttua tietoa sairaan lapsen perheelle tarjolla olevista tuista? 6. Tarjottiinko teille lapsen diagnoosin jälkeen tietoa perheelle tarjolla olevista tuista?&lt;/d2p1:TableName&gt;&lt;/d2p1:DataQueryItem&gt;&lt;/d2p1:Items&gt;&lt;d2p1:RowCombinationSettings /&gt;&lt;/Query&gt;&lt;Version&gt;4.2.0.0&lt;/Version&gt;&lt;/ShapeLink&gt;"/>
</p:tagLst>
</file>

<file path=ppt/tags/tag5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SelectedCellValues&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ell&lt;/d2p1:DataQueryType&gt;&lt;d2p1:RowSelection&gt;/0[0]&lt;/d2p1:RowSelection&gt;&lt;d2p1:TableName&gt;6. Tarjottiinko teille lapsen sairastuttua tietoa sairaan lapsen perheelle tarjolla olevista tuista? 6. Tarjottiinko teille lapsen diagnoosin jälkeen tietoa perheelle tarjolla olevista tuista?&lt;/d2p1:TableName&gt;&lt;/d2p1:DataQueryItem&gt;&lt;/d2p1:Items&gt;&lt;d2p1:RowCombinationSettings /&gt;&lt;/Query&gt;&lt;Version&gt;4.2.0.0&lt;/Version&gt;&lt;/ShapeLink&gt;"/>
</p:tagLst>
</file>

<file path=ppt/tags/tag5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SelectedCellValues&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ell&lt;/d2p1:DataQueryType&gt;&lt;d2p1:RowSelection&gt;/0[0]&lt;/d2p1:RowSelection&gt;&lt;d2p1:TableName&gt;9B. Minkälaista henkistä ja jaksamiseen liittyvää apua olisit kaivannut enemmän?&lt;/d2p1:TableName&gt;&lt;/d2p1:DataQueryItem&gt;&lt;/d2p1:Items&gt;&lt;d2p1:RowCombinationSettings /&gt;&lt;/Query&gt;&lt;Version&gt;4.2.0.0&lt;/Version&gt;&lt;/ShapeLink&gt;"/>
</p:tagLst>
</file>

<file path=ppt/tags/tag5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10. Puhutteko koko perheen kesken lapsen sairaudesta/erityisyydestä  ja siitä minkälaisia tunteita se perheenjäsenissä herättää?&lt;/d2p1:TableName&gt;&lt;/d2p1:DataQueryItem&gt;&lt;/d2p1:Items&gt;&lt;d2p1:RowCombinationSettings /&gt;&lt;/Query&gt;&lt;Version&gt;4.2.0.0&lt;/Version&gt;&lt;/ShapeLink&gt;"/>
</p:tagLst>
</file>

<file path=ppt/tags/tag5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12. Puhutteko sairaan lapsen/erityisen lapsen kanssa hänen omista tunteistaan ja huolistaan sairauteen ja tulevaisuuteen liittyen? &lt;/d2p1:TableName&gt;&lt;/d2p1:DataQueryItem&gt;&lt;d2p1:DataQueryItem&gt;&lt;d2p1:ColumnSelection&gt;/0[1]/0[0]&lt;/d2p1:ColumnSelection&gt;&lt;d2p1:ConnectionName&gt;Item0&lt;/d2p1:ConnectionName&gt;&lt;d2p1:DataQueryType&gt;SelectColumn&lt;/d2p1:DataQueryType&gt;&lt;d2p1:RowSelection&gt;/&lt;/d2p1:RowSelection&gt;&lt;d2p1:TableName&gt;12. Puhutteko sairaan lapsen/erityisen lapsen kanssa hänen omista tunteistaan ja huolistaan sairauteen ja tulevaisuuteen liittyen? &lt;/d2p1:TableName&gt;&lt;/d2p1:DataQueryItem&gt;&lt;d2p1:DataQueryItem&gt;&lt;d2p1:ColumnSelection&gt;/0[1]/0[1]&lt;/d2p1:ColumnSelection&gt;&lt;d2p1:ConnectionName&gt;Item0&lt;/d2p1:ConnectionName&gt;&lt;d2p1:DataQueryType&gt;SelectColumn&lt;/d2p1:DataQueryType&gt;&lt;d2p1:RowSelection&gt;/&lt;/d2p1:RowSelection&gt;&lt;d2p1:TableName&gt;12. Puhutteko sairaan lapsen/erityisen lapsen kanssa hänen omista tunteistaan ja huolistaan sairauteen ja tulevaisuuteen liittyen? &lt;/d2p1:TableName&gt;&lt;/d2p1:DataQueryItem&gt;&lt;d2p1:DataQueryItem&gt;&lt;d2p1:ColumnSelection&gt;/0[1]/0[2]&lt;/d2p1:ColumnSelection&gt;&lt;d2p1:ConnectionName&gt;Item0&lt;/d2p1:ConnectionName&gt;&lt;d2p1:DataQueryType&gt;SelectColumn&lt;/d2p1:DataQueryType&gt;&lt;d2p1:RowSelection&gt;/&lt;/d2p1:RowSelection&gt;&lt;d2p1:TableName&gt;12. Puhutteko sairaan lapsen/erityisen lapsen kanssa hänen omista tunteistaan ja huolistaan sairauteen ja tulevaisuuteen liittyen? &lt;/d2p1:TableName&gt;&lt;/d2p1:DataQueryItem&gt;&lt;d2p1:DataQueryItem&gt;&lt;d2p1:ColumnSelection&gt;/0[1]/0[3]&lt;/d2p1:ColumnSelection&gt;&lt;d2p1:ConnectionName&gt;Item0&lt;/d2p1:ConnectionName&gt;&lt;d2p1:DataQueryType&gt;SelectColumn&lt;/d2p1:DataQueryType&gt;&lt;d2p1:RowSelection&gt;/&lt;/d2p1:RowSelection&gt;&lt;d2p1:TableName&gt;12. Puhutteko sairaan lapsen/erityisen lapsen kanssa hänen omista tunteistaan ja huolistaan sairauteen ja tulevaisuuteen liittyen? &lt;/d2p1:TableName&gt;&lt;/d2p1:DataQueryItem&gt;&lt;d2p1:DataQueryItem&gt;&lt;d2p1:ColumnSelection&gt;/0[1]/0[5]&lt;/d2p1:ColumnSelection&gt;&lt;d2p1:ConnectionName&gt;Item0&lt;/d2p1:ConnectionName&gt;&lt;d2p1:DataQueryType&gt;SelectColumn&lt;/d2p1:DataQueryType&gt;&lt;d2p1:RowSelection&gt;/&lt;/d2p1:RowSelection&gt;&lt;d2p1:TableName&gt;12. Puhutteko sairaan lapsen/erityisen lapsen kanssa hänen omista tunteistaan ja huolistaan sairauteen ja tulevaisuuteen liittyen? &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5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SelectedCellValues&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ell&lt;/d2p1:DataQueryType&gt;&lt;d2p1:RowSelection&gt;/0[0]&lt;/d2p1:RowSelection&gt;&lt;d2p1:TableName&gt;6. Tarjottiinko teille lapsen sairastuttua tietoa sairaan lapsen perheelle tarjolla olevista tuista? 6. Tarjottiinko teille lapsen diagnoosin jälkeen tietoa perheelle tarjolla olevista tuista?&lt;/d2p1:TableName&gt;&lt;/d2p1:DataQueryItem&gt;&lt;/d2p1:Items&gt;&lt;d2p1:RowCombinationSettings /&gt;&lt;/Query&gt;&lt;Version&gt;4.2.0.0&lt;/Version&gt;&lt;/ShapeLink&gt;"/>
</p:tagLst>
</file>

<file path=ppt/tags/tag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5. Mikä tai mitkä seuraavista vaihtoehdoista sopivat tällä hetkellä perheen huoltajan tai huoltajien tilanteeseen?&lt;/d2p1:TableName&gt;&lt;/d2p1:DataQueryItem&gt;&lt;/d2p1:Items&gt;&lt;d2p1:RowCombinationSettings /&gt;&lt;/Query&gt;&lt;Version&gt;4.2.0.0&lt;/Version&gt;&lt;/ShapeLink&gt;"/>
</p:tagLst>
</file>

<file path=ppt/tags/tag6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SelectedCellValues&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ell&lt;/d2p1:DataQueryType&gt;&lt;d2p1:RowSelection&gt;/0[0]&lt;/d2p1:RowSelection&gt;&lt;d2p1:TableName&gt;6. Tarjottiinko teille lapsen sairastuttua tietoa sairaan lapsen perheelle tarjolla olevista tuista? 6. Tarjottiinko teille lapsen diagnoosin jälkeen tietoa perheelle tarjolla olevista tuista?&lt;/d2p1:TableName&gt;&lt;/d2p1:DataQueryItem&gt;&lt;/d2p1:Items&gt;&lt;d2p1:RowCombinationSettings /&gt;&lt;/Query&gt;&lt;Version&gt;4.2.0.0&lt;/Version&gt;&lt;/ShapeLink&gt;"/>
</p:tagLst>
</file>

<file path=ppt/tags/tag6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6. Tarjottiinko teille lapsen sairastuttua tietoa sairaan lapsen perheelle tarjolla olevista tuista? 6. Tarjottiinko teille lapsen diagnoosin jälkeen tietoa perheelle tarjolla olevista tuista?&lt;/d2p1:TableName&gt;&lt;/d2p1:DataQueryItem&gt;&lt;/d2p1:Items&gt;&lt;d2p1:RowCombinationSettings /&gt;&lt;/Query&gt;&lt;Version&gt;4.2.0.0&lt;/Version&gt;&lt;/ShapeLink&gt;"/>
</p:tagLst>
</file>

<file path=ppt/tags/tag6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1&lt;/d2p1:ConnectionName&gt;&lt;d2p1:DataQueryType&gt;SelectColumn&lt;/d2p1:DataQueryType&gt;&lt;d2p1:RowSelection&gt;/&lt;/d2p1:RowSelection&gt;&lt;d2p1:TableName&gt;12B. Kerro vähän tarkemmin minkälaista keskustelua olette käynyt lapsen kanssa viime aikoina?&lt;/d2p1:TableName&gt;&lt;/d2p1:DataQueryItem&gt;&lt;/d2p1:Items&gt;&lt;d2p1:RowCombinationSettings /&gt;&lt;/Query&gt;&lt;Version&gt;4.2.0.0&lt;/Version&gt;&lt;/ShapeLink&gt;"/>
</p:tagLst>
</file>

<file path=ppt/tags/tag6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1&lt;/d2p1:ConnectionName&gt;&lt;d2p1:DataQueryType&gt;SelectColumn&lt;/d2p1:DataQueryType&gt;&lt;d2p1:RowSelection&gt;/&lt;/d2p1:RowSelection&gt;&lt;d2p1:TableName&gt;12B. Kerro vähän tarkemmin minkälaista keskustelua olette käynyt lapsen kanssa viime aikoina?&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6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SelectedCellValues&lt;/TextType&gt;&lt;/FillerProperties&gt;&lt;Query xmlns:d2p1=&quot;http://www.forgetdata.com/ReportingSuite&quot;&gt;&lt;d2p1:ColumnCombinationSettings /&gt;&lt;d2p1:Items&gt;&lt;d2p1:DataQueryItem&gt;&lt;d2p1:ColumnSelection&gt;/0[0]&lt;/d2p1:ColumnSelection&gt;&lt;d2p1:ConnectionName&gt;Item1&lt;/d2p1:ConnectionName&gt;&lt;d2p1:DataQueryType&gt;SelectCell&lt;/d2p1:DataQueryType&gt;&lt;d2p1:RowSelection&gt;/0[0]&lt;/d2p1:RowSelection&gt;&lt;d2p1:TableName&gt;12B. Kerro vähän tarkemmin minkälaista keskustelua olette käynyt lapsen kanssa viime aikoina?&lt;/d2p1:TableName&gt;&lt;/d2p1:DataQueryItem&gt;&lt;/d2p1:Items&gt;&lt;d2p1:RowCombinationSettings /&gt;&lt;/Query&gt;&lt;Version&gt;4.2.0.0&lt;/Version&gt;&lt;/ShapeLink&gt;"/>
</p:tagLst>
</file>

<file path=ppt/tags/tag6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1&lt;/d2p1:ConnectionName&gt;&lt;d2p1:DataQueryType&gt;SelectColumn&lt;/d2p1:DataQueryType&gt;&lt;d2p1:RowSelection&gt;/&lt;/d2p1:RowSelection&gt;&lt;d2p1:TableName&gt;12B. Kerro vähän tarkemmin minkälaista keskustelua olette käynyt lapsen kanssa viime aikoina?&lt;/d2p1:TableName&gt;&lt;/d2p1:DataQueryItem&gt;&lt;/d2p1:Items&gt;&lt;d2p1:RowCombinationSettings /&gt;&lt;/Query&gt;&lt;Version&gt;4.2.0.0&lt;/Version&gt;&lt;/ShapeLink&gt;"/>
</p:tagLst>
</file>

<file path=ppt/tags/tag6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1&lt;/d2p1:ConnectionName&gt;&lt;d2p1:DataQueryType&gt;SelectColumn&lt;/d2p1:DataQueryType&gt;&lt;d2p1:RowSelection&gt;/&lt;/d2p1:RowSelection&gt;&lt;d2p1:TableName&gt;12B. Kerro vähän tarkemmin minkälaista keskustelua olette käynyt lapsen kanssa viime aikoina?&lt;/d2p1:TableName&gt;&lt;/d2p1:DataQueryItem&gt;&lt;d2p1:DataQueryItem&gt;&lt;d2p1:ColumnSelection&gt;/0[1]/0[0]&lt;/d2p1:ColumnSelection&gt;&lt;d2p1:ConnectionName&gt;Item1&lt;/d2p1:ConnectionName&gt;&lt;d2p1:DataQueryType&gt;SelectColumn&lt;/d2p1:DataQueryType&gt;&lt;d2p1:RowSelection&gt;/&lt;/d2p1:RowSelection&gt;&lt;d2p1:TableName&gt;12B. Kerro vähän tarkemmin minkälaista keskustelua olette käynyt lapsen kanssa viime aikoina?&lt;/d2p1:TableName&gt;&lt;/d2p1:DataQueryItem&gt;&lt;d2p1:DataQueryItem&gt;&lt;d2p1:ColumnSelection&gt;/0[1]/0[1]&lt;/d2p1:ColumnSelection&gt;&lt;d2p1:ConnectionName&gt;Item1&lt;/d2p1:ConnectionName&gt;&lt;d2p1:DataQueryType&gt;SelectColumn&lt;/d2p1:DataQueryType&gt;&lt;d2p1:RowSelection&gt;/&lt;/d2p1:RowSelection&gt;&lt;d2p1:TableName&gt;12B. Kerro vähän tarkemmin minkälaista keskustelua olette käynyt lapsen kanssa viime aikoina?&lt;/d2p1:TableName&gt;&lt;/d2p1:DataQueryItem&gt;&lt;d2p1:DataQueryItem&gt;&lt;d2p1:ColumnSelection&gt;/0[1]/0[2]&lt;/d2p1:ColumnSelection&gt;&lt;d2p1:ConnectionName&gt;Item1&lt;/d2p1:ConnectionName&gt;&lt;d2p1:DataQueryType&gt;SelectColumn&lt;/d2p1:DataQueryType&gt;&lt;d2p1:RowSelection&gt;/&lt;/d2p1:RowSelection&gt;&lt;d2p1:TableName&gt;12B. Kerro vähän tarkemmin minkälaista keskustelua olette käynyt lapsen kanssa viime aikoina?&lt;/d2p1:TableName&gt;&lt;/d2p1:DataQueryItem&gt;&lt;d2p1:DataQueryItem&gt;&lt;d2p1:ColumnSelection&gt;/0[1]/0[3]&lt;/d2p1:ColumnSelection&gt;&lt;d2p1:ConnectionName&gt;Item1&lt;/d2p1:ConnectionName&gt;&lt;d2p1:DataQueryType&gt;SelectColumn&lt;/d2p1:DataQueryType&gt;&lt;d2p1:RowSelection&gt;/&lt;/d2p1:RowSelection&gt;&lt;d2p1:TableName&gt;12B. Kerro vähän tarkemmin minkälaista keskustelua olette käynyt lapsen kanssa viime aikoina?&lt;/d2p1:TableName&gt;&lt;/d2p1:DataQueryItem&gt;&lt;d2p1:DataQueryItem&gt;&lt;d2p1:ColumnSelection&gt;/0[1]/0[5]&lt;/d2p1:ColumnSelection&gt;&lt;d2p1:ConnectionName&gt;Item1&lt;/d2p1:ConnectionName&gt;&lt;d2p1:DataQueryType&gt;SelectColumn&lt;/d2p1:DataQueryType&gt;&lt;d2p1:RowSelection&gt;/&lt;/d2p1:RowSelection&gt;&lt;d2p1:TableName&gt;12B. Kerro vähän tarkemmin minkälaista keskustelua olette käynyt lapsen kanssa viime aikoina?&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6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SelectedCellValues&lt;/TextType&gt;&lt;/FillerProperties&gt;&lt;Query xmlns:d2p1=&quot;http://www.forgetdata.com/ReportingSuite&quot;&gt;&lt;d2p1:ColumnCombinationSettings /&gt;&lt;d2p1:Items&gt;&lt;d2p1:DataQueryItem&gt;&lt;d2p1:ColumnSelection&gt;/0[0]&lt;/d2p1:ColumnSelection&gt;&lt;d2p1:ConnectionName&gt;Item1&lt;/d2p1:ConnectionName&gt;&lt;d2p1:DataQueryType&gt;SelectCell&lt;/d2p1:DataQueryType&gt;&lt;d2p1:RowSelection&gt;/0[0]&lt;/d2p1:RowSelection&gt;&lt;d2p1:TableName&gt;12B. Kerro vähän tarkemmin minkälaista keskustelua olette käynyt lapsen kanssa viime aikoina?&lt;/d2p1:TableName&gt;&lt;/d2p1:DataQueryItem&gt;&lt;/d2p1:Items&gt;&lt;d2p1:RowCombinationSettings /&gt;&lt;/Query&gt;&lt;Version&gt;4.2.0.0&lt;/Version&gt;&lt;/ShapeLink&gt;"/>
</p:tagLst>
</file>

<file path=ppt/tags/tag6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23. Puhutko sisaruksen sairaudesta/erilaisuudesta ja sen herättämistä tunteista muiden kanssa?&lt;/d2p1:TableName&gt;&lt;/d2p1:DataQueryItem&gt;&lt;/d2p1:Items&gt;&lt;d2p1:RowCombinationSettings /&gt;&lt;/Query&gt;&lt;Version&gt;4.2.0.0&lt;/Version&gt;&lt;/ShapeLink&gt;"/>
</p:tagLst>
</file>

<file path=ppt/tags/tag6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23. Puhutko sisaruksen sairaudesta/erilaisuudesta ja sen herättämistä tunteista muiden kanssa?&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5. Mikä tai mitkä seuraavista vaihtoehdoista sopivat tällä hetkellä perheen huoltajan tai huoltajien tilanteeseen?&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7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SelectedCellValues&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ell&lt;/d2p1:DataQueryType&gt;&lt;d2p1:RowSelection&gt;/0[0]&lt;/d2p1:RowSelection&gt;&lt;d2p1:TableName&gt;23. Puhutko sisaruksen sairaudesta/erilaisuudesta ja sen herättämistä tunteista muiden kanssa?&lt;/d2p1:TableName&gt;&lt;/d2p1:DataQueryItem&gt;&lt;/d2p1:Items&gt;&lt;d2p1:RowCombinationSettings /&gt;&lt;/Query&gt;&lt;Version&gt;4.2.0.0&lt;/Version&gt;&lt;/ShapeLink&gt;"/>
</p:tagLst>
</file>

<file path=ppt/tags/tag7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15. Miten arvioit sairaan lapsen/erityisen lapsen sisaruksen/sisarusten kokevan tämän tilanteen tällä hetkellä? &lt;/d2p1:TableName&gt;&lt;/d2p1:DataQueryItem&gt;&lt;/d2p1:Items&gt;&lt;d2p1:RowCombinationSettings /&gt;&lt;/Query&gt;&lt;Version&gt;4.2.0.0&lt;/Version&gt;&lt;/ShapeLink&gt;"/>
</p:tagLst>
</file>

<file path=ppt/tags/tag7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15. Miten arvioit sairaan lapsen/erityisen lapsen sisaruksen/sisarusten kokevan tämän tilanteen tällä hetkellä? &lt;/d2p1:TableName&gt;&lt;/d2p1:DataQueryItem&gt;&lt;d2p1:DataQueryItem&gt;&lt;d2p1:ColumnSelection&gt;/0[1]/0[0]&lt;/d2p1:ColumnSelection&gt;&lt;d2p1:ConnectionName&gt;Item0&lt;/d2p1:ConnectionName&gt;&lt;d2p1:DataQueryType&gt;SelectColumn&lt;/d2p1:DataQueryType&gt;&lt;d2p1:RowSelection&gt;/&lt;/d2p1:RowSelection&gt;&lt;d2p1:TableName&gt;15. Miten arvioit sairaan lapsen/erityisen lapsen sisaruksen/sisarusten kokevan tämän tilanteen tällä hetkellä? &lt;/d2p1:TableName&gt;&lt;/d2p1:DataQueryItem&gt;&lt;d2p1:DataQueryItem&gt;&lt;d2p1:ColumnSelection&gt;/0[1]/0[1]&lt;/d2p1:ColumnSelection&gt;&lt;d2p1:ConnectionName&gt;Item0&lt;/d2p1:ConnectionName&gt;&lt;d2p1:DataQueryType&gt;SelectColumn&lt;/d2p1:DataQueryType&gt;&lt;d2p1:RowSelection&gt;/&lt;/d2p1:RowSelection&gt;&lt;d2p1:TableName&gt;15. Miten arvioit sairaan lapsen/erityisen lapsen sisaruksen/sisarusten kokevan tämän tilanteen tällä hetkellä? &lt;/d2p1:TableName&gt;&lt;/d2p1:DataQueryItem&gt;&lt;d2p1:DataQueryItem&gt;&lt;d2p1:ColumnSelection&gt;/0[1]/0[2]&lt;/d2p1:ColumnSelection&gt;&lt;d2p1:ConnectionName&gt;Item0&lt;/d2p1:ConnectionName&gt;&lt;d2p1:DataQueryType&gt;SelectColumn&lt;/d2p1:DataQueryType&gt;&lt;d2p1:RowSelection&gt;/&lt;/d2p1:RowSelection&gt;&lt;d2p1:TableName&gt;15. Miten arvioit sairaan lapsen/erityisen lapsen sisaruksen/sisarusten kokevan tämän tilanteen tällä hetkellä? &lt;/d2p1:TableName&gt;&lt;/d2p1:DataQueryItem&gt;&lt;d2p1:DataQueryItem&gt;&lt;d2p1:ColumnSelection&gt;/0[1]/0[3]&lt;/d2p1:ColumnSelection&gt;&lt;d2p1:ConnectionName&gt;Item0&lt;/d2p1:ConnectionName&gt;&lt;d2p1:DataQueryType&gt;SelectColumn&lt;/d2p1:DataQueryType&gt;&lt;d2p1:RowSelection&gt;/&lt;/d2p1:RowSelection&gt;&lt;d2p1:TableName&gt;15. Miten arvioit sairaan lapsen/erityisen lapsen sisaruksen/sisarusten kokevan tämän tilanteen tällä hetkellä? &lt;/d2p1:TableName&gt;&lt;/d2p1:DataQueryItem&gt;&lt;d2p1:DataQueryItem&gt;&lt;d2p1:ColumnSelection&gt;/0[1]/0[5]&lt;/d2p1:ColumnSelection&gt;&lt;d2p1:ConnectionName&gt;Item0&lt;/d2p1:ConnectionName&gt;&lt;d2p1:DataQueryType&gt;SelectColumn&lt;/d2p1:DataQueryType&gt;&lt;d2p1:RowSelection&gt;/&lt;/d2p1:RowSelection&gt;&lt;d2p1:TableName&gt;15. Miten arvioit sairaan lapsen/erityisen lapsen sisaruksen/sisarusten kokevan tämän tilanteen tällä hetkellä? &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7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SelectedCellValues&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ell&lt;/d2p1:DataQueryType&gt;&lt;d2p1:RowSelection&gt;/0[0]&lt;/d2p1:RowSelection&gt;&lt;d2p1:TableName&gt;15. Miten arvioit sairaan lapsen/erityisen lapsen sisaruksen/sisarusten kokevan tämän tilanteen tällä hetkellä? &lt;/d2p1:TableName&gt;&lt;/d2p1:DataQueryItem&gt;&lt;/d2p1:Items&gt;&lt;d2p1:RowCombinationSettings /&gt;&lt;/Query&gt;&lt;Version&gt;4.2.0.0&lt;/Version&gt;&lt;/ShapeLink&gt;"/>
</p:tagLst>
</file>

<file path=ppt/tags/tag7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15. Miten arvioit sairaan lapsen/erityisen lapsen sisaruksen/sisarusten kokevan tämän tilanteen tällä hetkellä? &lt;/d2p1:TableName&gt;&lt;/d2p1:DataQueryItem&gt;&lt;/d2p1:Items&gt;&lt;d2p1:RowCombinationSettings /&gt;&lt;/Query&gt;&lt;Version&gt;4.2.0.0&lt;/Version&gt;&lt;/ShapeLink&gt;"/>
</p:tagLst>
</file>

<file path=ppt/tags/tag7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15. Miten arvioit sairaan lapsen/erityisen lapsen sisaruksen/sisarusten kokevan tämän tilanteen tällä hetkellä? &lt;/d2p1:TableName&gt;&lt;/d2p1:DataQueryItem&gt;&lt;d2p1:DataQueryItem&gt;&lt;d2p1:ColumnSelection&gt;/0[1]/0[0]&lt;/d2p1:ColumnSelection&gt;&lt;d2p1:ConnectionName&gt;Item0&lt;/d2p1:ConnectionName&gt;&lt;d2p1:DataQueryType&gt;SelectColumn&lt;/d2p1:DataQueryType&gt;&lt;d2p1:RowSelection&gt;/&lt;/d2p1:RowSelection&gt;&lt;d2p1:TableName&gt;15. Miten arvioit sairaan lapsen/erityisen lapsen sisaruksen/sisarusten kokevan tämän tilanteen tällä hetkellä? &lt;/d2p1:TableName&gt;&lt;/d2p1:DataQueryItem&gt;&lt;d2p1:DataQueryItem&gt;&lt;d2p1:ColumnSelection&gt;/0[1]/0[1]&lt;/d2p1:ColumnSelection&gt;&lt;d2p1:ConnectionName&gt;Item0&lt;/d2p1:ConnectionName&gt;&lt;d2p1:DataQueryType&gt;SelectColumn&lt;/d2p1:DataQueryType&gt;&lt;d2p1:RowSelection&gt;/&lt;/d2p1:RowSelection&gt;&lt;d2p1:TableName&gt;15. Miten arvioit sairaan lapsen/erityisen lapsen sisaruksen/sisarusten kokevan tämän tilanteen tällä hetkellä? &lt;/d2p1:TableName&gt;&lt;/d2p1:DataQueryItem&gt;&lt;d2p1:DataQueryItem&gt;&lt;d2p1:ColumnSelection&gt;/0[1]/0[2]&lt;/d2p1:ColumnSelection&gt;&lt;d2p1:ConnectionName&gt;Item0&lt;/d2p1:ConnectionName&gt;&lt;d2p1:DataQueryType&gt;SelectColumn&lt;/d2p1:DataQueryType&gt;&lt;d2p1:RowSelection&gt;/&lt;/d2p1:RowSelection&gt;&lt;d2p1:TableName&gt;15. Miten arvioit sairaan lapsen/erityisen lapsen sisaruksen/sisarusten kokevan tämän tilanteen tällä hetkellä? &lt;/d2p1:TableName&gt;&lt;/d2p1:DataQueryItem&gt;&lt;d2p1:DataQueryItem&gt;&lt;d2p1:ColumnSelection&gt;/0[1]/0[3]&lt;/d2p1:ColumnSelection&gt;&lt;d2p1:ConnectionName&gt;Item0&lt;/d2p1:ConnectionName&gt;&lt;d2p1:DataQueryType&gt;SelectColumn&lt;/d2p1:DataQueryType&gt;&lt;d2p1:RowSelection&gt;/&lt;/d2p1:RowSelection&gt;&lt;d2p1:TableName&gt;15. Miten arvioit sairaan lapsen/erityisen lapsen sisaruksen/sisarusten kokevan tämän tilanteen tällä hetkellä? &lt;/d2p1:TableName&gt;&lt;/d2p1:DataQueryItem&gt;&lt;d2p1:DataQueryItem&gt;&lt;d2p1:ColumnSelection&gt;/0[1]/0[5]&lt;/d2p1:ColumnSelection&gt;&lt;d2p1:ConnectionName&gt;Item0&lt;/d2p1:ConnectionName&gt;&lt;d2p1:DataQueryType&gt;SelectColumn&lt;/d2p1:DataQueryType&gt;&lt;d2p1:RowSelection&gt;/&lt;/d2p1:RowSelection&gt;&lt;d2p1:TableName&gt;15. Miten arvioit sairaan lapsen/erityisen lapsen sisaruksen/sisarusten kokevan tämän tilanteen tällä hetkellä? &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7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SelectedCellValues&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ell&lt;/d2p1:DataQueryType&gt;&lt;d2p1:RowSelection&gt;/0[0]&lt;/d2p1:RowSelection&gt;&lt;d2p1:TableName&gt;15. Miten arvioit sairaan lapsen/erityisen lapsen sisaruksen/sisarusten kokevan tämän tilanteen tällä hetkellä? &lt;/d2p1:TableName&gt;&lt;/d2p1:DataQueryItem&gt;&lt;/d2p1:Items&gt;&lt;d2p1:RowCombinationSettings /&gt;&lt;/Query&gt;&lt;Version&gt;4.2.0.0&lt;/Version&gt;&lt;/ShapeLink&gt;"/>
</p:tagLst>
</file>

<file path=ppt/tags/tag7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SelectedCellValues&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ell&lt;/d2p1:DataQueryType&gt;&lt;d2p1:RowSelection&gt;/0[0]&lt;/d2p1:RowSelection&gt;&lt;d2p1:TableName&gt;6. Tarjottiinko teille lapsen sairastuttua tietoa sairaan lapsen perheelle tarjolla olevista tuista? 6. Tarjottiinko teille lapsen diagnoosin jälkeen tietoa perheelle tarjolla olevista tuista?&lt;/d2p1:TableName&gt;&lt;/d2p1:DataQueryItem&gt;&lt;/d2p1:Items&gt;&lt;d2p1:RowCombinationSettings /&gt;&lt;/Query&gt;&lt;Version&gt;4.2.0.0&lt;/Version&gt;&lt;/ShapeLink&gt;"/>
</p:tagLst>
</file>

<file path=ppt/tags/tag7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6. Tarjottiinko teille lapsen sairastuttua tietoa sairaan lapsen perheelle tarjolla olevista tuista? 6. Tarjottiinko teille lapsen diagnoosin jälkeen tietoa perheelle tarjolla olevista tuista?&lt;/d2p1:TableName&gt;&lt;/d2p1:DataQueryItem&gt;&lt;/d2p1:Items&gt;&lt;d2p1:RowCombinationSettings /&gt;&lt;/Query&gt;&lt;Version&gt;4.2.0.0&lt;/Version&gt;&lt;/ShapeLink&gt;"/>
</p:tagLst>
</file>

<file path=ppt/tags/tag7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16. Onko tämän sisaruksen käyttäytyminen muuttunut jotenkin lapsenne sairauden aikana/erityislapsidiagnoosin jälkeen?&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SelectedCellValues&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ell&lt;/d2p1:DataQueryType&gt;&lt;d2p1:RowSelection&gt;/0[0]&lt;/d2p1:RowSelection&gt;&lt;d2p1:TableName&gt;9B. Minkälaista henkistä ja jaksamiseen liittyvää apua olisit kaivannut enemmän?&lt;/d2p1:TableName&gt;&lt;/d2p1:DataQueryItem&gt;&lt;/d2p1:Items&gt;&lt;d2p1:RowCombinationSettings /&gt;&lt;/Query&gt;&lt;Version&gt;4.2.0.0&lt;/Version&gt;&lt;/ShapeLink&gt;"/>
</p:tagLst>
</file>

<file path=ppt/tags/tag8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J&lt;/d2p1:TableName&gt;&lt;/d2p1:DataQueryItem&gt;&lt;/d2p1:Items&gt;&lt;d2p1:RowCombinationSettings /&gt;&lt;/Query&gt;&lt;Version&gt;4.2.0.0&lt;/Version&gt;&lt;/ShapeLink&gt;"/>
</p:tagLst>
</file>

<file path=ppt/tags/tag8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1]/0[0]&lt;/d2p1:ColumnSelection&gt;&lt;d2p1:ConnectionName&gt;Item0&lt;/d2p1:ConnectionName&gt;&lt;d2p1:DataQueryType&gt;SelectColumn&lt;/d2p1:DataQueryType&gt;&lt;d2p1:RowSelection&gt;/&lt;/d2p1:RowSelection&gt;&lt;d2p1:TableName&gt;16. Onko tämän sisaruksen käyttäytyminen muuttunut jotenkin lapsenne sairauden aikana/erityislapsidiagnoosin jälkeen?&lt;/d2p1:TableName&gt;&lt;/d2p1:DataQueryItem&gt;&lt;d2p1:DataQueryItem&gt;&lt;d2p1:ColumnSelection&gt;/0[1]/0[1]&lt;/d2p1:ColumnSelection&gt;&lt;d2p1:ConnectionName&gt;Item0&lt;/d2p1:ConnectionName&gt;&lt;d2p1:DataQueryType&gt;SelectColumn&lt;/d2p1:DataQueryType&gt;&lt;d2p1:RowSelection&gt;/&lt;/d2p1:RowSelection&gt;&lt;d2p1:TableName&gt;16. Onko tämän sisaruksen käyttäytyminen muuttunut jotenkin lapsenne sairauden aikana/erityislapsidiagnoosin jälkeen?&lt;/d2p1:TableName&gt;&lt;/d2p1:DataQueryItem&gt;&lt;d2p1:DataQueryItem&gt;&lt;d2p1:ColumnSelection&gt;/0[1]/0[2]&lt;/d2p1:ColumnSelection&gt;&lt;d2p1:ConnectionName&gt;Item0&lt;/d2p1:ConnectionName&gt;&lt;d2p1:DataQueryType&gt;SelectColumn&lt;/d2p1:DataQueryType&gt;&lt;d2p1:RowSelection&gt;/&lt;/d2p1:RowSelection&gt;&lt;d2p1:TableName&gt;16. Onko tämän sisaruksen käyttäytyminen muuttunut jotenkin lapsenne sairauden aikana/erityislapsidiagnoosin jälkeen?&lt;/d2p1:TableName&gt;&lt;/d2p1:DataQueryItem&gt;&lt;d2p1:DataQueryItem&gt;&lt;d2p1:ColumnSelection&gt;/0[1]/0[3]&lt;/d2p1:ColumnSelection&gt;&lt;d2p1:ConnectionName&gt;Item0&lt;/d2p1:ConnectionName&gt;&lt;d2p1:DataQueryType&gt;SelectColumn&lt;/d2p1:DataQueryType&gt;&lt;d2p1:RowSelection&gt;/&lt;/d2p1:RowSelection&gt;&lt;d2p1:TableName&gt;16. Onko tämän sisaruksen käyttäytyminen muuttunut jotenkin lapsenne sairauden aikana/erityislapsidiagnoosin jälkeen?&lt;/d2p1:TableName&gt;&lt;/d2p1:DataQueryItem&gt;&lt;d2p1:DataQueryItem&gt;&lt;d2p1:ColumnSelection&gt;/0[1]/0[5]&lt;/d2p1:ColumnSelection&gt;&lt;d2p1:ConnectionName&gt;Item0&lt;/d2p1:ConnectionName&gt;&lt;d2p1:DataQueryType&gt;SelectColumn&lt;/d2p1:DataQueryType&gt;&lt;d2p1:RowSelection&gt;/&lt;/d2p1:RowSelection&gt;&lt;d2p1:TableName&gt;16. Onko tämän sisaruksen käyttäytyminen muuttunut jotenkin lapsenne sairauden aikana/erityislapsidiagnoosin jälkeen?&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8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SelectedCellValues&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ell&lt;/d2p1:DataQueryType&gt;&lt;d2p1:RowSelection&gt;/0[0]&lt;/d2p1:RowSelection&gt;&lt;d2p1:TableName&gt;15. Miten arvioit sairaan lapsen/erityisen lapsen sisaruksen/sisarusten kokevan tämän tilanteen tällä hetkellä? &lt;/d2p1:TableName&gt;&lt;/d2p1:DataQueryItem&gt;&lt;/d2p1:Items&gt;&lt;d2p1:RowCombinationSettings /&gt;&lt;/Query&gt;&lt;Version&gt;4.2.0.0&lt;/Version&gt;&lt;/ShapeLink&gt;"/>
</p:tagLst>
</file>

<file path=ppt/tags/tag8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16B. Miten? &lt;/d2p1:TableName&gt;&lt;/d2p1:DataQueryItem&gt;&lt;/d2p1:Items&gt;&lt;d2p1:RowCombinationSettings /&gt;&lt;/Query&gt;&lt;Version&gt;4.2.0.0&lt;/Version&gt;&lt;/ShapeLink&gt;"/>
</p:tagLst>
</file>

<file path=ppt/tags/tag8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16B. Miten? &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8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SelectedCellValues&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ell&lt;/d2p1:DataQueryType&gt;&lt;d2p1:RowSelection&gt;/0[0]&lt;/d2p1:RowSelection&gt;&lt;d2p1:TableName&gt;16B. Miten? &lt;/d2p1:TableName&gt;&lt;/d2p1:DataQueryItem&gt;&lt;/d2p1:Items&gt;&lt;d2p1:RowCombinationSettings /&gt;&lt;/Query&gt;&lt;Version&gt;4.2.0.0&lt;/Version&gt;&lt;/ShapeLink&gt;"/>
</p:tagLst>
</file>

<file path=ppt/tags/tag8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20. Perheessäsi on toinen lapsi jolla on sairaus/joka on erilainen. Onko se vaikuttanut sinun elämääsi …?&lt;/d2p1:TableName&gt;&lt;/d2p1:DataQueryItem&gt;&lt;/d2p1:Items&gt;&lt;d2p1:RowCombinationSettings /&gt;&lt;/Query&gt;&lt;Version&gt;4.2.0.0&lt;/Version&gt;&lt;/ShapeLink&gt;"/>
</p:tagLst>
</file>

<file path=ppt/tags/tag8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20. Perheessäsi on toinen lapsi jolla on sairaus/joka on erilainen. Onko se vaikuttanut sinun elämääsi …?&lt;/d2p1:TableName&gt;&lt;/d2p1:DataQueryItem&gt;&lt;d2p1:DataQueryItem&gt;&lt;d2p1:ColumnSelection&gt;/0[20]/0[0]&lt;/d2p1:ColumnSelection&gt;&lt;d2p1:ConnectionName&gt;Item0&lt;/d2p1:ConnectionName&gt;&lt;d2p1:DataQueryType&gt;SelectColumn&lt;/d2p1:DataQueryType&gt;&lt;d2p1:RowSelection&gt;/&lt;/d2p1:RowSelection&gt;&lt;d2p1:TableName&gt;20. Perheessäsi on toinen lapsi jolla on sairaus/joka on erilainen. Onko se vaikuttanut sinun elämääsi …?&lt;/d2p1:TableName&gt;&lt;/d2p1:DataQueryItem&gt;&lt;d2p1:DataQueryItem&gt;&lt;d2p1:ColumnSelection&gt;/0[20]/0[1]&lt;/d2p1:ColumnSelection&gt;&lt;d2p1:ConnectionName&gt;Item0&lt;/d2p1:ConnectionName&gt;&lt;d2p1:DataQueryType&gt;SelectColumn&lt;/d2p1:DataQueryType&gt;&lt;d2p1:RowSelection&gt;/&lt;/d2p1:RowSelection&gt;&lt;d2p1:TableName&gt;20. Perheessäsi on toinen lapsi jolla on sairaus/joka on erilainen. Onko se vaikuttanut sinun elämääsi …?&lt;/d2p1:TableName&gt;&lt;/d2p1:DataQueryItem&gt;&lt;d2p1:DataQueryItem&gt;&lt;d2p1:ColumnSelection&gt;/0[21]/0[0]&lt;/d2p1:ColumnSelection&gt;&lt;d2p1:ConnectionName&gt;Item0&lt;/d2p1:ConnectionName&gt;&lt;d2p1:DataQueryType&gt;SelectColumn&lt;/d2p1:DataQueryType&gt;&lt;d2p1:RowSelection&gt;/&lt;/d2p1:RowSelection&gt;&lt;d2p1:TableName&gt;20. Perheessäsi on toinen lapsi jolla on sairaus/joka on erilainen. Onko se vaikuttanut sinun elämääsi …?&lt;/d2p1:TableName&gt;&lt;/d2p1:DataQueryItem&gt;&lt;d2p1:DataQueryItem&gt;&lt;d2p1:ColumnSelection&gt;/0[21]/0[1]&lt;/d2p1:ColumnSelection&gt;&lt;d2p1:ConnectionName&gt;Item0&lt;/d2p1:ConnectionName&gt;&lt;d2p1:DataQueryType&gt;SelectColumn&lt;/d2p1:DataQueryType&gt;&lt;d2p1:RowSelection&gt;/&lt;/d2p1:RowSelection&gt;&lt;d2p1:TableName&gt;20. Perheessäsi on toinen lapsi jolla on sairaus/joka on erilainen. Onko se vaikuttanut sinun elämääsi …?&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8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SelectedCellValues&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ell&lt;/d2p1:DataQueryType&gt;&lt;d2p1:RowSelection&gt;/0[0]&lt;/d2p1:RowSelection&gt;&lt;d2p1:TableName&gt;20. Perheessäsi on toinen lapsi jolla on sairaus/joka on erilainen. Onko se vaikuttanut sinun elämääsi …?&lt;/d2p1:TableName&gt;&lt;/d2p1:DataQueryItem&gt;&lt;/d2p1:Items&gt;&lt;d2p1:RowCombinationSettings /&gt;&lt;/Query&gt;&lt;Version&gt;4.2.0.0&lt;/Version&gt;&lt;/ShapeLink&gt;"/>
</p:tagLst>
</file>

<file path=ppt/tags/tag8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18. Oletko&lt;/d2p1:TableName&gt;&lt;/d2p1:DataQueryItem&gt;&lt;/d2p1:Items&gt;&lt;d2p1:RowCombinationSettings /&gt;&lt;/Query&gt;&lt;Version&gt;4.2.0.0&lt;/Version&gt;&lt;/ShapeLink&gt;"/>
</p:tagLst>
</file>

<file path=ppt/tags/tag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5. Mikä tai mitkä seuraavista vaihtoehdoista sopivat tällä hetkellä perheen huoltajan tai huoltajien tilanteeseen?&lt;/d2p1:TableName&gt;&lt;/d2p1:DataQueryItem&gt;&lt;/d2p1:Items&gt;&lt;d2p1:RowCombinationSettings /&gt;&lt;/Query&gt;&lt;Version&gt;4.2.0.0&lt;/Version&gt;&lt;/ShapeLink&gt;"/>
</p:tagLst>
</file>

<file path=ppt/tags/tag9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18. Oletko&lt;/d2p1:TableName&gt;&lt;/d2p1:DataQueryItem&gt;&lt;/d2p1:Items&gt;&lt;d2p1:RowCombinationSettings /&gt;&lt;/Query&gt;&lt;Version&gt;4.2.0.0&lt;/Version&gt;&lt;/ShapeLink&gt;"/>
</p:tagLst>
</file>

<file path=ppt/tags/tag9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1&lt;/d2p1:ConnectionName&gt;&lt;d2p1:DataQueryType&gt;SelectColumn&lt;/d2p1:DataQueryType&gt;&lt;d2p1:RowSelection&gt;/&lt;/d2p1:RowSelection&gt;&lt;d2p1:TableName&gt;22. Pelottaako sinua jokin asia? &lt;/d2p1:TableName&gt;&lt;/d2p1:DataQueryItem&gt;&lt;/d2p1:Items&gt;&lt;d2p1:RowCombinationSettings /&gt;&lt;/Query&gt;&lt;Version&gt;4.2.0.0&lt;/Version&gt;&lt;/ShapeLink&gt;"/>
</p:tagLst>
</file>

<file path=ppt/tags/tag9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SelectedCellValues&lt;/TextType&gt;&lt;/FillerProperties&gt;&lt;Query xmlns:d2p1=&quot;http://www.forgetdata.com/ReportingSuite&quot;&gt;&lt;d2p1:ColumnCombinationSettings /&gt;&lt;d2p1:Items&gt;&lt;d2p1:DataQueryItem&gt;&lt;d2p1:ColumnSelection&gt;/0[0]&lt;/d2p1:ColumnSelection&gt;&lt;d2p1:ConnectionName&gt;Item1&lt;/d2p1:ConnectionName&gt;&lt;d2p1:DataQueryType&gt;SelectCell&lt;/d2p1:DataQueryType&gt;&lt;d2p1:RowSelection&gt;/0[0]&lt;/d2p1:RowSelection&gt;&lt;d2p1:TableName&gt;22. Pelottaako sinua jokin asia? &lt;/d2p1:TableName&gt;&lt;/d2p1:DataQueryItem&gt;&lt;/d2p1:Items&gt;&lt;d2p1:RowCombinationSettings /&gt;&lt;/Query&gt;&lt;Version&gt;4.2.0.0&lt;/Version&gt;&lt;/ShapeLink&gt;"/>
</p:tagLst>
</file>

<file path=ppt/tags/tag9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1&lt;/d2p1:ConnectionName&gt;&lt;d2p1:DataQueryType&gt;SelectColumn&lt;/d2p1:DataQueryType&gt;&lt;d2p1:RowSelection&gt;/&lt;/d2p1:RowSelection&gt;&lt;d2p1:TableName&gt;22. Pelottaako sinua jokin asia? &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9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18. Oletko&lt;/d2p1:TableName&gt;&lt;/d2p1:DataQueryItem&gt;&lt;/d2p1:Items&gt;&lt;d2p1:RowCombinationSettings /&gt;&lt;/Query&gt;&lt;Version&gt;4.2.0.0&lt;/Version&gt;&lt;/ShapeLink&gt;"/>
</p:tagLst>
</file>

<file path=ppt/tags/tag9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1&lt;/d2p1:ConnectionName&gt;&lt;d2p1:DataQueryType&gt;SelectColumn&lt;/d2p1:DataQueryType&gt;&lt;d2p1:RowSelection&gt;/&lt;/d2p1:RowSelection&gt;&lt;d2p1:TableName&gt;22. Pelottaako sinua jokin asia? &lt;/d2p1:TableName&gt;&lt;/d2p1:DataQueryItem&gt;&lt;/d2p1:Items&gt;&lt;d2p1:RowCombinationSettings /&gt;&lt;/Query&gt;&lt;Version&gt;4.2.0.0&lt;/Version&gt;&lt;/ShapeLink&gt;"/>
</p:tagLst>
</file>

<file path=ppt/tags/tag9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SelectedCellValues&lt;/TextType&gt;&lt;/FillerProperties&gt;&lt;Query xmlns:d2p1=&quot;http://www.forgetdata.com/ReportingSuite&quot;&gt;&lt;d2p1:ColumnCombinationSettings /&gt;&lt;d2p1:Items&gt;&lt;d2p1:DataQueryItem&gt;&lt;d2p1:ColumnSelection&gt;/0[0]&lt;/d2p1:ColumnSelection&gt;&lt;d2p1:ConnectionName&gt;Item1&lt;/d2p1:ConnectionName&gt;&lt;d2p1:DataQueryType&gt;SelectCell&lt;/d2p1:DataQueryType&gt;&lt;d2p1:RowSelection&gt;/0[0]&lt;/d2p1:RowSelection&gt;&lt;d2p1:TableName&gt;22. Pelottaako sinua jokin asia? &lt;/d2p1:TableName&gt;&lt;/d2p1:DataQueryItem&gt;&lt;/d2p1:Items&gt;&lt;d2p1:RowCombinationSettings /&gt;&lt;/Query&gt;&lt;Version&gt;4.2.0.0&lt;/Version&gt;&lt;/ShapeLink&gt;"/>
</p:tagLst>
</file>

<file path=ppt/tags/tag9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1&lt;/d2p1:ConnectionName&gt;&lt;d2p1:DataQueryType&gt;SelectColumn&lt;/d2p1:DataQueryType&gt;&lt;d2p1:RowSelection&gt;/&lt;/d2p1:RowSelection&gt;&lt;d2p1:TableName&gt;24. Onko jotakin minkä toivoisit olevan toisin perheessäsi? &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9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18. Oletko&lt;/d2p1:TableName&gt;&lt;/d2p1:DataQueryItem&gt;&lt;/d2p1:Items&gt;&lt;d2p1:RowCombinationSettings /&gt;&lt;/Query&gt;&lt;Version&gt;4.2.0.0&lt;/Version&gt;&lt;/ShapeLink&gt;"/>
</p:tagLst>
</file>

<file path=ppt/tags/tag9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14. Lapsen sairastuminen/Lapsen erityisyys voi tuoda perheen elämään myös hyviä ja myönteisiä asioita. Onko sinulla tällaisia kokemuksia?&lt;/d2p1:TableName&gt;&lt;/d2p1:DataQueryItem&gt;&lt;/d2p1:Items&gt;&lt;d2p1:RowCombinationSettings /&gt;&lt;/Query&gt;&lt;Version&gt;4.2.0.0&lt;/Version&gt;&lt;/ShapeLink&gt;"/>
</p:tagLst>
</file>

<file path=ppt/theme/theme1.xml><?xml version="1.0" encoding="utf-8"?>
<a:theme xmlns:a="http://schemas.openxmlformats.org/drawingml/2006/main" name="Raporttipohja_tum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10_Raporttipohja_vaale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Raporttipohja_vaale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Raporttipohja_vaale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4_Raporttipohja_vaale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Raporttipohja_vaale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Raporttipohja_vaale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Raporttipohja_vaale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Raporttipohja_vaale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Raporttipohja_vaale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2517</TotalTime>
  <Words>3733</Words>
  <Application>Microsoft Office PowerPoint</Application>
  <PresentationFormat>Mukautettu</PresentationFormat>
  <Paragraphs>566</Paragraphs>
  <Slides>53</Slides>
  <Notes>0</Notes>
  <HiddenSlides>0</HiddenSlides>
  <MMClips>0</MMClips>
  <ScaleCrop>false</ScaleCrop>
  <HeadingPairs>
    <vt:vector size="4" baseType="variant">
      <vt:variant>
        <vt:lpstr>Teema</vt:lpstr>
      </vt:variant>
      <vt:variant>
        <vt:i4>10</vt:i4>
      </vt:variant>
      <vt:variant>
        <vt:lpstr>Dian otsikot</vt:lpstr>
      </vt:variant>
      <vt:variant>
        <vt:i4>53</vt:i4>
      </vt:variant>
    </vt:vector>
  </HeadingPairs>
  <TitlesOfParts>
    <vt:vector size="63" baseType="lpstr">
      <vt:lpstr>Raporttipohja_tumma</vt:lpstr>
      <vt:lpstr>2_Raporttipohja_vaalea</vt:lpstr>
      <vt:lpstr>3_Raporttipohja_vaalea</vt:lpstr>
      <vt:lpstr>4_Raporttipohja_vaalea</vt:lpstr>
      <vt:lpstr>5_Raporttipohja_vaalea</vt:lpstr>
      <vt:lpstr>6_Raporttipohja_vaalea</vt:lpstr>
      <vt:lpstr>7_Raporttipohja_vaalea</vt:lpstr>
      <vt:lpstr>8_Raporttipohja_vaalea</vt:lpstr>
      <vt:lpstr>9_Raporttipohja_vaalea</vt:lpstr>
      <vt:lpstr>10_Raporttipohja_vaalea</vt:lpstr>
      <vt:lpstr>PowerPoint-esitys</vt:lpstr>
      <vt:lpstr>SISÄLTÖ</vt:lpstr>
      <vt:lpstr>Tutkimuksen tavoitteet ja toteutus</vt:lpstr>
      <vt:lpstr>Yhteenveto tuloksista</vt:lpstr>
      <vt:lpstr>Lapsipotilasperheiden tilanne v. 2017 vanhempien ja sisarusten silmin  1/2</vt:lpstr>
      <vt:lpstr>Lapsipotilasperheiden tilanne v. 2017 vanhempien ja sisarusten silmin 2/2</vt:lpstr>
      <vt:lpstr>Vastaajien taustatiedot</vt:lpstr>
      <vt:lpstr>Vastaajien taustatiedot - Lapsipotilasjärjestöjen jäsenet: perheiden vanhemmat n= 187</vt:lpstr>
      <vt:lpstr>Vastaajien taustatiedot - Lapsipotilasjärjestöjen jäsenet: sairaan/erityisen lapsen 8-16 v. sisarukset, n= 47 </vt:lpstr>
      <vt:lpstr>PowerPoint-esitys</vt:lpstr>
      <vt:lpstr>Perheen äitien ja isien työssäkäynti ja muut tilanteet</vt:lpstr>
      <vt:lpstr>Huoltajien työssäkäynti, opiskelu ym. ja omaishoitajana toimiminen</vt:lpstr>
      <vt:lpstr>PowerPoint-esitys</vt:lpstr>
      <vt:lpstr>Tarjottiinko teille lapsen sairastuttua/diagnoosin jälkeen tietoa lapsen perheelle tarjolla olevista tuista?  </vt:lpstr>
      <vt:lpstr>Mistä lopulta saitte tietoa...   </vt:lpstr>
      <vt:lpstr>Tietolähteet taloudelliseen tukeen vs. henkiseen tukeen ja jaksamiseen liittyvistä asioista</vt:lpstr>
      <vt:lpstr>Mistä lopulta saitte tietoa taloudelliseen tukeen liittyvistä asioista?</vt:lpstr>
      <vt:lpstr>Mistä lopulta saitte tietoa henkiseen tukeen ja jaksamiseen  liittyvistä asioista?</vt:lpstr>
      <vt:lpstr>Oletteko kokenut perheenne saaman taloudellisen avun ja henkisen tuen riittäväksi (lapsenne sairauden aikana)?  </vt:lpstr>
      <vt:lpstr>PowerPoint-esitys</vt:lpstr>
      <vt:lpstr>Minkälaista henkistä ja jaksamiseen liittyvää apua olisit kaivannut enemmän? AVOIN KYSYMYS, KOODATUT VASTAUKSET</vt:lpstr>
      <vt:lpstr>PowerPoint-esitys</vt:lpstr>
      <vt:lpstr>Huoli lapsesta</vt:lpstr>
      <vt:lpstr>Lapsen sairaudesta ja erityisyydestä puhuminen</vt:lpstr>
      <vt:lpstr>Lapsen sairaudesta ja erityisyydestä puhuminen koko perheen kesken</vt:lpstr>
      <vt:lpstr>Lapsen sairaudesta ja erityisyydestä puhuminen puolison kanssa</vt:lpstr>
      <vt:lpstr>Lapsen kanssa puhuminen</vt:lpstr>
      <vt:lpstr>Minkälaista keskustelua olette käynyt lapsen kanssa viime aikoina?  AVOIN KYSYMYS, KOODATUT VASTAUKSET</vt:lpstr>
      <vt:lpstr>Minkälaista keskustelua olette käynyt lapsen kanssa viime aikoina?</vt:lpstr>
      <vt:lpstr>Sisarukselta: ”Puhutko sisaruksen sairaudesta/erilaisuudesta ja  sen herättämistä tunteista muiden kanssa?”</vt:lpstr>
      <vt:lpstr>PowerPoint-esitys</vt:lpstr>
      <vt:lpstr>Miten arvioit sairaan/erityisen lapsen sisaruksen kokevan tämän tilanteen tällä hetkellä? AVOINKYSYMYS, KOODATUT VASTAUKSET </vt:lpstr>
      <vt:lpstr>Miten arvioit sairaan lapsen/erityisen lapsen sisaruksen/sisarusten kokevan tämän tilanteen tällä hetkellä? AVOIN KYSYMYS, KOODATUT VASTAUKSET </vt:lpstr>
      <vt:lpstr>Onko sisaruksen käyttäytyminen muuttunut jotenkin lapsenne sairauden aikana/erityislapsidiagnoosin jälkeen? </vt:lpstr>
      <vt:lpstr>Muutokset sisaruksen käyttäytymisessä - Sisaruksen käyttäytyminen on muuttunut  Miten? AVOIN KYSYMYS, KOODATUT VASTAUKSET </vt:lpstr>
      <vt:lpstr>Perheessäsi on toinen lapsi jolla on sairaus/joka on erilainen.  Onko se vaikuttanut sinun elämääsi …?</vt:lpstr>
      <vt:lpstr>Kerro miten sisaruksen sairaus/erilaisuus on vaikuttanut sinun elämääsi? SISARUKSEN SAIRAUS/ERITYISYYS ON VAIKUTTANUT PALJON/JONKIN VERRAN</vt:lpstr>
      <vt:lpstr>KYMPIN LAPSET Kerro miten sisaruksen sairaus on vaikuttanut sinun elämääsi? SISARUKSEN SAIRAUS ON VAIKUTTANUT PALJON/JONKIN VERRAN</vt:lpstr>
      <vt:lpstr>Pelottaako sinua jokin asia? </vt:lpstr>
      <vt:lpstr>Onko jotakin minkä toivoisit olevan toisin perheessäsi? </vt:lpstr>
      <vt:lpstr>PowerPoint-esitys</vt:lpstr>
      <vt:lpstr>Lapsen sairastumisen ja erityisyyden tuomat myönteiset asiat</vt:lpstr>
      <vt:lpstr>Vanhempien kokemat myönteiset asiat järjestöittäin AVOIN KYSYMYS, KOODATUT VASTAUKSET</vt:lpstr>
      <vt:lpstr>Sisarusten kokemat myönteiset ja mukavat asiat LAPSIPOTILASPERHEEN SISARUKSILLA: Kerro mukavista asioista perheesi elämässä? ERITYISLAPSIPERHEEN SISARUKSILLE: Kerro mukavista asioista, joita sisaruksesi erilaisuus on tuonut elämääsi?</vt:lpstr>
      <vt:lpstr>Sisarusten kokemat myönteiset ja mukavat asiat  KYMPIN LASTEN ja SYKERÖN SISARUKSET: Kerro mukavista asioista perheesi elämässä?   </vt:lpstr>
      <vt:lpstr>PowerPoint-esitys</vt:lpstr>
      <vt:lpstr>PowerPoint-esitys</vt:lpstr>
      <vt:lpstr>LIITTEET - Laadunvarmistus ja tulosten julkistaminen ja edelleen luovuttaminen - Kysymyslomake </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Marissa Kopola</dc:creator>
  <cp:lastModifiedBy>Merja Tuominen</cp:lastModifiedBy>
  <cp:revision>265</cp:revision>
  <cp:lastPrinted>2017-08-09T11:07:01Z</cp:lastPrinted>
  <dcterms:created xsi:type="dcterms:W3CDTF">2017-02-03T12:56:21Z</dcterms:created>
  <dcterms:modified xsi:type="dcterms:W3CDTF">2017-08-14T05:34:17Z</dcterms:modified>
</cp:coreProperties>
</file>