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11" r:id="rId2"/>
    <p:sldMasterId id="2147483744" r:id="rId3"/>
  </p:sldMasterIdLst>
  <p:notesMasterIdLst>
    <p:notesMasterId r:id="rId34"/>
  </p:notesMasterIdLst>
  <p:handoutMasterIdLst>
    <p:handoutMasterId r:id="rId35"/>
  </p:handoutMasterIdLst>
  <p:sldIdLst>
    <p:sldId id="336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403" r:id="rId20"/>
    <p:sldId id="415" r:id="rId21"/>
    <p:sldId id="416" r:id="rId22"/>
    <p:sldId id="417" r:id="rId23"/>
    <p:sldId id="418" r:id="rId24"/>
    <p:sldId id="419" r:id="rId25"/>
    <p:sldId id="420" r:id="rId26"/>
    <p:sldId id="350" r:id="rId27"/>
    <p:sldId id="360" r:id="rId28"/>
    <p:sldId id="361" r:id="rId29"/>
    <p:sldId id="362" r:id="rId30"/>
    <p:sldId id="351" r:id="rId31"/>
    <p:sldId id="352" r:id="rId32"/>
    <p:sldId id="356" r:id="rId33"/>
  </p:sldIdLst>
  <p:sldSz cx="9144000" cy="6858000" type="screen4x3"/>
  <p:notesSz cx="6794500" cy="9906000"/>
  <p:custDataLst>
    <p:tags r:id="rId36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23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9" userDrawn="1">
          <p15:clr>
            <a:srgbClr val="A4A3A4"/>
          </p15:clr>
        </p15:guide>
        <p15:guide id="2" pos="2118" userDrawn="1">
          <p15:clr>
            <a:srgbClr val="A4A3A4"/>
          </p15:clr>
        </p15:guide>
        <p15:guide id="3" orient="horz" pos="3119" userDrawn="1">
          <p15:clr>
            <a:srgbClr val="A4A3A4"/>
          </p15:clr>
        </p15:guide>
        <p15:guide id="4" pos="2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ACF"/>
    <a:srgbClr val="D070E1"/>
    <a:srgbClr val="FFB3D3"/>
    <a:srgbClr val="DEFF75"/>
    <a:srgbClr val="F5A2FD"/>
    <a:srgbClr val="6DC0FF"/>
    <a:srgbClr val="FFD7FE"/>
    <a:srgbClr val="EB599E"/>
    <a:srgbClr val="FFFF00"/>
    <a:srgbClr val="96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216" y="108"/>
      </p:cViewPr>
      <p:guideLst>
        <p:guide orient="horz" pos="1094"/>
        <p:guide pos="23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246" y="-108"/>
      </p:cViewPr>
      <p:guideLst>
        <p:guide orient="horz" pos="3139"/>
        <p:guide pos="2118"/>
        <p:guide orient="horz" pos="3119"/>
        <p:guide pos="213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56464109321006"/>
          <c:y val="0.1264984641769068"/>
          <c:w val="0.64621324538841463"/>
          <c:h val="0.807948746435581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4=erittäin tärkeä</c:v>
                </c:pt>
              </c:strCache>
            </c:strRef>
          </c:tx>
          <c:spPr>
            <a:solidFill>
              <a:srgbClr val="5DC4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Taul1!$A$5:$A$18</c:f>
              <c:strCache>
                <c:ptCount val="14"/>
                <c:pt idx="0">
                  <c:v>langaton kotiverkko</c:v>
                </c:pt>
                <c:pt idx="1">
                  <c:v>televisio</c:v>
                </c:pt>
                <c:pt idx="2">
                  <c:v>älypuhelin</c:v>
                </c:pt>
                <c:pt idx="3">
                  <c:v>kannettava tietokone</c:v>
                </c:pt>
                <c:pt idx="4">
                  <c:v>TV-sisällön tallennuslaite</c:v>
                </c:pt>
                <c:pt idx="5">
                  <c:v>tabletti</c:v>
                </c:pt>
                <c:pt idx="6">
                  <c:v>stereot</c:v>
                </c:pt>
                <c:pt idx="7">
                  <c:v>pöytätietokone</c:v>
                </c:pt>
                <c:pt idx="8">
                  <c:v>dvd-soitin</c:v>
                </c:pt>
                <c:pt idx="9">
                  <c:v>kotiteatteri</c:v>
                </c:pt>
                <c:pt idx="10">
                  <c:v>mp3-soitin/iPod</c:v>
                </c:pt>
                <c:pt idx="11">
                  <c:v>langaton kaiutinjärjestelmä</c:v>
                </c:pt>
                <c:pt idx="12">
                  <c:v>pelikonsoli</c:v>
                </c:pt>
                <c:pt idx="13">
                  <c:v>mediatoistin</c:v>
                </c:pt>
              </c:strCache>
            </c:strRef>
          </c:cat>
          <c:val>
            <c:numRef>
              <c:f>Taul1!$B$5:$B$18</c:f>
              <c:numCache>
                <c:formatCode>General</c:formatCode>
                <c:ptCount val="14"/>
                <c:pt idx="0">
                  <c:v>53</c:v>
                </c:pt>
                <c:pt idx="1">
                  <c:v>39</c:v>
                </c:pt>
                <c:pt idx="2">
                  <c:v>46</c:v>
                </c:pt>
                <c:pt idx="3">
                  <c:v>39</c:v>
                </c:pt>
                <c:pt idx="4">
                  <c:v>24</c:v>
                </c:pt>
                <c:pt idx="5">
                  <c:v>19</c:v>
                </c:pt>
                <c:pt idx="6">
                  <c:v>15</c:v>
                </c:pt>
                <c:pt idx="7">
                  <c:v>23</c:v>
                </c:pt>
                <c:pt idx="8">
                  <c:v>8</c:v>
                </c:pt>
                <c:pt idx="9">
                  <c:v>4</c:v>
                </c:pt>
                <c:pt idx="10">
                  <c:v>3.5</c:v>
                </c:pt>
                <c:pt idx="11">
                  <c:v>3</c:v>
                </c:pt>
                <c:pt idx="12">
                  <c:v>3</c:v>
                </c:pt>
                <c:pt idx="13">
                  <c:v>3.2</c:v>
                </c:pt>
              </c:numCache>
            </c:numRef>
          </c:val>
        </c:ser>
        <c:ser>
          <c:idx val="1"/>
          <c:order val="1"/>
          <c:tx>
            <c:strRef>
              <c:f>Taul1!$C$4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6F0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Taul1!$A$5:$A$18</c:f>
              <c:strCache>
                <c:ptCount val="14"/>
                <c:pt idx="0">
                  <c:v>langaton kotiverkko</c:v>
                </c:pt>
                <c:pt idx="1">
                  <c:v>televisio</c:v>
                </c:pt>
                <c:pt idx="2">
                  <c:v>älypuhelin</c:v>
                </c:pt>
                <c:pt idx="3">
                  <c:v>kannettava tietokone</c:v>
                </c:pt>
                <c:pt idx="4">
                  <c:v>TV-sisällön tallennuslaite</c:v>
                </c:pt>
                <c:pt idx="5">
                  <c:v>tabletti</c:v>
                </c:pt>
                <c:pt idx="6">
                  <c:v>stereot</c:v>
                </c:pt>
                <c:pt idx="7">
                  <c:v>pöytätietokone</c:v>
                </c:pt>
                <c:pt idx="8">
                  <c:v>dvd-soitin</c:v>
                </c:pt>
                <c:pt idx="9">
                  <c:v>kotiteatteri</c:v>
                </c:pt>
                <c:pt idx="10">
                  <c:v>mp3-soitin/iPod</c:v>
                </c:pt>
                <c:pt idx="11">
                  <c:v>langaton kaiutinjärjestelmä</c:v>
                </c:pt>
                <c:pt idx="12">
                  <c:v>pelikonsoli</c:v>
                </c:pt>
                <c:pt idx="13">
                  <c:v>mediatoistin</c:v>
                </c:pt>
              </c:strCache>
            </c:strRef>
          </c:cat>
          <c:val>
            <c:numRef>
              <c:f>Taul1!$C$5:$C$18</c:f>
              <c:numCache>
                <c:formatCode>General</c:formatCode>
                <c:ptCount val="14"/>
                <c:pt idx="0">
                  <c:v>21</c:v>
                </c:pt>
                <c:pt idx="1">
                  <c:v>37</c:v>
                </c:pt>
                <c:pt idx="2">
                  <c:v>23</c:v>
                </c:pt>
                <c:pt idx="3">
                  <c:v>27</c:v>
                </c:pt>
                <c:pt idx="4">
                  <c:v>20</c:v>
                </c:pt>
                <c:pt idx="5">
                  <c:v>23</c:v>
                </c:pt>
                <c:pt idx="6">
                  <c:v>25</c:v>
                </c:pt>
                <c:pt idx="7">
                  <c:v>17</c:v>
                </c:pt>
                <c:pt idx="8">
                  <c:v>22</c:v>
                </c:pt>
                <c:pt idx="9">
                  <c:v>11</c:v>
                </c:pt>
                <c:pt idx="10">
                  <c:v>8.5</c:v>
                </c:pt>
                <c:pt idx="11">
                  <c:v>6.5</c:v>
                </c:pt>
                <c:pt idx="12">
                  <c:v>8</c:v>
                </c:pt>
                <c:pt idx="13">
                  <c:v>6.4</c:v>
                </c:pt>
              </c:numCache>
            </c:numRef>
          </c:val>
        </c:ser>
        <c:ser>
          <c:idx val="2"/>
          <c:order val="2"/>
          <c:tx>
            <c:strRef>
              <c:f>Taul1!$D$4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5A2FD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Taul1!$A$5:$A$18</c:f>
              <c:strCache>
                <c:ptCount val="14"/>
                <c:pt idx="0">
                  <c:v>langaton kotiverkko</c:v>
                </c:pt>
                <c:pt idx="1">
                  <c:v>televisio</c:v>
                </c:pt>
                <c:pt idx="2">
                  <c:v>älypuhelin</c:v>
                </c:pt>
                <c:pt idx="3">
                  <c:v>kannettava tietokone</c:v>
                </c:pt>
                <c:pt idx="4">
                  <c:v>TV-sisällön tallennuslaite</c:v>
                </c:pt>
                <c:pt idx="5">
                  <c:v>tabletti</c:v>
                </c:pt>
                <c:pt idx="6">
                  <c:v>stereot</c:v>
                </c:pt>
                <c:pt idx="7">
                  <c:v>pöytätietokone</c:v>
                </c:pt>
                <c:pt idx="8">
                  <c:v>dvd-soitin</c:v>
                </c:pt>
                <c:pt idx="9">
                  <c:v>kotiteatteri</c:v>
                </c:pt>
                <c:pt idx="10">
                  <c:v>mp3-soitin/iPod</c:v>
                </c:pt>
                <c:pt idx="11">
                  <c:v>langaton kaiutinjärjestelmä</c:v>
                </c:pt>
                <c:pt idx="12">
                  <c:v>pelikonsoli</c:v>
                </c:pt>
                <c:pt idx="13">
                  <c:v>mediatoistin</c:v>
                </c:pt>
              </c:strCache>
            </c:strRef>
          </c:cat>
          <c:val>
            <c:numRef>
              <c:f>Taul1!$D$5:$D$18</c:f>
              <c:numCache>
                <c:formatCode>General</c:formatCode>
                <c:ptCount val="14"/>
                <c:pt idx="0">
                  <c:v>11</c:v>
                </c:pt>
                <c:pt idx="1">
                  <c:v>17</c:v>
                </c:pt>
                <c:pt idx="2">
                  <c:v>15</c:v>
                </c:pt>
                <c:pt idx="3">
                  <c:v>19</c:v>
                </c:pt>
                <c:pt idx="4">
                  <c:v>20</c:v>
                </c:pt>
                <c:pt idx="5">
                  <c:v>22</c:v>
                </c:pt>
                <c:pt idx="6">
                  <c:v>32</c:v>
                </c:pt>
                <c:pt idx="7">
                  <c:v>17</c:v>
                </c:pt>
                <c:pt idx="8">
                  <c:v>36</c:v>
                </c:pt>
                <c:pt idx="9">
                  <c:v>21</c:v>
                </c:pt>
                <c:pt idx="10">
                  <c:v>22</c:v>
                </c:pt>
                <c:pt idx="11">
                  <c:v>21.5</c:v>
                </c:pt>
                <c:pt idx="12">
                  <c:v>16</c:v>
                </c:pt>
                <c:pt idx="13">
                  <c:v>15.4</c:v>
                </c:pt>
              </c:numCache>
            </c:numRef>
          </c:val>
        </c:ser>
        <c:ser>
          <c:idx val="3"/>
          <c:order val="3"/>
          <c:tx>
            <c:strRef>
              <c:f>Taul1!$E$4</c:f>
              <c:strCache>
                <c:ptCount val="1"/>
                <c:pt idx="0">
                  <c:v>1=ei lainkaan tärkeä</c:v>
                </c:pt>
              </c:strCache>
            </c:strRef>
          </c:tx>
          <c:spPr>
            <a:solidFill>
              <a:srgbClr val="D070E1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Taul1!$A$5:$A$18</c:f>
              <c:strCache>
                <c:ptCount val="14"/>
                <c:pt idx="0">
                  <c:v>langaton kotiverkko</c:v>
                </c:pt>
                <c:pt idx="1">
                  <c:v>televisio</c:v>
                </c:pt>
                <c:pt idx="2">
                  <c:v>älypuhelin</c:v>
                </c:pt>
                <c:pt idx="3">
                  <c:v>kannettava tietokone</c:v>
                </c:pt>
                <c:pt idx="4">
                  <c:v>TV-sisällön tallennuslaite</c:v>
                </c:pt>
                <c:pt idx="5">
                  <c:v>tabletti</c:v>
                </c:pt>
                <c:pt idx="6">
                  <c:v>stereot</c:v>
                </c:pt>
                <c:pt idx="7">
                  <c:v>pöytätietokone</c:v>
                </c:pt>
                <c:pt idx="8">
                  <c:v>dvd-soitin</c:v>
                </c:pt>
                <c:pt idx="9">
                  <c:v>kotiteatteri</c:v>
                </c:pt>
                <c:pt idx="10">
                  <c:v>mp3-soitin/iPod</c:v>
                </c:pt>
                <c:pt idx="11">
                  <c:v>langaton kaiutinjärjestelmä</c:v>
                </c:pt>
                <c:pt idx="12">
                  <c:v>pelikonsoli</c:v>
                </c:pt>
                <c:pt idx="13">
                  <c:v>mediatoistin</c:v>
                </c:pt>
              </c:strCache>
            </c:strRef>
          </c:cat>
          <c:val>
            <c:numRef>
              <c:f>Taul1!$E$5:$E$18</c:f>
              <c:numCache>
                <c:formatCode>General</c:formatCode>
                <c:ptCount val="14"/>
                <c:pt idx="0">
                  <c:v>15</c:v>
                </c:pt>
                <c:pt idx="1">
                  <c:v>7</c:v>
                </c:pt>
                <c:pt idx="2">
                  <c:v>16</c:v>
                </c:pt>
                <c:pt idx="3">
                  <c:v>15</c:v>
                </c:pt>
                <c:pt idx="4">
                  <c:v>36</c:v>
                </c:pt>
                <c:pt idx="5">
                  <c:v>36</c:v>
                </c:pt>
                <c:pt idx="6">
                  <c:v>28</c:v>
                </c:pt>
                <c:pt idx="7">
                  <c:v>43</c:v>
                </c:pt>
                <c:pt idx="8">
                  <c:v>34</c:v>
                </c:pt>
                <c:pt idx="9">
                  <c:v>64</c:v>
                </c:pt>
                <c:pt idx="10">
                  <c:v>66</c:v>
                </c:pt>
                <c:pt idx="11">
                  <c:v>69</c:v>
                </c:pt>
                <c:pt idx="12">
                  <c:v>73</c:v>
                </c:pt>
                <c:pt idx="13">
                  <c:v>75</c:v>
                </c:pt>
              </c:numCache>
            </c:numRef>
          </c:val>
        </c:ser>
        <c:ser>
          <c:idx val="4"/>
          <c:order val="4"/>
          <c:tx>
            <c:strRef>
              <c:f>Taul1!$F$4</c:f>
              <c:strCache>
                <c:ptCount val="1"/>
                <c:pt idx="0">
                  <c:v>Keskiarvo</c:v>
                </c:pt>
              </c:strCache>
            </c:strRef>
          </c:tx>
          <c:spPr>
            <a:noFill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Taul1!$A$5:$A$18</c:f>
              <c:strCache>
                <c:ptCount val="14"/>
                <c:pt idx="0">
                  <c:v>langaton kotiverkko</c:v>
                </c:pt>
                <c:pt idx="1">
                  <c:v>televisio</c:v>
                </c:pt>
                <c:pt idx="2">
                  <c:v>älypuhelin</c:v>
                </c:pt>
                <c:pt idx="3">
                  <c:v>kannettava tietokone</c:v>
                </c:pt>
                <c:pt idx="4">
                  <c:v>TV-sisällön tallennuslaite</c:v>
                </c:pt>
                <c:pt idx="5">
                  <c:v>tabletti</c:v>
                </c:pt>
                <c:pt idx="6">
                  <c:v>stereot</c:v>
                </c:pt>
                <c:pt idx="7">
                  <c:v>pöytätietokone</c:v>
                </c:pt>
                <c:pt idx="8">
                  <c:v>dvd-soitin</c:v>
                </c:pt>
                <c:pt idx="9">
                  <c:v>kotiteatteri</c:v>
                </c:pt>
                <c:pt idx="10">
                  <c:v>mp3-soitin/iPod</c:v>
                </c:pt>
                <c:pt idx="11">
                  <c:v>langaton kaiutinjärjestelmä</c:v>
                </c:pt>
                <c:pt idx="12">
                  <c:v>pelikonsoli</c:v>
                </c:pt>
                <c:pt idx="13">
                  <c:v>mediatoistin</c:v>
                </c:pt>
              </c:strCache>
            </c:strRef>
          </c:cat>
          <c:val>
            <c:numRef>
              <c:f>Taul1!$F$5:$F$18</c:f>
              <c:numCache>
                <c:formatCode>General</c:formatCode>
                <c:ptCount val="14"/>
                <c:pt idx="0">
                  <c:v>3.12</c:v>
                </c:pt>
                <c:pt idx="1">
                  <c:v>3.09</c:v>
                </c:pt>
                <c:pt idx="2">
                  <c:v>3</c:v>
                </c:pt>
                <c:pt idx="3">
                  <c:v>2.9</c:v>
                </c:pt>
                <c:pt idx="4">
                  <c:v>2.3199999999999998</c:v>
                </c:pt>
                <c:pt idx="5">
                  <c:v>2.2599999999999998</c:v>
                </c:pt>
                <c:pt idx="6">
                  <c:v>2.2599999999999998</c:v>
                </c:pt>
                <c:pt idx="7">
                  <c:v>2.19</c:v>
                </c:pt>
                <c:pt idx="8">
                  <c:v>2.04</c:v>
                </c:pt>
                <c:pt idx="9">
                  <c:v>1.55</c:v>
                </c:pt>
                <c:pt idx="10">
                  <c:v>1.5</c:v>
                </c:pt>
                <c:pt idx="11">
                  <c:v>1.43</c:v>
                </c:pt>
                <c:pt idx="12">
                  <c:v>1.41</c:v>
                </c:pt>
                <c:pt idx="13">
                  <c:v>1.38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11012920"/>
        <c:axId val="411013704"/>
      </c:barChart>
      <c:catAx>
        <c:axId val="411012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013704"/>
        <c:crosses val="autoZero"/>
        <c:auto val="1"/>
        <c:lblAlgn val="ctr"/>
        <c:lblOffset val="100"/>
        <c:tickLblSkip val="1"/>
        <c:noMultiLvlLbl val="0"/>
      </c:catAx>
      <c:valAx>
        <c:axId val="411013704"/>
        <c:scaling>
          <c:orientation val="minMax"/>
          <c:max val="100.01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sz="1200" b="0" dirty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sz="1200" b="0" dirty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021500437445316"/>
              <c:y val="0.94542495278302408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012920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28406810471336374"/>
          <c:y val="5.295133289061759E-2"/>
          <c:w val="0.71593189528663614"/>
          <c:h val="5.2006451000853805E-2"/>
        </c:manualLayout>
      </c:layout>
      <c:overlay val="0"/>
      <c:txPr>
        <a:bodyPr/>
        <a:lstStyle/>
        <a:p>
          <a:pPr>
            <a:defRPr>
              <a:solidFill>
                <a:srgbClr val="444444"/>
              </a:solidFill>
              <a:latin typeface="Calibri" panose="020F050202020403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16074669023087"/>
          <c:y val="1.2420372697243342E-2"/>
          <c:w val="0.69961693465671504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Kaikki,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85</c:v>
                </c:pt>
                <c:pt idx="1">
                  <c:v>18</c:v>
                </c:pt>
                <c:pt idx="2">
                  <c:v>14</c:v>
                </c:pt>
                <c:pt idx="3">
                  <c:v>13</c:v>
                </c:pt>
                <c:pt idx="4">
                  <c:v>8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18-24 vuotta, n=126</c:v>
                </c:pt>
              </c:strCache>
            </c:strRef>
          </c:tx>
          <c:spPr>
            <a:solidFill>
              <a:srgbClr val="DEFF7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68</c:v>
                </c:pt>
                <c:pt idx="1">
                  <c:v>21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25-34 vuotta, n=312</c:v>
                </c:pt>
              </c:strCache>
            </c:strRef>
          </c:tx>
          <c:spPr>
            <a:solidFill>
              <a:srgbClr val="FFD7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Taul1!$D$6:$D$12</c:f>
              <c:numCache>
                <c:formatCode>General</c:formatCode>
                <c:ptCount val="7"/>
                <c:pt idx="0">
                  <c:v>73</c:v>
                </c:pt>
                <c:pt idx="1">
                  <c:v>20</c:v>
                </c:pt>
                <c:pt idx="2">
                  <c:v>10</c:v>
                </c:pt>
                <c:pt idx="3">
                  <c:v>8</c:v>
                </c:pt>
                <c:pt idx="4">
                  <c:v>9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35-44 vuotta, n=425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Taul1!$E$6:$E$12</c:f>
              <c:numCache>
                <c:formatCode>General</c:formatCode>
                <c:ptCount val="7"/>
                <c:pt idx="0">
                  <c:v>82</c:v>
                </c:pt>
                <c:pt idx="1">
                  <c:v>13</c:v>
                </c:pt>
                <c:pt idx="2">
                  <c:v>15</c:v>
                </c:pt>
                <c:pt idx="3">
                  <c:v>7</c:v>
                </c:pt>
                <c:pt idx="4">
                  <c:v>7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45-54 vuotta, n=417</c:v>
                </c:pt>
              </c:strCache>
            </c:strRef>
          </c:tx>
          <c:spPr>
            <a:solidFill>
              <a:srgbClr val="D070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Taul1!$F$6:$F$12</c:f>
              <c:numCache>
                <c:formatCode>General</c:formatCode>
                <c:ptCount val="7"/>
                <c:pt idx="0">
                  <c:v>90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ser>
          <c:idx val="5"/>
          <c:order val="5"/>
          <c:tx>
            <c:strRef>
              <c:f>Taul1!$G$5</c:f>
              <c:strCache>
                <c:ptCount val="1"/>
                <c:pt idx="0">
                  <c:v>55-64 vuotta, n=306</c:v>
                </c:pt>
              </c:strCache>
            </c:strRef>
          </c:tx>
          <c:spPr>
            <a:solidFill>
              <a:srgbClr val="A52AC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Taul1!$G$6:$G$12</c:f>
              <c:numCache>
                <c:formatCode>General</c:formatCode>
                <c:ptCount val="7"/>
                <c:pt idx="0">
                  <c:v>92</c:v>
                </c:pt>
                <c:pt idx="1">
                  <c:v>16</c:v>
                </c:pt>
                <c:pt idx="2">
                  <c:v>18</c:v>
                </c:pt>
                <c:pt idx="3">
                  <c:v>15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6"/>
          <c:order val="6"/>
          <c:tx>
            <c:strRef>
              <c:f>Taul1!$H$5</c:f>
              <c:strCache>
                <c:ptCount val="1"/>
                <c:pt idx="0">
                  <c:v>65-79 vuotta, n=455</c:v>
                </c:pt>
              </c:strCache>
            </c:strRef>
          </c:tx>
          <c:spPr>
            <a:solidFill>
              <a:srgbClr val="6DC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Taul1!$H$6:$H$12</c:f>
              <c:numCache>
                <c:formatCode>General</c:formatCode>
                <c:ptCount val="7"/>
                <c:pt idx="0">
                  <c:v>96</c:v>
                </c:pt>
                <c:pt idx="1">
                  <c:v>23</c:v>
                </c:pt>
                <c:pt idx="2">
                  <c:v>18</c:v>
                </c:pt>
                <c:pt idx="3">
                  <c:v>26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3545560"/>
        <c:axId val="413545952"/>
      </c:barChart>
      <c:catAx>
        <c:axId val="413545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3545952"/>
        <c:crosses val="autoZero"/>
        <c:auto val="1"/>
        <c:lblAlgn val="ctr"/>
        <c:lblOffset val="100"/>
        <c:tickLblSkip val="1"/>
        <c:noMultiLvlLbl val="0"/>
      </c:catAx>
      <c:valAx>
        <c:axId val="413545952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3545560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75446098496205005"/>
          <c:y val="0.47403542577396018"/>
          <c:w val="0.18913076546794377"/>
          <c:h val="0.3640450842983868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16074669023087"/>
          <c:y val="1.2420372697243342E-2"/>
          <c:w val="0.69961693465671504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Kaikki,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85</c:v>
                </c:pt>
                <c:pt idx="1">
                  <c:v>18</c:v>
                </c:pt>
                <c:pt idx="2">
                  <c:v>14</c:v>
                </c:pt>
                <c:pt idx="3">
                  <c:v>13</c:v>
                </c:pt>
                <c:pt idx="4">
                  <c:v>8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Yksinäistalous (yksi aikuinen), n=563</c:v>
                </c:pt>
              </c:strCache>
            </c:strRef>
          </c:tx>
          <c:spPr>
            <a:solidFill>
              <a:srgbClr val="DEFF7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79</c:v>
                </c:pt>
                <c:pt idx="1">
                  <c:v>19</c:v>
                </c:pt>
                <c:pt idx="2">
                  <c:v>7</c:v>
                </c:pt>
                <c:pt idx="3">
                  <c:v>11</c:v>
                </c:pt>
                <c:pt idx="4">
                  <c:v>7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Lapseton pari, n=639</c:v>
                </c:pt>
              </c:strCache>
            </c:strRef>
          </c:tx>
          <c:spPr>
            <a:solidFill>
              <a:srgbClr val="FFD7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Taul1!$D$6:$D$12</c:f>
              <c:numCache>
                <c:formatCode>General</c:formatCode>
                <c:ptCount val="7"/>
                <c:pt idx="0">
                  <c:v>90</c:v>
                </c:pt>
                <c:pt idx="1">
                  <c:v>18</c:v>
                </c:pt>
                <c:pt idx="2">
                  <c:v>15</c:v>
                </c:pt>
                <c:pt idx="3">
                  <c:v>14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Muu aikuistalous (vain yli 18-vuotiaita), n=360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Taul1!$E$6:$E$12</c:f>
              <c:numCache>
                <c:formatCode>General</c:formatCode>
                <c:ptCount val="7"/>
                <c:pt idx="0">
                  <c:v>86</c:v>
                </c:pt>
                <c:pt idx="1">
                  <c:v>18</c:v>
                </c:pt>
                <c:pt idx="2">
                  <c:v>19</c:v>
                </c:pt>
                <c:pt idx="3">
                  <c:v>18</c:v>
                </c:pt>
                <c:pt idx="4">
                  <c:v>10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Talous, jossa alle 18-vuotiaita lapsia, n=479</c:v>
                </c:pt>
              </c:strCache>
            </c:strRef>
          </c:tx>
          <c:spPr>
            <a:solidFill>
              <a:srgbClr val="D070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Taul1!$F$6:$F$12</c:f>
              <c:numCache>
                <c:formatCode>General</c:formatCode>
                <c:ptCount val="7"/>
                <c:pt idx="0">
                  <c:v>84</c:v>
                </c:pt>
                <c:pt idx="1">
                  <c:v>16</c:v>
                </c:pt>
                <c:pt idx="2">
                  <c:v>16</c:v>
                </c:pt>
                <c:pt idx="3">
                  <c:v>8</c:v>
                </c:pt>
                <c:pt idx="4">
                  <c:v>11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3546344"/>
        <c:axId val="413546736"/>
      </c:barChart>
      <c:catAx>
        <c:axId val="413546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3546736"/>
        <c:crosses val="autoZero"/>
        <c:auto val="1"/>
        <c:lblAlgn val="ctr"/>
        <c:lblOffset val="100"/>
        <c:tickLblSkip val="1"/>
        <c:noMultiLvlLbl val="0"/>
      </c:catAx>
      <c:valAx>
        <c:axId val="413546736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3546344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58131469237687972"/>
          <c:y val="0.50700942045657893"/>
          <c:w val="0.36067385164028848"/>
          <c:h val="0.2296126444384794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4600381866095"/>
          <c:y val="0.1264984641769068"/>
          <c:w val="0.70553188266296374"/>
          <c:h val="0.807948746435581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päivittäin/
lähes päivittäin</c:v>
                </c:pt>
              </c:strCache>
            </c:strRef>
          </c:tx>
          <c:spPr>
            <a:solidFill>
              <a:srgbClr val="5DC4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pöytätietokoneella</c:v>
                </c:pt>
                <c:pt idx="3">
                  <c:v>tabletilla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Taul1!$B$5:$B$11</c:f>
              <c:numCache>
                <c:formatCode>General</c:formatCode>
                <c:ptCount val="7"/>
                <c:pt idx="0">
                  <c:v>27.4</c:v>
                </c:pt>
                <c:pt idx="1">
                  <c:v>9.1999999999999993</c:v>
                </c:pt>
                <c:pt idx="2">
                  <c:v>5</c:v>
                </c:pt>
                <c:pt idx="3">
                  <c:v>4.5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Taul1!$C$4</c:f>
              <c:strCache>
                <c:ptCount val="1"/>
                <c:pt idx="0">
                  <c:v>viikoittain</c:v>
                </c:pt>
              </c:strCache>
            </c:strRef>
          </c:tx>
          <c:spPr>
            <a:solidFill>
              <a:srgbClr val="96F0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pöytätietokoneella</c:v>
                </c:pt>
                <c:pt idx="3">
                  <c:v>tabletilla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Taul1!$C$5:$C$11</c:f>
              <c:numCache>
                <c:formatCode>General</c:formatCode>
                <c:ptCount val="7"/>
                <c:pt idx="0">
                  <c:v>19.399999999999999</c:v>
                </c:pt>
                <c:pt idx="1">
                  <c:v>16.399999999999999</c:v>
                </c:pt>
                <c:pt idx="2">
                  <c:v>10</c:v>
                </c:pt>
                <c:pt idx="3">
                  <c:v>10.5</c:v>
                </c:pt>
                <c:pt idx="4">
                  <c:v>8</c:v>
                </c:pt>
                <c:pt idx="5">
                  <c:v>2</c:v>
                </c:pt>
                <c:pt idx="6">
                  <c:v>1.5</c:v>
                </c:pt>
              </c:numCache>
            </c:numRef>
          </c:val>
        </c:ser>
        <c:ser>
          <c:idx val="2"/>
          <c:order val="2"/>
          <c:tx>
            <c:strRef>
              <c:f>Taul1!$D$4</c:f>
              <c:strCache>
                <c:ptCount val="1"/>
                <c:pt idx="0">
                  <c:v>harvemmin kuin
kerran viikossa</c:v>
                </c:pt>
              </c:strCache>
            </c:strRef>
          </c:tx>
          <c:spPr>
            <a:solidFill>
              <a:srgbClr val="F5A2FD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pöytätietokoneella</c:v>
                </c:pt>
                <c:pt idx="3">
                  <c:v>tabletilla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Taul1!$D$5:$D$11</c:f>
              <c:numCache>
                <c:formatCode>General</c:formatCode>
                <c:ptCount val="7"/>
                <c:pt idx="0">
                  <c:v>17.2</c:v>
                </c:pt>
                <c:pt idx="1">
                  <c:v>30.4</c:v>
                </c:pt>
                <c:pt idx="2">
                  <c:v>21</c:v>
                </c:pt>
                <c:pt idx="3">
                  <c:v>19</c:v>
                </c:pt>
                <c:pt idx="4">
                  <c:v>19</c:v>
                </c:pt>
                <c:pt idx="5">
                  <c:v>5</c:v>
                </c:pt>
                <c:pt idx="6">
                  <c:v>3.5</c:v>
                </c:pt>
              </c:numCache>
            </c:numRef>
          </c:val>
        </c:ser>
        <c:ser>
          <c:idx val="3"/>
          <c:order val="3"/>
          <c:tx>
            <c:strRef>
              <c:f>Taul1!$E$4</c:f>
              <c:strCache>
                <c:ptCount val="1"/>
                <c:pt idx="0">
                  <c:v>ei ole tapana
katsoa</c:v>
                </c:pt>
              </c:strCache>
            </c:strRef>
          </c:tx>
          <c:spPr>
            <a:solidFill>
              <a:srgbClr val="D070E1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pöytätietokoneella</c:v>
                </c:pt>
                <c:pt idx="3">
                  <c:v>tabletilla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Taul1!$E$5:$E$11</c:f>
              <c:numCache>
                <c:formatCode>General</c:formatCode>
                <c:ptCount val="7"/>
                <c:pt idx="0">
                  <c:v>36</c:v>
                </c:pt>
                <c:pt idx="1">
                  <c:v>44</c:v>
                </c:pt>
                <c:pt idx="2">
                  <c:v>64</c:v>
                </c:pt>
                <c:pt idx="3">
                  <c:v>66</c:v>
                </c:pt>
                <c:pt idx="4">
                  <c:v>70</c:v>
                </c:pt>
                <c:pt idx="5">
                  <c:v>91</c:v>
                </c:pt>
                <c:pt idx="6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13547520"/>
        <c:axId val="413547912"/>
      </c:barChart>
      <c:catAx>
        <c:axId val="413547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3547912"/>
        <c:crosses val="autoZero"/>
        <c:auto val="1"/>
        <c:lblAlgn val="ctr"/>
        <c:lblOffset val="100"/>
        <c:tickLblSkip val="1"/>
        <c:noMultiLvlLbl val="0"/>
      </c:catAx>
      <c:valAx>
        <c:axId val="413547912"/>
        <c:scaling>
          <c:orientation val="minMax"/>
          <c:max val="100.01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sz="1200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sz="1200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021500437445316"/>
              <c:y val="0.94542495278302408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3547520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22474946743881463"/>
          <c:y val="2.2513793258404524E-2"/>
          <c:w val="0.70791586322250799"/>
          <c:h val="8.8794132185601074E-2"/>
        </c:manualLayout>
      </c:layout>
      <c:overlay val="0"/>
      <c:txPr>
        <a:bodyPr/>
        <a:lstStyle/>
        <a:p>
          <a:pPr>
            <a:defRPr>
              <a:solidFill>
                <a:srgbClr val="444444"/>
              </a:solidFill>
              <a:latin typeface="Calibri" panose="020F050202020403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16074669023087"/>
          <c:y val="1.2420372697243342E-2"/>
          <c:w val="0.69961693465671504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2016,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46</c:v>
                </c:pt>
                <c:pt idx="1">
                  <c:v>25</c:v>
                </c:pt>
                <c:pt idx="2">
                  <c:v>16</c:v>
                </c:pt>
                <c:pt idx="3">
                  <c:v>15</c:v>
                </c:pt>
                <c:pt idx="4">
                  <c:v>11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2014, n=2025</c:v>
                </c:pt>
              </c:strCache>
            </c:strRef>
          </c:tx>
          <c:spPr>
            <a:solidFill>
              <a:srgbClr val="44444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53.215800000000002</c:v>
                </c:pt>
                <c:pt idx="1">
                  <c:v>23.483450000000001</c:v>
                </c:pt>
                <c:pt idx="2">
                  <c:v>11.893039999999999</c:v>
                </c:pt>
                <c:pt idx="3">
                  <c:v>13.85577</c:v>
                </c:pt>
                <c:pt idx="4">
                  <c:v>6.0517899999999996</c:v>
                </c:pt>
                <c:pt idx="5">
                  <c:v>2.8706999999999998</c:v>
                </c:pt>
                <c:pt idx="6">
                  <c:v>2.0763400000000001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4042528"/>
        <c:axId val="414042920"/>
      </c:barChart>
      <c:catAx>
        <c:axId val="414042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4042920"/>
        <c:crosses val="autoZero"/>
        <c:auto val="1"/>
        <c:lblAlgn val="ctr"/>
        <c:lblOffset val="100"/>
        <c:tickLblSkip val="1"/>
        <c:noMultiLvlLbl val="0"/>
      </c:catAx>
      <c:valAx>
        <c:axId val="414042920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4042528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78973152604421437"/>
          <c:y val="0.51969172610374004"/>
          <c:w val="0.13757947390844683"/>
          <c:h val="0.107826560382953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16074669023087"/>
          <c:y val="1.2420372697243342E-2"/>
          <c:w val="0.69961693465671504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Kaikki,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46</c:v>
                </c:pt>
                <c:pt idx="1">
                  <c:v>25</c:v>
                </c:pt>
                <c:pt idx="2">
                  <c:v>16</c:v>
                </c:pt>
                <c:pt idx="3">
                  <c:v>15</c:v>
                </c:pt>
                <c:pt idx="4">
                  <c:v>11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18-24 vuotta, n=126</c:v>
                </c:pt>
              </c:strCache>
            </c:strRef>
          </c:tx>
          <c:spPr>
            <a:solidFill>
              <a:srgbClr val="DEFF7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30</c:v>
                </c:pt>
                <c:pt idx="1">
                  <c:v>43</c:v>
                </c:pt>
                <c:pt idx="2">
                  <c:v>8</c:v>
                </c:pt>
                <c:pt idx="3">
                  <c:v>20</c:v>
                </c:pt>
                <c:pt idx="4">
                  <c:v>16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25-34 vuotta, n=312</c:v>
                </c:pt>
              </c:strCache>
            </c:strRef>
          </c:tx>
          <c:spPr>
            <a:solidFill>
              <a:srgbClr val="FFD7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Taul1!$D$6:$D$12</c:f>
              <c:numCache>
                <c:formatCode>General</c:formatCode>
                <c:ptCount val="7"/>
                <c:pt idx="0">
                  <c:v>34</c:v>
                </c:pt>
                <c:pt idx="1">
                  <c:v>37</c:v>
                </c:pt>
                <c:pt idx="2">
                  <c:v>15</c:v>
                </c:pt>
                <c:pt idx="3">
                  <c:v>18</c:v>
                </c:pt>
                <c:pt idx="4">
                  <c:v>14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35-44 vuotta, n=425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Taul1!$E$6:$E$12</c:f>
              <c:numCache>
                <c:formatCode>General</c:formatCode>
                <c:ptCount val="7"/>
                <c:pt idx="0">
                  <c:v>51</c:v>
                </c:pt>
                <c:pt idx="1">
                  <c:v>23</c:v>
                </c:pt>
                <c:pt idx="2">
                  <c:v>22</c:v>
                </c:pt>
                <c:pt idx="3">
                  <c:v>11</c:v>
                </c:pt>
                <c:pt idx="4">
                  <c:v>13</c:v>
                </c:pt>
                <c:pt idx="5">
                  <c:v>8</c:v>
                </c:pt>
                <c:pt idx="6">
                  <c:v>2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45-54 vuotta, n=417</c:v>
                </c:pt>
              </c:strCache>
            </c:strRef>
          </c:tx>
          <c:spPr>
            <a:solidFill>
              <a:srgbClr val="D070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Taul1!$F$6:$F$12</c:f>
              <c:numCache>
                <c:formatCode>General</c:formatCode>
                <c:ptCount val="7"/>
                <c:pt idx="0">
                  <c:v>53</c:v>
                </c:pt>
                <c:pt idx="1">
                  <c:v>19</c:v>
                </c:pt>
                <c:pt idx="2">
                  <c:v>20</c:v>
                </c:pt>
                <c:pt idx="3">
                  <c:v>10</c:v>
                </c:pt>
                <c:pt idx="4">
                  <c:v>9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</c:ser>
        <c:ser>
          <c:idx val="5"/>
          <c:order val="5"/>
          <c:tx>
            <c:strRef>
              <c:f>Taul1!$G$5</c:f>
              <c:strCache>
                <c:ptCount val="1"/>
                <c:pt idx="0">
                  <c:v>55-64 vuotta, n=306</c:v>
                </c:pt>
              </c:strCache>
            </c:strRef>
          </c:tx>
          <c:spPr>
            <a:solidFill>
              <a:srgbClr val="A52AC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Taul1!$G$6:$G$12</c:f>
              <c:numCache>
                <c:formatCode>General</c:formatCode>
                <c:ptCount val="7"/>
                <c:pt idx="0">
                  <c:v>53</c:v>
                </c:pt>
                <c:pt idx="1">
                  <c:v>18</c:v>
                </c:pt>
                <c:pt idx="2">
                  <c:v>17</c:v>
                </c:pt>
                <c:pt idx="3">
                  <c:v>15</c:v>
                </c:pt>
                <c:pt idx="4">
                  <c:v>9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6"/>
          <c:order val="6"/>
          <c:tx>
            <c:strRef>
              <c:f>Taul1!$H$5</c:f>
              <c:strCache>
                <c:ptCount val="1"/>
                <c:pt idx="0">
                  <c:v>65-79 vuotta, n=455</c:v>
                </c:pt>
              </c:strCache>
            </c:strRef>
          </c:tx>
          <c:spPr>
            <a:solidFill>
              <a:srgbClr val="6DC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Taul1!$H$6:$H$12</c:f>
              <c:numCache>
                <c:formatCode>General</c:formatCode>
                <c:ptCount val="7"/>
                <c:pt idx="0">
                  <c:v>51</c:v>
                </c:pt>
                <c:pt idx="1">
                  <c:v>20</c:v>
                </c:pt>
                <c:pt idx="2">
                  <c:v>12</c:v>
                </c:pt>
                <c:pt idx="3">
                  <c:v>17</c:v>
                </c:pt>
                <c:pt idx="4">
                  <c:v>6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4043704"/>
        <c:axId val="414044096"/>
      </c:barChart>
      <c:catAx>
        <c:axId val="414043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4044096"/>
        <c:crosses val="autoZero"/>
        <c:auto val="1"/>
        <c:lblAlgn val="ctr"/>
        <c:lblOffset val="100"/>
        <c:tickLblSkip val="1"/>
        <c:noMultiLvlLbl val="0"/>
      </c:catAx>
      <c:valAx>
        <c:axId val="414044096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4043704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75446098496205005"/>
          <c:y val="0.47403542577396018"/>
          <c:w val="0.18913076546794377"/>
          <c:h val="0.3640450842983868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16074669023087"/>
          <c:y val="1.2420372697243342E-2"/>
          <c:w val="0.69961693465671504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Kaikki,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46</c:v>
                </c:pt>
                <c:pt idx="1">
                  <c:v>25</c:v>
                </c:pt>
                <c:pt idx="2">
                  <c:v>16</c:v>
                </c:pt>
                <c:pt idx="3">
                  <c:v>15</c:v>
                </c:pt>
                <c:pt idx="4">
                  <c:v>11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Yksinäistalous (yksi aikuinen), n=563</c:v>
                </c:pt>
              </c:strCache>
            </c:strRef>
          </c:tx>
          <c:spPr>
            <a:solidFill>
              <a:srgbClr val="DEFF7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39</c:v>
                </c:pt>
                <c:pt idx="1">
                  <c:v>34</c:v>
                </c:pt>
                <c:pt idx="2">
                  <c:v>10</c:v>
                </c:pt>
                <c:pt idx="3">
                  <c:v>16</c:v>
                </c:pt>
                <c:pt idx="4">
                  <c:v>10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Lapseton pari, n=639</c:v>
                </c:pt>
              </c:strCache>
            </c:strRef>
          </c:tx>
          <c:spPr>
            <a:solidFill>
              <a:srgbClr val="FFD7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Taul1!$D$6:$D$12</c:f>
              <c:numCache>
                <c:formatCode>General</c:formatCode>
                <c:ptCount val="7"/>
                <c:pt idx="0">
                  <c:v>49</c:v>
                </c:pt>
                <c:pt idx="1">
                  <c:v>22</c:v>
                </c:pt>
                <c:pt idx="2">
                  <c:v>15</c:v>
                </c:pt>
                <c:pt idx="3">
                  <c:v>15</c:v>
                </c:pt>
                <c:pt idx="4">
                  <c:v>9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Muu aikuistalous (vain yli 18-vuotiaita), n=360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Taul1!$E$6:$E$12</c:f>
              <c:numCache>
                <c:formatCode>General</c:formatCode>
                <c:ptCount val="7"/>
                <c:pt idx="0">
                  <c:v>51</c:v>
                </c:pt>
                <c:pt idx="1">
                  <c:v>19</c:v>
                </c:pt>
                <c:pt idx="2">
                  <c:v>16</c:v>
                </c:pt>
                <c:pt idx="3">
                  <c:v>15</c:v>
                </c:pt>
                <c:pt idx="4">
                  <c:v>10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Talous, jossa alle 18-vuotiaita lapsia, n=479</c:v>
                </c:pt>
              </c:strCache>
            </c:strRef>
          </c:tx>
          <c:spPr>
            <a:solidFill>
              <a:srgbClr val="D070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Taul1!$F$6:$F$12</c:f>
              <c:numCache>
                <c:formatCode>General</c:formatCode>
                <c:ptCount val="7"/>
                <c:pt idx="0">
                  <c:v>50</c:v>
                </c:pt>
                <c:pt idx="1">
                  <c:v>25</c:v>
                </c:pt>
                <c:pt idx="2">
                  <c:v>24</c:v>
                </c:pt>
                <c:pt idx="3">
                  <c:v>13</c:v>
                </c:pt>
                <c:pt idx="4">
                  <c:v>14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4044880"/>
        <c:axId val="414045272"/>
      </c:barChart>
      <c:catAx>
        <c:axId val="414044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4045272"/>
        <c:crosses val="autoZero"/>
        <c:auto val="1"/>
        <c:lblAlgn val="ctr"/>
        <c:lblOffset val="100"/>
        <c:tickLblSkip val="1"/>
        <c:noMultiLvlLbl val="0"/>
      </c:catAx>
      <c:valAx>
        <c:axId val="414045272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4044880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58131469237687972"/>
          <c:y val="0.50700942045657893"/>
          <c:w val="0.36067385164028848"/>
          <c:h val="0.2296126444384794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4684487084405"/>
          <c:y val="0.1264984641769068"/>
          <c:w val="0.69110302494753284"/>
          <c:h val="0.80541224991137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isä/mies</c:v>
                </c:pt>
              </c:strCache>
            </c:strRef>
          </c:tx>
          <c:spPr>
            <a:solidFill>
              <a:srgbClr val="5DC4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maksuttomia tv-kanavia</c:v>
                </c:pt>
                <c:pt idx="1">
                  <c:v>maksullisia tv-sisältöjä</c:v>
                </c:pt>
                <c:pt idx="2">
                  <c:v>tv-sisältöjä tietokoneella</c:v>
                </c:pt>
                <c:pt idx="3">
                  <c:v>tv-sisältöjä tabletilla</c:v>
                </c:pt>
                <c:pt idx="4">
                  <c:v>tv-sisältöjä älypuhelimella</c:v>
                </c:pt>
              </c:strCache>
            </c:strRef>
          </c:cat>
          <c:val>
            <c:numRef>
              <c:f>Taul1!$B$5:$B$9</c:f>
              <c:numCache>
                <c:formatCode>General</c:formatCode>
                <c:ptCount val="5"/>
                <c:pt idx="0">
                  <c:v>27.5</c:v>
                </c:pt>
                <c:pt idx="1">
                  <c:v>18.399999999999999</c:v>
                </c:pt>
                <c:pt idx="2">
                  <c:v>25</c:v>
                </c:pt>
                <c:pt idx="3">
                  <c:v>14.5</c:v>
                </c:pt>
                <c:pt idx="4">
                  <c:v>15.5</c:v>
                </c:pt>
              </c:numCache>
            </c:numRef>
          </c:val>
        </c:ser>
        <c:ser>
          <c:idx val="1"/>
          <c:order val="1"/>
          <c:tx>
            <c:strRef>
              <c:f>Taul1!$C$4</c:f>
              <c:strCache>
                <c:ptCount val="1"/>
                <c:pt idx="0">
                  <c:v>äiti/nainen</c:v>
                </c:pt>
              </c:strCache>
            </c:strRef>
          </c:tx>
          <c:spPr>
            <a:solidFill>
              <a:srgbClr val="D070E1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maksuttomia tv-kanavia</c:v>
                </c:pt>
                <c:pt idx="1">
                  <c:v>maksullisia tv-sisältöjä</c:v>
                </c:pt>
                <c:pt idx="2">
                  <c:v>tv-sisältöjä tietokoneella</c:v>
                </c:pt>
                <c:pt idx="3">
                  <c:v>tv-sisältöjä tabletilla</c:v>
                </c:pt>
                <c:pt idx="4">
                  <c:v>tv-sisältöjä älypuhelimella</c:v>
                </c:pt>
              </c:strCache>
            </c:strRef>
          </c:cat>
          <c:val>
            <c:numRef>
              <c:f>Taul1!$C$5:$C$9</c:f>
              <c:numCache>
                <c:formatCode>General</c:formatCode>
                <c:ptCount val="5"/>
                <c:pt idx="0">
                  <c:v>22.5</c:v>
                </c:pt>
                <c:pt idx="1">
                  <c:v>6.4</c:v>
                </c:pt>
                <c:pt idx="2">
                  <c:v>19</c:v>
                </c:pt>
                <c:pt idx="3">
                  <c:v>14.5</c:v>
                </c:pt>
                <c:pt idx="4">
                  <c:v>11.5</c:v>
                </c:pt>
              </c:numCache>
            </c:numRef>
          </c:val>
        </c:ser>
        <c:ser>
          <c:idx val="2"/>
          <c:order val="2"/>
          <c:tx>
            <c:strRef>
              <c:f>Taul1!$D$4</c:f>
              <c:strCache>
                <c:ptCount val="1"/>
                <c:pt idx="0">
                  <c:v>lapsi/lapset
(ikä alle 7 v.)</c:v>
                </c:pt>
              </c:strCache>
            </c:strRef>
          </c:tx>
          <c:spPr>
            <a:solidFill>
              <a:srgbClr val="DEFF75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maksuttomia tv-kanavia</c:v>
                </c:pt>
                <c:pt idx="1">
                  <c:v>maksullisia tv-sisältöjä</c:v>
                </c:pt>
                <c:pt idx="2">
                  <c:v>tv-sisältöjä tietokoneella</c:v>
                </c:pt>
                <c:pt idx="3">
                  <c:v>tv-sisältöjä tabletilla</c:v>
                </c:pt>
                <c:pt idx="4">
                  <c:v>tv-sisältöjä älypuhelimella</c:v>
                </c:pt>
              </c:strCache>
            </c:strRef>
          </c:cat>
          <c:val>
            <c:numRef>
              <c:f>Taul1!$D$5:$D$9</c:f>
              <c:numCache>
                <c:formatCode>General</c:formatCode>
                <c:ptCount val="5"/>
                <c:pt idx="0">
                  <c:v>2</c:v>
                </c:pt>
                <c:pt idx="1">
                  <c:v>1.2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Taul1!$E$4</c:f>
              <c:strCache>
                <c:ptCount val="1"/>
                <c:pt idx="0">
                  <c:v>lapsi/lapset
(ikä 7-12 v.)</c:v>
                </c:pt>
              </c:strCache>
            </c:strRef>
          </c:tx>
          <c:spPr>
            <a:solidFill>
              <a:srgbClr val="FFD7FE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maksuttomia tv-kanavia</c:v>
                </c:pt>
                <c:pt idx="1">
                  <c:v>maksullisia tv-sisältöjä</c:v>
                </c:pt>
                <c:pt idx="2">
                  <c:v>tv-sisältöjä tietokoneella</c:v>
                </c:pt>
                <c:pt idx="3">
                  <c:v>tv-sisältöjä tabletilla</c:v>
                </c:pt>
                <c:pt idx="4">
                  <c:v>tv-sisältöjä älypuhelimella</c:v>
                </c:pt>
              </c:strCache>
            </c:strRef>
          </c:cat>
          <c:val>
            <c:numRef>
              <c:f>Taul1!$E$5:$E$9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4"/>
          <c:order val="4"/>
          <c:tx>
            <c:strRef>
              <c:f>Taul1!$F$4</c:f>
              <c:strCache>
                <c:ptCount val="1"/>
                <c:pt idx="0">
                  <c:v>lapsi/lapset
(ikä 13+ v.)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maksuttomia tv-kanavia</c:v>
                </c:pt>
                <c:pt idx="1">
                  <c:v>maksullisia tv-sisältöjä</c:v>
                </c:pt>
                <c:pt idx="2">
                  <c:v>tv-sisältöjä tietokoneella</c:v>
                </c:pt>
                <c:pt idx="3">
                  <c:v>tv-sisältöjä tabletilla</c:v>
                </c:pt>
                <c:pt idx="4">
                  <c:v>tv-sisältöjä älypuhelimella</c:v>
                </c:pt>
              </c:strCache>
            </c:strRef>
          </c:cat>
          <c:val>
            <c:numRef>
              <c:f>Taul1!$F$5:$F$9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</c:ser>
        <c:ser>
          <c:idx val="5"/>
          <c:order val="5"/>
          <c:tx>
            <c:strRef>
              <c:f>Taul1!$G$4</c:f>
              <c:strCache>
                <c:ptCount val="1"/>
                <c:pt idx="0">
                  <c:v>kaikki yhdessä</c:v>
                </c:pt>
              </c:strCache>
            </c:strRef>
          </c:tx>
          <c:spPr>
            <a:solidFill>
              <a:srgbClr val="6DC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maksuttomia tv-kanavia</c:v>
                </c:pt>
                <c:pt idx="1">
                  <c:v>maksullisia tv-sisältöjä</c:v>
                </c:pt>
                <c:pt idx="2">
                  <c:v>tv-sisältöjä tietokoneella</c:v>
                </c:pt>
                <c:pt idx="3">
                  <c:v>tv-sisältöjä tabletilla</c:v>
                </c:pt>
                <c:pt idx="4">
                  <c:v>tv-sisältöjä älypuhelimella</c:v>
                </c:pt>
              </c:strCache>
            </c:strRef>
          </c:cat>
          <c:val>
            <c:numRef>
              <c:f>Taul1!$G$5:$G$9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6"/>
          <c:order val="6"/>
          <c:tx>
            <c:strRef>
              <c:f>Taul1!$H$4</c:f>
              <c:strCache>
                <c:ptCount val="1"/>
                <c:pt idx="0">
                  <c:v>asun yksin</c:v>
                </c:pt>
              </c:strCache>
            </c:strRef>
          </c:tx>
          <c:spPr>
            <a:solidFill>
              <a:srgbClr val="FFD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maksuttomia tv-kanavia</c:v>
                </c:pt>
                <c:pt idx="1">
                  <c:v>maksullisia tv-sisältöjä</c:v>
                </c:pt>
                <c:pt idx="2">
                  <c:v>tv-sisältöjä tietokoneella</c:v>
                </c:pt>
                <c:pt idx="3">
                  <c:v>tv-sisältöjä tabletilla</c:v>
                </c:pt>
                <c:pt idx="4">
                  <c:v>tv-sisältöjä älypuhelimella</c:v>
                </c:pt>
              </c:strCache>
            </c:strRef>
          </c:cat>
          <c:val>
            <c:numRef>
              <c:f>Taul1!$H$5:$H$9</c:f>
              <c:numCache>
                <c:formatCode>General</c:formatCode>
                <c:ptCount val="5"/>
                <c:pt idx="0">
                  <c:v>27</c:v>
                </c:pt>
                <c:pt idx="1">
                  <c:v>20</c:v>
                </c:pt>
                <c:pt idx="2">
                  <c:v>27</c:v>
                </c:pt>
                <c:pt idx="3">
                  <c:v>21</c:v>
                </c:pt>
                <c:pt idx="4">
                  <c:v>21</c:v>
                </c:pt>
              </c:numCache>
            </c:numRef>
          </c:val>
        </c:ser>
        <c:ser>
          <c:idx val="7"/>
          <c:order val="7"/>
          <c:tx>
            <c:strRef>
              <c:f>Taul1!$I$4</c:f>
              <c:strCache>
                <c:ptCount val="1"/>
                <c:pt idx="0">
                  <c:v>ei kukaan/meillä ei
katsota tv-ohjelmia</c:v>
                </c:pt>
              </c:strCache>
            </c:strRef>
          </c:tx>
          <c:spPr>
            <a:solidFill>
              <a:srgbClr val="EB599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Taul1!$A$5:$A$9</c:f>
              <c:strCache>
                <c:ptCount val="5"/>
                <c:pt idx="0">
                  <c:v>maksuttomia tv-kanavia</c:v>
                </c:pt>
                <c:pt idx="1">
                  <c:v>maksullisia tv-sisältöjä</c:v>
                </c:pt>
                <c:pt idx="2">
                  <c:v>tv-sisältöjä tietokoneella</c:v>
                </c:pt>
                <c:pt idx="3">
                  <c:v>tv-sisältöjä tabletilla</c:v>
                </c:pt>
                <c:pt idx="4">
                  <c:v>tv-sisältöjä älypuhelimella</c:v>
                </c:pt>
              </c:strCache>
            </c:strRef>
          </c:cat>
          <c:val>
            <c:numRef>
              <c:f>Taul1!$I$5:$I$9</c:f>
              <c:numCache>
                <c:formatCode>General</c:formatCode>
                <c:ptCount val="5"/>
                <c:pt idx="0">
                  <c:v>3</c:v>
                </c:pt>
                <c:pt idx="1">
                  <c:v>44</c:v>
                </c:pt>
                <c:pt idx="2">
                  <c:v>13</c:v>
                </c:pt>
                <c:pt idx="3">
                  <c:v>36</c:v>
                </c:pt>
                <c:pt idx="4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15037144"/>
        <c:axId val="415037536"/>
      </c:barChart>
      <c:catAx>
        <c:axId val="415037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5037536"/>
        <c:crosses val="autoZero"/>
        <c:auto val="1"/>
        <c:lblAlgn val="ctr"/>
        <c:lblOffset val="100"/>
        <c:tickLblSkip val="1"/>
        <c:noMultiLvlLbl val="0"/>
      </c:catAx>
      <c:valAx>
        <c:axId val="415037536"/>
        <c:scaling>
          <c:orientation val="minMax"/>
          <c:max val="100.01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sz="1200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sz="1200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021500437445316"/>
              <c:y val="0.94542495278302408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5037144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3.2064128256513023E-2"/>
          <c:y val="1.4904447236692011E-2"/>
          <c:w val="0.896793524055986"/>
          <c:h val="8.2666679981425906E-2"/>
        </c:manualLayout>
      </c:layout>
      <c:overlay val="0"/>
      <c:txPr>
        <a:bodyPr/>
        <a:lstStyle/>
        <a:p>
          <a:pPr>
            <a:defRPr sz="1100">
              <a:solidFill>
                <a:srgbClr val="444444"/>
              </a:solidFill>
              <a:latin typeface="Calibri" panose="020F050202020403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3943004118474"/>
          <c:y val="0.1264984641769068"/>
          <c:w val="0.43138358606977728"/>
          <c:h val="0.807948746435581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useamman
kerran päivässä</c:v>
                </c:pt>
              </c:strCache>
            </c:strRef>
          </c:tx>
          <c:spPr>
            <a:solidFill>
              <a:srgbClr val="5DC4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Taul1!$A$6:$A$23</c:f>
              <c:strCache>
                <c:ptCount val="18"/>
                <c:pt idx="0">
                  <c:v>katson televisiota yksin omassa rauhassani</c:v>
                </c:pt>
                <c:pt idx="1">
                  <c:v>2016</c:v>
                </c:pt>
                <c:pt idx="2">
                  <c:v>2014</c:v>
                </c:pt>
                <c:pt idx="3">
                  <c:v>katson televisiota samassa huoneessa muiden kanssa</c:v>
                </c:pt>
                <c:pt idx="4">
                  <c:v>2016</c:v>
                </c:pt>
                <c:pt idx="5">
                  <c:v>2014</c:v>
                </c:pt>
                <c:pt idx="6">
                  <c:v>katselen tv:tä samalla kun teen muita asioita, esim. kotitöitä, kuntoilen, teen ruokaa, luen lehtiä tms.</c:v>
                </c:pt>
                <c:pt idx="7">
                  <c:v>2016</c:v>
                </c:pt>
                <c:pt idx="8">
                  <c:v>2014</c:v>
                </c:pt>
                <c:pt idx="9">
                  <c:v>haen netistä lisätietoa katselemaani tv-ohjelmaan liittyen</c:v>
                </c:pt>
                <c:pt idx="10">
                  <c:v>2016</c:v>
                </c:pt>
                <c:pt idx="11">
                  <c:v>2014</c:v>
                </c:pt>
                <c:pt idx="12">
                  <c:v>katson televisiota ja kommunikoin samalla muista asioista ystävieni/tuttujeni kanssa sosiaalisessa mediassa, pika- tai tekstiviestein</c:v>
                </c:pt>
                <c:pt idx="13">
                  <c:v>2016</c:v>
                </c:pt>
                <c:pt idx="14">
                  <c:v>2014</c:v>
                </c:pt>
                <c:pt idx="15">
                  <c:v>luen tv-ohjelmista kommentteja sosiaalisesta mediasta</c:v>
                </c:pt>
                <c:pt idx="16">
                  <c:v>2016</c:v>
                </c:pt>
                <c:pt idx="17">
                  <c:v>2014</c:v>
                </c:pt>
              </c:strCache>
            </c:strRef>
          </c:cat>
          <c:val>
            <c:numRef>
              <c:f>Taul1!$B$6:$B$23</c:f>
              <c:numCache>
                <c:formatCode>General</c:formatCode>
                <c:ptCount val="18"/>
                <c:pt idx="1">
                  <c:v>25</c:v>
                </c:pt>
                <c:pt idx="2">
                  <c:v>20.727989999999998</c:v>
                </c:pt>
                <c:pt idx="4">
                  <c:v>22</c:v>
                </c:pt>
                <c:pt idx="5">
                  <c:v>21.081189999999999</c:v>
                </c:pt>
                <c:pt idx="7">
                  <c:v>16.5</c:v>
                </c:pt>
                <c:pt idx="8">
                  <c:v>15.30179</c:v>
                </c:pt>
                <c:pt idx="10">
                  <c:v>4</c:v>
                </c:pt>
                <c:pt idx="11">
                  <c:v>4.1379999999999999</c:v>
                </c:pt>
                <c:pt idx="13">
                  <c:v>6</c:v>
                </c:pt>
                <c:pt idx="14">
                  <c:v>5.7827200000000003</c:v>
                </c:pt>
                <c:pt idx="17">
                  <c:v>0.79539000000000004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kerran
päivässä</c:v>
                </c:pt>
              </c:strCache>
            </c:strRef>
          </c:tx>
          <c:spPr>
            <a:solidFill>
              <a:srgbClr val="96F0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Taul1!$A$6:$A$23</c:f>
              <c:strCache>
                <c:ptCount val="18"/>
                <c:pt idx="0">
                  <c:v>katson televisiota yksin omassa rauhassani</c:v>
                </c:pt>
                <c:pt idx="1">
                  <c:v>2016</c:v>
                </c:pt>
                <c:pt idx="2">
                  <c:v>2014</c:v>
                </c:pt>
                <c:pt idx="3">
                  <c:v>katson televisiota samassa huoneessa muiden kanssa</c:v>
                </c:pt>
                <c:pt idx="4">
                  <c:v>2016</c:v>
                </c:pt>
                <c:pt idx="5">
                  <c:v>2014</c:v>
                </c:pt>
                <c:pt idx="6">
                  <c:v>katselen tv:tä samalla kun teen muita asioita, esim. kotitöitä, kuntoilen, teen ruokaa, luen lehtiä tms.</c:v>
                </c:pt>
                <c:pt idx="7">
                  <c:v>2016</c:v>
                </c:pt>
                <c:pt idx="8">
                  <c:v>2014</c:v>
                </c:pt>
                <c:pt idx="9">
                  <c:v>haen netistä lisätietoa katselemaani tv-ohjelmaan liittyen</c:v>
                </c:pt>
                <c:pt idx="10">
                  <c:v>2016</c:v>
                </c:pt>
                <c:pt idx="11">
                  <c:v>2014</c:v>
                </c:pt>
                <c:pt idx="12">
                  <c:v>katson televisiota ja kommunikoin samalla muista asioista ystävieni/tuttujeni kanssa sosiaalisessa mediassa, pika- tai tekstiviestein</c:v>
                </c:pt>
                <c:pt idx="13">
                  <c:v>2016</c:v>
                </c:pt>
                <c:pt idx="14">
                  <c:v>2014</c:v>
                </c:pt>
                <c:pt idx="15">
                  <c:v>luen tv-ohjelmista kommentteja sosiaalisesta mediasta</c:v>
                </c:pt>
                <c:pt idx="16">
                  <c:v>2016</c:v>
                </c:pt>
                <c:pt idx="17">
                  <c:v>2014</c:v>
                </c:pt>
              </c:strCache>
            </c:strRef>
          </c:cat>
          <c:val>
            <c:numRef>
              <c:f>Taul1!$C$6:$C$23</c:f>
              <c:numCache>
                <c:formatCode>General</c:formatCode>
                <c:ptCount val="18"/>
                <c:pt idx="1">
                  <c:v>16</c:v>
                </c:pt>
                <c:pt idx="2">
                  <c:v>15.90002</c:v>
                </c:pt>
                <c:pt idx="4">
                  <c:v>16</c:v>
                </c:pt>
                <c:pt idx="5">
                  <c:v>17.103539999999999</c:v>
                </c:pt>
                <c:pt idx="7">
                  <c:v>10.5</c:v>
                </c:pt>
                <c:pt idx="8">
                  <c:v>10.908329999999999</c:v>
                </c:pt>
                <c:pt idx="10">
                  <c:v>5</c:v>
                </c:pt>
                <c:pt idx="11">
                  <c:v>4.2202900000000003</c:v>
                </c:pt>
                <c:pt idx="13">
                  <c:v>4</c:v>
                </c:pt>
                <c:pt idx="14">
                  <c:v>3.8202600000000002</c:v>
                </c:pt>
                <c:pt idx="16">
                  <c:v>1.2</c:v>
                </c:pt>
                <c:pt idx="17">
                  <c:v>1.14388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lähes
päivittäin</c:v>
                </c:pt>
              </c:strCache>
            </c:strRef>
          </c:tx>
          <c:spPr>
            <a:solidFill>
              <a:srgbClr val="DEFF75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Taul1!$A$6:$A$23</c:f>
              <c:strCache>
                <c:ptCount val="18"/>
                <c:pt idx="0">
                  <c:v>katson televisiota yksin omassa rauhassani</c:v>
                </c:pt>
                <c:pt idx="1">
                  <c:v>2016</c:v>
                </c:pt>
                <c:pt idx="2">
                  <c:v>2014</c:v>
                </c:pt>
                <c:pt idx="3">
                  <c:v>katson televisiota samassa huoneessa muiden kanssa</c:v>
                </c:pt>
                <c:pt idx="4">
                  <c:v>2016</c:v>
                </c:pt>
                <c:pt idx="5">
                  <c:v>2014</c:v>
                </c:pt>
                <c:pt idx="6">
                  <c:v>katselen tv:tä samalla kun teen muita asioita, esim. kotitöitä, kuntoilen, teen ruokaa, luen lehtiä tms.</c:v>
                </c:pt>
                <c:pt idx="7">
                  <c:v>2016</c:v>
                </c:pt>
                <c:pt idx="8">
                  <c:v>2014</c:v>
                </c:pt>
                <c:pt idx="9">
                  <c:v>haen netistä lisätietoa katselemaani tv-ohjelmaan liittyen</c:v>
                </c:pt>
                <c:pt idx="10">
                  <c:v>2016</c:v>
                </c:pt>
                <c:pt idx="11">
                  <c:v>2014</c:v>
                </c:pt>
                <c:pt idx="12">
                  <c:v>katson televisiota ja kommunikoin samalla muista asioista ystävieni/tuttujeni kanssa sosiaalisessa mediassa, pika- tai tekstiviestein</c:v>
                </c:pt>
                <c:pt idx="13">
                  <c:v>2016</c:v>
                </c:pt>
                <c:pt idx="14">
                  <c:v>2014</c:v>
                </c:pt>
                <c:pt idx="15">
                  <c:v>luen tv-ohjelmista kommentteja sosiaalisesta mediasta</c:v>
                </c:pt>
                <c:pt idx="16">
                  <c:v>2016</c:v>
                </c:pt>
                <c:pt idx="17">
                  <c:v>2014</c:v>
                </c:pt>
              </c:strCache>
            </c:strRef>
          </c:cat>
          <c:val>
            <c:numRef>
              <c:f>Taul1!$D$6:$D$23</c:f>
              <c:numCache>
                <c:formatCode>General</c:formatCode>
                <c:ptCount val="18"/>
                <c:pt idx="1">
                  <c:v>23</c:v>
                </c:pt>
                <c:pt idx="2">
                  <c:v>26.52599</c:v>
                </c:pt>
                <c:pt idx="4">
                  <c:v>23</c:v>
                </c:pt>
                <c:pt idx="5">
                  <c:v>24.55331</c:v>
                </c:pt>
                <c:pt idx="7">
                  <c:v>24.5</c:v>
                </c:pt>
                <c:pt idx="8">
                  <c:v>24.275390000000002</c:v>
                </c:pt>
                <c:pt idx="10">
                  <c:v>11</c:v>
                </c:pt>
                <c:pt idx="11">
                  <c:v>11.26749</c:v>
                </c:pt>
                <c:pt idx="13">
                  <c:v>12</c:v>
                </c:pt>
                <c:pt idx="14">
                  <c:v>11.44828</c:v>
                </c:pt>
                <c:pt idx="16">
                  <c:v>3.4</c:v>
                </c:pt>
                <c:pt idx="17">
                  <c:v>3.4134000000000002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vähintään
kerran viikossa</c:v>
                </c:pt>
              </c:strCache>
            </c:strRef>
          </c:tx>
          <c:spPr>
            <a:solidFill>
              <a:srgbClr val="FFD7FE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Taul1!$A$6:$A$23</c:f>
              <c:strCache>
                <c:ptCount val="18"/>
                <c:pt idx="0">
                  <c:v>katson televisiota yksin omassa rauhassani</c:v>
                </c:pt>
                <c:pt idx="1">
                  <c:v>2016</c:v>
                </c:pt>
                <c:pt idx="2">
                  <c:v>2014</c:v>
                </c:pt>
                <c:pt idx="3">
                  <c:v>katson televisiota samassa huoneessa muiden kanssa</c:v>
                </c:pt>
                <c:pt idx="4">
                  <c:v>2016</c:v>
                </c:pt>
                <c:pt idx="5">
                  <c:v>2014</c:v>
                </c:pt>
                <c:pt idx="6">
                  <c:v>katselen tv:tä samalla kun teen muita asioita, esim. kotitöitä, kuntoilen, teen ruokaa, luen lehtiä tms.</c:v>
                </c:pt>
                <c:pt idx="7">
                  <c:v>2016</c:v>
                </c:pt>
                <c:pt idx="8">
                  <c:v>2014</c:v>
                </c:pt>
                <c:pt idx="9">
                  <c:v>haen netistä lisätietoa katselemaani tv-ohjelmaan liittyen</c:v>
                </c:pt>
                <c:pt idx="10">
                  <c:v>2016</c:v>
                </c:pt>
                <c:pt idx="11">
                  <c:v>2014</c:v>
                </c:pt>
                <c:pt idx="12">
                  <c:v>katson televisiota ja kommunikoin samalla muista asioista ystävieni/tuttujeni kanssa sosiaalisessa mediassa, pika- tai tekstiviestein</c:v>
                </c:pt>
                <c:pt idx="13">
                  <c:v>2016</c:v>
                </c:pt>
                <c:pt idx="14">
                  <c:v>2014</c:v>
                </c:pt>
                <c:pt idx="15">
                  <c:v>luen tv-ohjelmista kommentteja sosiaalisesta mediasta</c:v>
                </c:pt>
                <c:pt idx="16">
                  <c:v>2016</c:v>
                </c:pt>
                <c:pt idx="17">
                  <c:v>2014</c:v>
                </c:pt>
              </c:strCache>
            </c:strRef>
          </c:cat>
          <c:val>
            <c:numRef>
              <c:f>Taul1!$E$6:$E$23</c:f>
              <c:numCache>
                <c:formatCode>General</c:formatCode>
                <c:ptCount val="18"/>
                <c:pt idx="1">
                  <c:v>19</c:v>
                </c:pt>
                <c:pt idx="2">
                  <c:v>18.50386</c:v>
                </c:pt>
                <c:pt idx="4">
                  <c:v>14</c:v>
                </c:pt>
                <c:pt idx="5">
                  <c:v>14.702059999999999</c:v>
                </c:pt>
                <c:pt idx="7">
                  <c:v>13.5</c:v>
                </c:pt>
                <c:pt idx="8">
                  <c:v>16.028279999999999</c:v>
                </c:pt>
                <c:pt idx="10">
                  <c:v>19</c:v>
                </c:pt>
                <c:pt idx="11">
                  <c:v>19.362570000000002</c:v>
                </c:pt>
                <c:pt idx="13">
                  <c:v>12</c:v>
                </c:pt>
                <c:pt idx="14">
                  <c:v>12.365790000000001</c:v>
                </c:pt>
                <c:pt idx="16">
                  <c:v>7.4</c:v>
                </c:pt>
                <c:pt idx="17">
                  <c:v>7.8244300000000004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vähintään
kerran kuukaudessa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Taul1!$A$6:$A$23</c:f>
              <c:strCache>
                <c:ptCount val="18"/>
                <c:pt idx="0">
                  <c:v>katson televisiota yksin omassa rauhassani</c:v>
                </c:pt>
                <c:pt idx="1">
                  <c:v>2016</c:v>
                </c:pt>
                <c:pt idx="2">
                  <c:v>2014</c:v>
                </c:pt>
                <c:pt idx="3">
                  <c:v>katson televisiota samassa huoneessa muiden kanssa</c:v>
                </c:pt>
                <c:pt idx="4">
                  <c:v>2016</c:v>
                </c:pt>
                <c:pt idx="5">
                  <c:v>2014</c:v>
                </c:pt>
                <c:pt idx="6">
                  <c:v>katselen tv:tä samalla kun teen muita asioita, esim. kotitöitä, kuntoilen, teen ruokaa, luen lehtiä tms.</c:v>
                </c:pt>
                <c:pt idx="7">
                  <c:v>2016</c:v>
                </c:pt>
                <c:pt idx="8">
                  <c:v>2014</c:v>
                </c:pt>
                <c:pt idx="9">
                  <c:v>haen netistä lisätietoa katselemaani tv-ohjelmaan liittyen</c:v>
                </c:pt>
                <c:pt idx="10">
                  <c:v>2016</c:v>
                </c:pt>
                <c:pt idx="11">
                  <c:v>2014</c:v>
                </c:pt>
                <c:pt idx="12">
                  <c:v>katson televisiota ja kommunikoin samalla muista asioista ystävieni/tuttujeni kanssa sosiaalisessa mediassa, pika- tai tekstiviestein</c:v>
                </c:pt>
                <c:pt idx="13">
                  <c:v>2016</c:v>
                </c:pt>
                <c:pt idx="14">
                  <c:v>2014</c:v>
                </c:pt>
                <c:pt idx="15">
                  <c:v>luen tv-ohjelmista kommentteja sosiaalisesta mediasta</c:v>
                </c:pt>
                <c:pt idx="16">
                  <c:v>2016</c:v>
                </c:pt>
                <c:pt idx="17">
                  <c:v>2014</c:v>
                </c:pt>
              </c:strCache>
            </c:strRef>
          </c:cat>
          <c:val>
            <c:numRef>
              <c:f>Taul1!$F$6:$F$23</c:f>
              <c:numCache>
                <c:formatCode>General</c:formatCode>
                <c:ptCount val="18"/>
                <c:pt idx="1">
                  <c:v>8</c:v>
                </c:pt>
                <c:pt idx="2">
                  <c:v>10.311809999999999</c:v>
                </c:pt>
                <c:pt idx="4">
                  <c:v>11</c:v>
                </c:pt>
                <c:pt idx="5">
                  <c:v>10.43985</c:v>
                </c:pt>
                <c:pt idx="7">
                  <c:v>8</c:v>
                </c:pt>
                <c:pt idx="8">
                  <c:v>8.0861599999999996</c:v>
                </c:pt>
                <c:pt idx="10">
                  <c:v>24</c:v>
                </c:pt>
                <c:pt idx="11">
                  <c:v>21.89263</c:v>
                </c:pt>
                <c:pt idx="13">
                  <c:v>11</c:v>
                </c:pt>
                <c:pt idx="14">
                  <c:v>11.82056</c:v>
                </c:pt>
                <c:pt idx="16">
                  <c:v>17</c:v>
                </c:pt>
                <c:pt idx="17">
                  <c:v>15.979889999999999</c:v>
                </c:pt>
              </c:numCache>
            </c:numRef>
          </c:val>
        </c:ser>
        <c:ser>
          <c:idx val="5"/>
          <c:order val="5"/>
          <c:tx>
            <c:strRef>
              <c:f>Taul1!$G$5</c:f>
              <c:strCache>
                <c:ptCount val="1"/>
                <c:pt idx="0">
                  <c:v>harvemmin
tai en koskaan</c:v>
                </c:pt>
              </c:strCache>
            </c:strRef>
          </c:tx>
          <c:spPr>
            <a:solidFill>
              <a:srgbClr val="D070E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Taul1!$A$6:$A$23</c:f>
              <c:strCache>
                <c:ptCount val="18"/>
                <c:pt idx="0">
                  <c:v>katson televisiota yksin omassa rauhassani</c:v>
                </c:pt>
                <c:pt idx="1">
                  <c:v>2016</c:v>
                </c:pt>
                <c:pt idx="2">
                  <c:v>2014</c:v>
                </c:pt>
                <c:pt idx="3">
                  <c:v>katson televisiota samassa huoneessa muiden kanssa</c:v>
                </c:pt>
                <c:pt idx="4">
                  <c:v>2016</c:v>
                </c:pt>
                <c:pt idx="5">
                  <c:v>2014</c:v>
                </c:pt>
                <c:pt idx="6">
                  <c:v>katselen tv:tä samalla kun teen muita asioita, esim. kotitöitä, kuntoilen, teen ruokaa, luen lehtiä tms.</c:v>
                </c:pt>
                <c:pt idx="7">
                  <c:v>2016</c:v>
                </c:pt>
                <c:pt idx="8">
                  <c:v>2014</c:v>
                </c:pt>
                <c:pt idx="9">
                  <c:v>haen netistä lisätietoa katselemaani tv-ohjelmaan liittyen</c:v>
                </c:pt>
                <c:pt idx="10">
                  <c:v>2016</c:v>
                </c:pt>
                <c:pt idx="11">
                  <c:v>2014</c:v>
                </c:pt>
                <c:pt idx="12">
                  <c:v>katson televisiota ja kommunikoin samalla muista asioista ystävieni/tuttujeni kanssa sosiaalisessa mediassa, pika- tai tekstiviestein</c:v>
                </c:pt>
                <c:pt idx="13">
                  <c:v>2016</c:v>
                </c:pt>
                <c:pt idx="14">
                  <c:v>2014</c:v>
                </c:pt>
                <c:pt idx="15">
                  <c:v>luen tv-ohjelmista kommentteja sosiaalisesta mediasta</c:v>
                </c:pt>
                <c:pt idx="16">
                  <c:v>2016</c:v>
                </c:pt>
                <c:pt idx="17">
                  <c:v>2014</c:v>
                </c:pt>
              </c:strCache>
            </c:strRef>
          </c:cat>
          <c:val>
            <c:numRef>
              <c:f>Taul1!$G$6:$G$23</c:f>
              <c:numCache>
                <c:formatCode>General</c:formatCode>
                <c:ptCount val="18"/>
                <c:pt idx="1">
                  <c:v>9</c:v>
                </c:pt>
                <c:pt idx="2">
                  <c:v>8.0303299999999993</c:v>
                </c:pt>
                <c:pt idx="4">
                  <c:v>14</c:v>
                </c:pt>
                <c:pt idx="5">
                  <c:v>12.120050000000001</c:v>
                </c:pt>
                <c:pt idx="7">
                  <c:v>27</c:v>
                </c:pt>
                <c:pt idx="8">
                  <c:v>25.40006</c:v>
                </c:pt>
                <c:pt idx="10">
                  <c:v>37</c:v>
                </c:pt>
                <c:pt idx="11">
                  <c:v>39.119019999999999</c:v>
                </c:pt>
                <c:pt idx="13">
                  <c:v>55</c:v>
                </c:pt>
                <c:pt idx="14">
                  <c:v>54.762390000000003</c:v>
                </c:pt>
                <c:pt idx="16">
                  <c:v>71</c:v>
                </c:pt>
                <c:pt idx="17">
                  <c:v>70.843019999999996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15039888"/>
        <c:axId val="415040280"/>
      </c:barChart>
      <c:catAx>
        <c:axId val="415039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5040280"/>
        <c:crosses val="autoZero"/>
        <c:auto val="1"/>
        <c:lblAlgn val="ctr"/>
        <c:lblOffset val="100"/>
        <c:tickLblSkip val="1"/>
        <c:noMultiLvlLbl val="0"/>
      </c:catAx>
      <c:valAx>
        <c:axId val="415040280"/>
        <c:scaling>
          <c:orientation val="minMax"/>
          <c:max val="100.01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sz="1200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sz="1200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021500437445316"/>
              <c:y val="0.94542495278302408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5039888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12535066984362425"/>
          <c:y val="2.2513793258404524E-2"/>
          <c:w val="0.80410824799204705"/>
          <c:h val="8.8794132185601074E-2"/>
        </c:manualLayout>
      </c:layout>
      <c:overlay val="0"/>
      <c:txPr>
        <a:bodyPr/>
        <a:lstStyle/>
        <a:p>
          <a:pPr>
            <a:defRPr>
              <a:solidFill>
                <a:srgbClr val="444444"/>
              </a:solidFill>
              <a:latin typeface="Calibri" panose="020F050202020403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3943004118474"/>
          <c:y val="0.1264984641769068"/>
          <c:w val="0.43138358606977728"/>
          <c:h val="0.807948746435581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useamman
kerran päivässä</c:v>
                </c:pt>
              </c:strCache>
            </c:strRef>
          </c:tx>
          <c:spPr>
            <a:solidFill>
              <a:srgbClr val="5DC4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Taul1!$A$6:$A$20</c:f>
              <c:strCache>
                <c:ptCount val="15"/>
                <c:pt idx="0">
                  <c:v>kommentoin ystävilleni/tutuilleni parhaillaan katselemaani tv-ohjelmaa pika- tai tekstiviestillä</c:v>
                </c:pt>
                <c:pt idx="1">
                  <c:v>2016</c:v>
                </c:pt>
                <c:pt idx="2">
                  <c:v>2014</c:v>
                </c:pt>
                <c:pt idx="3">
                  <c:v>puhun puhelimessa siitä, mitä kiinnostavia tv-ohjelmia on parhaillaan menossa</c:v>
                </c:pt>
                <c:pt idx="4">
                  <c:v>2016</c:v>
                </c:pt>
                <c:pt idx="5">
                  <c:v>2014</c:v>
                </c:pt>
                <c:pt idx="6">
                  <c:v>tykkään tai suosittelen katselemiani tv-ohjelmia sosiaalisessa mediassa</c:v>
                </c:pt>
                <c:pt idx="7">
                  <c:v>2016</c:v>
                </c:pt>
                <c:pt idx="8">
                  <c:v>2014</c:v>
                </c:pt>
                <c:pt idx="9">
                  <c:v>kommentoin itse sosiaalisessa mediassa tv-ohjelmia</c:v>
                </c:pt>
                <c:pt idx="10">
                  <c:v>2016</c:v>
                </c:pt>
                <c:pt idx="11">
                  <c:v>2014</c:v>
                </c:pt>
                <c:pt idx="12">
                  <c:v>osallistun käynnissä olevaan tv-ohjelmaan netin tai sosiaalisen median kautta (esim. Twitterin kautta tai ohjelman internet-sivulla) kommentoimalla, äänestämällä, osallistumalla arvontaan jne.</c:v>
                </c:pt>
                <c:pt idx="13">
                  <c:v>2016</c:v>
                </c:pt>
                <c:pt idx="14">
                  <c:v>2014</c:v>
                </c:pt>
              </c:strCache>
            </c:strRef>
          </c:cat>
          <c:val>
            <c:numRef>
              <c:f>Taul1!$B$6:$B$20</c:f>
              <c:numCache>
                <c:formatCode>General</c:formatCode>
                <c:ptCount val="15"/>
                <c:pt idx="1">
                  <c:v>1</c:v>
                </c:pt>
                <c:pt idx="2">
                  <c:v>1.0688800000000001</c:v>
                </c:pt>
                <c:pt idx="5">
                  <c:v>0.53076999999999996</c:v>
                </c:pt>
                <c:pt idx="8">
                  <c:v>0.36931000000000003</c:v>
                </c:pt>
                <c:pt idx="11">
                  <c:v>0.24876000000000001</c:v>
                </c:pt>
                <c:pt idx="14">
                  <c:v>0.19586999999999999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kerran
päivässä</c:v>
                </c:pt>
              </c:strCache>
            </c:strRef>
          </c:tx>
          <c:spPr>
            <a:solidFill>
              <a:srgbClr val="96F0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Taul1!$A$6:$A$20</c:f>
              <c:strCache>
                <c:ptCount val="15"/>
                <c:pt idx="0">
                  <c:v>kommentoin ystävilleni/tutuilleni parhaillaan katselemaani tv-ohjelmaa pika- tai tekstiviestillä</c:v>
                </c:pt>
                <c:pt idx="1">
                  <c:v>2016</c:v>
                </c:pt>
                <c:pt idx="2">
                  <c:v>2014</c:v>
                </c:pt>
                <c:pt idx="3">
                  <c:v>puhun puhelimessa siitä, mitä kiinnostavia tv-ohjelmia on parhaillaan menossa</c:v>
                </c:pt>
                <c:pt idx="4">
                  <c:v>2016</c:v>
                </c:pt>
                <c:pt idx="5">
                  <c:v>2014</c:v>
                </c:pt>
                <c:pt idx="6">
                  <c:v>tykkään tai suosittelen katselemiani tv-ohjelmia sosiaalisessa mediassa</c:v>
                </c:pt>
                <c:pt idx="7">
                  <c:v>2016</c:v>
                </c:pt>
                <c:pt idx="8">
                  <c:v>2014</c:v>
                </c:pt>
                <c:pt idx="9">
                  <c:v>kommentoin itse sosiaalisessa mediassa tv-ohjelmia</c:v>
                </c:pt>
                <c:pt idx="10">
                  <c:v>2016</c:v>
                </c:pt>
                <c:pt idx="11">
                  <c:v>2014</c:v>
                </c:pt>
                <c:pt idx="12">
                  <c:v>osallistun käynnissä olevaan tv-ohjelmaan netin tai sosiaalisen median kautta (esim. Twitterin kautta tai ohjelman internet-sivulla) kommentoimalla, äänestämällä, osallistumalla arvontaan jne.</c:v>
                </c:pt>
                <c:pt idx="13">
                  <c:v>2016</c:v>
                </c:pt>
                <c:pt idx="14">
                  <c:v>2014</c:v>
                </c:pt>
              </c:strCache>
            </c:strRef>
          </c:cat>
          <c:val>
            <c:numRef>
              <c:f>Taul1!$C$6:$C$20</c:f>
              <c:numCache>
                <c:formatCode>General</c:formatCode>
                <c:ptCount val="15"/>
                <c:pt idx="1">
                  <c:v>1</c:v>
                </c:pt>
                <c:pt idx="2">
                  <c:v>0.81672999999999996</c:v>
                </c:pt>
                <c:pt idx="5">
                  <c:v>0.52983000000000002</c:v>
                </c:pt>
                <c:pt idx="8">
                  <c:v>0.49036000000000002</c:v>
                </c:pt>
                <c:pt idx="11">
                  <c:v>0.40854000000000001</c:v>
                </c:pt>
                <c:pt idx="14">
                  <c:v>0.35019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lähes
päivittäin</c:v>
                </c:pt>
              </c:strCache>
            </c:strRef>
          </c:tx>
          <c:spPr>
            <a:solidFill>
              <a:srgbClr val="DEFF75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Taul1!$A$6:$A$20</c:f>
              <c:strCache>
                <c:ptCount val="15"/>
                <c:pt idx="0">
                  <c:v>kommentoin ystävilleni/tutuilleni parhaillaan katselemaani tv-ohjelmaa pika- tai tekstiviestillä</c:v>
                </c:pt>
                <c:pt idx="1">
                  <c:v>2016</c:v>
                </c:pt>
                <c:pt idx="2">
                  <c:v>2014</c:v>
                </c:pt>
                <c:pt idx="3">
                  <c:v>puhun puhelimessa siitä, mitä kiinnostavia tv-ohjelmia on parhaillaan menossa</c:v>
                </c:pt>
                <c:pt idx="4">
                  <c:v>2016</c:v>
                </c:pt>
                <c:pt idx="5">
                  <c:v>2014</c:v>
                </c:pt>
                <c:pt idx="6">
                  <c:v>tykkään tai suosittelen katselemiani tv-ohjelmia sosiaalisessa mediassa</c:v>
                </c:pt>
                <c:pt idx="7">
                  <c:v>2016</c:v>
                </c:pt>
                <c:pt idx="8">
                  <c:v>2014</c:v>
                </c:pt>
                <c:pt idx="9">
                  <c:v>kommentoin itse sosiaalisessa mediassa tv-ohjelmia</c:v>
                </c:pt>
                <c:pt idx="10">
                  <c:v>2016</c:v>
                </c:pt>
                <c:pt idx="11">
                  <c:v>2014</c:v>
                </c:pt>
                <c:pt idx="12">
                  <c:v>osallistun käynnissä olevaan tv-ohjelmaan netin tai sosiaalisen median kautta (esim. Twitterin kautta tai ohjelman internet-sivulla) kommentoimalla, äänestämällä, osallistumalla arvontaan jne.</c:v>
                </c:pt>
                <c:pt idx="13">
                  <c:v>2016</c:v>
                </c:pt>
                <c:pt idx="14">
                  <c:v>2014</c:v>
                </c:pt>
              </c:strCache>
            </c:strRef>
          </c:cat>
          <c:val>
            <c:numRef>
              <c:f>Taul1!$D$6:$D$20</c:f>
              <c:numCache>
                <c:formatCode>General</c:formatCode>
                <c:ptCount val="15"/>
                <c:pt idx="1">
                  <c:v>3</c:v>
                </c:pt>
                <c:pt idx="2">
                  <c:v>2.9902600000000001</c:v>
                </c:pt>
                <c:pt idx="4">
                  <c:v>1.2</c:v>
                </c:pt>
                <c:pt idx="5">
                  <c:v>1.58694</c:v>
                </c:pt>
                <c:pt idx="7">
                  <c:v>1</c:v>
                </c:pt>
                <c:pt idx="8">
                  <c:v>1.0458400000000001</c:v>
                </c:pt>
                <c:pt idx="10">
                  <c:v>1</c:v>
                </c:pt>
                <c:pt idx="11">
                  <c:v>0.87089000000000005</c:v>
                </c:pt>
                <c:pt idx="13">
                  <c:v>1</c:v>
                </c:pt>
                <c:pt idx="14">
                  <c:v>0.64402000000000004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vähintään
kerran viikossa</c:v>
                </c:pt>
              </c:strCache>
            </c:strRef>
          </c:tx>
          <c:spPr>
            <a:solidFill>
              <a:srgbClr val="FFD7FE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Taul1!$A$6:$A$20</c:f>
              <c:strCache>
                <c:ptCount val="15"/>
                <c:pt idx="0">
                  <c:v>kommentoin ystävilleni/tutuilleni parhaillaan katselemaani tv-ohjelmaa pika- tai tekstiviestillä</c:v>
                </c:pt>
                <c:pt idx="1">
                  <c:v>2016</c:v>
                </c:pt>
                <c:pt idx="2">
                  <c:v>2014</c:v>
                </c:pt>
                <c:pt idx="3">
                  <c:v>puhun puhelimessa siitä, mitä kiinnostavia tv-ohjelmia on parhaillaan menossa</c:v>
                </c:pt>
                <c:pt idx="4">
                  <c:v>2016</c:v>
                </c:pt>
                <c:pt idx="5">
                  <c:v>2014</c:v>
                </c:pt>
                <c:pt idx="6">
                  <c:v>tykkään tai suosittelen katselemiani tv-ohjelmia sosiaalisessa mediassa</c:v>
                </c:pt>
                <c:pt idx="7">
                  <c:v>2016</c:v>
                </c:pt>
                <c:pt idx="8">
                  <c:v>2014</c:v>
                </c:pt>
                <c:pt idx="9">
                  <c:v>kommentoin itse sosiaalisessa mediassa tv-ohjelmia</c:v>
                </c:pt>
                <c:pt idx="10">
                  <c:v>2016</c:v>
                </c:pt>
                <c:pt idx="11">
                  <c:v>2014</c:v>
                </c:pt>
                <c:pt idx="12">
                  <c:v>osallistun käynnissä olevaan tv-ohjelmaan netin tai sosiaalisen median kautta (esim. Twitterin kautta tai ohjelman internet-sivulla) kommentoimalla, äänestämällä, osallistumalla arvontaan jne.</c:v>
                </c:pt>
                <c:pt idx="13">
                  <c:v>2016</c:v>
                </c:pt>
                <c:pt idx="14">
                  <c:v>2014</c:v>
                </c:pt>
              </c:strCache>
            </c:strRef>
          </c:cat>
          <c:val>
            <c:numRef>
              <c:f>Taul1!$E$6:$E$20</c:f>
              <c:numCache>
                <c:formatCode>General</c:formatCode>
                <c:ptCount val="15"/>
                <c:pt idx="1">
                  <c:v>5</c:v>
                </c:pt>
                <c:pt idx="2">
                  <c:v>5.2514799999999999</c:v>
                </c:pt>
                <c:pt idx="4">
                  <c:v>3.4</c:v>
                </c:pt>
                <c:pt idx="5">
                  <c:v>3.8945500000000002</c:v>
                </c:pt>
                <c:pt idx="7">
                  <c:v>2</c:v>
                </c:pt>
                <c:pt idx="8">
                  <c:v>2.4921700000000002</c:v>
                </c:pt>
                <c:pt idx="10">
                  <c:v>2</c:v>
                </c:pt>
                <c:pt idx="11">
                  <c:v>2.1835300000000002</c:v>
                </c:pt>
                <c:pt idx="13">
                  <c:v>1</c:v>
                </c:pt>
                <c:pt idx="14">
                  <c:v>0.91540999999999995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vähintään
kerran kuukaudessa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Taul1!$A$6:$A$20</c:f>
              <c:strCache>
                <c:ptCount val="15"/>
                <c:pt idx="0">
                  <c:v>kommentoin ystävilleni/tutuilleni parhaillaan katselemaani tv-ohjelmaa pika- tai tekstiviestillä</c:v>
                </c:pt>
                <c:pt idx="1">
                  <c:v>2016</c:v>
                </c:pt>
                <c:pt idx="2">
                  <c:v>2014</c:v>
                </c:pt>
                <c:pt idx="3">
                  <c:v>puhun puhelimessa siitä, mitä kiinnostavia tv-ohjelmia on parhaillaan menossa</c:v>
                </c:pt>
                <c:pt idx="4">
                  <c:v>2016</c:v>
                </c:pt>
                <c:pt idx="5">
                  <c:v>2014</c:v>
                </c:pt>
                <c:pt idx="6">
                  <c:v>tykkään tai suosittelen katselemiani tv-ohjelmia sosiaalisessa mediassa</c:v>
                </c:pt>
                <c:pt idx="7">
                  <c:v>2016</c:v>
                </c:pt>
                <c:pt idx="8">
                  <c:v>2014</c:v>
                </c:pt>
                <c:pt idx="9">
                  <c:v>kommentoin itse sosiaalisessa mediassa tv-ohjelmia</c:v>
                </c:pt>
                <c:pt idx="10">
                  <c:v>2016</c:v>
                </c:pt>
                <c:pt idx="11">
                  <c:v>2014</c:v>
                </c:pt>
                <c:pt idx="12">
                  <c:v>osallistun käynnissä olevaan tv-ohjelmaan netin tai sosiaalisen median kautta (esim. Twitterin kautta tai ohjelman internet-sivulla) kommentoimalla, äänestämällä, osallistumalla arvontaan jne.</c:v>
                </c:pt>
                <c:pt idx="13">
                  <c:v>2016</c:v>
                </c:pt>
                <c:pt idx="14">
                  <c:v>2014</c:v>
                </c:pt>
              </c:strCache>
            </c:strRef>
          </c:cat>
          <c:val>
            <c:numRef>
              <c:f>Taul1!$F$6:$F$20</c:f>
              <c:numCache>
                <c:formatCode>General</c:formatCode>
                <c:ptCount val="15"/>
                <c:pt idx="1">
                  <c:v>10</c:v>
                </c:pt>
                <c:pt idx="2">
                  <c:v>11.08792</c:v>
                </c:pt>
                <c:pt idx="4">
                  <c:v>10.4</c:v>
                </c:pt>
                <c:pt idx="5">
                  <c:v>13.67943</c:v>
                </c:pt>
                <c:pt idx="7">
                  <c:v>7</c:v>
                </c:pt>
                <c:pt idx="8">
                  <c:v>10.12392</c:v>
                </c:pt>
                <c:pt idx="10">
                  <c:v>5</c:v>
                </c:pt>
                <c:pt idx="11">
                  <c:v>7.1926800000000002</c:v>
                </c:pt>
                <c:pt idx="13">
                  <c:v>6</c:v>
                </c:pt>
                <c:pt idx="14">
                  <c:v>4.4266800000000002</c:v>
                </c:pt>
              </c:numCache>
            </c:numRef>
          </c:val>
        </c:ser>
        <c:ser>
          <c:idx val="5"/>
          <c:order val="5"/>
          <c:tx>
            <c:strRef>
              <c:f>Taul1!$G$5</c:f>
              <c:strCache>
                <c:ptCount val="1"/>
                <c:pt idx="0">
                  <c:v>harvemmin
tai en koskaan</c:v>
                </c:pt>
              </c:strCache>
            </c:strRef>
          </c:tx>
          <c:spPr>
            <a:solidFill>
              <a:srgbClr val="D070E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Taul1!$A$6:$A$20</c:f>
              <c:strCache>
                <c:ptCount val="15"/>
                <c:pt idx="0">
                  <c:v>kommentoin ystävilleni/tutuilleni parhaillaan katselemaani tv-ohjelmaa pika- tai tekstiviestillä</c:v>
                </c:pt>
                <c:pt idx="1">
                  <c:v>2016</c:v>
                </c:pt>
                <c:pt idx="2">
                  <c:v>2014</c:v>
                </c:pt>
                <c:pt idx="3">
                  <c:v>puhun puhelimessa siitä, mitä kiinnostavia tv-ohjelmia on parhaillaan menossa</c:v>
                </c:pt>
                <c:pt idx="4">
                  <c:v>2016</c:v>
                </c:pt>
                <c:pt idx="5">
                  <c:v>2014</c:v>
                </c:pt>
                <c:pt idx="6">
                  <c:v>tykkään tai suosittelen katselemiani tv-ohjelmia sosiaalisessa mediassa</c:v>
                </c:pt>
                <c:pt idx="7">
                  <c:v>2016</c:v>
                </c:pt>
                <c:pt idx="8">
                  <c:v>2014</c:v>
                </c:pt>
                <c:pt idx="9">
                  <c:v>kommentoin itse sosiaalisessa mediassa tv-ohjelmia</c:v>
                </c:pt>
                <c:pt idx="10">
                  <c:v>2016</c:v>
                </c:pt>
                <c:pt idx="11">
                  <c:v>2014</c:v>
                </c:pt>
                <c:pt idx="12">
                  <c:v>osallistun käynnissä olevaan tv-ohjelmaan netin tai sosiaalisen median kautta (esim. Twitterin kautta tai ohjelman internet-sivulla) kommentoimalla, äänestämällä, osallistumalla arvontaan jne.</c:v>
                </c:pt>
                <c:pt idx="13">
                  <c:v>2016</c:v>
                </c:pt>
                <c:pt idx="14">
                  <c:v>2014</c:v>
                </c:pt>
              </c:strCache>
            </c:strRef>
          </c:cat>
          <c:val>
            <c:numRef>
              <c:f>Taul1!$G$6:$G$20</c:f>
              <c:numCache>
                <c:formatCode>General</c:formatCode>
                <c:ptCount val="15"/>
                <c:pt idx="1">
                  <c:v>80</c:v>
                </c:pt>
                <c:pt idx="2">
                  <c:v>78.784729999999996</c:v>
                </c:pt>
                <c:pt idx="4">
                  <c:v>85</c:v>
                </c:pt>
                <c:pt idx="5">
                  <c:v>79.778490000000005</c:v>
                </c:pt>
                <c:pt idx="7">
                  <c:v>90</c:v>
                </c:pt>
                <c:pt idx="8">
                  <c:v>85.478390000000005</c:v>
                </c:pt>
                <c:pt idx="10">
                  <c:v>92</c:v>
                </c:pt>
                <c:pt idx="11">
                  <c:v>89.095600000000005</c:v>
                </c:pt>
                <c:pt idx="13">
                  <c:v>92</c:v>
                </c:pt>
                <c:pt idx="14">
                  <c:v>93.467830000000006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11921208"/>
        <c:axId val="411921600"/>
      </c:barChart>
      <c:catAx>
        <c:axId val="41192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921600"/>
        <c:crosses val="autoZero"/>
        <c:auto val="1"/>
        <c:lblAlgn val="ctr"/>
        <c:lblOffset val="100"/>
        <c:tickLblSkip val="1"/>
        <c:noMultiLvlLbl val="0"/>
      </c:catAx>
      <c:valAx>
        <c:axId val="411921600"/>
        <c:scaling>
          <c:orientation val="minMax"/>
          <c:max val="100.01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sz="1200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sz="1200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021500437445316"/>
              <c:y val="0.94542495278302408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921208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12535066984362425"/>
          <c:y val="2.2513793258404524E-2"/>
          <c:w val="0.80410824799204705"/>
          <c:h val="8.8794132185601074E-2"/>
        </c:manualLayout>
      </c:layout>
      <c:overlay val="0"/>
      <c:txPr>
        <a:bodyPr/>
        <a:lstStyle/>
        <a:p>
          <a:pPr>
            <a:defRPr>
              <a:solidFill>
                <a:srgbClr val="444444"/>
              </a:solidFill>
              <a:latin typeface="Calibri" panose="020F050202020403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9730642387137"/>
          <c:y val="0.40297285287024603"/>
          <c:w val="0.67988058005775331"/>
          <c:h val="0.531474393221456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Olen perinteinen tv-katsoja.
Katson ohjelmat televisiovastaan-
ottimestani silloin kun ne tulevat.</c:v>
                </c:pt>
              </c:strCache>
            </c:strRef>
          </c:tx>
          <c:spPr>
            <a:solidFill>
              <a:srgbClr val="5DC4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Taul1!$A$6:$A$17</c:f>
              <c:strCache>
                <c:ptCount val="12"/>
                <c:pt idx="0">
                  <c:v>Kaikki 2016, n=2041</c:v>
                </c:pt>
                <c:pt idx="1">
                  <c:v>Kaikki 2014, n=2025</c:v>
                </c:pt>
                <c:pt idx="2">
                  <c:v>Sukupuoli</c:v>
                </c:pt>
                <c:pt idx="3">
                  <c:v>Mies, n=1022</c:v>
                </c:pt>
                <c:pt idx="4">
                  <c:v>Nainen, n=1019</c:v>
                </c:pt>
                <c:pt idx="5">
                  <c:v>Ikäryhmä</c:v>
                </c:pt>
                <c:pt idx="6">
                  <c:v>18-24 vuotta, n=126</c:v>
                </c:pt>
                <c:pt idx="7">
                  <c:v>25-34 vuotta, n=312</c:v>
                </c:pt>
                <c:pt idx="8">
                  <c:v>35-44 vuotta, n=425</c:v>
                </c:pt>
                <c:pt idx="9">
                  <c:v>45-54 vuotta, n=417</c:v>
                </c:pt>
                <c:pt idx="10">
                  <c:v>55-64 vuotta, n=306</c:v>
                </c:pt>
                <c:pt idx="11">
                  <c:v>65-79 vuotta, n=455</c:v>
                </c:pt>
              </c:strCache>
            </c:strRef>
          </c:cat>
          <c:val>
            <c:numRef>
              <c:f>Taul1!$B$6:$B$17</c:f>
              <c:numCache>
                <c:formatCode>General</c:formatCode>
                <c:ptCount val="12"/>
                <c:pt idx="0">
                  <c:v>19.2</c:v>
                </c:pt>
                <c:pt idx="1">
                  <c:v>22.75497</c:v>
                </c:pt>
                <c:pt idx="3">
                  <c:v>19.5</c:v>
                </c:pt>
                <c:pt idx="4">
                  <c:v>18.5</c:v>
                </c:pt>
                <c:pt idx="6">
                  <c:v>8</c:v>
                </c:pt>
                <c:pt idx="7">
                  <c:v>13</c:v>
                </c:pt>
                <c:pt idx="8">
                  <c:v>13.5</c:v>
                </c:pt>
                <c:pt idx="9">
                  <c:v>18</c:v>
                </c:pt>
                <c:pt idx="10">
                  <c:v>26</c:v>
                </c:pt>
                <c:pt idx="11">
                  <c:v>32.4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Tallennan joskus ohjelmia myöhemmin
katsottavaksi, mutta pääasiassa katson
tv:tä ohjelmien lähetysaikaan.</c:v>
                </c:pt>
              </c:strCache>
            </c:strRef>
          </c:tx>
          <c:spPr>
            <a:solidFill>
              <a:srgbClr val="96F0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Taul1!$A$6:$A$17</c:f>
              <c:strCache>
                <c:ptCount val="12"/>
                <c:pt idx="0">
                  <c:v>Kaikki 2016, n=2041</c:v>
                </c:pt>
                <c:pt idx="1">
                  <c:v>Kaikki 2014, n=2025</c:v>
                </c:pt>
                <c:pt idx="2">
                  <c:v>Sukupuoli</c:v>
                </c:pt>
                <c:pt idx="3">
                  <c:v>Mies, n=1022</c:v>
                </c:pt>
                <c:pt idx="4">
                  <c:v>Nainen, n=1019</c:v>
                </c:pt>
                <c:pt idx="5">
                  <c:v>Ikäryhmä</c:v>
                </c:pt>
                <c:pt idx="6">
                  <c:v>18-24 vuotta, n=126</c:v>
                </c:pt>
                <c:pt idx="7">
                  <c:v>25-34 vuotta, n=312</c:v>
                </c:pt>
                <c:pt idx="8">
                  <c:v>35-44 vuotta, n=425</c:v>
                </c:pt>
                <c:pt idx="9">
                  <c:v>45-54 vuotta, n=417</c:v>
                </c:pt>
                <c:pt idx="10">
                  <c:v>55-64 vuotta, n=306</c:v>
                </c:pt>
                <c:pt idx="11">
                  <c:v>65-79 vuotta, n=455</c:v>
                </c:pt>
              </c:strCache>
            </c:strRef>
          </c:cat>
          <c:val>
            <c:numRef>
              <c:f>Taul1!$C$6:$C$17</c:f>
              <c:numCache>
                <c:formatCode>General</c:formatCode>
                <c:ptCount val="12"/>
                <c:pt idx="0">
                  <c:v>25.4</c:v>
                </c:pt>
                <c:pt idx="1">
                  <c:v>31.72306</c:v>
                </c:pt>
                <c:pt idx="3">
                  <c:v>26.5</c:v>
                </c:pt>
                <c:pt idx="4">
                  <c:v>23.5</c:v>
                </c:pt>
                <c:pt idx="6">
                  <c:v>14</c:v>
                </c:pt>
                <c:pt idx="7">
                  <c:v>10</c:v>
                </c:pt>
                <c:pt idx="8">
                  <c:v>25.5</c:v>
                </c:pt>
                <c:pt idx="9">
                  <c:v>28</c:v>
                </c:pt>
                <c:pt idx="10">
                  <c:v>32</c:v>
                </c:pt>
                <c:pt idx="11">
                  <c:v>37.4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Katson perinteisen tv:n lisäksi
ohjelmia myös netistä tietokoneella,
tabletilla tai puhelimella.</c:v>
                </c:pt>
              </c:strCache>
            </c:strRef>
          </c:tx>
          <c:spPr>
            <a:solidFill>
              <a:srgbClr val="DEFF75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Taul1!$A$6:$A$17</c:f>
              <c:strCache>
                <c:ptCount val="12"/>
                <c:pt idx="0">
                  <c:v>Kaikki 2016, n=2041</c:v>
                </c:pt>
                <c:pt idx="1">
                  <c:v>Kaikki 2014, n=2025</c:v>
                </c:pt>
                <c:pt idx="2">
                  <c:v>Sukupuoli</c:v>
                </c:pt>
                <c:pt idx="3">
                  <c:v>Mies, n=1022</c:v>
                </c:pt>
                <c:pt idx="4">
                  <c:v>Nainen, n=1019</c:v>
                </c:pt>
                <c:pt idx="5">
                  <c:v>Ikäryhmä</c:v>
                </c:pt>
                <c:pt idx="6">
                  <c:v>18-24 vuotta, n=126</c:v>
                </c:pt>
                <c:pt idx="7">
                  <c:v>25-34 vuotta, n=312</c:v>
                </c:pt>
                <c:pt idx="8">
                  <c:v>35-44 vuotta, n=425</c:v>
                </c:pt>
                <c:pt idx="9">
                  <c:v>45-54 vuotta, n=417</c:v>
                </c:pt>
                <c:pt idx="10">
                  <c:v>55-64 vuotta, n=306</c:v>
                </c:pt>
                <c:pt idx="11">
                  <c:v>65-79 vuotta, n=455</c:v>
                </c:pt>
              </c:strCache>
            </c:strRef>
          </c:cat>
          <c:val>
            <c:numRef>
              <c:f>Taul1!$D$6:$D$17</c:f>
              <c:numCache>
                <c:formatCode>General</c:formatCode>
                <c:ptCount val="12"/>
                <c:pt idx="0">
                  <c:v>31.4</c:v>
                </c:pt>
                <c:pt idx="1">
                  <c:v>29.94333</c:v>
                </c:pt>
                <c:pt idx="3">
                  <c:v>29</c:v>
                </c:pt>
                <c:pt idx="4">
                  <c:v>34</c:v>
                </c:pt>
                <c:pt idx="6">
                  <c:v>38</c:v>
                </c:pt>
                <c:pt idx="7">
                  <c:v>37</c:v>
                </c:pt>
                <c:pt idx="8">
                  <c:v>29</c:v>
                </c:pt>
                <c:pt idx="9">
                  <c:v>34</c:v>
                </c:pt>
                <c:pt idx="10">
                  <c:v>28</c:v>
                </c:pt>
                <c:pt idx="11">
                  <c:v>24.2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Katson viihdepalvelun kautta
(esim Sonera Viihde, Elisa Viihde, Netflix) yhtä lailla
tv-ohjelmia lähetysaikana, palveluun tallentuvia ohjelmia
ja ohjelmakirjaston ohjelmia sekä verkosta tilattavia tai
vuokrattavia ohjelmia ja leffoja.</c:v>
                </c:pt>
              </c:strCache>
            </c:strRef>
          </c:tx>
          <c:spPr>
            <a:solidFill>
              <a:srgbClr val="C2E9FE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Taul1!$A$6:$A$17</c:f>
              <c:strCache>
                <c:ptCount val="12"/>
                <c:pt idx="0">
                  <c:v>Kaikki 2016, n=2041</c:v>
                </c:pt>
                <c:pt idx="1">
                  <c:v>Kaikki 2014, n=2025</c:v>
                </c:pt>
                <c:pt idx="2">
                  <c:v>Sukupuoli</c:v>
                </c:pt>
                <c:pt idx="3">
                  <c:v>Mies, n=1022</c:v>
                </c:pt>
                <c:pt idx="4">
                  <c:v>Nainen, n=1019</c:v>
                </c:pt>
                <c:pt idx="5">
                  <c:v>Ikäryhmä</c:v>
                </c:pt>
                <c:pt idx="6">
                  <c:v>18-24 vuotta, n=126</c:v>
                </c:pt>
                <c:pt idx="7">
                  <c:v>25-34 vuotta, n=312</c:v>
                </c:pt>
                <c:pt idx="8">
                  <c:v>35-44 vuotta, n=425</c:v>
                </c:pt>
                <c:pt idx="9">
                  <c:v>45-54 vuotta, n=417</c:v>
                </c:pt>
                <c:pt idx="10">
                  <c:v>55-64 vuotta, n=306</c:v>
                </c:pt>
                <c:pt idx="11">
                  <c:v>65-79 vuotta, n=455</c:v>
                </c:pt>
              </c:strCache>
            </c:strRef>
          </c:cat>
          <c:val>
            <c:numRef>
              <c:f>Taul1!$E$6:$E$17</c:f>
              <c:numCache>
                <c:formatCode>General</c:formatCode>
                <c:ptCount val="12"/>
                <c:pt idx="0">
                  <c:v>17</c:v>
                </c:pt>
                <c:pt idx="1">
                  <c:v>11.825609999999999</c:v>
                </c:pt>
                <c:pt idx="3">
                  <c:v>17</c:v>
                </c:pt>
                <c:pt idx="4">
                  <c:v>17</c:v>
                </c:pt>
                <c:pt idx="6">
                  <c:v>20</c:v>
                </c:pt>
                <c:pt idx="7">
                  <c:v>24</c:v>
                </c:pt>
                <c:pt idx="8">
                  <c:v>24</c:v>
                </c:pt>
                <c:pt idx="9">
                  <c:v>18</c:v>
                </c:pt>
                <c:pt idx="10">
                  <c:v>11</c:v>
                </c:pt>
                <c:pt idx="11">
                  <c:v>5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Minulla ei ole televisiota tai en käytä sitä.
Hyödynnän erilaisia nettipalveluja ja
-sisältöjä läppärillä, tabletilla tai kännykällä.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Taul1!$A$6:$A$17</c:f>
              <c:strCache>
                <c:ptCount val="12"/>
                <c:pt idx="0">
                  <c:v>Kaikki 2016, n=2041</c:v>
                </c:pt>
                <c:pt idx="1">
                  <c:v>Kaikki 2014, n=2025</c:v>
                </c:pt>
                <c:pt idx="2">
                  <c:v>Sukupuoli</c:v>
                </c:pt>
                <c:pt idx="3">
                  <c:v>Mies, n=1022</c:v>
                </c:pt>
                <c:pt idx="4">
                  <c:v>Nainen, n=1019</c:v>
                </c:pt>
                <c:pt idx="5">
                  <c:v>Ikäryhmä</c:v>
                </c:pt>
                <c:pt idx="6">
                  <c:v>18-24 vuotta, n=126</c:v>
                </c:pt>
                <c:pt idx="7">
                  <c:v>25-34 vuotta, n=312</c:v>
                </c:pt>
                <c:pt idx="8">
                  <c:v>35-44 vuotta, n=425</c:v>
                </c:pt>
                <c:pt idx="9">
                  <c:v>45-54 vuotta, n=417</c:v>
                </c:pt>
                <c:pt idx="10">
                  <c:v>55-64 vuotta, n=306</c:v>
                </c:pt>
                <c:pt idx="11">
                  <c:v>65-79 vuotta, n=455</c:v>
                </c:pt>
              </c:strCache>
            </c:strRef>
          </c:cat>
          <c:val>
            <c:numRef>
              <c:f>Taul1!$F$6:$F$17</c:f>
              <c:numCache>
                <c:formatCode>General</c:formatCode>
                <c:ptCount val="12"/>
                <c:pt idx="0">
                  <c:v>7</c:v>
                </c:pt>
                <c:pt idx="1">
                  <c:v>3.7530299999999999</c:v>
                </c:pt>
                <c:pt idx="3">
                  <c:v>8</c:v>
                </c:pt>
                <c:pt idx="4">
                  <c:v>7</c:v>
                </c:pt>
                <c:pt idx="6">
                  <c:v>20</c:v>
                </c:pt>
                <c:pt idx="7">
                  <c:v>16</c:v>
                </c:pt>
                <c:pt idx="8">
                  <c:v>8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75704128"/>
        <c:axId val="475704520"/>
      </c:barChart>
      <c:catAx>
        <c:axId val="475704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5704520"/>
        <c:crosses val="autoZero"/>
        <c:auto val="1"/>
        <c:lblAlgn val="ctr"/>
        <c:lblOffset val="100"/>
        <c:tickLblSkip val="1"/>
        <c:noMultiLvlLbl val="0"/>
      </c:catAx>
      <c:valAx>
        <c:axId val="475704520"/>
        <c:scaling>
          <c:orientation val="minMax"/>
          <c:max val="100.01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sz="1200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sz="1200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021500437445316"/>
              <c:y val="0.94542495278302408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5704128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15070140280561123"/>
          <c:y val="1.9977331622386772E-2"/>
          <c:w val="0.79769542234074431"/>
          <c:h val="0.410924759959856"/>
        </c:manualLayout>
      </c:layout>
      <c:overlay val="0"/>
      <c:txPr>
        <a:bodyPr/>
        <a:lstStyle/>
        <a:p>
          <a:pPr>
            <a:defRPr sz="1000">
              <a:solidFill>
                <a:srgbClr val="444444"/>
              </a:solidFill>
              <a:latin typeface="Calibri" panose="020F050202020403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41531467631542"/>
          <c:y val="1.2420372697243342E-2"/>
          <c:w val="0.67236241421931719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2016,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Taul1!$A$6:$A$19</c:f>
              <c:strCache>
                <c:ptCount val="14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  <c:pt idx="7">
                  <c:v>stereot</c:v>
                </c:pt>
                <c:pt idx="8">
                  <c:v>dvd-soitin</c:v>
                </c:pt>
                <c:pt idx="9">
                  <c:v>kotiteatteri</c:v>
                </c:pt>
                <c:pt idx="10">
                  <c:v>mp3-soitin/iPod</c:v>
                </c:pt>
                <c:pt idx="11">
                  <c:v>langaton kaiutinjärjestelmä</c:v>
                </c:pt>
                <c:pt idx="12">
                  <c:v>mediatoistin</c:v>
                </c:pt>
                <c:pt idx="13">
                  <c:v>pelikonsoli</c:v>
                </c:pt>
              </c:strCache>
            </c:strRef>
          </c:cat>
          <c:val>
            <c:numRef>
              <c:f>Taul1!$B$6:$B$19</c:f>
              <c:numCache>
                <c:formatCode>General</c:formatCode>
                <c:ptCount val="14"/>
                <c:pt idx="0">
                  <c:v>53</c:v>
                </c:pt>
                <c:pt idx="1">
                  <c:v>46</c:v>
                </c:pt>
                <c:pt idx="2">
                  <c:v>39</c:v>
                </c:pt>
                <c:pt idx="3">
                  <c:v>39</c:v>
                </c:pt>
                <c:pt idx="4">
                  <c:v>24</c:v>
                </c:pt>
                <c:pt idx="5">
                  <c:v>23</c:v>
                </c:pt>
                <c:pt idx="6">
                  <c:v>19</c:v>
                </c:pt>
                <c:pt idx="7">
                  <c:v>15</c:v>
                </c:pt>
                <c:pt idx="8">
                  <c:v>8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2014, n=2025</c:v>
                </c:pt>
              </c:strCache>
            </c:strRef>
          </c:tx>
          <c:spPr>
            <a:solidFill>
              <a:srgbClr val="44444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Taul1!$A$6:$A$19</c:f>
              <c:strCache>
                <c:ptCount val="14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  <c:pt idx="7">
                  <c:v>stereot</c:v>
                </c:pt>
                <c:pt idx="8">
                  <c:v>dvd-soitin</c:v>
                </c:pt>
                <c:pt idx="9">
                  <c:v>kotiteatteri</c:v>
                </c:pt>
                <c:pt idx="10">
                  <c:v>mp3-soitin/iPod</c:v>
                </c:pt>
                <c:pt idx="11">
                  <c:v>langaton kaiutinjärjestelmä</c:v>
                </c:pt>
                <c:pt idx="12">
                  <c:v>mediatoistin</c:v>
                </c:pt>
                <c:pt idx="13">
                  <c:v>pelikonsoli</c:v>
                </c:pt>
              </c:strCache>
            </c:strRef>
          </c:cat>
          <c:val>
            <c:numRef>
              <c:f>Taul1!$C$6:$C$19</c:f>
              <c:numCache>
                <c:formatCode>General</c:formatCode>
                <c:ptCount val="14"/>
                <c:pt idx="0">
                  <c:v>46.806829999999998</c:v>
                </c:pt>
                <c:pt idx="1">
                  <c:v>32.483139999999999</c:v>
                </c:pt>
                <c:pt idx="2">
                  <c:v>38.803719999999998</c:v>
                </c:pt>
                <c:pt idx="3">
                  <c:v>46.042160000000003</c:v>
                </c:pt>
                <c:pt idx="4">
                  <c:v>21.915379999999999</c:v>
                </c:pt>
                <c:pt idx="5">
                  <c:v>23.83061</c:v>
                </c:pt>
                <c:pt idx="6">
                  <c:v>15.935560000000001</c:v>
                </c:pt>
                <c:pt idx="7">
                  <c:v>16.401710000000001</c:v>
                </c:pt>
                <c:pt idx="8">
                  <c:v>10.856719999999999</c:v>
                </c:pt>
                <c:pt idx="9">
                  <c:v>4.0266000000000002</c:v>
                </c:pt>
                <c:pt idx="10">
                  <c:v>4.8877300000000004</c:v>
                </c:pt>
                <c:pt idx="12">
                  <c:v>2.3706900000000002</c:v>
                </c:pt>
                <c:pt idx="13">
                  <c:v>3.6373199999999999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2013, n=2767</c:v>
                </c:pt>
              </c:strCache>
            </c:strRef>
          </c:tx>
          <c:spPr>
            <a:solidFill>
              <a:srgbClr val="79797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Taul1!$A$6:$A$19</c:f>
              <c:strCache>
                <c:ptCount val="14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  <c:pt idx="7">
                  <c:v>stereot</c:v>
                </c:pt>
                <c:pt idx="8">
                  <c:v>dvd-soitin</c:v>
                </c:pt>
                <c:pt idx="9">
                  <c:v>kotiteatteri</c:v>
                </c:pt>
                <c:pt idx="10">
                  <c:v>mp3-soitin/iPod</c:v>
                </c:pt>
                <c:pt idx="11">
                  <c:v>langaton kaiutinjärjestelmä</c:v>
                </c:pt>
                <c:pt idx="12">
                  <c:v>mediatoistin</c:v>
                </c:pt>
                <c:pt idx="13">
                  <c:v>pelikonsoli</c:v>
                </c:pt>
              </c:strCache>
            </c:strRef>
          </c:cat>
          <c:val>
            <c:numRef>
              <c:f>Taul1!$D$6:$D$19</c:f>
              <c:numCache>
                <c:formatCode>General</c:formatCode>
                <c:ptCount val="14"/>
                <c:pt idx="1">
                  <c:v>18</c:v>
                </c:pt>
                <c:pt idx="3">
                  <c:v>53</c:v>
                </c:pt>
                <c:pt idx="4">
                  <c:v>28</c:v>
                </c:pt>
                <c:pt idx="6">
                  <c:v>7</c:v>
                </c:pt>
                <c:pt idx="7">
                  <c:v>17</c:v>
                </c:pt>
                <c:pt idx="8">
                  <c:v>11</c:v>
                </c:pt>
                <c:pt idx="9">
                  <c:v>4</c:v>
                </c:pt>
                <c:pt idx="10">
                  <c:v>4</c:v>
                </c:pt>
                <c:pt idx="1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1014488"/>
        <c:axId val="411014880"/>
      </c:barChart>
      <c:catAx>
        <c:axId val="411014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014880"/>
        <c:crosses val="autoZero"/>
        <c:auto val="1"/>
        <c:lblAlgn val="ctr"/>
        <c:lblOffset val="100"/>
        <c:tickLblSkip val="1"/>
        <c:noMultiLvlLbl val="0"/>
      </c:catAx>
      <c:valAx>
        <c:axId val="411014880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dirty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 dirty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014488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78973152604421437"/>
          <c:y val="0.51969172610374004"/>
          <c:w val="0.13757947390844683"/>
          <c:h val="0.156019321842165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96343868840044"/>
          <c:y val="0.40297285287024603"/>
          <c:w val="0.54681444779322419"/>
          <c:h val="0.531474393221456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Olen perinteinen tv-katsoja.
Katson ohjelmat televisiovastaan-
ottimestani silloin kun ne tulevat.</c:v>
                </c:pt>
              </c:strCache>
            </c:strRef>
          </c:tx>
          <c:spPr>
            <a:solidFill>
              <a:srgbClr val="5DC4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Taul1!$A$6:$A$19</c:f>
              <c:strCache>
                <c:ptCount val="14"/>
                <c:pt idx="0">
                  <c:v>Kaikki 2016, n=2041</c:v>
                </c:pt>
                <c:pt idx="1">
                  <c:v>Kaikki 2014, n=2025</c:v>
                </c:pt>
                <c:pt idx="2">
                  <c:v>Alue</c:v>
                </c:pt>
                <c:pt idx="3">
                  <c:v>Pääkaupunkiseutu, n=595</c:v>
                </c:pt>
                <c:pt idx="4">
                  <c:v>Suuralue</c:v>
                </c:pt>
                <c:pt idx="5">
                  <c:v>Helsinki-Uusimaa, n=668</c:v>
                </c:pt>
                <c:pt idx="6">
                  <c:v>Etelä-Suomi, n=445</c:v>
                </c:pt>
                <c:pt idx="7">
                  <c:v>Länsi-Suomi, n=511</c:v>
                </c:pt>
                <c:pt idx="8">
                  <c:v>Pohjois- ja Itä-Suomi, n=417</c:v>
                </c:pt>
                <c:pt idx="9">
                  <c:v>Talouden elinvaihe</c:v>
                </c:pt>
                <c:pt idx="10">
                  <c:v>Yksinäistalous (yksi aikuinen), n=563</c:v>
                </c:pt>
                <c:pt idx="11">
                  <c:v>Lapseton pari, n=639</c:v>
                </c:pt>
                <c:pt idx="12">
                  <c:v>Muu aikuistalous (vain yli 18-vuotiaita), n=360</c:v>
                </c:pt>
                <c:pt idx="13">
                  <c:v>Talous, jossa alle 18-vuotiaita lapsia, n=479</c:v>
                </c:pt>
              </c:strCache>
            </c:strRef>
          </c:cat>
          <c:val>
            <c:numRef>
              <c:f>Taul1!$B$6:$B$19</c:f>
              <c:numCache>
                <c:formatCode>General</c:formatCode>
                <c:ptCount val="14"/>
                <c:pt idx="0">
                  <c:v>19.2</c:v>
                </c:pt>
                <c:pt idx="1">
                  <c:v>22.75497</c:v>
                </c:pt>
                <c:pt idx="3">
                  <c:v>16</c:v>
                </c:pt>
                <c:pt idx="5">
                  <c:v>17</c:v>
                </c:pt>
                <c:pt idx="6">
                  <c:v>18.5</c:v>
                </c:pt>
                <c:pt idx="7">
                  <c:v>19.2</c:v>
                </c:pt>
                <c:pt idx="8">
                  <c:v>22.5</c:v>
                </c:pt>
                <c:pt idx="10">
                  <c:v>19</c:v>
                </c:pt>
                <c:pt idx="11">
                  <c:v>21.2</c:v>
                </c:pt>
                <c:pt idx="12">
                  <c:v>22.2</c:v>
                </c:pt>
                <c:pt idx="13">
                  <c:v>14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Tallennan joskus ohjelmia myöhemmin
katsottavaksi, mutta pääasiassa katson
tv:tä ohjelmien lähetysaikaan.</c:v>
                </c:pt>
              </c:strCache>
            </c:strRef>
          </c:tx>
          <c:spPr>
            <a:solidFill>
              <a:srgbClr val="96F0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Taul1!$A$6:$A$19</c:f>
              <c:strCache>
                <c:ptCount val="14"/>
                <c:pt idx="0">
                  <c:v>Kaikki 2016, n=2041</c:v>
                </c:pt>
                <c:pt idx="1">
                  <c:v>Kaikki 2014, n=2025</c:v>
                </c:pt>
                <c:pt idx="2">
                  <c:v>Alue</c:v>
                </c:pt>
                <c:pt idx="3">
                  <c:v>Pääkaupunkiseutu, n=595</c:v>
                </c:pt>
                <c:pt idx="4">
                  <c:v>Suuralue</c:v>
                </c:pt>
                <c:pt idx="5">
                  <c:v>Helsinki-Uusimaa, n=668</c:v>
                </c:pt>
                <c:pt idx="6">
                  <c:v>Etelä-Suomi, n=445</c:v>
                </c:pt>
                <c:pt idx="7">
                  <c:v>Länsi-Suomi, n=511</c:v>
                </c:pt>
                <c:pt idx="8">
                  <c:v>Pohjois- ja Itä-Suomi, n=417</c:v>
                </c:pt>
                <c:pt idx="9">
                  <c:v>Talouden elinvaihe</c:v>
                </c:pt>
                <c:pt idx="10">
                  <c:v>Yksinäistalous (yksi aikuinen), n=563</c:v>
                </c:pt>
                <c:pt idx="11">
                  <c:v>Lapseton pari, n=639</c:v>
                </c:pt>
                <c:pt idx="12">
                  <c:v>Muu aikuistalous (vain yli 18-vuotiaita), n=360</c:v>
                </c:pt>
                <c:pt idx="13">
                  <c:v>Talous, jossa alle 18-vuotiaita lapsia, n=479</c:v>
                </c:pt>
              </c:strCache>
            </c:strRef>
          </c:cat>
          <c:val>
            <c:numRef>
              <c:f>Taul1!$C$6:$C$19</c:f>
              <c:numCache>
                <c:formatCode>General</c:formatCode>
                <c:ptCount val="14"/>
                <c:pt idx="0">
                  <c:v>25.4</c:v>
                </c:pt>
                <c:pt idx="1">
                  <c:v>31.72306</c:v>
                </c:pt>
                <c:pt idx="3">
                  <c:v>22</c:v>
                </c:pt>
                <c:pt idx="5">
                  <c:v>23</c:v>
                </c:pt>
                <c:pt idx="6">
                  <c:v>27.5</c:v>
                </c:pt>
                <c:pt idx="7">
                  <c:v>26.4</c:v>
                </c:pt>
                <c:pt idx="8">
                  <c:v>25.5</c:v>
                </c:pt>
                <c:pt idx="10">
                  <c:v>19</c:v>
                </c:pt>
                <c:pt idx="11">
                  <c:v>29.4</c:v>
                </c:pt>
                <c:pt idx="12">
                  <c:v>33.4</c:v>
                </c:pt>
                <c:pt idx="13">
                  <c:v>22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Katson perinteisen tv:n lisäksi
ohjelmia myös netistä tietokoneella,
tabletilla tai puhelimella.</c:v>
                </c:pt>
              </c:strCache>
            </c:strRef>
          </c:tx>
          <c:spPr>
            <a:solidFill>
              <a:srgbClr val="DEFF75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Taul1!$A$6:$A$19</c:f>
              <c:strCache>
                <c:ptCount val="14"/>
                <c:pt idx="0">
                  <c:v>Kaikki 2016, n=2041</c:v>
                </c:pt>
                <c:pt idx="1">
                  <c:v>Kaikki 2014, n=2025</c:v>
                </c:pt>
                <c:pt idx="2">
                  <c:v>Alue</c:v>
                </c:pt>
                <c:pt idx="3">
                  <c:v>Pääkaupunkiseutu, n=595</c:v>
                </c:pt>
                <c:pt idx="4">
                  <c:v>Suuralue</c:v>
                </c:pt>
                <c:pt idx="5">
                  <c:v>Helsinki-Uusimaa, n=668</c:v>
                </c:pt>
                <c:pt idx="6">
                  <c:v>Etelä-Suomi, n=445</c:v>
                </c:pt>
                <c:pt idx="7">
                  <c:v>Länsi-Suomi, n=511</c:v>
                </c:pt>
                <c:pt idx="8">
                  <c:v>Pohjois- ja Itä-Suomi, n=417</c:v>
                </c:pt>
                <c:pt idx="9">
                  <c:v>Talouden elinvaihe</c:v>
                </c:pt>
                <c:pt idx="10">
                  <c:v>Yksinäistalous (yksi aikuinen), n=563</c:v>
                </c:pt>
                <c:pt idx="11">
                  <c:v>Lapseton pari, n=639</c:v>
                </c:pt>
                <c:pt idx="12">
                  <c:v>Muu aikuistalous (vain yli 18-vuotiaita), n=360</c:v>
                </c:pt>
                <c:pt idx="13">
                  <c:v>Talous, jossa alle 18-vuotiaita lapsia, n=479</c:v>
                </c:pt>
              </c:strCache>
            </c:strRef>
          </c:cat>
          <c:val>
            <c:numRef>
              <c:f>Taul1!$D$6:$D$19</c:f>
              <c:numCache>
                <c:formatCode>General</c:formatCode>
                <c:ptCount val="14"/>
                <c:pt idx="0">
                  <c:v>31.4</c:v>
                </c:pt>
                <c:pt idx="1">
                  <c:v>29.94333</c:v>
                </c:pt>
                <c:pt idx="3">
                  <c:v>32</c:v>
                </c:pt>
                <c:pt idx="5">
                  <c:v>31</c:v>
                </c:pt>
                <c:pt idx="6">
                  <c:v>28</c:v>
                </c:pt>
                <c:pt idx="7">
                  <c:v>34.4</c:v>
                </c:pt>
                <c:pt idx="8">
                  <c:v>32</c:v>
                </c:pt>
                <c:pt idx="10">
                  <c:v>35</c:v>
                </c:pt>
                <c:pt idx="11">
                  <c:v>29.4</c:v>
                </c:pt>
                <c:pt idx="12">
                  <c:v>26.4</c:v>
                </c:pt>
                <c:pt idx="13">
                  <c:v>33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Katson viihdepalvelun kautta
(esim Sonera Viihde, Elisa Viihde, Netflix) yhtä lailla
tv-ohjelmia lähetysaikana, palveluun tallentuvia ohjelmia
ja ohjelmakirjaston ohjelmia sekä verkosta tilattavia tai
vuokrattavia ohjelmia ja leffoja.</c:v>
                </c:pt>
              </c:strCache>
            </c:strRef>
          </c:tx>
          <c:spPr>
            <a:solidFill>
              <a:srgbClr val="C2E9FE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Taul1!$A$6:$A$19</c:f>
              <c:strCache>
                <c:ptCount val="14"/>
                <c:pt idx="0">
                  <c:v>Kaikki 2016, n=2041</c:v>
                </c:pt>
                <c:pt idx="1">
                  <c:v>Kaikki 2014, n=2025</c:v>
                </c:pt>
                <c:pt idx="2">
                  <c:v>Alue</c:v>
                </c:pt>
                <c:pt idx="3">
                  <c:v>Pääkaupunkiseutu, n=595</c:v>
                </c:pt>
                <c:pt idx="4">
                  <c:v>Suuralue</c:v>
                </c:pt>
                <c:pt idx="5">
                  <c:v>Helsinki-Uusimaa, n=668</c:v>
                </c:pt>
                <c:pt idx="6">
                  <c:v>Etelä-Suomi, n=445</c:v>
                </c:pt>
                <c:pt idx="7">
                  <c:v>Länsi-Suomi, n=511</c:v>
                </c:pt>
                <c:pt idx="8">
                  <c:v>Pohjois- ja Itä-Suomi, n=417</c:v>
                </c:pt>
                <c:pt idx="9">
                  <c:v>Talouden elinvaihe</c:v>
                </c:pt>
                <c:pt idx="10">
                  <c:v>Yksinäistalous (yksi aikuinen), n=563</c:v>
                </c:pt>
                <c:pt idx="11">
                  <c:v>Lapseton pari, n=639</c:v>
                </c:pt>
                <c:pt idx="12">
                  <c:v>Muu aikuistalous (vain yli 18-vuotiaita), n=360</c:v>
                </c:pt>
                <c:pt idx="13">
                  <c:v>Talous, jossa alle 18-vuotiaita lapsia, n=479</c:v>
                </c:pt>
              </c:strCache>
            </c:strRef>
          </c:cat>
          <c:val>
            <c:numRef>
              <c:f>Taul1!$E$6:$E$19</c:f>
              <c:numCache>
                <c:formatCode>General</c:formatCode>
                <c:ptCount val="14"/>
                <c:pt idx="0">
                  <c:v>17</c:v>
                </c:pt>
                <c:pt idx="1">
                  <c:v>11.825609999999999</c:v>
                </c:pt>
                <c:pt idx="3">
                  <c:v>22</c:v>
                </c:pt>
                <c:pt idx="5">
                  <c:v>21</c:v>
                </c:pt>
                <c:pt idx="6">
                  <c:v>18</c:v>
                </c:pt>
                <c:pt idx="7">
                  <c:v>15</c:v>
                </c:pt>
                <c:pt idx="8">
                  <c:v>11</c:v>
                </c:pt>
                <c:pt idx="10">
                  <c:v>12</c:v>
                </c:pt>
                <c:pt idx="11">
                  <c:v>16</c:v>
                </c:pt>
                <c:pt idx="12">
                  <c:v>14</c:v>
                </c:pt>
                <c:pt idx="13">
                  <c:v>26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Minulla ei ole televisiota tai en käytä sitä.
Hyödynnän erilaisia nettipalveluja ja
-sisältöjä läppärillä, tabletilla tai kännykällä.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Taul1!$A$6:$A$19</c:f>
              <c:strCache>
                <c:ptCount val="14"/>
                <c:pt idx="0">
                  <c:v>Kaikki 2016, n=2041</c:v>
                </c:pt>
                <c:pt idx="1">
                  <c:v>Kaikki 2014, n=2025</c:v>
                </c:pt>
                <c:pt idx="2">
                  <c:v>Alue</c:v>
                </c:pt>
                <c:pt idx="3">
                  <c:v>Pääkaupunkiseutu, n=595</c:v>
                </c:pt>
                <c:pt idx="4">
                  <c:v>Suuralue</c:v>
                </c:pt>
                <c:pt idx="5">
                  <c:v>Helsinki-Uusimaa, n=668</c:v>
                </c:pt>
                <c:pt idx="6">
                  <c:v>Etelä-Suomi, n=445</c:v>
                </c:pt>
                <c:pt idx="7">
                  <c:v>Länsi-Suomi, n=511</c:v>
                </c:pt>
                <c:pt idx="8">
                  <c:v>Pohjois- ja Itä-Suomi, n=417</c:v>
                </c:pt>
                <c:pt idx="9">
                  <c:v>Talouden elinvaihe</c:v>
                </c:pt>
                <c:pt idx="10">
                  <c:v>Yksinäistalous (yksi aikuinen), n=563</c:v>
                </c:pt>
                <c:pt idx="11">
                  <c:v>Lapseton pari, n=639</c:v>
                </c:pt>
                <c:pt idx="12">
                  <c:v>Muu aikuistalous (vain yli 18-vuotiaita), n=360</c:v>
                </c:pt>
                <c:pt idx="13">
                  <c:v>Talous, jossa alle 18-vuotiaita lapsia, n=479</c:v>
                </c:pt>
              </c:strCache>
            </c:strRef>
          </c:cat>
          <c:val>
            <c:numRef>
              <c:f>Taul1!$F$6:$F$19</c:f>
              <c:numCache>
                <c:formatCode>General</c:formatCode>
                <c:ptCount val="14"/>
                <c:pt idx="0">
                  <c:v>7</c:v>
                </c:pt>
                <c:pt idx="1">
                  <c:v>3.7530299999999999</c:v>
                </c:pt>
                <c:pt idx="3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5</c:v>
                </c:pt>
                <c:pt idx="8">
                  <c:v>9</c:v>
                </c:pt>
                <c:pt idx="10">
                  <c:v>15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75705304"/>
        <c:axId val="475704912"/>
      </c:barChart>
      <c:catAx>
        <c:axId val="475705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5704912"/>
        <c:crosses val="autoZero"/>
        <c:auto val="1"/>
        <c:lblAlgn val="ctr"/>
        <c:lblOffset val="100"/>
        <c:tickLblSkip val="1"/>
        <c:noMultiLvlLbl val="0"/>
      </c:catAx>
      <c:valAx>
        <c:axId val="475704912"/>
        <c:scaling>
          <c:orientation val="minMax"/>
          <c:max val="100.01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sz="1200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sz="1200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021500437445316"/>
              <c:y val="0.94542495278302408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5705304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15070140280561123"/>
          <c:y val="1.9977331622386772E-2"/>
          <c:w val="0.79769542234074431"/>
          <c:h val="0.410924759959856"/>
        </c:manualLayout>
      </c:layout>
      <c:overlay val="0"/>
      <c:txPr>
        <a:bodyPr/>
        <a:lstStyle/>
        <a:p>
          <a:pPr>
            <a:defRPr sz="1000">
              <a:solidFill>
                <a:srgbClr val="444444"/>
              </a:solidFill>
              <a:latin typeface="Calibri" panose="020F050202020403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59856721316651"/>
          <c:y val="8.6774931615410181E-3"/>
          <c:w val="0.48639048175090338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Taul1!$A$5:$A$16</c:f>
              <c:strCache>
                <c:ptCount val="12"/>
                <c:pt idx="0">
                  <c:v>tilattu uusia netti-tv-palveluita kuten Netflix tai HBO</c:v>
                </c:pt>
                <c:pt idx="1">
                  <c:v>aloitettu katsomaan tv-ohjelmia myös tabletilla</c:v>
                </c:pt>
                <c:pt idx="2">
                  <c:v>ostettu uusi äly-tv:n (SmartTV, yhteydessä internetiin)</c:v>
                </c:pt>
                <c:pt idx="3">
                  <c:v>tilattu uusia maksu-tv-kanavia</c:v>
                </c:pt>
                <c:pt idx="4">
                  <c:v>aloitettu katsomaan tv-ohjelmia myös tietokoneella</c:v>
                </c:pt>
                <c:pt idx="5">
                  <c:v>aloitettu katsomaan tv-ohjelmia myös älypuhelimella</c:v>
                </c:pt>
                <c:pt idx="6">
                  <c:v>tilattu uusia laajakaistaTV-palveluita käyttöömme (kuten  Sonera Viihde, Elisa Viihde)</c:v>
                </c:pt>
                <c:pt idx="7">
                  <c:v>lopetettu tavallisen television katselemisen joko täysin tai lähes täysin</c:v>
                </c:pt>
                <c:pt idx="8">
                  <c:v>vuokrattu ensimmäistä kertaa elokuvia suoraan internetistä (esim. Filmnet, Makuuni)</c:v>
                </c:pt>
                <c:pt idx="9">
                  <c:v>ei mitään olennaista muutosta</c:v>
                </c:pt>
                <c:pt idx="10">
                  <c:v>jokin muu</c:v>
                </c:pt>
                <c:pt idx="11">
                  <c:v>en osaa sanoa</c:v>
                </c:pt>
              </c:strCache>
            </c:strRef>
          </c:cat>
          <c:val>
            <c:numRef>
              <c:f>Taul1!$B$5:$B$16</c:f>
              <c:numCache>
                <c:formatCode>General</c:formatCode>
                <c:ptCount val="12"/>
                <c:pt idx="0">
                  <c:v>12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56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75125120"/>
        <c:axId val="475125512"/>
      </c:barChart>
      <c:catAx>
        <c:axId val="475125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5125512"/>
        <c:crosses val="autoZero"/>
        <c:auto val="1"/>
        <c:lblAlgn val="ctr"/>
        <c:lblOffset val="100"/>
        <c:tickLblSkip val="1"/>
        <c:noMultiLvlLbl val="0"/>
      </c:catAx>
      <c:valAx>
        <c:axId val="475125512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5125120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79935076452116827"/>
          <c:y val="0.50447295932714675"/>
          <c:w val="0.11834099695453899"/>
          <c:h val="6.2170260053173811E-2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96456692913378E-2"/>
          <c:y val="2.8279582329512856E-2"/>
          <c:w val="0.90585422134733173"/>
          <c:h val="0.46245647321985828"/>
        </c:manualLayout>
      </c:layout>
      <c:lineChart>
        <c:grouping val="standar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Kaikki, n=2041</c:v>
                </c:pt>
              </c:strCache>
            </c:strRef>
          </c:tx>
          <c:spPr>
            <a:ln>
              <a:solidFill>
                <a:srgbClr val="179000"/>
              </a:solidFill>
            </a:ln>
          </c:spPr>
          <c:marker>
            <c:symbol val="none"/>
          </c:marker>
          <c:cat>
            <c:strRef>
              <c:f>Taul1!$A$5:$A$16</c:f>
              <c:strCache>
                <c:ptCount val="12"/>
                <c:pt idx="0">
                  <c:v>tilattu uusia netti-tv-palveluita kuten Netflix tai HBO</c:v>
                </c:pt>
                <c:pt idx="1">
                  <c:v>aloitettu katsomaan tv-ohjelmia myös tabletilla</c:v>
                </c:pt>
                <c:pt idx="2">
                  <c:v>ostettu uusi äly-tv:n (SmartTV, yhteydessä internetiin)</c:v>
                </c:pt>
                <c:pt idx="3">
                  <c:v>tilattu uusia maksu-tv-kanavia</c:v>
                </c:pt>
                <c:pt idx="4">
                  <c:v>aloitettu katsomaan tv-ohjelmia myös tietokoneella</c:v>
                </c:pt>
                <c:pt idx="5">
                  <c:v>aloitettu katsomaan tv-ohjelmia myös älypuhelimella</c:v>
                </c:pt>
                <c:pt idx="6">
                  <c:v>tilattu uusia laajakaistaTV-palveluita käyttöömme (kuten  Sonera Viihde, Elisa Viihde)</c:v>
                </c:pt>
                <c:pt idx="7">
                  <c:v>lopetettu tavallisen television katselemisen joko täysin tai lähes täysin</c:v>
                </c:pt>
                <c:pt idx="8">
                  <c:v>vuokrattu ensimmäistä kertaa elokuvia suoraan internetistä (esim. Filmnet, Makuuni)</c:v>
                </c:pt>
                <c:pt idx="9">
                  <c:v>ei mitään olennaista muutosta</c:v>
                </c:pt>
                <c:pt idx="10">
                  <c:v>jokin muu</c:v>
                </c:pt>
                <c:pt idx="11">
                  <c:v>en osaa sanoa</c:v>
                </c:pt>
              </c:strCache>
            </c:strRef>
          </c:cat>
          <c:val>
            <c:numRef>
              <c:f>Taul1!$B$5:$B$16</c:f>
              <c:numCache>
                <c:formatCode>General</c:formatCode>
                <c:ptCount val="12"/>
                <c:pt idx="0">
                  <c:v>12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56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Taul1!$C$4</c:f>
              <c:strCache>
                <c:ptCount val="1"/>
                <c:pt idx="0">
                  <c:v>18-24 vuotta, n=126</c:v>
                </c:pt>
              </c:strCache>
            </c:strRef>
          </c:tx>
          <c:spPr>
            <a:ln>
              <a:solidFill>
                <a:srgbClr val="F5A2FD"/>
              </a:solidFill>
            </a:ln>
          </c:spPr>
          <c:marker>
            <c:symbol val="none"/>
          </c:marker>
          <c:cat>
            <c:strRef>
              <c:f>Taul1!$A$5:$A$16</c:f>
              <c:strCache>
                <c:ptCount val="12"/>
                <c:pt idx="0">
                  <c:v>tilattu uusia netti-tv-palveluita kuten Netflix tai HBO</c:v>
                </c:pt>
                <c:pt idx="1">
                  <c:v>aloitettu katsomaan tv-ohjelmia myös tabletilla</c:v>
                </c:pt>
                <c:pt idx="2">
                  <c:v>ostettu uusi äly-tv:n (SmartTV, yhteydessä internetiin)</c:v>
                </c:pt>
                <c:pt idx="3">
                  <c:v>tilattu uusia maksu-tv-kanavia</c:v>
                </c:pt>
                <c:pt idx="4">
                  <c:v>aloitettu katsomaan tv-ohjelmia myös tietokoneella</c:v>
                </c:pt>
                <c:pt idx="5">
                  <c:v>aloitettu katsomaan tv-ohjelmia myös älypuhelimella</c:v>
                </c:pt>
                <c:pt idx="6">
                  <c:v>tilattu uusia laajakaistaTV-palveluita käyttöömme (kuten  Sonera Viihde, Elisa Viihde)</c:v>
                </c:pt>
                <c:pt idx="7">
                  <c:v>lopetettu tavallisen television katselemisen joko täysin tai lähes täysin</c:v>
                </c:pt>
                <c:pt idx="8">
                  <c:v>vuokrattu ensimmäistä kertaa elokuvia suoraan internetistä (esim. Filmnet, Makuuni)</c:v>
                </c:pt>
                <c:pt idx="9">
                  <c:v>ei mitään olennaista muutosta</c:v>
                </c:pt>
                <c:pt idx="10">
                  <c:v>jokin muu</c:v>
                </c:pt>
                <c:pt idx="11">
                  <c:v>en osaa sanoa</c:v>
                </c:pt>
              </c:strCache>
            </c:strRef>
          </c:cat>
          <c:val>
            <c:numRef>
              <c:f>Taul1!$C$5:$C$16</c:f>
              <c:numCache>
                <c:formatCode>General</c:formatCode>
                <c:ptCount val="12"/>
                <c:pt idx="0">
                  <c:v>27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  <c:pt idx="4">
                  <c:v>11</c:v>
                </c:pt>
                <c:pt idx="5">
                  <c:v>13</c:v>
                </c:pt>
                <c:pt idx="6">
                  <c:v>4</c:v>
                </c:pt>
                <c:pt idx="7">
                  <c:v>10</c:v>
                </c:pt>
                <c:pt idx="8">
                  <c:v>5</c:v>
                </c:pt>
                <c:pt idx="9">
                  <c:v>47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Taul1!$D$4</c:f>
              <c:strCache>
                <c:ptCount val="1"/>
                <c:pt idx="0">
                  <c:v>25-34 vuotta, n=312</c:v>
                </c:pt>
              </c:strCache>
            </c:strRef>
          </c:tx>
          <c:spPr>
            <a:ln>
              <a:solidFill>
                <a:srgbClr val="6DC0FF"/>
              </a:solidFill>
            </a:ln>
          </c:spPr>
          <c:marker>
            <c:symbol val="none"/>
          </c:marker>
          <c:cat>
            <c:strRef>
              <c:f>Taul1!$A$5:$A$16</c:f>
              <c:strCache>
                <c:ptCount val="12"/>
                <c:pt idx="0">
                  <c:v>tilattu uusia netti-tv-palveluita kuten Netflix tai HBO</c:v>
                </c:pt>
                <c:pt idx="1">
                  <c:v>aloitettu katsomaan tv-ohjelmia myös tabletilla</c:v>
                </c:pt>
                <c:pt idx="2">
                  <c:v>ostettu uusi äly-tv:n (SmartTV, yhteydessä internetiin)</c:v>
                </c:pt>
                <c:pt idx="3">
                  <c:v>tilattu uusia maksu-tv-kanavia</c:v>
                </c:pt>
                <c:pt idx="4">
                  <c:v>aloitettu katsomaan tv-ohjelmia myös tietokoneella</c:v>
                </c:pt>
                <c:pt idx="5">
                  <c:v>aloitettu katsomaan tv-ohjelmia myös älypuhelimella</c:v>
                </c:pt>
                <c:pt idx="6">
                  <c:v>tilattu uusia laajakaistaTV-palveluita käyttöömme (kuten  Sonera Viihde, Elisa Viihde)</c:v>
                </c:pt>
                <c:pt idx="7">
                  <c:v>lopetettu tavallisen television katselemisen joko täysin tai lähes täysin</c:v>
                </c:pt>
                <c:pt idx="8">
                  <c:v>vuokrattu ensimmäistä kertaa elokuvia suoraan internetistä (esim. Filmnet, Makuuni)</c:v>
                </c:pt>
                <c:pt idx="9">
                  <c:v>ei mitään olennaista muutosta</c:v>
                </c:pt>
                <c:pt idx="10">
                  <c:v>jokin muu</c:v>
                </c:pt>
                <c:pt idx="11">
                  <c:v>en osaa sanoa</c:v>
                </c:pt>
              </c:strCache>
            </c:strRef>
          </c:cat>
          <c:val>
            <c:numRef>
              <c:f>Taul1!$D$5:$D$16</c:f>
              <c:numCache>
                <c:formatCode>General</c:formatCode>
                <c:ptCount val="12"/>
                <c:pt idx="0">
                  <c:v>18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7</c:v>
                </c:pt>
                <c:pt idx="6">
                  <c:v>4</c:v>
                </c:pt>
                <c:pt idx="7">
                  <c:v>8</c:v>
                </c:pt>
                <c:pt idx="8">
                  <c:v>3</c:v>
                </c:pt>
                <c:pt idx="9">
                  <c:v>55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Taul1!$E$4</c:f>
              <c:strCache>
                <c:ptCount val="1"/>
                <c:pt idx="0">
                  <c:v>35-44 vuotta, n=425</c:v>
                </c:pt>
              </c:strCache>
            </c:strRef>
          </c:tx>
          <c:spPr>
            <a:ln>
              <a:solidFill>
                <a:srgbClr val="FFD000"/>
              </a:solidFill>
            </a:ln>
          </c:spPr>
          <c:marker>
            <c:symbol val="none"/>
          </c:marker>
          <c:cat>
            <c:strRef>
              <c:f>Taul1!$A$5:$A$16</c:f>
              <c:strCache>
                <c:ptCount val="12"/>
                <c:pt idx="0">
                  <c:v>tilattu uusia netti-tv-palveluita kuten Netflix tai HBO</c:v>
                </c:pt>
                <c:pt idx="1">
                  <c:v>aloitettu katsomaan tv-ohjelmia myös tabletilla</c:v>
                </c:pt>
                <c:pt idx="2">
                  <c:v>ostettu uusi äly-tv:n (SmartTV, yhteydessä internetiin)</c:v>
                </c:pt>
                <c:pt idx="3">
                  <c:v>tilattu uusia maksu-tv-kanavia</c:v>
                </c:pt>
                <c:pt idx="4">
                  <c:v>aloitettu katsomaan tv-ohjelmia myös tietokoneella</c:v>
                </c:pt>
                <c:pt idx="5">
                  <c:v>aloitettu katsomaan tv-ohjelmia myös älypuhelimella</c:v>
                </c:pt>
                <c:pt idx="6">
                  <c:v>tilattu uusia laajakaistaTV-palveluita käyttöömme (kuten  Sonera Viihde, Elisa Viihde)</c:v>
                </c:pt>
                <c:pt idx="7">
                  <c:v>lopetettu tavallisen television katselemisen joko täysin tai lähes täysin</c:v>
                </c:pt>
                <c:pt idx="8">
                  <c:v>vuokrattu ensimmäistä kertaa elokuvia suoraan internetistä (esim. Filmnet, Makuuni)</c:v>
                </c:pt>
                <c:pt idx="9">
                  <c:v>ei mitään olennaista muutosta</c:v>
                </c:pt>
                <c:pt idx="10">
                  <c:v>jokin muu</c:v>
                </c:pt>
                <c:pt idx="11">
                  <c:v>en osaa sanoa</c:v>
                </c:pt>
              </c:strCache>
            </c:strRef>
          </c:cat>
          <c:val>
            <c:numRef>
              <c:f>Taul1!$E$5:$E$16</c:f>
              <c:numCache>
                <c:formatCode>General</c:formatCode>
                <c:ptCount val="12"/>
                <c:pt idx="0">
                  <c:v>14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5</c:v>
                </c:pt>
                <c:pt idx="8">
                  <c:v>1</c:v>
                </c:pt>
                <c:pt idx="9">
                  <c:v>52</c:v>
                </c:pt>
                <c:pt idx="10">
                  <c:v>4</c:v>
                </c:pt>
                <c:pt idx="11">
                  <c:v>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Taul1!$F$4</c:f>
              <c:strCache>
                <c:ptCount val="1"/>
                <c:pt idx="0">
                  <c:v>45-54 vuotta, n=417</c:v>
                </c:pt>
              </c:strCache>
            </c:strRef>
          </c:tx>
          <c:spPr>
            <a:ln>
              <a:solidFill>
                <a:srgbClr val="EB599E"/>
              </a:solidFill>
            </a:ln>
          </c:spPr>
          <c:marker>
            <c:symbol val="none"/>
          </c:marker>
          <c:cat>
            <c:strRef>
              <c:f>Taul1!$A$5:$A$16</c:f>
              <c:strCache>
                <c:ptCount val="12"/>
                <c:pt idx="0">
                  <c:v>tilattu uusia netti-tv-palveluita kuten Netflix tai HBO</c:v>
                </c:pt>
                <c:pt idx="1">
                  <c:v>aloitettu katsomaan tv-ohjelmia myös tabletilla</c:v>
                </c:pt>
                <c:pt idx="2">
                  <c:v>ostettu uusi äly-tv:n (SmartTV, yhteydessä internetiin)</c:v>
                </c:pt>
                <c:pt idx="3">
                  <c:v>tilattu uusia maksu-tv-kanavia</c:v>
                </c:pt>
                <c:pt idx="4">
                  <c:v>aloitettu katsomaan tv-ohjelmia myös tietokoneella</c:v>
                </c:pt>
                <c:pt idx="5">
                  <c:v>aloitettu katsomaan tv-ohjelmia myös älypuhelimella</c:v>
                </c:pt>
                <c:pt idx="6">
                  <c:v>tilattu uusia laajakaistaTV-palveluita käyttöömme (kuten  Sonera Viihde, Elisa Viihde)</c:v>
                </c:pt>
                <c:pt idx="7">
                  <c:v>lopetettu tavallisen television katselemisen joko täysin tai lähes täysin</c:v>
                </c:pt>
                <c:pt idx="8">
                  <c:v>vuokrattu ensimmäistä kertaa elokuvia suoraan internetistä (esim. Filmnet, Makuuni)</c:v>
                </c:pt>
                <c:pt idx="9">
                  <c:v>ei mitään olennaista muutosta</c:v>
                </c:pt>
                <c:pt idx="10">
                  <c:v>jokin muu</c:v>
                </c:pt>
                <c:pt idx="11">
                  <c:v>en osaa sanoa</c:v>
                </c:pt>
              </c:strCache>
            </c:strRef>
          </c:cat>
          <c:val>
            <c:numRef>
              <c:f>Taul1!$F$5:$F$16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11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3</c:v>
                </c:pt>
                <c:pt idx="9">
                  <c:v>51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Taul1!$G$4</c:f>
              <c:strCache>
                <c:ptCount val="1"/>
                <c:pt idx="0">
                  <c:v>55-64 vuotta, n=306</c:v>
                </c:pt>
              </c:strCache>
            </c:strRef>
          </c:tx>
          <c:spPr>
            <a:ln>
              <a:solidFill>
                <a:srgbClr val="444444"/>
              </a:solidFill>
            </a:ln>
          </c:spPr>
          <c:marker>
            <c:symbol val="none"/>
          </c:marker>
          <c:cat>
            <c:strRef>
              <c:f>Taul1!$A$5:$A$16</c:f>
              <c:strCache>
                <c:ptCount val="12"/>
                <c:pt idx="0">
                  <c:v>tilattu uusia netti-tv-palveluita kuten Netflix tai HBO</c:v>
                </c:pt>
                <c:pt idx="1">
                  <c:v>aloitettu katsomaan tv-ohjelmia myös tabletilla</c:v>
                </c:pt>
                <c:pt idx="2">
                  <c:v>ostettu uusi äly-tv:n (SmartTV, yhteydessä internetiin)</c:v>
                </c:pt>
                <c:pt idx="3">
                  <c:v>tilattu uusia maksu-tv-kanavia</c:v>
                </c:pt>
                <c:pt idx="4">
                  <c:v>aloitettu katsomaan tv-ohjelmia myös tietokoneella</c:v>
                </c:pt>
                <c:pt idx="5">
                  <c:v>aloitettu katsomaan tv-ohjelmia myös älypuhelimella</c:v>
                </c:pt>
                <c:pt idx="6">
                  <c:v>tilattu uusia laajakaistaTV-palveluita käyttöömme (kuten  Sonera Viihde, Elisa Viihde)</c:v>
                </c:pt>
                <c:pt idx="7">
                  <c:v>lopetettu tavallisen television katselemisen joko täysin tai lähes täysin</c:v>
                </c:pt>
                <c:pt idx="8">
                  <c:v>vuokrattu ensimmäistä kertaa elokuvia suoraan internetistä (esim. Filmnet, Makuuni)</c:v>
                </c:pt>
                <c:pt idx="9">
                  <c:v>ei mitään olennaista muutosta</c:v>
                </c:pt>
                <c:pt idx="10">
                  <c:v>jokin muu</c:v>
                </c:pt>
                <c:pt idx="11">
                  <c:v>en osaa sanoa</c:v>
                </c:pt>
              </c:strCache>
            </c:strRef>
          </c:cat>
          <c:val>
            <c:numRef>
              <c:f>Taul1!$G$5:$G$16</c:f>
              <c:numCache>
                <c:formatCode>General</c:formatCode>
                <c:ptCount val="12"/>
                <c:pt idx="0">
                  <c:v>6</c:v>
                </c:pt>
                <c:pt idx="1">
                  <c:v>10</c:v>
                </c:pt>
                <c:pt idx="2">
                  <c:v>6</c:v>
                </c:pt>
                <c:pt idx="3">
                  <c:v>9</c:v>
                </c:pt>
                <c:pt idx="4">
                  <c:v>8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  <c:pt idx="9">
                  <c:v>61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Taul1!$H$4</c:f>
              <c:strCache>
                <c:ptCount val="1"/>
                <c:pt idx="0">
                  <c:v>65-79 vuotta, n=455</c:v>
                </c:pt>
              </c:strCache>
            </c:strRef>
          </c:tx>
          <c:spPr>
            <a:ln>
              <a:solidFill>
                <a:srgbClr val="96F000"/>
              </a:solidFill>
            </a:ln>
          </c:spPr>
          <c:marker>
            <c:symbol val="none"/>
          </c:marker>
          <c:cat>
            <c:strRef>
              <c:f>Taul1!$A$5:$A$16</c:f>
              <c:strCache>
                <c:ptCount val="12"/>
                <c:pt idx="0">
                  <c:v>tilattu uusia netti-tv-palveluita kuten Netflix tai HBO</c:v>
                </c:pt>
                <c:pt idx="1">
                  <c:v>aloitettu katsomaan tv-ohjelmia myös tabletilla</c:v>
                </c:pt>
                <c:pt idx="2">
                  <c:v>ostettu uusi äly-tv:n (SmartTV, yhteydessä internetiin)</c:v>
                </c:pt>
                <c:pt idx="3">
                  <c:v>tilattu uusia maksu-tv-kanavia</c:v>
                </c:pt>
                <c:pt idx="4">
                  <c:v>aloitettu katsomaan tv-ohjelmia myös tietokoneella</c:v>
                </c:pt>
                <c:pt idx="5">
                  <c:v>aloitettu katsomaan tv-ohjelmia myös älypuhelimella</c:v>
                </c:pt>
                <c:pt idx="6">
                  <c:v>tilattu uusia laajakaistaTV-palveluita käyttöömme (kuten  Sonera Viihde, Elisa Viihde)</c:v>
                </c:pt>
                <c:pt idx="7">
                  <c:v>lopetettu tavallisen television katselemisen joko täysin tai lähes täysin</c:v>
                </c:pt>
                <c:pt idx="8">
                  <c:v>vuokrattu ensimmäistä kertaa elokuvia suoraan internetistä (esim. Filmnet, Makuuni)</c:v>
                </c:pt>
                <c:pt idx="9">
                  <c:v>ei mitään olennaista muutosta</c:v>
                </c:pt>
                <c:pt idx="10">
                  <c:v>jokin muu</c:v>
                </c:pt>
                <c:pt idx="11">
                  <c:v>en osaa sanoa</c:v>
                </c:pt>
              </c:strCache>
            </c:strRef>
          </c:cat>
          <c:val>
            <c:numRef>
              <c:f>Taul1!$H$5:$H$16</c:f>
              <c:numCache>
                <c:formatCode>General</c:formatCode>
                <c:ptCount val="12"/>
                <c:pt idx="0">
                  <c:v>2</c:v>
                </c:pt>
                <c:pt idx="1">
                  <c:v>13</c:v>
                </c:pt>
                <c:pt idx="2">
                  <c:v>6</c:v>
                </c:pt>
                <c:pt idx="3">
                  <c:v>7</c:v>
                </c:pt>
                <c:pt idx="4">
                  <c:v>9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67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Taul1!$I$4</c:f>
              <c:strCache>
                <c:ptCount val="1"/>
                <c:pt idx="0">
                  <c:v>Talous, jossa alle 18-vuotiaita lapsia, n=479</c:v>
                </c:pt>
              </c:strCache>
            </c:strRef>
          </c:tx>
          <c:spPr>
            <a:ln>
              <a:solidFill>
                <a:srgbClr val="A52ACF"/>
              </a:solidFill>
            </a:ln>
          </c:spPr>
          <c:marker>
            <c:symbol val="none"/>
          </c:marker>
          <c:cat>
            <c:strRef>
              <c:f>Taul1!$A$5:$A$16</c:f>
              <c:strCache>
                <c:ptCount val="12"/>
                <c:pt idx="0">
                  <c:v>tilattu uusia netti-tv-palveluita kuten Netflix tai HBO</c:v>
                </c:pt>
                <c:pt idx="1">
                  <c:v>aloitettu katsomaan tv-ohjelmia myös tabletilla</c:v>
                </c:pt>
                <c:pt idx="2">
                  <c:v>ostettu uusi äly-tv:n (SmartTV, yhteydessä internetiin)</c:v>
                </c:pt>
                <c:pt idx="3">
                  <c:v>tilattu uusia maksu-tv-kanavia</c:v>
                </c:pt>
                <c:pt idx="4">
                  <c:v>aloitettu katsomaan tv-ohjelmia myös tietokoneella</c:v>
                </c:pt>
                <c:pt idx="5">
                  <c:v>aloitettu katsomaan tv-ohjelmia myös älypuhelimella</c:v>
                </c:pt>
                <c:pt idx="6">
                  <c:v>tilattu uusia laajakaistaTV-palveluita käyttöömme (kuten  Sonera Viihde, Elisa Viihde)</c:v>
                </c:pt>
                <c:pt idx="7">
                  <c:v>lopetettu tavallisen television katselemisen joko täysin tai lähes täysin</c:v>
                </c:pt>
                <c:pt idx="8">
                  <c:v>vuokrattu ensimmäistä kertaa elokuvia suoraan internetistä (esim. Filmnet, Makuuni)</c:v>
                </c:pt>
                <c:pt idx="9">
                  <c:v>ei mitään olennaista muutosta</c:v>
                </c:pt>
                <c:pt idx="10">
                  <c:v>jokin muu</c:v>
                </c:pt>
                <c:pt idx="11">
                  <c:v>en osaa sanoa</c:v>
                </c:pt>
              </c:strCache>
            </c:strRef>
          </c:cat>
          <c:val>
            <c:numRef>
              <c:f>Taul1!$I$5:$I$16</c:f>
              <c:numCache>
                <c:formatCode>General</c:formatCode>
                <c:ptCount val="12"/>
                <c:pt idx="0">
                  <c:v>17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7</c:v>
                </c:pt>
                <c:pt idx="5">
                  <c:v>9</c:v>
                </c:pt>
                <c:pt idx="6">
                  <c:v>8</c:v>
                </c:pt>
                <c:pt idx="7">
                  <c:v>3</c:v>
                </c:pt>
                <c:pt idx="8">
                  <c:v>3</c:v>
                </c:pt>
                <c:pt idx="9">
                  <c:v>43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234808"/>
        <c:axId val="475234416"/>
      </c:lineChart>
      <c:catAx>
        <c:axId val="47523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5234416"/>
        <c:crosses val="autoZero"/>
        <c:auto val="1"/>
        <c:lblAlgn val="ctr"/>
        <c:lblOffset val="100"/>
        <c:noMultiLvlLbl val="0"/>
      </c:catAx>
      <c:valAx>
        <c:axId val="475234416"/>
        <c:scaling>
          <c:orientation val="minMax"/>
          <c:max val="80"/>
          <c:min val="0"/>
        </c:scaling>
        <c:delete val="0"/>
        <c:axPos val="l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4245612484812145"/>
              <c:y val="3.2766291024021485E-3"/>
            </c:manualLayout>
          </c:layout>
          <c:overlay val="0"/>
        </c:title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5234808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27089757467691289"/>
          <c:y val="3.6480909131761191E-2"/>
          <c:w val="0.35509456708692977"/>
          <c:h val="0.2436720774519545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050"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57357234153345"/>
          <c:y val="1.2420372697243342E-2"/>
          <c:w val="0.69320410900541241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Kaikki,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95</c:v>
                </c:pt>
                <c:pt idx="1">
                  <c:v>84</c:v>
                </c:pt>
                <c:pt idx="2">
                  <c:v>83</c:v>
                </c:pt>
                <c:pt idx="3">
                  <c:v>59</c:v>
                </c:pt>
                <c:pt idx="4">
                  <c:v>47</c:v>
                </c:pt>
                <c:pt idx="5">
                  <c:v>34</c:v>
                </c:pt>
                <c:pt idx="6">
                  <c:v>11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Mies, n=1022</c:v>
                </c:pt>
              </c:strCache>
            </c:strRef>
          </c:tx>
          <c:spPr>
            <a:solidFill>
              <a:srgbClr val="6DC0F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95</c:v>
                </c:pt>
                <c:pt idx="1">
                  <c:v>85</c:v>
                </c:pt>
                <c:pt idx="2">
                  <c:v>82</c:v>
                </c:pt>
                <c:pt idx="3">
                  <c:v>60</c:v>
                </c:pt>
                <c:pt idx="4">
                  <c:v>55</c:v>
                </c:pt>
                <c:pt idx="5">
                  <c:v>38</c:v>
                </c:pt>
                <c:pt idx="6">
                  <c:v>14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Nainen, n=1019</c:v>
                </c:pt>
              </c:strCache>
            </c:strRef>
          </c:tx>
          <c:spPr>
            <a:solidFill>
              <a:srgbClr val="EB599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Taul1!$D$6:$D$12</c:f>
              <c:numCache>
                <c:formatCode>General</c:formatCode>
                <c:ptCount val="7"/>
                <c:pt idx="0">
                  <c:v>96</c:v>
                </c:pt>
                <c:pt idx="1">
                  <c:v>82</c:v>
                </c:pt>
                <c:pt idx="2">
                  <c:v>84</c:v>
                </c:pt>
                <c:pt idx="3">
                  <c:v>58</c:v>
                </c:pt>
                <c:pt idx="4">
                  <c:v>40</c:v>
                </c:pt>
                <c:pt idx="5">
                  <c:v>31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4922568"/>
        <c:axId val="414922960"/>
      </c:barChart>
      <c:catAx>
        <c:axId val="414922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4922960"/>
        <c:crosses val="autoZero"/>
        <c:auto val="1"/>
        <c:lblAlgn val="ctr"/>
        <c:lblOffset val="100"/>
        <c:tickLblSkip val="1"/>
        <c:noMultiLvlLbl val="0"/>
      </c:catAx>
      <c:valAx>
        <c:axId val="414922960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4922568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76888984267748095"/>
          <c:y val="0.52730110949203668"/>
          <c:w val="0.16002436368800593"/>
          <c:h val="0.1534828607127335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57357234153345"/>
          <c:y val="1.2420372697243342E-2"/>
          <c:w val="0.69320410900541241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Kaikki,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95</c:v>
                </c:pt>
                <c:pt idx="1">
                  <c:v>84</c:v>
                </c:pt>
                <c:pt idx="2">
                  <c:v>83</c:v>
                </c:pt>
                <c:pt idx="3">
                  <c:v>59</c:v>
                </c:pt>
                <c:pt idx="4">
                  <c:v>47</c:v>
                </c:pt>
                <c:pt idx="5">
                  <c:v>34</c:v>
                </c:pt>
                <c:pt idx="6">
                  <c:v>11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18-24 vuotta, n=126</c:v>
                </c:pt>
              </c:strCache>
            </c:strRef>
          </c:tx>
          <c:spPr>
            <a:solidFill>
              <a:srgbClr val="DEFF7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89</c:v>
                </c:pt>
                <c:pt idx="1">
                  <c:v>92</c:v>
                </c:pt>
                <c:pt idx="2">
                  <c:v>92</c:v>
                </c:pt>
                <c:pt idx="3">
                  <c:v>45</c:v>
                </c:pt>
                <c:pt idx="4">
                  <c:v>43</c:v>
                </c:pt>
                <c:pt idx="5">
                  <c:v>55</c:v>
                </c:pt>
                <c:pt idx="6">
                  <c:v>6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25-34 vuotta, n=312</c:v>
                </c:pt>
              </c:strCache>
            </c:strRef>
          </c:tx>
          <c:spPr>
            <a:solidFill>
              <a:srgbClr val="FFD7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Taul1!$D$6:$D$12</c:f>
              <c:numCache>
                <c:formatCode>General</c:formatCode>
                <c:ptCount val="7"/>
                <c:pt idx="0">
                  <c:v>90</c:v>
                </c:pt>
                <c:pt idx="1">
                  <c:v>91</c:v>
                </c:pt>
                <c:pt idx="2">
                  <c:v>86</c:v>
                </c:pt>
                <c:pt idx="3">
                  <c:v>55</c:v>
                </c:pt>
                <c:pt idx="4">
                  <c:v>42</c:v>
                </c:pt>
                <c:pt idx="5">
                  <c:v>49</c:v>
                </c:pt>
                <c:pt idx="6">
                  <c:v>13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35-44 vuotta, n=425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Taul1!$E$6:$E$12</c:f>
              <c:numCache>
                <c:formatCode>General</c:formatCode>
                <c:ptCount val="7"/>
                <c:pt idx="0">
                  <c:v>94</c:v>
                </c:pt>
                <c:pt idx="1">
                  <c:v>91</c:v>
                </c:pt>
                <c:pt idx="2">
                  <c:v>86</c:v>
                </c:pt>
                <c:pt idx="3">
                  <c:v>70</c:v>
                </c:pt>
                <c:pt idx="4">
                  <c:v>48</c:v>
                </c:pt>
                <c:pt idx="5">
                  <c:v>50</c:v>
                </c:pt>
                <c:pt idx="6">
                  <c:v>21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45-54 vuotta, n=417</c:v>
                </c:pt>
              </c:strCache>
            </c:strRef>
          </c:tx>
          <c:spPr>
            <a:solidFill>
              <a:srgbClr val="D070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Taul1!$F$6:$F$12</c:f>
              <c:numCache>
                <c:formatCode>General</c:formatCode>
                <c:ptCount val="7"/>
                <c:pt idx="0">
                  <c:v>99</c:v>
                </c:pt>
                <c:pt idx="1">
                  <c:v>88</c:v>
                </c:pt>
                <c:pt idx="2">
                  <c:v>89</c:v>
                </c:pt>
                <c:pt idx="3">
                  <c:v>74</c:v>
                </c:pt>
                <c:pt idx="4">
                  <c:v>47</c:v>
                </c:pt>
                <c:pt idx="5">
                  <c:v>44</c:v>
                </c:pt>
                <c:pt idx="6">
                  <c:v>17</c:v>
                </c:pt>
              </c:numCache>
            </c:numRef>
          </c:val>
        </c:ser>
        <c:ser>
          <c:idx val="5"/>
          <c:order val="5"/>
          <c:tx>
            <c:strRef>
              <c:f>Taul1!$G$5</c:f>
              <c:strCache>
                <c:ptCount val="1"/>
                <c:pt idx="0">
                  <c:v>55-64 vuotta, n=306</c:v>
                </c:pt>
              </c:strCache>
            </c:strRef>
          </c:tx>
          <c:spPr>
            <a:solidFill>
              <a:srgbClr val="A52AC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Taul1!$G$6:$G$12</c:f>
              <c:numCache>
                <c:formatCode>General</c:formatCode>
                <c:ptCount val="7"/>
                <c:pt idx="0">
                  <c:v>98</c:v>
                </c:pt>
                <c:pt idx="1">
                  <c:v>78</c:v>
                </c:pt>
                <c:pt idx="2">
                  <c:v>77</c:v>
                </c:pt>
                <c:pt idx="3">
                  <c:v>57</c:v>
                </c:pt>
                <c:pt idx="4">
                  <c:v>50</c:v>
                </c:pt>
                <c:pt idx="5">
                  <c:v>15</c:v>
                </c:pt>
                <c:pt idx="6">
                  <c:v>6</c:v>
                </c:pt>
              </c:numCache>
            </c:numRef>
          </c:val>
        </c:ser>
        <c:ser>
          <c:idx val="6"/>
          <c:order val="6"/>
          <c:tx>
            <c:strRef>
              <c:f>Taul1!$H$5</c:f>
              <c:strCache>
                <c:ptCount val="1"/>
                <c:pt idx="0">
                  <c:v>65-79 vuotta, n=455</c:v>
                </c:pt>
              </c:strCache>
            </c:strRef>
          </c:tx>
          <c:spPr>
            <a:solidFill>
              <a:srgbClr val="6DC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Taul1!$H$6:$H$12</c:f>
              <c:numCache>
                <c:formatCode>General</c:formatCode>
                <c:ptCount val="7"/>
                <c:pt idx="0">
                  <c:v>99</c:v>
                </c:pt>
                <c:pt idx="1">
                  <c:v>66</c:v>
                </c:pt>
                <c:pt idx="2">
                  <c:v>73</c:v>
                </c:pt>
                <c:pt idx="3">
                  <c:v>51</c:v>
                </c:pt>
                <c:pt idx="4">
                  <c:v>51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77511392"/>
        <c:axId val="477512176"/>
      </c:barChart>
      <c:catAx>
        <c:axId val="477511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7512176"/>
        <c:crosses val="autoZero"/>
        <c:auto val="1"/>
        <c:lblAlgn val="ctr"/>
        <c:lblOffset val="100"/>
        <c:tickLblSkip val="1"/>
        <c:noMultiLvlLbl val="0"/>
      </c:catAx>
      <c:valAx>
        <c:axId val="477512176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7511392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75606419137487568"/>
          <c:y val="0.51969172610374004"/>
          <c:w val="0.18913076546794377"/>
          <c:h val="0.3640450842983868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57357234153345"/>
          <c:y val="1.2420372697243342E-2"/>
          <c:w val="0.69320410900541241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Kaikki,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95</c:v>
                </c:pt>
                <c:pt idx="1">
                  <c:v>84</c:v>
                </c:pt>
                <c:pt idx="2">
                  <c:v>83</c:v>
                </c:pt>
                <c:pt idx="3">
                  <c:v>59</c:v>
                </c:pt>
                <c:pt idx="4">
                  <c:v>47</c:v>
                </c:pt>
                <c:pt idx="5">
                  <c:v>34</c:v>
                </c:pt>
                <c:pt idx="6">
                  <c:v>11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Yksinäistalous (yksi aikuinen), n=563</c:v>
                </c:pt>
              </c:strCache>
            </c:strRef>
          </c:tx>
          <c:spPr>
            <a:solidFill>
              <a:srgbClr val="DEFF7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89</c:v>
                </c:pt>
                <c:pt idx="1">
                  <c:v>75</c:v>
                </c:pt>
                <c:pt idx="2">
                  <c:v>79</c:v>
                </c:pt>
                <c:pt idx="3">
                  <c:v>40</c:v>
                </c:pt>
                <c:pt idx="4">
                  <c:v>36</c:v>
                </c:pt>
                <c:pt idx="5">
                  <c:v>20</c:v>
                </c:pt>
                <c:pt idx="6">
                  <c:v>6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Lapseton pari, n=639</c:v>
                </c:pt>
              </c:strCache>
            </c:strRef>
          </c:tx>
          <c:spPr>
            <a:solidFill>
              <a:srgbClr val="FFD7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Taul1!$D$6:$D$12</c:f>
              <c:numCache>
                <c:formatCode>General</c:formatCode>
                <c:ptCount val="7"/>
                <c:pt idx="0">
                  <c:v>98</c:v>
                </c:pt>
                <c:pt idx="1">
                  <c:v>82</c:v>
                </c:pt>
                <c:pt idx="2">
                  <c:v>83</c:v>
                </c:pt>
                <c:pt idx="3">
                  <c:v>60</c:v>
                </c:pt>
                <c:pt idx="4">
                  <c:v>49</c:v>
                </c:pt>
                <c:pt idx="5">
                  <c:v>26</c:v>
                </c:pt>
                <c:pt idx="6">
                  <c:v>12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Muu aikuistalous (vain yli 18-vuotiaita), n=360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Taul1!$E$6:$E$12</c:f>
              <c:numCache>
                <c:formatCode>General</c:formatCode>
                <c:ptCount val="7"/>
                <c:pt idx="0">
                  <c:v>99</c:v>
                </c:pt>
                <c:pt idx="1">
                  <c:v>85</c:v>
                </c:pt>
                <c:pt idx="2">
                  <c:v>82</c:v>
                </c:pt>
                <c:pt idx="3">
                  <c:v>60</c:v>
                </c:pt>
                <c:pt idx="4">
                  <c:v>55</c:v>
                </c:pt>
                <c:pt idx="5">
                  <c:v>31</c:v>
                </c:pt>
                <c:pt idx="6">
                  <c:v>9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Talous, jossa alle 18-vuotiaita lapsia, n=479</c:v>
                </c:pt>
              </c:strCache>
            </c:strRef>
          </c:tx>
          <c:spPr>
            <a:solidFill>
              <a:srgbClr val="D070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tabletti (esim. iPad, Samsung Galaxy Tab)</c:v>
                </c:pt>
                <c:pt idx="4">
                  <c:v>pöytätietokone</c:v>
                </c:pt>
                <c:pt idx="5">
                  <c:v>pelikonsoli (esim. Playstation, Xbox, Wii)</c:v>
                </c:pt>
                <c:pt idx="6">
                  <c:v>mediatoistin (esim. AppleTV, Google Chromecast)</c:v>
                </c:pt>
              </c:strCache>
            </c:strRef>
          </c:cat>
          <c:val>
            <c:numRef>
              <c:f>Taul1!$F$6:$F$12</c:f>
              <c:numCache>
                <c:formatCode>General</c:formatCode>
                <c:ptCount val="7"/>
                <c:pt idx="0">
                  <c:v>97</c:v>
                </c:pt>
                <c:pt idx="1">
                  <c:v>95</c:v>
                </c:pt>
                <c:pt idx="2">
                  <c:v>90</c:v>
                </c:pt>
                <c:pt idx="3">
                  <c:v>82</c:v>
                </c:pt>
                <c:pt idx="4">
                  <c:v>52</c:v>
                </c:pt>
                <c:pt idx="5">
                  <c:v>69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76447128"/>
        <c:axId val="476447520"/>
      </c:barChart>
      <c:catAx>
        <c:axId val="476447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6447520"/>
        <c:crosses val="autoZero"/>
        <c:auto val="1"/>
        <c:lblAlgn val="ctr"/>
        <c:lblOffset val="100"/>
        <c:tickLblSkip val="1"/>
        <c:noMultiLvlLbl val="0"/>
      </c:catAx>
      <c:valAx>
        <c:axId val="476447520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76447128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67430066432076752"/>
          <c:y val="0.54505633739806225"/>
          <c:w val="0.32380010414529847"/>
          <c:h val="0.2118574165324539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000"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41531467631542"/>
          <c:y val="1.2420372697243342E-2"/>
          <c:w val="0.67236241421931719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Kaikki,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Taul1!$A$6:$A$19</c:f>
              <c:strCache>
                <c:ptCount val="14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  <c:pt idx="7">
                  <c:v>stereot</c:v>
                </c:pt>
                <c:pt idx="8">
                  <c:v>dvd-soitin</c:v>
                </c:pt>
                <c:pt idx="9">
                  <c:v>kotiteatteri</c:v>
                </c:pt>
                <c:pt idx="10">
                  <c:v>mp3-soitin/iPod</c:v>
                </c:pt>
                <c:pt idx="11">
                  <c:v>langaton kaiutinjärjestelmä</c:v>
                </c:pt>
                <c:pt idx="12">
                  <c:v>mediatoistin</c:v>
                </c:pt>
                <c:pt idx="13">
                  <c:v>pelikonsoli</c:v>
                </c:pt>
              </c:strCache>
            </c:strRef>
          </c:cat>
          <c:val>
            <c:numRef>
              <c:f>Taul1!$B$6:$B$19</c:f>
              <c:numCache>
                <c:formatCode>General</c:formatCode>
                <c:ptCount val="14"/>
                <c:pt idx="0">
                  <c:v>53</c:v>
                </c:pt>
                <c:pt idx="1">
                  <c:v>46</c:v>
                </c:pt>
                <c:pt idx="2">
                  <c:v>39</c:v>
                </c:pt>
                <c:pt idx="3">
                  <c:v>39</c:v>
                </c:pt>
                <c:pt idx="4">
                  <c:v>24</c:v>
                </c:pt>
                <c:pt idx="5">
                  <c:v>23</c:v>
                </c:pt>
                <c:pt idx="6">
                  <c:v>19</c:v>
                </c:pt>
                <c:pt idx="7">
                  <c:v>15</c:v>
                </c:pt>
                <c:pt idx="8">
                  <c:v>8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Mies, n=1022</c:v>
                </c:pt>
              </c:strCache>
            </c:strRef>
          </c:tx>
          <c:spPr>
            <a:solidFill>
              <a:srgbClr val="6DC0F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Taul1!$A$6:$A$19</c:f>
              <c:strCache>
                <c:ptCount val="14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  <c:pt idx="7">
                  <c:v>stereot</c:v>
                </c:pt>
                <c:pt idx="8">
                  <c:v>dvd-soitin</c:v>
                </c:pt>
                <c:pt idx="9">
                  <c:v>kotiteatteri</c:v>
                </c:pt>
                <c:pt idx="10">
                  <c:v>mp3-soitin/iPod</c:v>
                </c:pt>
                <c:pt idx="11">
                  <c:v>langaton kaiutinjärjestelmä</c:v>
                </c:pt>
                <c:pt idx="12">
                  <c:v>mediatoistin</c:v>
                </c:pt>
                <c:pt idx="13">
                  <c:v>pelikonsoli</c:v>
                </c:pt>
              </c:strCache>
            </c:strRef>
          </c:cat>
          <c:val>
            <c:numRef>
              <c:f>Taul1!$C$6:$C$19</c:f>
              <c:numCache>
                <c:formatCode>General</c:formatCode>
                <c:ptCount val="14"/>
                <c:pt idx="0">
                  <c:v>52</c:v>
                </c:pt>
                <c:pt idx="1">
                  <c:v>40</c:v>
                </c:pt>
                <c:pt idx="2">
                  <c:v>35</c:v>
                </c:pt>
                <c:pt idx="3">
                  <c:v>38</c:v>
                </c:pt>
                <c:pt idx="4">
                  <c:v>22</c:v>
                </c:pt>
                <c:pt idx="5">
                  <c:v>30</c:v>
                </c:pt>
                <c:pt idx="6">
                  <c:v>16</c:v>
                </c:pt>
                <c:pt idx="7">
                  <c:v>17</c:v>
                </c:pt>
                <c:pt idx="8">
                  <c:v>8</c:v>
                </c:pt>
                <c:pt idx="9">
                  <c:v>6</c:v>
                </c:pt>
                <c:pt idx="10">
                  <c:v>4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Nainen, n=1019</c:v>
                </c:pt>
              </c:strCache>
            </c:strRef>
          </c:tx>
          <c:spPr>
            <a:solidFill>
              <a:srgbClr val="EB599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Taul1!$A$6:$A$19</c:f>
              <c:strCache>
                <c:ptCount val="14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  <c:pt idx="7">
                  <c:v>stereot</c:v>
                </c:pt>
                <c:pt idx="8">
                  <c:v>dvd-soitin</c:v>
                </c:pt>
                <c:pt idx="9">
                  <c:v>kotiteatteri</c:v>
                </c:pt>
                <c:pt idx="10">
                  <c:v>mp3-soitin/iPod</c:v>
                </c:pt>
                <c:pt idx="11">
                  <c:v>langaton kaiutinjärjestelmä</c:v>
                </c:pt>
                <c:pt idx="12">
                  <c:v>mediatoistin</c:v>
                </c:pt>
                <c:pt idx="13">
                  <c:v>pelikonsoli</c:v>
                </c:pt>
              </c:strCache>
            </c:strRef>
          </c:cat>
          <c:val>
            <c:numRef>
              <c:f>Taul1!$D$6:$D$19</c:f>
              <c:numCache>
                <c:formatCode>General</c:formatCode>
                <c:ptCount val="14"/>
                <c:pt idx="0">
                  <c:v>53</c:v>
                </c:pt>
                <c:pt idx="1">
                  <c:v>52</c:v>
                </c:pt>
                <c:pt idx="2">
                  <c:v>43</c:v>
                </c:pt>
                <c:pt idx="3">
                  <c:v>40</c:v>
                </c:pt>
                <c:pt idx="4">
                  <c:v>25</c:v>
                </c:pt>
                <c:pt idx="5">
                  <c:v>16</c:v>
                </c:pt>
                <c:pt idx="6">
                  <c:v>22</c:v>
                </c:pt>
                <c:pt idx="7">
                  <c:v>12</c:v>
                </c:pt>
                <c:pt idx="8">
                  <c:v>9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1015664"/>
        <c:axId val="411016056"/>
      </c:barChart>
      <c:catAx>
        <c:axId val="411015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016056"/>
        <c:crosses val="autoZero"/>
        <c:auto val="1"/>
        <c:lblAlgn val="ctr"/>
        <c:lblOffset val="100"/>
        <c:tickLblSkip val="1"/>
        <c:noMultiLvlLbl val="0"/>
      </c:catAx>
      <c:valAx>
        <c:axId val="411016056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015664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76728663626465532"/>
          <c:y val="0.50447295932714675"/>
          <c:w val="0.16002436368800593"/>
          <c:h val="0.1534828607127335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41531467631542"/>
          <c:y val="1.2420372697243342E-2"/>
          <c:w val="0.67236241421931719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Kaikki,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53</c:v>
                </c:pt>
                <c:pt idx="1">
                  <c:v>46</c:v>
                </c:pt>
                <c:pt idx="2">
                  <c:v>39</c:v>
                </c:pt>
                <c:pt idx="3">
                  <c:v>39</c:v>
                </c:pt>
                <c:pt idx="4">
                  <c:v>24</c:v>
                </c:pt>
                <c:pt idx="5">
                  <c:v>23</c:v>
                </c:pt>
                <c:pt idx="6">
                  <c:v>19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18-24 vuotta, n=126</c:v>
                </c:pt>
              </c:strCache>
            </c:strRef>
          </c:tx>
          <c:spPr>
            <a:solidFill>
              <a:srgbClr val="DEFF7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53</c:v>
                </c:pt>
                <c:pt idx="1">
                  <c:v>64</c:v>
                </c:pt>
                <c:pt idx="2">
                  <c:v>53</c:v>
                </c:pt>
                <c:pt idx="3">
                  <c:v>28</c:v>
                </c:pt>
                <c:pt idx="4">
                  <c:v>11</c:v>
                </c:pt>
                <c:pt idx="5">
                  <c:v>19</c:v>
                </c:pt>
                <c:pt idx="6">
                  <c:v>16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25-34 vuotta, n=312</c:v>
                </c:pt>
              </c:strCache>
            </c:strRef>
          </c:tx>
          <c:spPr>
            <a:solidFill>
              <a:srgbClr val="FFD7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</c:strCache>
            </c:strRef>
          </c:cat>
          <c:val>
            <c:numRef>
              <c:f>Taul1!$D$6:$D$12</c:f>
              <c:numCache>
                <c:formatCode>General</c:formatCode>
                <c:ptCount val="7"/>
                <c:pt idx="0">
                  <c:v>57</c:v>
                </c:pt>
                <c:pt idx="1">
                  <c:v>51</c:v>
                </c:pt>
                <c:pt idx="2">
                  <c:v>44</c:v>
                </c:pt>
                <c:pt idx="3">
                  <c:v>32</c:v>
                </c:pt>
                <c:pt idx="4">
                  <c:v>16</c:v>
                </c:pt>
                <c:pt idx="5">
                  <c:v>20</c:v>
                </c:pt>
                <c:pt idx="6">
                  <c:v>10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35-44 vuotta, n=425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</c:strCache>
            </c:strRef>
          </c:cat>
          <c:val>
            <c:numRef>
              <c:f>Taul1!$E$6:$E$12</c:f>
              <c:numCache>
                <c:formatCode>General</c:formatCode>
                <c:ptCount val="7"/>
                <c:pt idx="0">
                  <c:v>58</c:v>
                </c:pt>
                <c:pt idx="1">
                  <c:v>51</c:v>
                </c:pt>
                <c:pt idx="2">
                  <c:v>32</c:v>
                </c:pt>
                <c:pt idx="3">
                  <c:v>36</c:v>
                </c:pt>
                <c:pt idx="4">
                  <c:v>24</c:v>
                </c:pt>
                <c:pt idx="5">
                  <c:v>19</c:v>
                </c:pt>
                <c:pt idx="6">
                  <c:v>24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45-54 vuotta, n=417</c:v>
                </c:pt>
              </c:strCache>
            </c:strRef>
          </c:tx>
          <c:spPr>
            <a:solidFill>
              <a:srgbClr val="D070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</c:strCache>
            </c:strRef>
          </c:cat>
          <c:val>
            <c:numRef>
              <c:f>Taul1!$F$6:$F$12</c:f>
              <c:numCache>
                <c:formatCode>General</c:formatCode>
                <c:ptCount val="7"/>
                <c:pt idx="0">
                  <c:v>61</c:v>
                </c:pt>
                <c:pt idx="1">
                  <c:v>45</c:v>
                </c:pt>
                <c:pt idx="2">
                  <c:v>35</c:v>
                </c:pt>
                <c:pt idx="3">
                  <c:v>42</c:v>
                </c:pt>
                <c:pt idx="4">
                  <c:v>34</c:v>
                </c:pt>
                <c:pt idx="5">
                  <c:v>17</c:v>
                </c:pt>
                <c:pt idx="6">
                  <c:v>23</c:v>
                </c:pt>
              </c:numCache>
            </c:numRef>
          </c:val>
        </c:ser>
        <c:ser>
          <c:idx val="5"/>
          <c:order val="5"/>
          <c:tx>
            <c:strRef>
              <c:f>Taul1!$G$5</c:f>
              <c:strCache>
                <c:ptCount val="1"/>
                <c:pt idx="0">
                  <c:v>55-64 vuotta, n=306</c:v>
                </c:pt>
              </c:strCache>
            </c:strRef>
          </c:tx>
          <c:spPr>
            <a:solidFill>
              <a:srgbClr val="A52AC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</c:strCache>
            </c:strRef>
          </c:cat>
          <c:val>
            <c:numRef>
              <c:f>Taul1!$G$6:$G$12</c:f>
              <c:numCache>
                <c:formatCode>General</c:formatCode>
                <c:ptCount val="7"/>
                <c:pt idx="0">
                  <c:v>46</c:v>
                </c:pt>
                <c:pt idx="1">
                  <c:v>40</c:v>
                </c:pt>
                <c:pt idx="2">
                  <c:v>34</c:v>
                </c:pt>
                <c:pt idx="3">
                  <c:v>44</c:v>
                </c:pt>
                <c:pt idx="4">
                  <c:v>28</c:v>
                </c:pt>
                <c:pt idx="5">
                  <c:v>26</c:v>
                </c:pt>
                <c:pt idx="6">
                  <c:v>23</c:v>
                </c:pt>
              </c:numCache>
            </c:numRef>
          </c:val>
        </c:ser>
        <c:ser>
          <c:idx val="6"/>
          <c:order val="6"/>
          <c:tx>
            <c:strRef>
              <c:f>Taul1!$H$5</c:f>
              <c:strCache>
                <c:ptCount val="1"/>
                <c:pt idx="0">
                  <c:v>65-79 vuotta, n=455</c:v>
                </c:pt>
              </c:strCache>
            </c:strRef>
          </c:tx>
          <c:spPr>
            <a:solidFill>
              <a:srgbClr val="6DC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</c:strCache>
            </c:strRef>
          </c:cat>
          <c:val>
            <c:numRef>
              <c:f>Taul1!$H$6:$H$12</c:f>
              <c:numCache>
                <c:formatCode>General</c:formatCode>
                <c:ptCount val="7"/>
                <c:pt idx="0">
                  <c:v>42</c:v>
                </c:pt>
                <c:pt idx="1">
                  <c:v>33</c:v>
                </c:pt>
                <c:pt idx="2">
                  <c:v>39</c:v>
                </c:pt>
                <c:pt idx="3">
                  <c:v>49</c:v>
                </c:pt>
                <c:pt idx="4">
                  <c:v>27</c:v>
                </c:pt>
                <c:pt idx="5">
                  <c:v>35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1922776"/>
        <c:axId val="411923168"/>
      </c:barChart>
      <c:catAx>
        <c:axId val="411922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923168"/>
        <c:crosses val="autoZero"/>
        <c:auto val="1"/>
        <c:lblAlgn val="ctr"/>
        <c:lblOffset val="100"/>
        <c:tickLblSkip val="1"/>
        <c:noMultiLvlLbl val="0"/>
      </c:catAx>
      <c:valAx>
        <c:axId val="411923168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922776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75927060420052706"/>
          <c:y val="0.47403542577396018"/>
          <c:w val="0.18913076546794377"/>
          <c:h val="0.3640450842983868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41531467631542"/>
          <c:y val="1.2420372697243342E-2"/>
          <c:w val="0.67236241421931719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Kaikki,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stereot</c:v>
                </c:pt>
                <c:pt idx="1">
                  <c:v>dvd-soitin</c:v>
                </c:pt>
                <c:pt idx="2">
                  <c:v>kotiteatteri</c:v>
                </c:pt>
                <c:pt idx="3">
                  <c:v>mp3-soitin/iPod</c:v>
                </c:pt>
                <c:pt idx="4">
                  <c:v>langaton kaiutinjärjestelmä</c:v>
                </c:pt>
                <c:pt idx="5">
                  <c:v>mediatoistin</c:v>
                </c:pt>
                <c:pt idx="6">
                  <c:v>pelikonsoli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15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18-24 vuotta, n=126</c:v>
                </c:pt>
              </c:strCache>
            </c:strRef>
          </c:tx>
          <c:spPr>
            <a:solidFill>
              <a:srgbClr val="DEFF7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stereot</c:v>
                </c:pt>
                <c:pt idx="1">
                  <c:v>dvd-soitin</c:v>
                </c:pt>
                <c:pt idx="2">
                  <c:v>kotiteatteri</c:v>
                </c:pt>
                <c:pt idx="3">
                  <c:v>mp3-soitin/iPod</c:v>
                </c:pt>
                <c:pt idx="4">
                  <c:v>langaton kaiutinjärjestelmä</c:v>
                </c:pt>
                <c:pt idx="5">
                  <c:v>mediatoistin</c:v>
                </c:pt>
                <c:pt idx="6">
                  <c:v>pelikonsoli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10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2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25-34 vuotta, n=312</c:v>
                </c:pt>
              </c:strCache>
            </c:strRef>
          </c:tx>
          <c:spPr>
            <a:solidFill>
              <a:srgbClr val="FFD7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stereot</c:v>
                </c:pt>
                <c:pt idx="1">
                  <c:v>dvd-soitin</c:v>
                </c:pt>
                <c:pt idx="2">
                  <c:v>kotiteatteri</c:v>
                </c:pt>
                <c:pt idx="3">
                  <c:v>mp3-soitin/iPod</c:v>
                </c:pt>
                <c:pt idx="4">
                  <c:v>langaton kaiutinjärjestelmä</c:v>
                </c:pt>
                <c:pt idx="5">
                  <c:v>mediatoistin</c:v>
                </c:pt>
                <c:pt idx="6">
                  <c:v>pelikonsoli</c:v>
                </c:pt>
              </c:strCache>
            </c:strRef>
          </c:cat>
          <c:val>
            <c:numRef>
              <c:f>Taul1!$D$6:$D$12</c:f>
              <c:numCache>
                <c:formatCode>General</c:formatCode>
                <c:ptCount val="7"/>
                <c:pt idx="0">
                  <c:v>13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35-44 vuotta, n=425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stereot</c:v>
                </c:pt>
                <c:pt idx="1">
                  <c:v>dvd-soitin</c:v>
                </c:pt>
                <c:pt idx="2">
                  <c:v>kotiteatteri</c:v>
                </c:pt>
                <c:pt idx="3">
                  <c:v>mp3-soitin/iPod</c:v>
                </c:pt>
                <c:pt idx="4">
                  <c:v>langaton kaiutinjärjestelmä</c:v>
                </c:pt>
                <c:pt idx="5">
                  <c:v>mediatoistin</c:v>
                </c:pt>
                <c:pt idx="6">
                  <c:v>pelikonsoli</c:v>
                </c:pt>
              </c:strCache>
            </c:strRef>
          </c:cat>
          <c:val>
            <c:numRef>
              <c:f>Taul1!$E$6:$E$12</c:f>
              <c:numCache>
                <c:formatCode>General</c:formatCode>
                <c:ptCount val="7"/>
                <c:pt idx="0">
                  <c:v>15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45-54 vuotta, n=417</c:v>
                </c:pt>
              </c:strCache>
            </c:strRef>
          </c:tx>
          <c:spPr>
            <a:solidFill>
              <a:srgbClr val="D070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stereot</c:v>
                </c:pt>
                <c:pt idx="1">
                  <c:v>dvd-soitin</c:v>
                </c:pt>
                <c:pt idx="2">
                  <c:v>kotiteatteri</c:v>
                </c:pt>
                <c:pt idx="3">
                  <c:v>mp3-soitin/iPod</c:v>
                </c:pt>
                <c:pt idx="4">
                  <c:v>langaton kaiutinjärjestelmä</c:v>
                </c:pt>
                <c:pt idx="5">
                  <c:v>mediatoistin</c:v>
                </c:pt>
                <c:pt idx="6">
                  <c:v>pelikonsoli</c:v>
                </c:pt>
              </c:strCache>
            </c:strRef>
          </c:cat>
          <c:val>
            <c:numRef>
              <c:f>Taul1!$F$6:$F$12</c:f>
              <c:numCache>
                <c:formatCode>General</c:formatCode>
                <c:ptCount val="7"/>
                <c:pt idx="0">
                  <c:v>19</c:v>
                </c:pt>
                <c:pt idx="1">
                  <c:v>12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ser>
          <c:idx val="5"/>
          <c:order val="5"/>
          <c:tx>
            <c:strRef>
              <c:f>Taul1!$G$5</c:f>
              <c:strCache>
                <c:ptCount val="1"/>
                <c:pt idx="0">
                  <c:v>55-64 vuotta, n=306</c:v>
                </c:pt>
              </c:strCache>
            </c:strRef>
          </c:tx>
          <c:spPr>
            <a:solidFill>
              <a:srgbClr val="A52AC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stereot</c:v>
                </c:pt>
                <c:pt idx="1">
                  <c:v>dvd-soitin</c:v>
                </c:pt>
                <c:pt idx="2">
                  <c:v>kotiteatteri</c:v>
                </c:pt>
                <c:pt idx="3">
                  <c:v>mp3-soitin/iPod</c:v>
                </c:pt>
                <c:pt idx="4">
                  <c:v>langaton kaiutinjärjestelmä</c:v>
                </c:pt>
                <c:pt idx="5">
                  <c:v>mediatoistin</c:v>
                </c:pt>
                <c:pt idx="6">
                  <c:v>pelikonsoli</c:v>
                </c:pt>
              </c:strCache>
            </c:strRef>
          </c:cat>
          <c:val>
            <c:numRef>
              <c:f>Taul1!$G$6:$G$12</c:f>
              <c:numCache>
                <c:formatCode>General</c:formatCode>
                <c:ptCount val="7"/>
                <c:pt idx="0">
                  <c:v>17</c:v>
                </c:pt>
                <c:pt idx="1">
                  <c:v>10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6"/>
          <c:order val="6"/>
          <c:tx>
            <c:strRef>
              <c:f>Taul1!$H$5</c:f>
              <c:strCache>
                <c:ptCount val="1"/>
                <c:pt idx="0">
                  <c:v>65-79 vuotta, n=455</c:v>
                </c:pt>
              </c:strCache>
            </c:strRef>
          </c:tx>
          <c:spPr>
            <a:solidFill>
              <a:srgbClr val="6DC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stereot</c:v>
                </c:pt>
                <c:pt idx="1">
                  <c:v>dvd-soitin</c:v>
                </c:pt>
                <c:pt idx="2">
                  <c:v>kotiteatteri</c:v>
                </c:pt>
                <c:pt idx="3">
                  <c:v>mp3-soitin/iPod</c:v>
                </c:pt>
                <c:pt idx="4">
                  <c:v>langaton kaiutinjärjestelmä</c:v>
                </c:pt>
                <c:pt idx="5">
                  <c:v>mediatoistin</c:v>
                </c:pt>
                <c:pt idx="6">
                  <c:v>pelikonsoli</c:v>
                </c:pt>
              </c:strCache>
            </c:strRef>
          </c:cat>
          <c:val>
            <c:numRef>
              <c:f>Taul1!$H$6:$H$12</c:f>
              <c:numCache>
                <c:formatCode>General</c:formatCode>
                <c:ptCount val="7"/>
                <c:pt idx="0">
                  <c:v>13</c:v>
                </c:pt>
                <c:pt idx="1">
                  <c:v>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1923560"/>
        <c:axId val="411923952"/>
      </c:barChart>
      <c:catAx>
        <c:axId val="411923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923952"/>
        <c:crosses val="autoZero"/>
        <c:auto val="1"/>
        <c:lblAlgn val="ctr"/>
        <c:lblOffset val="100"/>
        <c:tickLblSkip val="1"/>
        <c:noMultiLvlLbl val="0"/>
      </c:catAx>
      <c:valAx>
        <c:axId val="411923952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923560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75927060420052706"/>
          <c:y val="0.47403542577396018"/>
          <c:w val="0.18913076546794377"/>
          <c:h val="0.3640450842983868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41531467631542"/>
          <c:y val="1.2420372697243342E-2"/>
          <c:w val="0.67236241421931719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Kaikki,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53</c:v>
                </c:pt>
                <c:pt idx="1">
                  <c:v>46</c:v>
                </c:pt>
                <c:pt idx="2">
                  <c:v>39</c:v>
                </c:pt>
                <c:pt idx="3">
                  <c:v>39</c:v>
                </c:pt>
                <c:pt idx="4">
                  <c:v>24</c:v>
                </c:pt>
                <c:pt idx="5">
                  <c:v>23</c:v>
                </c:pt>
                <c:pt idx="6">
                  <c:v>19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Yksinäistalous (yksi aikuinen), n=563</c:v>
                </c:pt>
              </c:strCache>
            </c:strRef>
          </c:tx>
          <c:spPr>
            <a:solidFill>
              <a:srgbClr val="DEFF7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40</c:v>
                </c:pt>
                <c:pt idx="1">
                  <c:v>40</c:v>
                </c:pt>
                <c:pt idx="2">
                  <c:v>42</c:v>
                </c:pt>
                <c:pt idx="3">
                  <c:v>40</c:v>
                </c:pt>
                <c:pt idx="4">
                  <c:v>22</c:v>
                </c:pt>
                <c:pt idx="5">
                  <c:v>23</c:v>
                </c:pt>
                <c:pt idx="6">
                  <c:v>13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Lapseton pari, n=639</c:v>
                </c:pt>
              </c:strCache>
            </c:strRef>
          </c:tx>
          <c:spPr>
            <a:solidFill>
              <a:srgbClr val="FFD7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</c:strCache>
            </c:strRef>
          </c:cat>
          <c:val>
            <c:numRef>
              <c:f>Taul1!$D$6:$D$12</c:f>
              <c:numCache>
                <c:formatCode>General</c:formatCode>
                <c:ptCount val="7"/>
                <c:pt idx="0">
                  <c:v>55</c:v>
                </c:pt>
                <c:pt idx="1">
                  <c:v>45</c:v>
                </c:pt>
                <c:pt idx="2">
                  <c:v>35</c:v>
                </c:pt>
                <c:pt idx="3">
                  <c:v>41</c:v>
                </c:pt>
                <c:pt idx="4">
                  <c:v>24</c:v>
                </c:pt>
                <c:pt idx="5">
                  <c:v>27</c:v>
                </c:pt>
                <c:pt idx="6">
                  <c:v>20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Muu aikuistalous (vain yli 18-vuotiaita), n=360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</c:strCache>
            </c:strRef>
          </c:cat>
          <c:val>
            <c:numRef>
              <c:f>Taul1!$E$6:$E$12</c:f>
              <c:numCache>
                <c:formatCode>General</c:formatCode>
                <c:ptCount val="7"/>
                <c:pt idx="0">
                  <c:v>52</c:v>
                </c:pt>
                <c:pt idx="1">
                  <c:v>47</c:v>
                </c:pt>
                <c:pt idx="2">
                  <c:v>42</c:v>
                </c:pt>
                <c:pt idx="3">
                  <c:v>42</c:v>
                </c:pt>
                <c:pt idx="4">
                  <c:v>26</c:v>
                </c:pt>
                <c:pt idx="5">
                  <c:v>26</c:v>
                </c:pt>
                <c:pt idx="6">
                  <c:v>20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Talous, jossa alle 18-vuotiaita lapsia, n=479</c:v>
                </c:pt>
              </c:strCache>
            </c:strRef>
          </c:tx>
          <c:spPr>
            <a:solidFill>
              <a:srgbClr val="D070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langaton kotiverkko</c:v>
                </c:pt>
                <c:pt idx="1">
                  <c:v>älypuhelin</c:v>
                </c:pt>
                <c:pt idx="2">
                  <c:v>kannettava tietokone</c:v>
                </c:pt>
                <c:pt idx="3">
                  <c:v>televisio</c:v>
                </c:pt>
                <c:pt idx="4">
                  <c:v>TV-sisällön tallennuslaite</c:v>
                </c:pt>
                <c:pt idx="5">
                  <c:v>pöytätietokone</c:v>
                </c:pt>
                <c:pt idx="6">
                  <c:v>tabletti</c:v>
                </c:pt>
              </c:strCache>
            </c:strRef>
          </c:cat>
          <c:val>
            <c:numRef>
              <c:f>Taul1!$F$6:$F$12</c:f>
              <c:numCache>
                <c:formatCode>General</c:formatCode>
                <c:ptCount val="7"/>
                <c:pt idx="0">
                  <c:v>67</c:v>
                </c:pt>
                <c:pt idx="1">
                  <c:v>55</c:v>
                </c:pt>
                <c:pt idx="2">
                  <c:v>37</c:v>
                </c:pt>
                <c:pt idx="3">
                  <c:v>34</c:v>
                </c:pt>
                <c:pt idx="4">
                  <c:v>24</c:v>
                </c:pt>
                <c:pt idx="5">
                  <c:v>15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1924736"/>
        <c:axId val="412965368"/>
      </c:barChart>
      <c:catAx>
        <c:axId val="411924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2965368"/>
        <c:crosses val="autoZero"/>
        <c:auto val="1"/>
        <c:lblAlgn val="ctr"/>
        <c:lblOffset val="100"/>
        <c:tickLblSkip val="1"/>
        <c:noMultiLvlLbl val="0"/>
      </c:catAx>
      <c:valAx>
        <c:axId val="412965368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1924736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58131469237687972"/>
          <c:y val="0.58056679321011329"/>
          <c:w val="0.36388026446593974"/>
          <c:h val="0.2296126444384794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41531467631542"/>
          <c:y val="1.2420372697243342E-2"/>
          <c:w val="0.67236241421931719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Kaikki,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stereot</c:v>
                </c:pt>
                <c:pt idx="1">
                  <c:v>dvd-soitin</c:v>
                </c:pt>
                <c:pt idx="2">
                  <c:v>kotiteatteri</c:v>
                </c:pt>
                <c:pt idx="3">
                  <c:v>mp3-soitin/iPod</c:v>
                </c:pt>
                <c:pt idx="4">
                  <c:v>langaton kaiutinjärjestelmä</c:v>
                </c:pt>
                <c:pt idx="5">
                  <c:v>mediatoistin</c:v>
                </c:pt>
                <c:pt idx="6">
                  <c:v>pelikonsoli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15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Yksinäistalous (yksi aikuinen), n=563</c:v>
                </c:pt>
              </c:strCache>
            </c:strRef>
          </c:tx>
          <c:spPr>
            <a:solidFill>
              <a:srgbClr val="DEFF7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stereot</c:v>
                </c:pt>
                <c:pt idx="1">
                  <c:v>dvd-soitin</c:v>
                </c:pt>
                <c:pt idx="2">
                  <c:v>kotiteatteri</c:v>
                </c:pt>
                <c:pt idx="3">
                  <c:v>mp3-soitin/iPod</c:v>
                </c:pt>
                <c:pt idx="4">
                  <c:v>langaton kaiutinjärjestelmä</c:v>
                </c:pt>
                <c:pt idx="5">
                  <c:v>mediatoistin</c:v>
                </c:pt>
                <c:pt idx="6">
                  <c:v>pelikonsoli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17</c:v>
                </c:pt>
                <c:pt idx="1">
                  <c:v>9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Taul1!$D$5</c:f>
              <c:strCache>
                <c:ptCount val="1"/>
                <c:pt idx="0">
                  <c:v>Lapseton pari, n=639</c:v>
                </c:pt>
              </c:strCache>
            </c:strRef>
          </c:tx>
          <c:spPr>
            <a:solidFill>
              <a:srgbClr val="FFD7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stereot</c:v>
                </c:pt>
                <c:pt idx="1">
                  <c:v>dvd-soitin</c:v>
                </c:pt>
                <c:pt idx="2">
                  <c:v>kotiteatteri</c:v>
                </c:pt>
                <c:pt idx="3">
                  <c:v>mp3-soitin/iPod</c:v>
                </c:pt>
                <c:pt idx="4">
                  <c:v>langaton kaiutinjärjestelmä</c:v>
                </c:pt>
                <c:pt idx="5">
                  <c:v>mediatoistin</c:v>
                </c:pt>
                <c:pt idx="6">
                  <c:v>pelikonsoli</c:v>
                </c:pt>
              </c:strCache>
            </c:strRef>
          </c:cat>
          <c:val>
            <c:numRef>
              <c:f>Taul1!$D$6:$D$12</c:f>
              <c:numCache>
                <c:formatCode>General</c:formatCode>
                <c:ptCount val="7"/>
                <c:pt idx="0">
                  <c:v>13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er>
          <c:idx val="3"/>
          <c:order val="3"/>
          <c:tx>
            <c:strRef>
              <c:f>Taul1!$E$5</c:f>
              <c:strCache>
                <c:ptCount val="1"/>
                <c:pt idx="0">
                  <c:v>Muu aikuistalous (vain yli 18-vuotiaita), n=360</c:v>
                </c:pt>
              </c:strCache>
            </c:strRef>
          </c:tx>
          <c:spPr>
            <a:solidFill>
              <a:srgbClr val="F5A2F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stereot</c:v>
                </c:pt>
                <c:pt idx="1">
                  <c:v>dvd-soitin</c:v>
                </c:pt>
                <c:pt idx="2">
                  <c:v>kotiteatteri</c:v>
                </c:pt>
                <c:pt idx="3">
                  <c:v>mp3-soitin/iPod</c:v>
                </c:pt>
                <c:pt idx="4">
                  <c:v>langaton kaiutinjärjestelmä</c:v>
                </c:pt>
                <c:pt idx="5">
                  <c:v>mediatoistin</c:v>
                </c:pt>
                <c:pt idx="6">
                  <c:v>pelikonsoli</c:v>
                </c:pt>
              </c:strCache>
            </c:strRef>
          </c:cat>
          <c:val>
            <c:numRef>
              <c:f>Taul1!$E$6:$E$12</c:f>
              <c:numCache>
                <c:formatCode>General</c:formatCode>
                <c:ptCount val="7"/>
                <c:pt idx="0">
                  <c:v>16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er>
          <c:idx val="4"/>
          <c:order val="4"/>
          <c:tx>
            <c:strRef>
              <c:f>Taul1!$F$5</c:f>
              <c:strCache>
                <c:ptCount val="1"/>
                <c:pt idx="0">
                  <c:v>Talous, jossa alle 18-vuotiaita lapsia, n=479</c:v>
                </c:pt>
              </c:strCache>
            </c:strRef>
          </c:tx>
          <c:spPr>
            <a:solidFill>
              <a:srgbClr val="D070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4444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stereot</c:v>
                </c:pt>
                <c:pt idx="1">
                  <c:v>dvd-soitin</c:v>
                </c:pt>
                <c:pt idx="2">
                  <c:v>kotiteatteri</c:v>
                </c:pt>
                <c:pt idx="3">
                  <c:v>mp3-soitin/iPod</c:v>
                </c:pt>
                <c:pt idx="4">
                  <c:v>langaton kaiutinjärjestelmä</c:v>
                </c:pt>
                <c:pt idx="5">
                  <c:v>mediatoistin</c:v>
                </c:pt>
                <c:pt idx="6">
                  <c:v>pelikonsoli</c:v>
                </c:pt>
              </c:strCache>
            </c:strRef>
          </c:cat>
          <c:val>
            <c:numRef>
              <c:f>Taul1!$F$6:$F$12</c:f>
              <c:numCache>
                <c:formatCode>General</c:formatCode>
                <c:ptCount val="7"/>
                <c:pt idx="0">
                  <c:v>14</c:v>
                </c:pt>
                <c:pt idx="1">
                  <c:v>8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2966152"/>
        <c:axId val="412966544"/>
      </c:barChart>
      <c:catAx>
        <c:axId val="412966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2966544"/>
        <c:crosses val="autoZero"/>
        <c:auto val="1"/>
        <c:lblAlgn val="ctr"/>
        <c:lblOffset val="100"/>
        <c:tickLblSkip val="1"/>
        <c:noMultiLvlLbl val="0"/>
      </c:catAx>
      <c:valAx>
        <c:axId val="412966544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2966152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58131469237687972"/>
          <c:y val="0.58056679321011329"/>
          <c:w val="0.36388026446593974"/>
          <c:h val="0.2296126444384794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4600381866095"/>
          <c:y val="0.1264984641769068"/>
          <c:w val="0.70553188266296374"/>
          <c:h val="0.807948746435581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Taul1!$B$4</c:f>
              <c:strCache>
                <c:ptCount val="1"/>
                <c:pt idx="0">
                  <c:v>päivittäin/
lähes päivittäin</c:v>
                </c:pt>
              </c:strCache>
            </c:strRef>
          </c:tx>
          <c:spPr>
            <a:solidFill>
              <a:srgbClr val="5DC4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pöytätietokoneella</c:v>
                </c:pt>
                <c:pt idx="3">
                  <c:v>tabletilla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Taul1!$B$5:$B$11</c:f>
              <c:numCache>
                <c:formatCode>General</c:formatCode>
                <c:ptCount val="7"/>
                <c:pt idx="0">
                  <c:v>72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3.2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Taul1!$C$4</c:f>
              <c:strCache>
                <c:ptCount val="1"/>
                <c:pt idx="0">
                  <c:v>viikoittain</c:v>
                </c:pt>
              </c:strCache>
            </c:strRef>
          </c:tx>
          <c:spPr>
            <a:solidFill>
              <a:srgbClr val="96F000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pöytätietokoneella</c:v>
                </c:pt>
                <c:pt idx="3">
                  <c:v>tabletilla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Taul1!$C$5:$C$11</c:f>
              <c:numCache>
                <c:formatCode>General</c:formatCode>
                <c:ptCount val="7"/>
                <c:pt idx="0">
                  <c:v>13</c:v>
                </c:pt>
                <c:pt idx="1">
                  <c:v>11</c:v>
                </c:pt>
                <c:pt idx="2">
                  <c:v>7</c:v>
                </c:pt>
                <c:pt idx="3">
                  <c:v>9</c:v>
                </c:pt>
                <c:pt idx="4">
                  <c:v>5.4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Taul1!$D$4</c:f>
              <c:strCache>
                <c:ptCount val="1"/>
                <c:pt idx="0">
                  <c:v>harvemmin kuin
kerran viikossa</c:v>
                </c:pt>
              </c:strCache>
            </c:strRef>
          </c:tx>
          <c:spPr>
            <a:solidFill>
              <a:srgbClr val="F5A2FD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pöytätietokoneella</c:v>
                </c:pt>
                <c:pt idx="3">
                  <c:v>tabletilla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Taul1!$D$5:$D$11</c:f>
              <c:numCache>
                <c:formatCode>General</c:formatCode>
                <c:ptCount val="7"/>
                <c:pt idx="0">
                  <c:v>8</c:v>
                </c:pt>
                <c:pt idx="1">
                  <c:v>31</c:v>
                </c:pt>
                <c:pt idx="2">
                  <c:v>23</c:v>
                </c:pt>
                <c:pt idx="3">
                  <c:v>19</c:v>
                </c:pt>
                <c:pt idx="4">
                  <c:v>20.399999999999999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</c:ser>
        <c:ser>
          <c:idx val="3"/>
          <c:order val="3"/>
          <c:tx>
            <c:strRef>
              <c:f>Taul1!$E$4</c:f>
              <c:strCache>
                <c:ptCount val="1"/>
                <c:pt idx="0">
                  <c:v>ei ole tapana
katsoa</c:v>
                </c:pt>
              </c:strCache>
            </c:strRef>
          </c:tx>
          <c:spPr>
            <a:solidFill>
              <a:srgbClr val="D070E1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Taul1!$A$5:$A$11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pöytätietokoneella</c:v>
                </c:pt>
                <c:pt idx="3">
                  <c:v>tabletilla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Taul1!$E$5:$E$11</c:f>
              <c:numCache>
                <c:formatCode>General</c:formatCode>
                <c:ptCount val="7"/>
                <c:pt idx="0">
                  <c:v>7</c:v>
                </c:pt>
                <c:pt idx="1">
                  <c:v>51</c:v>
                </c:pt>
                <c:pt idx="2">
                  <c:v>64</c:v>
                </c:pt>
                <c:pt idx="3">
                  <c:v>67</c:v>
                </c:pt>
                <c:pt idx="4">
                  <c:v>71</c:v>
                </c:pt>
                <c:pt idx="5">
                  <c:v>93</c:v>
                </c:pt>
                <c:pt idx="6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12966936"/>
        <c:axId val="412967720"/>
      </c:barChart>
      <c:catAx>
        <c:axId val="412966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2967720"/>
        <c:crosses val="autoZero"/>
        <c:auto val="1"/>
        <c:lblAlgn val="ctr"/>
        <c:lblOffset val="100"/>
        <c:tickLblSkip val="1"/>
        <c:noMultiLvlLbl val="0"/>
      </c:catAx>
      <c:valAx>
        <c:axId val="412967720"/>
        <c:scaling>
          <c:orientation val="minMax"/>
          <c:max val="100.01"/>
          <c:min val="0"/>
        </c:scaling>
        <c:delete val="0"/>
        <c:axPos val="t"/>
        <c:majorGridlines>
          <c:spPr>
            <a:ln w="6350">
              <a:solidFill>
                <a:srgbClr val="BCBEC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sz="1200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sz="1200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021500437445316"/>
              <c:y val="0.94542495278302408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2966936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22474946743881463"/>
          <c:y val="2.2513793258404524E-2"/>
          <c:w val="0.70791586322250799"/>
          <c:h val="8.8794132185601074E-2"/>
        </c:manualLayout>
      </c:layout>
      <c:overlay val="0"/>
      <c:txPr>
        <a:bodyPr/>
        <a:lstStyle/>
        <a:p>
          <a:pPr>
            <a:defRPr>
              <a:solidFill>
                <a:srgbClr val="444444"/>
              </a:solidFill>
              <a:latin typeface="Calibri" panose="020F050202020403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16074669023087"/>
          <c:y val="1.2420372697243342E-2"/>
          <c:w val="0.69961693465671504"/>
          <c:h val="0.92020426193132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2016, n=2041</c:v>
                </c:pt>
              </c:strCache>
            </c:strRef>
          </c:tx>
          <c:spPr>
            <a:solidFill>
              <a:srgbClr val="96F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Taul1!$B$6:$B$12</c:f>
              <c:numCache>
                <c:formatCode>General</c:formatCode>
                <c:ptCount val="7"/>
                <c:pt idx="0">
                  <c:v>85</c:v>
                </c:pt>
                <c:pt idx="1">
                  <c:v>18</c:v>
                </c:pt>
                <c:pt idx="2">
                  <c:v>14</c:v>
                </c:pt>
                <c:pt idx="3">
                  <c:v>13</c:v>
                </c:pt>
                <c:pt idx="4">
                  <c:v>8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2014, n=2025</c:v>
                </c:pt>
              </c:strCache>
            </c:strRef>
          </c:tx>
          <c:spPr>
            <a:solidFill>
              <a:srgbClr val="44444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Taul1!$A$6:$A$12</c:f>
              <c:strCache>
                <c:ptCount val="7"/>
                <c:pt idx="0">
                  <c:v>televisiolla</c:v>
                </c:pt>
                <c:pt idx="1">
                  <c:v>kannettavalla tietokoneella</c:v>
                </c:pt>
                <c:pt idx="2">
                  <c:v>tabletilla</c:v>
                </c:pt>
                <c:pt idx="3">
                  <c:v>pöytätietokoneella</c:v>
                </c:pt>
                <c:pt idx="4">
                  <c:v>älypuhelimella</c:v>
                </c:pt>
                <c:pt idx="5">
                  <c:v>mediatoistimella</c:v>
                </c:pt>
                <c:pt idx="6">
                  <c:v>pelikonsolilla</c:v>
                </c:pt>
              </c:strCache>
            </c:strRef>
          </c:cat>
          <c:val>
            <c:numRef>
              <c:f>Taul1!$C$6:$C$12</c:f>
              <c:numCache>
                <c:formatCode>General</c:formatCode>
                <c:ptCount val="7"/>
                <c:pt idx="0">
                  <c:v>88.999979999999994</c:v>
                </c:pt>
                <c:pt idx="1">
                  <c:v>15.331200000000001</c:v>
                </c:pt>
                <c:pt idx="2">
                  <c:v>8.1119500000000002</c:v>
                </c:pt>
                <c:pt idx="3">
                  <c:v>9.4160199999999996</c:v>
                </c:pt>
                <c:pt idx="4">
                  <c:v>5.5314899999999998</c:v>
                </c:pt>
                <c:pt idx="5">
                  <c:v>1.9375</c:v>
                </c:pt>
                <c:pt idx="6">
                  <c:v>1.1941199999999998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2968504"/>
        <c:axId val="412968896"/>
      </c:barChart>
      <c:catAx>
        <c:axId val="412968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2968896"/>
        <c:crosses val="autoZero"/>
        <c:auto val="1"/>
        <c:lblAlgn val="ctr"/>
        <c:lblOffset val="100"/>
        <c:tickLblSkip val="1"/>
        <c:noMultiLvlLbl val="0"/>
      </c:catAx>
      <c:valAx>
        <c:axId val="412968896"/>
        <c:scaling>
          <c:orientation val="minMax"/>
          <c:max val="100"/>
          <c:min val="0"/>
        </c:scaling>
        <c:delete val="0"/>
        <c:axPos val="t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pPr>
                <a:r>
                  <a:rPr lang="fi-FI" b="0" smtClean="0">
                    <a:solidFill>
                      <a:srgbClr val="444444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%</a:t>
                </a:r>
                <a:endParaRPr lang="fi-FI" b="0">
                  <a:solidFill>
                    <a:srgbClr val="444444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7637401574803151"/>
              <c:y val="0.94540313633340589"/>
            </c:manualLayout>
          </c:layout>
          <c:overlay val="0"/>
        </c:title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2968504"/>
        <c:crosses val="autoZero"/>
        <c:crossBetween val="between"/>
        <c:majorUnit val="10"/>
        <c:minorUnit val="1"/>
      </c:valAx>
      <c:spPr>
        <a:ln w="6350">
          <a:noFill/>
        </a:ln>
      </c:spPr>
    </c:plotArea>
    <c:legend>
      <c:legendPos val="r"/>
      <c:layout>
        <c:manualLayout>
          <c:xMode val="edge"/>
          <c:yMode val="edge"/>
          <c:x val="0.78973152604421437"/>
          <c:y val="0.51969172610374004"/>
          <c:w val="0.13757947390844683"/>
          <c:h val="0.107826560382953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rgbClr val="44444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71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028" y="0"/>
            <a:ext cx="2944870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4BCB10B0-8741-4FBC-BCFF-B422AB4CAE54}" type="datetimeFigureOut">
              <a:rPr lang="fi-FI" smtClean="0"/>
              <a:t>1.6.2016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08708"/>
            <a:ext cx="2944871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028" y="9408708"/>
            <a:ext cx="2944870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FB2ADCEC-8187-436C-BFA6-13D113D3C91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140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7019"/>
          </a:xfrm>
          <a:prstGeom prst="rect">
            <a:avLst/>
          </a:prstGeom>
        </p:spPr>
        <p:txBody>
          <a:bodyPr vert="horz" lIns="91096" tIns="45549" rIns="91096" bIns="45549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7019"/>
          </a:xfrm>
          <a:prstGeom prst="rect">
            <a:avLst/>
          </a:prstGeom>
        </p:spPr>
        <p:txBody>
          <a:bodyPr vert="horz" lIns="91096" tIns="45549" rIns="91096" bIns="45549" rtlCol="0"/>
          <a:lstStyle>
            <a:lvl1pPr algn="r">
              <a:defRPr sz="1200"/>
            </a:lvl1pPr>
          </a:lstStyle>
          <a:p>
            <a:fld id="{D5C7C8B9-764F-414F-8022-D11C1AEDE67A}" type="datetimeFigureOut">
              <a:rPr lang="fi-FI" smtClean="0"/>
              <a:t>1.6.2016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6" tIns="45549" rIns="91096" bIns="45549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1" y="4767263"/>
            <a:ext cx="5435600" cy="3900487"/>
          </a:xfrm>
          <a:prstGeom prst="rect">
            <a:avLst/>
          </a:prstGeom>
        </p:spPr>
        <p:txBody>
          <a:bodyPr vert="horz" lIns="91096" tIns="45549" rIns="91096" bIns="45549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8"/>
          </a:xfrm>
          <a:prstGeom prst="rect">
            <a:avLst/>
          </a:prstGeom>
        </p:spPr>
        <p:txBody>
          <a:bodyPr vert="horz" lIns="91096" tIns="45549" rIns="91096" bIns="45549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7018"/>
          </a:xfrm>
          <a:prstGeom prst="rect">
            <a:avLst/>
          </a:prstGeom>
        </p:spPr>
        <p:txBody>
          <a:bodyPr vert="horz" lIns="91096" tIns="45549" rIns="91096" bIns="45549" rtlCol="0" anchor="b"/>
          <a:lstStyle>
            <a:lvl1pPr algn="r">
              <a:defRPr sz="1200"/>
            </a:lvl1pPr>
          </a:lstStyle>
          <a:p>
            <a:fld id="{26FC31A4-15DA-46DF-8895-DABE1E64C36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96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9411-9EDF-41D7-9351-240284809B5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 bwMode="auto">
      <p:bgPr>
        <a:solidFill>
          <a:srgbClr val="E60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 bwMode="white">
          <a:xfrm>
            <a:off x="611188" y="2479153"/>
            <a:ext cx="7921625" cy="10824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fi-FI" sz="2400" b="0" cap="all" baseline="0" smtClean="0">
                <a:solidFill>
                  <a:srgbClr val="E1E1E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i-FI" dirty="0" smtClean="0">
                <a:latin typeface="+mn-lt"/>
              </a:rPr>
              <a:t>PPT POHJA 2014</a:t>
            </a:r>
            <a:br>
              <a:rPr lang="fi-FI" dirty="0" smtClean="0">
                <a:latin typeface="+mn-lt"/>
              </a:rPr>
            </a:br>
            <a:r>
              <a:rPr lang="fi-FI" dirty="0" smtClean="0">
                <a:latin typeface="+mn-lt"/>
              </a:rPr>
              <a:t>CALIBRI LIGHT 24 pt (KAIKKI ISOILLA KIRJAIMILLA)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150144" y="3581813"/>
            <a:ext cx="6843712" cy="3811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rgbClr val="E1E1E1"/>
                </a:solidFill>
                <a:latin typeface="Calibri Light" panose="020F0302020204030204" pitchFamily="34" charset="0"/>
              </a:defRPr>
            </a:lvl1pPr>
            <a:lvl2pPr>
              <a:defRPr sz="1400">
                <a:solidFill>
                  <a:schemeClr val="tx1">
                    <a:lumMod val="8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1400">
                <a:solidFill>
                  <a:schemeClr val="tx1">
                    <a:lumMod val="8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400">
                <a:solidFill>
                  <a:schemeClr val="tx1">
                    <a:lumMod val="8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fi-FI" dirty="0" smtClean="0"/>
              <a:t>Alaotsikko: </a:t>
            </a:r>
            <a:r>
              <a:rPr lang="fi-FI" dirty="0" err="1" smtClean="0"/>
              <a:t>Calibri</a:t>
            </a:r>
            <a:r>
              <a:rPr lang="fi-FI" dirty="0" smtClean="0"/>
              <a:t> </a:t>
            </a:r>
            <a:r>
              <a:rPr lang="fi-FI" dirty="0" err="1" smtClean="0"/>
              <a:t>light</a:t>
            </a:r>
            <a:r>
              <a:rPr lang="fi-FI" dirty="0" smtClean="0"/>
              <a:t> 12 pt. Kummatkin tekstit </a:t>
            </a:r>
            <a:r>
              <a:rPr lang="fi-FI" dirty="0" err="1" smtClean="0"/>
              <a:t>vaal</a:t>
            </a:r>
            <a:r>
              <a:rPr lang="fi-FI" dirty="0" smtClean="0"/>
              <a:t> harmaa RGB 225, 225, 225</a:t>
            </a:r>
          </a:p>
        </p:txBody>
      </p:sp>
    </p:spTree>
    <p:extLst>
      <p:ext uri="{BB962C8B-B14F-4D97-AF65-F5344CB8AC3E}">
        <p14:creationId xmlns:p14="http://schemas.microsoft.com/office/powerpoint/2010/main" val="96537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331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uv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auto">
          <a:xfrm>
            <a:off x="611187" y="657226"/>
            <a:ext cx="7921625" cy="719137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000" b="1" baseline="0">
                <a:latin typeface="+mj-lt"/>
              </a:defRPr>
            </a:lvl1pPr>
          </a:lstStyle>
          <a:p>
            <a:r>
              <a:rPr lang="fi-FI" dirty="0" smtClean="0"/>
              <a:t>Otsikko, teksti ja kuva 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11188" y="1376363"/>
            <a:ext cx="3861752" cy="4932362"/>
          </a:xfrm>
          <a:prstGeom prst="rect">
            <a:avLst/>
          </a:prstGeom>
        </p:spPr>
        <p:txBody>
          <a:bodyPr lIns="0" tIns="46800" rIns="0" bIns="46800"/>
          <a:lstStyle>
            <a:lvl1pPr marL="252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0F28"/>
              </a:buClr>
              <a:buSzPct val="150000"/>
              <a:buFont typeface="Wingdings" panose="05000000000000000000" pitchFamily="2" charset="2"/>
              <a:buChar char="§"/>
              <a:defRPr sz="1400">
                <a:latin typeface="Calibri Light" panose="020F0302020204030204" pitchFamily="34" charset="0"/>
              </a:defRPr>
            </a:lvl1pPr>
            <a:lvl2pPr marL="612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400">
                <a:latin typeface="+mn-lt"/>
              </a:defRPr>
            </a:lvl2pPr>
            <a:lvl3pPr marL="97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133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err="1" smtClean="0"/>
              <a:t>Toka</a:t>
            </a:r>
            <a:endParaRPr lang="fi-FI" dirty="0" smtClean="0"/>
          </a:p>
          <a:p>
            <a:pPr lvl="2"/>
            <a:r>
              <a:rPr lang="fi-FI" dirty="0" smtClean="0"/>
              <a:t>Kolmas</a:t>
            </a:r>
          </a:p>
          <a:p>
            <a:pPr lvl="3"/>
            <a:r>
              <a:rPr lang="fi-FI" dirty="0" smtClean="0"/>
              <a:t>neljäs</a:t>
            </a:r>
          </a:p>
          <a:p>
            <a:pPr lvl="1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4"/>
          </p:nvPr>
        </p:nvSpPr>
        <p:spPr>
          <a:xfrm>
            <a:off x="4553238" y="1376364"/>
            <a:ext cx="4590762" cy="54816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 Light" panose="020F03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763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äysleve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611187" y="657226"/>
            <a:ext cx="7921625" cy="719137"/>
          </a:xfrm>
          <a:prstGeom prst="rect">
            <a:avLst/>
          </a:prstGeom>
        </p:spPr>
        <p:txBody>
          <a:bodyPr/>
          <a:lstStyle>
            <a:lvl1pPr indent="-180000">
              <a:lnSpc>
                <a:spcPct val="100000"/>
              </a:lnSpc>
              <a:spcBef>
                <a:spcPts val="0"/>
              </a:spcBef>
              <a:defRPr sz="2000" baseline="0">
                <a:latin typeface="+mj-lt"/>
              </a:defRPr>
            </a:lvl1pPr>
          </a:lstStyle>
          <a:p>
            <a:r>
              <a:rPr lang="fi-FI" dirty="0" smtClean="0"/>
              <a:t>Otsikko ja kuva</a:t>
            </a:r>
            <a:endParaRPr lang="fi-FI" dirty="0"/>
          </a:p>
        </p:txBody>
      </p:sp>
      <p:sp>
        <p:nvSpPr>
          <p:cNvPr id="16" name="Kuvan paikkamerkki 15"/>
          <p:cNvSpPr>
            <a:spLocks noGrp="1"/>
          </p:cNvSpPr>
          <p:nvPr userDrawn="1">
            <p:ph type="pic" sz="quarter" idx="13"/>
          </p:nvPr>
        </p:nvSpPr>
        <p:spPr>
          <a:xfrm>
            <a:off x="0" y="1376364"/>
            <a:ext cx="9144000" cy="548163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 Light" panose="020F030202020403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17050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auto">
          <a:xfrm>
            <a:off x="611188" y="657226"/>
            <a:ext cx="7921625" cy="719137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Grafiikkaa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38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, vain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521520" y="6629400"/>
            <a:ext cx="750430" cy="228600"/>
          </a:xfrm>
        </p:spPr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1271950" y="6629400"/>
            <a:ext cx="3028950" cy="228600"/>
          </a:xfrm>
        </p:spPr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1" y="6629400"/>
            <a:ext cx="415046" cy="228600"/>
          </a:xfrm>
        </p:spPr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5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Taloustutkimus">
    <p:bg bwMode="auto">
      <p:bgPr>
        <a:solidFill>
          <a:srgbClr val="E60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17" y="3080973"/>
            <a:ext cx="4280366" cy="4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1">
    <p:bg bwMode="auto">
      <p:bgPr>
        <a:solidFill>
          <a:srgbClr val="E60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563" y="1263337"/>
            <a:ext cx="10443353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 bwMode="auto">
      <p:bgPr>
        <a:solidFill>
          <a:srgbClr val="E60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203" y="2672606"/>
            <a:ext cx="7852329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 ja yhteystiedot">
    <p:bg bwMode="auto">
      <p:bgPr>
        <a:solidFill>
          <a:srgbClr val="E60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916416" y="4054296"/>
            <a:ext cx="5311168" cy="129091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E1E1E1"/>
                </a:solidFill>
                <a:latin typeface="Calibri Light" panose="020F0302020204030204" pitchFamily="34" charset="0"/>
              </a:defRPr>
            </a:lvl1pPr>
            <a:lvl2pPr>
              <a:defRPr sz="1400">
                <a:solidFill>
                  <a:schemeClr val="tx1">
                    <a:lumMod val="85000"/>
                  </a:schemeClr>
                </a:solidFill>
                <a:latin typeface="Calibri Light" panose="020F0302020204030204" pitchFamily="34" charset="0"/>
              </a:defRPr>
            </a:lvl2pPr>
            <a:lvl3pPr>
              <a:defRPr sz="1400">
                <a:solidFill>
                  <a:schemeClr val="tx1">
                    <a:lumMod val="85000"/>
                  </a:schemeClr>
                </a:solidFill>
                <a:latin typeface="Calibri Light" panose="020F030202020403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</a:schemeClr>
                </a:solidFill>
                <a:latin typeface="Calibri Light" panose="020F0302020204030204" pitchFamily="34" charset="0"/>
              </a:defRPr>
            </a:lvl4pPr>
            <a:lvl5pPr>
              <a:defRPr sz="1400">
                <a:solidFill>
                  <a:schemeClr val="tx1">
                    <a:lumMod val="8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fi-FI" dirty="0" smtClean="0"/>
              <a:t>Tutkija x</a:t>
            </a:r>
          </a:p>
          <a:p>
            <a:pPr lvl="0"/>
            <a:r>
              <a:rPr lang="fi-FI" dirty="0" smtClean="0"/>
              <a:t>etunimi.sukunimi@taloustutkimus.fi</a:t>
            </a:r>
          </a:p>
          <a:p>
            <a:pPr lvl="0"/>
            <a:r>
              <a:rPr lang="fi-FI" dirty="0" smtClean="0"/>
              <a:t>puh. 010 758 511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760856" y="2682980"/>
            <a:ext cx="5614988" cy="1398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rgbClr val="E1E1E1"/>
                </a:solidFill>
                <a:latin typeface="Calibri Light" panose="020F0302020204030204" pitchFamily="34" charset="0"/>
              </a:defRPr>
            </a:lvl1pPr>
            <a:lvl2pPr algn="ctr">
              <a:defRPr sz="2400">
                <a:latin typeface="Calibri Light" panose="020F0302020204030204" pitchFamily="34" charset="0"/>
              </a:defRPr>
            </a:lvl2pPr>
            <a:lvl3pPr algn="ctr">
              <a:defRPr sz="2400">
                <a:latin typeface="Calibri Light" panose="020F0302020204030204" pitchFamily="34" charset="0"/>
              </a:defRPr>
            </a:lvl3pPr>
            <a:lvl4pPr algn="ctr">
              <a:defRPr sz="2400">
                <a:latin typeface="Calibri Light" panose="020F0302020204030204" pitchFamily="34" charset="0"/>
              </a:defRPr>
            </a:lvl4pPr>
            <a:lvl5pPr algn="ctr">
              <a:defRPr sz="2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fi-FI" dirty="0" smtClean="0"/>
              <a:t>KIITOS.</a:t>
            </a:r>
          </a:p>
          <a:p>
            <a:pPr lvl="0"/>
            <a:r>
              <a:rPr lang="fi-FI" dirty="0" smtClean="0"/>
              <a:t>KERROMME MIELELLÄMME LISÄÄ.</a:t>
            </a:r>
          </a:p>
        </p:txBody>
      </p:sp>
    </p:spTree>
    <p:extLst>
      <p:ext uri="{BB962C8B-B14F-4D97-AF65-F5344CB8AC3E}">
        <p14:creationId xmlns:p14="http://schemas.microsoft.com/office/powerpoint/2010/main" val="3194435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orient="horz" pos="1706">
          <p15:clr>
            <a:srgbClr val="FBAE40"/>
          </p15:clr>
        </p15:guide>
        <p15:guide id="3" pos="46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auto">
          <a:xfrm>
            <a:off x="1763713" y="1376470"/>
            <a:ext cx="5646314" cy="7092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 b="0" cap="all" baseline="0">
                <a:latin typeface="Calibri Light" panose="020F0302020204030204" pitchFamily="34" charset="0"/>
              </a:defRPr>
            </a:lvl1pPr>
          </a:lstStyle>
          <a:p>
            <a:r>
              <a:rPr lang="fi-FI" dirty="0" smtClean="0"/>
              <a:t>SISÄLLYS CALIBRI 20 PT ISOILLA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kstin paikkamerkki 14"/>
          <p:cNvSpPr>
            <a:spLocks noGrp="1"/>
          </p:cNvSpPr>
          <p:nvPr>
            <p:ph type="body" sz="quarter" idx="13" hasCustomPrompt="1"/>
          </p:nvPr>
        </p:nvSpPr>
        <p:spPr>
          <a:xfrm>
            <a:off x="1763713" y="2085765"/>
            <a:ext cx="5646314" cy="3012671"/>
          </a:xfrm>
          <a:prstGeom prst="rect">
            <a:avLst/>
          </a:prstGeom>
        </p:spPr>
        <p:txBody>
          <a:bodyPr lIns="0" rIns="0"/>
          <a:lstStyle>
            <a:lvl1pPr marL="285750" marR="0" indent="-18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60F28"/>
              </a:buClr>
              <a:buSzPct val="130000"/>
              <a:buFont typeface="Wingdings" panose="05000000000000000000" pitchFamily="2" charset="2"/>
              <a:buChar char="§"/>
              <a:tabLst/>
              <a:defRPr sz="1400" b="0" baseline="0">
                <a:solidFill>
                  <a:srgbClr val="3F3F3F"/>
                </a:solidFill>
                <a:latin typeface="Calibri Light" panose="020F0302020204030204" pitchFamily="34" charset="0"/>
              </a:defRPr>
            </a:lvl1pPr>
            <a:lvl2pPr marL="6858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2pPr>
            <a:lvl3pPr marL="1143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3pPr>
            <a:lvl4pPr marL="16002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fi-FI" dirty="0" smtClean="0"/>
              <a:t>Tekstit harmaa 80 % 		3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278839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EINEN välilehti"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" y="0"/>
            <a:ext cx="9144000" cy="6858000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 bwMode="white">
          <a:xfrm>
            <a:off x="1258888" y="3102169"/>
            <a:ext cx="6598421" cy="13722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 b="0" cap="all" baseline="0">
                <a:solidFill>
                  <a:srgbClr val="E1E1E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i-FI" dirty="0" smtClean="0"/>
              <a:t>VÄLILEHTI, KAIKKI ISOILLA </a:t>
            </a:r>
            <a:br>
              <a:rPr lang="fi-FI" dirty="0" smtClean="0"/>
            </a:br>
            <a:r>
              <a:rPr lang="fi-FI" dirty="0" smtClean="0"/>
              <a:t>CALIBRI LIGHT 24 pt, RGB 225, 225, 225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2466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111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 bwMode="auto">
          <a:xfrm>
            <a:off x="1258888" y="3102169"/>
            <a:ext cx="6598421" cy="13722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 b="0" cap="all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68139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asiakkaan logolle"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 bwMode="white">
          <a:xfrm>
            <a:off x="1258888" y="3102169"/>
            <a:ext cx="6598421" cy="13722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 b="0" cap="all" baseline="0">
                <a:solidFill>
                  <a:srgbClr val="E1E1E1"/>
                </a:solidFill>
                <a:latin typeface="+mn-lt"/>
              </a:defRPr>
            </a:lvl1pPr>
          </a:lstStyle>
          <a:p>
            <a:r>
              <a:rPr lang="fi-FI" dirty="0" smtClean="0"/>
              <a:t>VÄLILEHTI ILMAN PALKKEJA </a:t>
            </a:r>
            <a:br>
              <a:rPr lang="fi-FI" dirty="0" smtClean="0"/>
            </a:br>
            <a:r>
              <a:rPr lang="fi-FI" dirty="0" smtClean="0"/>
              <a:t>24 PT CALIBRI LIGHT, RGB 225, 225, 225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2217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bullet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auto">
          <a:xfrm>
            <a:off x="611188" y="657226"/>
            <a:ext cx="7921625" cy="719137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Teksti ja </a:t>
            </a:r>
            <a:r>
              <a:rPr lang="fi-FI" dirty="0" err="1" smtClean="0"/>
              <a:t>bulletit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kstin paikkamerkki 1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376364"/>
            <a:ext cx="7921625" cy="5005386"/>
          </a:xfrm>
          <a:prstGeom prst="rect">
            <a:avLst/>
          </a:prstGeom>
        </p:spPr>
        <p:txBody>
          <a:bodyPr lIns="0" tIns="46800" rIns="0" bIns="0"/>
          <a:lstStyle>
            <a:lvl1pPr marL="252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0F28"/>
              </a:buClr>
              <a:buSzPct val="130000"/>
              <a:buFont typeface="Wingdings" panose="05000000000000000000" pitchFamily="2" charset="2"/>
              <a:buChar char="§"/>
              <a:tabLst/>
              <a:defRPr lang="fi-FI" sz="1400" b="0" kern="120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61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2pPr>
            <a:lvl3pPr marL="97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3pPr>
            <a:lvl4pPr marL="133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4pPr>
            <a:lvl5pPr>
              <a:defRPr sz="1600">
                <a:latin typeface="+mn-lt"/>
              </a:defRPr>
            </a:lvl5pPr>
          </a:lstStyle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0F28"/>
              </a:buClr>
              <a:buSzPct val="130000"/>
              <a:buFont typeface="Wingdings" panose="05000000000000000000" pitchFamily="2" charset="2"/>
              <a:buNone/>
              <a:tabLst/>
              <a:defRPr/>
            </a:pPr>
            <a:r>
              <a:rPr lang="fi-FI" smtClean="0"/>
              <a:t>Pari </a:t>
            </a:r>
            <a:r>
              <a:rPr lang="fi-FI" dirty="0" smtClean="0"/>
              <a:t>sanaa, Tekstit harmaa 80 % R 63 , G 63, B 63</a:t>
            </a:r>
          </a:p>
          <a:p>
            <a:pPr lvl="0"/>
            <a:r>
              <a:rPr lang="fi-FI" dirty="0" smtClean="0"/>
              <a:t>Pari sanaa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6" b="5955"/>
          <a:stretch/>
        </p:blipFill>
        <p:spPr>
          <a:xfrm>
            <a:off x="5994148" y="4991394"/>
            <a:ext cx="3149852" cy="18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49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bulletit ei palkkej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auto">
          <a:xfrm>
            <a:off x="611188" y="657226"/>
            <a:ext cx="7921625" cy="719137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defRPr sz="2000" b="1" baseline="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Teksti ja </a:t>
            </a:r>
            <a:r>
              <a:rPr lang="fi-FI" dirty="0" err="1" smtClean="0"/>
              <a:t>bulletit</a:t>
            </a:r>
            <a:r>
              <a:rPr lang="fi-FI" dirty="0" smtClean="0"/>
              <a:t> ilman palkkeja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kstin paikkamerkki 1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376364"/>
            <a:ext cx="7921625" cy="5005386"/>
          </a:xfrm>
          <a:prstGeom prst="rect">
            <a:avLst/>
          </a:prstGeom>
        </p:spPr>
        <p:txBody>
          <a:bodyPr lIns="0" tIns="46800" rIns="0" bIns="0"/>
          <a:lstStyle>
            <a:lvl1pPr marL="252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0F28"/>
              </a:buClr>
              <a:buSzPct val="130000"/>
              <a:buFont typeface="Wingdings" panose="05000000000000000000" pitchFamily="2" charset="2"/>
              <a:buChar char="§"/>
              <a:tabLst/>
              <a:defRPr lang="fi-FI" sz="1400" b="0" kern="1200">
                <a:solidFill>
                  <a:schemeClr val="tx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61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2pPr>
            <a:lvl3pPr marL="97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3pPr>
            <a:lvl4pPr marL="133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4pPr>
            <a:lvl5pPr>
              <a:defRPr sz="1600">
                <a:latin typeface="+mn-lt"/>
              </a:defRPr>
            </a:lvl5pPr>
          </a:lstStyle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0F28"/>
              </a:buClr>
              <a:buSzPct val="130000"/>
              <a:buFont typeface="Wingdings" panose="05000000000000000000" pitchFamily="2" charset="2"/>
              <a:buNone/>
              <a:tabLst/>
              <a:defRPr/>
            </a:pPr>
            <a:r>
              <a:rPr lang="fi-FI" dirty="0" smtClean="0"/>
              <a:t>Pari sanaa, Tekstit harmaa 80 % R 63 , G 63, B 63</a:t>
            </a:r>
          </a:p>
          <a:p>
            <a:pPr lvl="0"/>
            <a:r>
              <a:rPr lang="fi-FI" dirty="0" smtClean="0"/>
              <a:t>Pari sanaa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</a:t>
            </a:r>
          </a:p>
        </p:txBody>
      </p:sp>
    </p:spTree>
    <p:extLst>
      <p:ext uri="{BB962C8B-B14F-4D97-AF65-F5344CB8AC3E}">
        <p14:creationId xmlns:p14="http://schemas.microsoft.com/office/powerpoint/2010/main" val="774597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sennet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auto">
          <a:xfrm>
            <a:off x="611188" y="657226"/>
            <a:ext cx="7921625" cy="719138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defRPr sz="2000" b="1" baseline="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Vähän tekstiä (sisennetty) </a:t>
            </a:r>
            <a:r>
              <a:rPr lang="fi-FI" dirty="0" err="1" smtClean="0"/>
              <a:t>Calibri</a:t>
            </a:r>
            <a:r>
              <a:rPr lang="fi-FI" dirty="0" smtClean="0"/>
              <a:t> 20 pt </a:t>
            </a:r>
            <a:r>
              <a:rPr lang="fi-FI" dirty="0" err="1" smtClean="0"/>
              <a:t>bold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kstin paikkamerkki 14"/>
          <p:cNvSpPr>
            <a:spLocks noGrp="1"/>
          </p:cNvSpPr>
          <p:nvPr>
            <p:ph type="body" sz="quarter" idx="13" hasCustomPrompt="1"/>
          </p:nvPr>
        </p:nvSpPr>
        <p:spPr>
          <a:xfrm>
            <a:off x="1763713" y="1376363"/>
            <a:ext cx="5619220" cy="5005387"/>
          </a:xfrm>
          <a:prstGeom prst="rect">
            <a:avLst/>
          </a:prstGeom>
        </p:spPr>
        <p:txBody>
          <a:bodyPr lIns="0" rIns="0"/>
          <a:lstStyle>
            <a:lvl1pPr marL="252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0F28"/>
              </a:buClr>
              <a:buSzPct val="130000"/>
              <a:buFont typeface="Wingdings" panose="05000000000000000000" pitchFamily="2" charset="2"/>
              <a:buChar char="§"/>
              <a:tabLst/>
              <a:defRPr sz="1400" b="0" i="0">
                <a:latin typeface="Calibri Light" panose="020F0302020204030204" pitchFamily="34" charset="0"/>
              </a:defRPr>
            </a:lvl1pPr>
            <a:lvl2pPr marL="61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2pPr>
            <a:lvl3pPr marL="97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3pPr>
            <a:lvl4pPr marL="133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4pPr>
            <a:lvl5pPr>
              <a:defRPr sz="1600">
                <a:latin typeface="+mn-lt"/>
              </a:defRPr>
            </a:lvl5pPr>
          </a:lstStyle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0F28"/>
              </a:buClr>
              <a:buSzPct val="130000"/>
              <a:buFont typeface="Wingdings" panose="05000000000000000000" pitchFamily="2" charset="2"/>
              <a:buNone/>
              <a:tabLst/>
              <a:defRPr/>
            </a:pPr>
            <a:r>
              <a:rPr lang="fi-FI" dirty="0" smtClean="0"/>
              <a:t>Pari sanaa, Tekstit harmaa 80 % R 63 , G 63, B 63</a:t>
            </a:r>
          </a:p>
          <a:p>
            <a:pPr lvl="0"/>
            <a:r>
              <a:rPr lang="fi-FI" dirty="0" smtClean="0"/>
              <a:t>Pari sanaa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6" b="5955"/>
          <a:stretch/>
        </p:blipFill>
        <p:spPr>
          <a:xfrm>
            <a:off x="5994148" y="4991394"/>
            <a:ext cx="3149852" cy="18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05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ARAKE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auto">
          <a:xfrm>
            <a:off x="611188" y="657225"/>
            <a:ext cx="7921625" cy="70929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kstin paikkamerkki 1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6" y="1376363"/>
            <a:ext cx="7921627" cy="5005387"/>
          </a:xfrm>
          <a:prstGeom prst="rect">
            <a:avLst/>
          </a:prstGeom>
        </p:spPr>
        <p:txBody>
          <a:bodyPr lIns="0" rIns="0" numCol="2" spcCol="252000"/>
          <a:lstStyle>
            <a:lvl1pPr marL="252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60F28"/>
              </a:buClr>
              <a:buSzPct val="130000"/>
              <a:buFont typeface="Wingdings" panose="05000000000000000000" pitchFamily="2" charset="2"/>
              <a:buChar char="§"/>
              <a:tabLst/>
              <a:defRPr sz="1400" b="0">
                <a:latin typeface="Calibri Light" panose="020F0302020204030204" pitchFamily="34" charset="0"/>
              </a:defRPr>
            </a:lvl1pPr>
            <a:lvl2pPr marL="61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2pPr>
            <a:lvl3pPr marL="97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3pPr>
            <a:lvl4pPr marL="1332000" indent="-180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 sz="1400" b="0">
                <a:latin typeface="Calibri Light" panose="020F0302020204030204" pitchFamily="34" charset="0"/>
              </a:defRPr>
            </a:lvl4pPr>
            <a:lvl5pPr>
              <a:defRPr sz="1600">
                <a:latin typeface="+mn-lt"/>
              </a:defRPr>
            </a:lvl5pPr>
          </a:lstStyle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0F28"/>
              </a:buClr>
              <a:buSzPct val="130000"/>
              <a:buFont typeface="Wingdings" panose="05000000000000000000" pitchFamily="2" charset="2"/>
              <a:buNone/>
              <a:tabLst/>
              <a:defRPr/>
            </a:pPr>
            <a:r>
              <a:rPr lang="fi-FI" dirty="0" smtClean="0"/>
              <a:t>Pari sanaa </a:t>
            </a:r>
          </a:p>
          <a:p>
            <a:pPr lvl="0"/>
            <a:r>
              <a:rPr lang="fi-FI" dirty="0" smtClean="0"/>
              <a:t>Tekstit harmaa 80 % R 63 , G 63, B 63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     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6" b="5955"/>
          <a:stretch/>
        </p:blipFill>
        <p:spPr>
          <a:xfrm>
            <a:off x="5994148" y="4991394"/>
            <a:ext cx="3149852" cy="18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03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0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520" y="6629400"/>
            <a:ext cx="75043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1950" y="6629400"/>
            <a:ext cx="30289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629400"/>
            <a:ext cx="41504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9" y="94409"/>
            <a:ext cx="1534449" cy="1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tx1"/>
          </a:solidFill>
          <a:latin typeface="Corbel" panose="020B0503020204020204" pitchFamily="34" charset="0"/>
          <a:ea typeface="Kozuka Gothic Pro B" panose="020B08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60F28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0F28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0F28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0F28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0F28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111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pos="385">
          <p15:clr>
            <a:srgbClr val="F26B43"/>
          </p15:clr>
        </p15:guide>
        <p15:guide id="6" pos="1179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520" y="6629400"/>
            <a:ext cx="75043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1950" y="6629400"/>
            <a:ext cx="30289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629400"/>
            <a:ext cx="41504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Logo_R230 G15 B4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" y="0"/>
            <a:ext cx="18769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5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57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tx1"/>
          </a:solidFill>
          <a:latin typeface="Corbel" panose="020B0503020204020204" pitchFamily="34" charset="0"/>
          <a:ea typeface="Kozuka Gothic Pro B" panose="020B08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60F28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0F28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0F28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0F28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0F28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111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pos="385">
          <p15:clr>
            <a:srgbClr val="F26B43"/>
          </p15:clr>
        </p15:guide>
        <p15:guide id="6" pos="1179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0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520" y="6629400"/>
            <a:ext cx="75043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1950" y="6629400"/>
            <a:ext cx="30289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629400"/>
            <a:ext cx="41504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1" r:id="rId2"/>
    <p:sldLayoutId id="2147483742" r:id="rId3"/>
    <p:sldLayoutId id="2147483743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tx1"/>
          </a:solidFill>
          <a:latin typeface="Corbel" panose="020B0503020204020204" pitchFamily="34" charset="0"/>
          <a:ea typeface="Kozuka Gothic Pro B" panose="020B08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60F28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0F28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0F28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0F28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0F28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rbel" panose="020B0503020204020204" pitchFamily="34" charset="0"/>
          <a:ea typeface="Arial Unicode MS" panose="020B0604020202020204" pitchFamily="34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111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pos="385">
          <p15:clr>
            <a:srgbClr val="F26B43"/>
          </p15:clr>
        </p15:guide>
        <p15:guide id="6" pos="1179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chart" Target="../charts/chart9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chart" Target="../charts/chart10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chart" Target="../charts/chart11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chart" Target="../charts/chart12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chart" Target="../charts/chart13.xm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chart" Target="../charts/chart14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chart" Target="../charts/chart15.xm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chart" Target="../charts/chart16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chart" Target="../charts/chart17.xml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chart" Target="../charts/chart18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chart" Target="../charts/chart19.xml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chart" Target="../charts/chart20.xml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chart" Target="../charts/chart21.xml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chart" Target="../charts/chart22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chart" Target="../charts/chart23.xml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chart" Target="../charts/chart24.xml"/><Relationship Id="rId4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chart" Target="../charts/chart25.xml"/><Relationship Id="rId4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chart" Target="../charts/chart7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chart" Target="../charts/chart8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" y="397822"/>
            <a:ext cx="9141759" cy="646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50670" y="3090294"/>
            <a:ext cx="6313517" cy="1372235"/>
          </a:xfrm>
        </p:spPr>
        <p:txBody>
          <a:bodyPr/>
          <a:lstStyle/>
          <a:p>
            <a:r>
              <a:rPr lang="fi-FI" dirty="0" smtClean="0"/>
              <a:t>koti &amp; tv –tutkimus 2016</a:t>
            </a:r>
            <a:br>
              <a:rPr lang="fi-FI" dirty="0" smtClean="0"/>
            </a:br>
            <a:r>
              <a:rPr lang="fi-FI" dirty="0" err="1" smtClean="0"/>
              <a:t>tutkimusGRAFIIKKAA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9301894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Millä kaikilla eri välineillä/tavoilla katsot tv-sisältöjä SUORINA LÄHETYKSINÄ ESITYSAIKAAN? Vähintään kerran viikossa katsovat</a:t>
            </a:r>
          </a:p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2014 ja 2016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9667238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Millä kaikilla eri välineillä/tavoilla katsot tv-sisältöjä SUORINA LÄHETYKSINÄ ESITYSAIKAAN? Vähintään kerran viikossa katsovat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Ikäryhmä</a:t>
            </a:r>
            <a:endParaRPr lang="fi-FI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9291296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Millä kaikilla eri välineillä/tavoilla katsot tv-sisältöjä SUORINA LÄHETYKSINÄ ESITYSAIKAAN? Vähintään kerran viikossa katsovat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Talouden elinvaihe</a:t>
            </a:r>
            <a:endParaRPr lang="fi-FI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5996637"/>
              </p:ext>
            </p:extLst>
          </p:nvPr>
        </p:nvGraphicFramePr>
        <p:xfrm>
          <a:off x="611188" y="1519237"/>
          <a:ext cx="7921625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Millä kaikilla eri välineillä/tavoilla katsot tv-sisältöjä TALLENTEINA TAI AIKASIIRROLLA?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>
                <a:solidFill>
                  <a:srgbClr val="444444"/>
                </a:solidFill>
                <a:latin typeface="Calibri" panose="020F0502020204030204" pitchFamily="34" charset="0"/>
              </a:rPr>
              <a:t>Kaikki vastaajat, n=2041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7042049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Millä kaikilla eri välineillä/tavoilla katsot tv-sisältöjä TALLENTEINA TAI AIKASIIRROLLA? Vähintään kerran viikossa katsovat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2014 ja 2016</a:t>
            </a:r>
            <a:endParaRPr lang="fi-FI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0620568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Millä kaikilla eri välineillä/tavoilla katsot tv-sisältöjä TALLENTEINA TAI AIKASIIRROLLA? Vähintään kerran viikossa katsovat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Ikäryhmä</a:t>
            </a:r>
            <a:endParaRPr lang="fi-FI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2889002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Millä kaikilla eri välineillä/tavoilla katsot tv-sisältöjä TALLENTEINA TAI AIKASIIRROLLA? Vähintään kerran viikossa katsovat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Talouden elinvaihe</a:t>
            </a:r>
            <a:endParaRPr lang="fi-FI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17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0483498"/>
              </p:ext>
            </p:extLst>
          </p:nvPr>
        </p:nvGraphicFramePr>
        <p:xfrm>
          <a:off x="611188" y="1519237"/>
          <a:ext cx="7921625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Kuka perheessäsi katsoo eniten…?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>
                <a:solidFill>
                  <a:srgbClr val="444444"/>
                </a:solidFill>
                <a:latin typeface="Calibri" panose="020F0502020204030204" pitchFamily="34" charset="0"/>
              </a:rPr>
              <a:t>Kaikki vastaajat, n=2041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18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219312"/>
              </p:ext>
            </p:extLst>
          </p:nvPr>
        </p:nvGraphicFramePr>
        <p:xfrm>
          <a:off x="611188" y="1519237"/>
          <a:ext cx="7921625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Mitä seuraavista asioista teet televisiota katsellessasi tai siihen liittyen? 2014 </a:t>
            </a:r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ja 2016 1(2)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4" y="6273073"/>
            <a:ext cx="2913066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>
                <a:solidFill>
                  <a:srgbClr val="444444"/>
                </a:solidFill>
                <a:latin typeface="Calibri" panose="020F0502020204030204" pitchFamily="34" charset="0"/>
              </a:rPr>
              <a:t>Kaikki vastaajat, 2014 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n=2025, 2016 </a:t>
            </a:r>
            <a:r>
              <a:rPr lang="fi-FI" sz="1200" b="0" dirty="0">
                <a:solidFill>
                  <a:srgbClr val="444444"/>
                </a:solidFill>
                <a:latin typeface="Calibri" panose="020F0502020204030204" pitchFamily="34" charset="0"/>
              </a:rPr>
              <a:t>n=2041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19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6077446"/>
              </p:ext>
            </p:extLst>
          </p:nvPr>
        </p:nvGraphicFramePr>
        <p:xfrm>
          <a:off x="611188" y="1519237"/>
          <a:ext cx="7921625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Mitä seuraavista asioista teet televisiota katsellessasi tai siihen liittyen? 2014 </a:t>
            </a:r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ja 2016 </a:t>
            </a:r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2</a:t>
            </a:r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(2)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4" y="6273073"/>
            <a:ext cx="2913066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>
                <a:solidFill>
                  <a:srgbClr val="444444"/>
                </a:solidFill>
                <a:latin typeface="Calibri" panose="020F0502020204030204" pitchFamily="34" charset="0"/>
              </a:rPr>
              <a:t>Kaikki vastaajat, 2014 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n=2025, 2016 </a:t>
            </a:r>
            <a:r>
              <a:rPr lang="fi-FI" sz="1200" b="0" dirty="0">
                <a:solidFill>
                  <a:srgbClr val="444444"/>
                </a:solidFill>
                <a:latin typeface="Calibri" panose="020F0502020204030204" pitchFamily="34" charset="0"/>
              </a:rPr>
              <a:t>n=2041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2</a:t>
            </a:fld>
            <a:endParaRPr lang="fi-FI" dirty="0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5534769"/>
              </p:ext>
            </p:extLst>
          </p:nvPr>
        </p:nvGraphicFramePr>
        <p:xfrm>
          <a:off x="611188" y="1519238"/>
          <a:ext cx="7921625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Miten tärkeitä nämä tekniset välineet ovat viihtyvyytesi kannalta kotioloissa?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>
                <a:solidFill>
                  <a:srgbClr val="444444"/>
                </a:solidFill>
                <a:latin typeface="Calibri" panose="020F0502020204030204" pitchFamily="34" charset="0"/>
              </a:rPr>
              <a:t>Kaikki vastaajat, n=2041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20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6441562"/>
              </p:ext>
            </p:extLst>
          </p:nvPr>
        </p:nvGraphicFramePr>
        <p:xfrm>
          <a:off x="611188" y="1519237"/>
          <a:ext cx="7921625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Mikä seuraavista vaihtoehdoista kuvaa parhaiten sinua television katsojana? </a:t>
            </a:r>
          </a:p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2014 ja </a:t>
            </a:r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2016 1(2)</a:t>
            </a:r>
            <a:endParaRPr lang="fi-FI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186" y="6273073"/>
            <a:ext cx="1461294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n=kaikki</a:t>
            </a:r>
            <a:r>
              <a:rPr lang="fi-FI" sz="1200" b="0" dirty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21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5820984"/>
              </p:ext>
            </p:extLst>
          </p:nvPr>
        </p:nvGraphicFramePr>
        <p:xfrm>
          <a:off x="611188" y="1519237"/>
          <a:ext cx="7921625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Mikä seuraavista vaihtoehdoista kuvaa parhaiten sinua television katsojana? </a:t>
            </a:r>
          </a:p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2014 ja </a:t>
            </a:r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2016 2(2)</a:t>
            </a:r>
            <a:endParaRPr lang="fi-FI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186" y="6273073"/>
            <a:ext cx="1461294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n=kaikki</a:t>
            </a:r>
            <a:r>
              <a:rPr lang="fi-FI" sz="1200" b="0" dirty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22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6762062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Mitä uutta television käyttöön liittyvää on tapahtunut taloudessasi viimeisen 12 kk aikana? 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>
                <a:solidFill>
                  <a:srgbClr val="444444"/>
                </a:solidFill>
                <a:latin typeface="Calibri" panose="020F0502020204030204" pitchFamily="34" charset="0"/>
              </a:rPr>
              <a:t>Kaikki vastaajat, n=2041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23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0840141"/>
              </p:ext>
            </p:extLst>
          </p:nvPr>
        </p:nvGraphicFramePr>
        <p:xfrm>
          <a:off x="611188" y="1519237"/>
          <a:ext cx="7921625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Mitä uutta television käyttöön liittyvää on tapahtunut taloudessasi viimeisen 12 kk aikana? 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6" y="6273073"/>
            <a:ext cx="1461294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n=kaikki</a:t>
            </a:r>
            <a:r>
              <a:rPr lang="fi-FI" sz="1200" b="0" dirty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Kodin päätelaitteet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98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25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6900740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Mitä seuraavista laitteista sinulla on mahdollisuus käyttää kotona?</a:t>
            </a:r>
          </a:p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Sukupuoli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26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1794619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Mitä seuraavista laitteista sinulla on mahdollisuus käyttää kotona</a:t>
            </a:r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Ikäryhmä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27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072708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Mitä seuraavista laitteista sinulla on mahdollisuus käyttää kotona</a:t>
            </a:r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Talouden elinvaihe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tutkimus tehtiin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6" y="3989486"/>
            <a:ext cx="3048294" cy="21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Miten tutkimus tehtiin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31.3.2016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t15449, Koti &amp; TV-tutkimus 2016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Tutkimus toteutettiin internetkyselynä Taloustutkimuksen Internet-paneelissa kohderyhmässä </a:t>
            </a:r>
            <a:r>
              <a:rPr lang="fi-FI" dirty="0" smtClean="0"/>
              <a:t>suomalaiset 18-79 </a:t>
            </a:r>
            <a:r>
              <a:rPr lang="fi-FI" dirty="0"/>
              <a:t>vuotta </a:t>
            </a:r>
            <a:r>
              <a:rPr lang="fi-FI" dirty="0" smtClean="0"/>
              <a:t>valtakunnallisesti.</a:t>
            </a:r>
          </a:p>
          <a:p>
            <a:r>
              <a:rPr lang="fi-FI" dirty="0" smtClean="0"/>
              <a:t>Taloustutkimuksen </a:t>
            </a:r>
            <a:r>
              <a:rPr lang="fi-FI" dirty="0"/>
              <a:t>Internet-paneeli on Taloustutkimuksen kokoama vastaajajoukko 15-79 –vuotiaista suomalaisista valtakunnallisesti. Panelistit on kutsuttu vastaajiksi henkilökohtaisesti perustuen satunnaisotantaan koko väestöstä. Kutsukanavina ovat pääasiassa puhelin mutta myös face-to-face –haastattelut sekä valtakunnalliset kirjepostitukset.</a:t>
            </a:r>
          </a:p>
          <a:p>
            <a:r>
              <a:rPr lang="fi-FI" dirty="0"/>
              <a:t>Tutkimuskutsut lähetettiin sähköpostitse </a:t>
            </a:r>
            <a:r>
              <a:rPr lang="fi-FI" dirty="0" smtClean="0"/>
              <a:t>25.2.2016, yksi muistutus lähetettiin 29.2. ja näytettä lisättiin nuorempien vastaajien osalta 2.3.2016. Tutkimuksen </a:t>
            </a:r>
            <a:r>
              <a:rPr lang="fi-FI" dirty="0"/>
              <a:t>vastaamisaika päättyi </a:t>
            </a:r>
            <a:r>
              <a:rPr lang="fi-FI" dirty="0" smtClean="0"/>
              <a:t>9.3.2016</a:t>
            </a:r>
            <a:endParaRPr lang="fi-FI" dirty="0"/>
          </a:p>
          <a:p>
            <a:r>
              <a:rPr lang="fi-FI" dirty="0"/>
              <a:t>Tutkimukseen vastasi hyväksytysti </a:t>
            </a:r>
            <a:r>
              <a:rPr lang="fi-FI" dirty="0" smtClean="0"/>
              <a:t>2041 tutkimuksen </a:t>
            </a:r>
            <a:r>
              <a:rPr lang="fi-FI" dirty="0"/>
              <a:t>kohderyhmään kuuluvaa </a:t>
            </a:r>
            <a:r>
              <a:rPr lang="fi-FI" dirty="0" smtClean="0"/>
              <a:t>sellaista suomalaista, jotka katsovat tv-sisältöjä.</a:t>
            </a:r>
          </a:p>
          <a:p>
            <a:r>
              <a:rPr lang="fi-FI" dirty="0"/>
              <a:t>Tulokset on painotettu edustamaan Suomen 18-79 –vuotiasta väestöä sukupuolen, iän ja asuinalueen mukaan.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0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3</a:t>
            </a:fld>
            <a:endParaRPr lang="fi-FI" dirty="0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0925742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Miten tärkeitä nämä tekniset välineet ovat viihtyvyytesi kannalta kotioloissa? Erittäin tärkeitä -vastaukset 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2013 - 2016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5746949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Miten tärkeitä nämä tekniset välineet ovat viihtyvyytesi kannalta kotioloissa? Erittäin tärkeitä -vastaukset 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Sukupuoli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2864587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Miten tärkeitä nämä tekniset välineet ovat viihtyvyytesi kannalta kotioloissa? Erittäin tärkeitä -vastaukset 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Ikäryhmä 1(2)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448043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Miten tärkeitä nämä tekniset välineet ovat viihtyvyytesi kannalta kotioloissa? Erittäin tärkeitä -vastaukset 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Ikäryhmä 2(2)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3150409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Miten tärkeitä nämä tekniset välineet ovat viihtyvyytesi kannalta kotioloissa? Erittäin tärkeitä -vastaukset 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Talouden elinvaihe 1(2)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578887"/>
              </p:ext>
            </p:extLst>
          </p:nvPr>
        </p:nvGraphicFramePr>
        <p:xfrm>
          <a:off x="611188" y="1519238"/>
          <a:ext cx="7921625" cy="500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Miten tärkeitä nämä tekniset välineet ovat viihtyvyytesi kannalta kotioloissa? Erittäin tärkeitä -vastaukset </a:t>
            </a:r>
          </a:p>
          <a:p>
            <a:r>
              <a:rPr lang="fi-FI" sz="20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Talouden elinvaihe 2(2)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 err="1">
                <a:solidFill>
                  <a:srgbClr val="444444"/>
                </a:solidFill>
                <a:latin typeface="Calibri" panose="020F0502020204030204" pitchFamily="34" charset="0"/>
              </a:rPr>
              <a:t>n</a:t>
            </a:r>
            <a:r>
              <a:rPr lang="fi-FI" sz="1200" b="0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=kaikki</a:t>
            </a:r>
            <a:r>
              <a:rPr lang="fi-FI" sz="1200" b="0" dirty="0" smtClean="0">
                <a:solidFill>
                  <a:srgbClr val="444444"/>
                </a:solidFill>
                <a:latin typeface="Calibri" panose="020F0502020204030204" pitchFamily="34" charset="0"/>
              </a:rPr>
              <a:t> vastaajat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31.3.2016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t15449, Koti &amp; TV-tutkimus 2016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06D1-17F0-470D-A957-AE6A2DE53CA7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0426988"/>
              </p:ext>
            </p:extLst>
          </p:nvPr>
        </p:nvGraphicFramePr>
        <p:xfrm>
          <a:off x="611188" y="1519237"/>
          <a:ext cx="7921625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2528" y="659701"/>
            <a:ext cx="7920285" cy="574618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2000" dirty="0">
                <a:solidFill>
                  <a:srgbClr val="444444"/>
                </a:solidFill>
                <a:latin typeface="Calibri" panose="020F0502020204030204" pitchFamily="34" charset="0"/>
              </a:rPr>
              <a:t>Millä kaikilla eri välineillä/tavoilla katsot tv-sisältöjä SUORINA LÄHETYKSINÄ ESITYSAIKAAN?</a:t>
            </a:r>
            <a:endParaRPr lang="it-IT" sz="200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6273073"/>
            <a:ext cx="1789112" cy="253140"/>
          </a:xfrm>
          <a:prstGeom prst="rect">
            <a:avLst/>
          </a:prstGeom>
        </p:spPr>
        <p:txBody>
          <a:bodyPr lIns="90000" tIns="46800" rIns="90000" b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Kozuka Gothic Pro B" panose="020B0800000000000000" pitchFamily="34" charset="-128"/>
                <a:cs typeface="+mj-cs"/>
              </a:defRPr>
            </a:lvl1pPr>
          </a:lstStyle>
          <a:p>
            <a:r>
              <a:rPr lang="fi-FI" sz="1200" b="0" dirty="0">
                <a:solidFill>
                  <a:srgbClr val="444444"/>
                </a:solidFill>
                <a:latin typeface="Calibri" panose="020F0502020204030204" pitchFamily="34" charset="0"/>
              </a:rPr>
              <a:t>Kaikki vastaajat, n=2041</a:t>
            </a:r>
            <a:endParaRPr lang="it-IT" sz="1200" b="0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PresentationLink xmlns:i=&quot;http://www.w3.org/2001/XMLSchema-instance&quot; xmlns=&quot;http://www.forgetdata.com/Slides&quot;&gt;&lt;DataContext /&gt;&lt;Version&gt;4.2.0.0&lt;/Version&gt;&lt;/PresentationLink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rinteisellä televisio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ella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lla tietokonee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illa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me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mella (esim.  AppleTV, Google Chromecast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rinteisellä televisiolla&lt;/d2p1:TableName&gt;&lt;/d2p1:DataQueryItem&gt;&lt;/d2p1:Items&gt;&lt;d2p1:RowCombinationSettings /&gt;&lt;/Query&gt;&lt;Version&gt;4.2.0.0&lt;/Version&gt;&lt;/ShapeLink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rinteisellä televisio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ella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lla tietokonee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illa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me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mella (esim.  AppleTV, Google Chromecast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rinteisellä televisiolla&lt;/d2p1:TableName&gt;&lt;/d2p1:DataQueryItem&gt;&lt;/d2p1:Items&gt;&lt;d2p1:RowCombinationSettings /&gt;&lt;/Query&gt;&lt;Version&gt;4.2.0.0&lt;/Version&gt;&lt;/ShapeLink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tsoo eniten maksuttomia tv-kanavi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tsoo eniten maksullisia tv-sisältöjä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tsoo eniten tv-sisältöjä tietokoneella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tsoo eniten tv-sisältöjä tableti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tsoo eniten tv-sisältöjä älypuhelimella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tsoo eniten maksuttomia tv-kanavia&lt;/d2p1:TableName&gt;&lt;/d2p1:DataQueryItem&gt;&lt;/d2p1:Items&gt;&lt;d2p1:RowCombinationSettings /&gt;&lt;/Query&gt;&lt;Version&gt;4.2.0.0&lt;/Version&gt;&lt;/ShapeLink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rinteisellä televisio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ella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lla tietokonee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illa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me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mella (esim.  AppleTV, Google Chromecast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rinteisellä televisiolla&lt;/d2p1:TableName&gt;&lt;/d2p1:DataQueryItem&gt;&lt;/d2p1:Items&gt;&lt;d2p1:RowCombinationSettings /&gt;&lt;/Query&gt;&lt;Version&gt;4.2.0.0&lt;/Version&gt;&lt;/ShapeLink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rinteisellä televisio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ella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lla tietokonee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illa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me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mella (esim.  AppleTV, Google Chromecast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rinteisellä televisiolla&lt;/d2p1:TableName&gt;&lt;/d2p1:DataQueryItem&gt;&lt;/d2p1:Items&gt;&lt;d2p1:RowCombinationSettings /&gt;&lt;/Query&gt;&lt;Version&gt;4.2.0.0&lt;/Version&gt;&lt;/ShapeLink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rinteisellä televisio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ella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lla tietokonee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illa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me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mella (esim.  AppleTV, Google Chromecast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rinteisellä televisiolla&lt;/d2p1:TableName&gt;&lt;/d2p1:DataQueryItem&gt;&lt;/d2p1:Items&gt;&lt;d2p1:RowCombinationSettings /&gt;&lt;/Query&gt;&lt;Version&gt;4.2.0.0&lt;/Version&gt;&lt;/ShapeLink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rinteisellä televisio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ella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lla tietokonee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illa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me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lla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mella (esim.  AppleTV, Google Chromecast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rinteisellä televisiolla&lt;/d2p1:TableName&gt;&lt;/d2p1:DataQueryItem&gt;&lt;/d2p1:Items&gt;&lt;d2p1:RowCombinationSettings /&gt;&lt;/Query&gt;&lt;Version&gt;4.2.0.0&lt;/Version&gt;&lt;/ShapeLink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150 Mitä uutta television käyttöön liittyvää on tapahtunut taloudessasi viimeisen 12 kk aikana? Voit vastata useita. &lt;/d2p1:TableName&gt;&lt;/d2p1:DataQueryItem&gt;&lt;d2p1:DataQueryItem&gt;&lt;d2p1:ColumnSelection&gt;/0[2]/0&lt;/d2p1:ColumnSelection&gt;&lt;d2p1:ConnectionName&gt;Item0&lt;/d2p1:ConnectionName&gt;&lt;d2p1:DataQueryType&gt;SelectGroup&lt;/d2p1:DataQueryType&gt;&lt;d2p1:RowSelection&gt;/0&lt;/d2p1:RowSelection&gt;&lt;d2p1:TableName&gt;150 Mitä uutta television käyttöön liittyvää on tapahtunut taloudessasi viimeisen 12 kk aikana? Voit vastata useita. &lt;/d2p1:TableName&gt;&lt;/d2p1:DataQueryItem&gt;&lt;d2p1:DataQueryItem&gt;&lt;d2p1:ColumnSelection&gt;/0[13]/0[3]&lt;/d2p1:ColumnSelection&gt;&lt;d2p1:ConnectionName&gt;Item0&lt;/d2p1:ConnectionName&gt;&lt;d2p1:DataQueryType&gt;SelectColumn&lt;/d2p1:DataQueryType&gt;&lt;d2p1:RowSelection&gt;/&lt;/d2p1:RowSelection&gt;&lt;d2p1:TableName&gt;150 Mitä uutta television käyttöön liittyvää on tapahtunut taloudessasi viimeisen 12 kk aikana? Voit vastata useita. 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150 Mitä uutta television käyttöön liittyvää on tapahtunut taloudessasi viimeisen 12 kk aikana? Voit vastata useita. &lt;/d2p1:TableName&gt;&lt;/d2p1:DataQueryItem&gt;&lt;/d2p1:Items&gt;&lt;d2p1:RowCombinationSettings /&gt;&lt;/Query&gt;&lt;Version&gt;4.2.0.0&lt;/Version&gt;&lt;/ShapeLink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V-sisälllön tallennuslaite (esim. tallentava digiboksi / erillinen kovalevy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otiteatter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kannettava tietokone 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öytätietokone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pelikonsoli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dvd-soit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stereot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p3-soitin/iPod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älypuhelin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tabletti (esim. iPad, Samsung Galaxy Tab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mediatoistin (esim. AppleTV, Google Chromecast tmv.)&lt;/d2p1:TableName&gt;&lt;/d2p1:DataQueryItem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d2p1:DataQueryItem&gt;&lt;d2p1:ColumnSelection&gt;/0[1]/0[0]&lt;/d2p1:ColumnSelection&gt;&lt;d2p1:ConnectionName&gt;Item0&lt;/d2p1:ConnectionName&gt;&lt;d2p1:DataQueryType&gt;SelectColumn&lt;/d2p1:DataQueryType&gt;&lt;d2p1:RowSelection&gt;/&lt;/d2p1:RowSelection&gt;&lt;d2p1:TableName&gt;langaton kotiverkko (WiFi / WLAN)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d4p1:string&gt;1= ei lainkaan tärkeä &lt;/d4p1:string&gt;&lt;d4p1:string&gt;2&lt;/d4p1:string&gt;&lt;d4p1:string&gt;3&lt;/d4p1:string&gt;&lt;d4p1:string&gt;Keskiarvo&lt;/d4p1:string&gt;&lt;/d2p1:IgnoredTypes&gt;&lt;/d2p1:RowCombinationSettings&gt;&lt;d2p1:SwitchRowsAndColumns&gt;true&lt;/d2p1:SwitchRowsAndColumns&gt;&lt;/Query&gt;&lt;Version&gt;4.2.0.0&lt;/Version&gt;&lt;/ShapeLink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TableInformationFiller.TableInfoFillerSettings&quot;&gt;&lt;TextType&gt;TableDescription&lt;/TextType&gt;&lt;/FillerProperties&gt;&lt;Query xmlns:d2p1=&quot;http://www.forgetdata.com/ReportingSuite&quot;&gt;&lt;d2p1:ColumnCombinationSettings /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televisio&lt;/d2p1:TableName&gt;&lt;/d2p1:DataQueryItem&gt;&lt;/d2p1:Items&gt;&lt;d2p1:RowCombinationSettings /&gt;&lt;/Query&gt;&lt;Version&gt;4.2.0.0&lt;/Version&gt;&lt;/ShapeLink&gt;"/>
</p:tagLst>
</file>

<file path=ppt/theme/theme1.xml><?xml version="1.0" encoding="utf-8"?>
<a:theme xmlns:a="http://schemas.openxmlformats.org/drawingml/2006/main" name="Aloitus">
  <a:themeElements>
    <a:clrScheme name="graafit_TT">
      <a:dk1>
        <a:srgbClr val="3F3F3F"/>
      </a:dk1>
      <a:lt1>
        <a:sysClr val="window" lastClr="FFFFFF"/>
      </a:lt1>
      <a:dk2>
        <a:srgbClr val="FFFFFF"/>
      </a:dk2>
      <a:lt2>
        <a:srgbClr val="BFBFBF"/>
      </a:lt2>
      <a:accent1>
        <a:srgbClr val="DEFF75"/>
      </a:accent1>
      <a:accent2>
        <a:srgbClr val="FFD7FE"/>
      </a:accent2>
      <a:accent3>
        <a:srgbClr val="00B050"/>
      </a:accent3>
      <a:accent4>
        <a:srgbClr val="D070E1"/>
      </a:accent4>
      <a:accent5>
        <a:srgbClr val="96F000"/>
      </a:accent5>
      <a:accent6>
        <a:srgbClr val="F5A2FD"/>
      </a:accent6>
      <a:hlink>
        <a:srgbClr val="00B0F0"/>
      </a:hlink>
      <a:folHlink>
        <a:srgbClr val="A5A5A5"/>
      </a:folHlink>
    </a:clrScheme>
    <a:fontScheme name="Mukautettu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285750" indent="-285750">
          <a:buClr>
            <a:srgbClr val="E60F28"/>
          </a:buClr>
          <a:buSzPct val="150000"/>
          <a:buFont typeface="Wingdings" panose="05000000000000000000" pitchFamily="2" charset="2"/>
          <a:buChar char="§"/>
          <a:defRPr sz="1600" b="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rafiikkapohja">
  <a:themeElements>
    <a:clrScheme name="graafit_TT">
      <a:dk1>
        <a:srgbClr val="3F3F3F"/>
      </a:dk1>
      <a:lt1>
        <a:sysClr val="window" lastClr="FFFFFF"/>
      </a:lt1>
      <a:dk2>
        <a:srgbClr val="FFFFFF"/>
      </a:dk2>
      <a:lt2>
        <a:srgbClr val="BFBFBF"/>
      </a:lt2>
      <a:accent1>
        <a:srgbClr val="DEFF75"/>
      </a:accent1>
      <a:accent2>
        <a:srgbClr val="FFD7FE"/>
      </a:accent2>
      <a:accent3>
        <a:srgbClr val="00B050"/>
      </a:accent3>
      <a:accent4>
        <a:srgbClr val="D070E1"/>
      </a:accent4>
      <a:accent5>
        <a:srgbClr val="96F000"/>
      </a:accent5>
      <a:accent6>
        <a:srgbClr val="F5A2FD"/>
      </a:accent6>
      <a:hlink>
        <a:srgbClr val="00B0F0"/>
      </a:hlink>
      <a:folHlink>
        <a:srgbClr val="A5A5A5"/>
      </a:folHlink>
    </a:clrScheme>
    <a:fontScheme name="Mukautettu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285750" indent="-285750">
          <a:buClr>
            <a:srgbClr val="E60F28"/>
          </a:buClr>
          <a:buSzPct val="150000"/>
          <a:buFont typeface="Wingdings" panose="05000000000000000000" pitchFamily="2" charset="2"/>
          <a:buChar char="§"/>
          <a:defRPr sz="1600" b="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opetus">
  <a:themeElements>
    <a:clrScheme name="graafit_TT">
      <a:dk1>
        <a:srgbClr val="3F3F3F"/>
      </a:dk1>
      <a:lt1>
        <a:sysClr val="window" lastClr="FFFFFF"/>
      </a:lt1>
      <a:dk2>
        <a:srgbClr val="FFFFFF"/>
      </a:dk2>
      <a:lt2>
        <a:srgbClr val="BFBFBF"/>
      </a:lt2>
      <a:accent1>
        <a:srgbClr val="DEFF75"/>
      </a:accent1>
      <a:accent2>
        <a:srgbClr val="FFD7FE"/>
      </a:accent2>
      <a:accent3>
        <a:srgbClr val="00B050"/>
      </a:accent3>
      <a:accent4>
        <a:srgbClr val="D070E1"/>
      </a:accent4>
      <a:accent5>
        <a:srgbClr val="96F000"/>
      </a:accent5>
      <a:accent6>
        <a:srgbClr val="F5A2FD"/>
      </a:accent6>
      <a:hlink>
        <a:srgbClr val="00B0F0"/>
      </a:hlink>
      <a:folHlink>
        <a:srgbClr val="A5A5A5"/>
      </a:folHlink>
    </a:clrScheme>
    <a:fontScheme name="Mukautettu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285750" indent="-285750">
          <a:buClr>
            <a:srgbClr val="E60F28"/>
          </a:buClr>
          <a:buSzPct val="150000"/>
          <a:buFont typeface="Wingdings" panose="05000000000000000000" pitchFamily="2" charset="2"/>
          <a:buChar char="§"/>
          <a:defRPr sz="1600" b="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8183</TotalTime>
  <Words>814</Words>
  <Application>Microsoft Office PowerPoint</Application>
  <PresentationFormat>On-screen Show (4:3)</PresentationFormat>
  <Paragraphs>213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Corbel</vt:lpstr>
      <vt:lpstr>Kozuka Gothic Pro B</vt:lpstr>
      <vt:lpstr>Wingdings</vt:lpstr>
      <vt:lpstr>Aloitus</vt:lpstr>
      <vt:lpstr>1_Grafiikkapohja</vt:lpstr>
      <vt:lpstr>Lopetus</vt:lpstr>
      <vt:lpstr>koti &amp; tv –tutkimus 2016 tutkimusGRAFIIKKAA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Kodin päätelaitteet</vt:lpstr>
      <vt:lpstr>PowerPoint Presentation</vt:lpstr>
      <vt:lpstr>PowerPoint Presentation</vt:lpstr>
      <vt:lpstr>PowerPoint Presentation</vt:lpstr>
      <vt:lpstr>Miten tutkimus tehtiin</vt:lpstr>
      <vt:lpstr>Miten tutkimus tehtiin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Koti &amp; TV -tutkimusraportti</dc:title>
  <dc:creator>Tea Uksila;Kari Roose</dc:creator>
  <cp:keywords>TeliaSonera, Taloustutkimus, 2016</cp:keywords>
  <cp:lastModifiedBy>Saxen, Timo</cp:lastModifiedBy>
  <cp:revision>806</cp:revision>
  <cp:lastPrinted>2016-04-25T10:34:52Z</cp:lastPrinted>
  <dcterms:created xsi:type="dcterms:W3CDTF">2014-04-14T07:07:00Z</dcterms:created>
  <dcterms:modified xsi:type="dcterms:W3CDTF">2016-06-01T12:01:12Z</dcterms:modified>
</cp:coreProperties>
</file>