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Lst>
  <p:notesMasterIdLst>
    <p:notesMasterId r:id="rId67"/>
  </p:notesMasterIdLst>
  <p:handoutMasterIdLst>
    <p:handoutMasterId r:id="rId68"/>
  </p:handoutMasterIdLst>
  <p:sldIdLst>
    <p:sldId id="334" r:id="rId6"/>
    <p:sldId id="366" r:id="rId7"/>
    <p:sldId id="345" r:id="rId8"/>
    <p:sldId id="392" r:id="rId9"/>
    <p:sldId id="374" r:id="rId10"/>
    <p:sldId id="367" r:id="rId11"/>
    <p:sldId id="368" r:id="rId12"/>
    <p:sldId id="369" r:id="rId13"/>
    <p:sldId id="370" r:id="rId14"/>
    <p:sldId id="413" r:id="rId15"/>
    <p:sldId id="412" r:id="rId16"/>
    <p:sldId id="407" r:id="rId17"/>
    <p:sldId id="371" r:id="rId18"/>
    <p:sldId id="372" r:id="rId19"/>
    <p:sldId id="375" r:id="rId20"/>
    <p:sldId id="393" r:id="rId21"/>
    <p:sldId id="394" r:id="rId22"/>
    <p:sldId id="373" r:id="rId23"/>
    <p:sldId id="395" r:id="rId24"/>
    <p:sldId id="396" r:id="rId25"/>
    <p:sldId id="376" r:id="rId26"/>
    <p:sldId id="379" r:id="rId27"/>
    <p:sldId id="397" r:id="rId28"/>
    <p:sldId id="398" r:id="rId29"/>
    <p:sldId id="377" r:id="rId30"/>
    <p:sldId id="378" r:id="rId31"/>
    <p:sldId id="408" r:id="rId32"/>
    <p:sldId id="410" r:id="rId33"/>
    <p:sldId id="411" r:id="rId34"/>
    <p:sldId id="415" r:id="rId35"/>
    <p:sldId id="399" r:id="rId36"/>
    <p:sldId id="400" r:id="rId37"/>
    <p:sldId id="380" r:id="rId38"/>
    <p:sldId id="416" r:id="rId39"/>
    <p:sldId id="386" r:id="rId40"/>
    <p:sldId id="401" r:id="rId41"/>
    <p:sldId id="402" r:id="rId42"/>
    <p:sldId id="382" r:id="rId43"/>
    <p:sldId id="403" r:id="rId44"/>
    <p:sldId id="404" r:id="rId45"/>
    <p:sldId id="383" r:id="rId46"/>
    <p:sldId id="384" r:id="rId47"/>
    <p:sldId id="387" r:id="rId48"/>
    <p:sldId id="405" r:id="rId49"/>
    <p:sldId id="406" r:id="rId50"/>
    <p:sldId id="385" r:id="rId51"/>
    <p:sldId id="388" r:id="rId52"/>
    <p:sldId id="391" r:id="rId53"/>
    <p:sldId id="389" r:id="rId54"/>
    <p:sldId id="417" r:id="rId55"/>
    <p:sldId id="390" r:id="rId56"/>
    <p:sldId id="420" r:id="rId57"/>
    <p:sldId id="418" r:id="rId58"/>
    <p:sldId id="421" r:id="rId59"/>
    <p:sldId id="422" r:id="rId60"/>
    <p:sldId id="423" r:id="rId61"/>
    <p:sldId id="424" r:id="rId62"/>
    <p:sldId id="436" r:id="rId63"/>
    <p:sldId id="425" r:id="rId64"/>
    <p:sldId id="437" r:id="rId65"/>
    <p:sldId id="438" r:id="rId66"/>
  </p:sldIdLst>
  <p:sldSz cx="12192000" cy="6858000"/>
  <p:notesSz cx="6805613" cy="9939338"/>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152">
          <p15:clr>
            <a:srgbClr val="A4A3A4"/>
          </p15:clr>
        </p15:guide>
        <p15:guide id="6" orient="horz" pos="3598">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04B"/>
    <a:srgbClr val="E7E7E7"/>
    <a:srgbClr val="C0C0C0"/>
    <a:srgbClr val="989898"/>
    <a:srgbClr val="000000"/>
    <a:srgbClr val="717171"/>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476" autoAdjust="0"/>
  </p:normalViewPr>
  <p:slideViewPr>
    <p:cSldViewPr snapToGrid="0" showGuides="1">
      <p:cViewPr varScale="1">
        <p:scale>
          <a:sx n="83" d="100"/>
          <a:sy n="83" d="100"/>
        </p:scale>
        <p:origin x="222" y="396"/>
      </p:cViewPr>
      <p:guideLst>
        <p:guide orient="horz" pos="1076"/>
        <p:guide orient="horz" pos="4152"/>
        <p:guide orient="horz" pos="3598"/>
        <p:guide orient="horz" pos="4020"/>
        <p:guide pos="7446"/>
        <p:guide pos="3840"/>
        <p:guide pos="228"/>
        <p:guide pos="3898"/>
        <p:guide pos="37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08/03/2018</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08/03/2018</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1</a:t>
            </a:fld>
            <a:endParaRPr lang="en-GB"/>
          </a:p>
        </p:txBody>
      </p:sp>
    </p:spTree>
    <p:extLst>
      <p:ext uri="{BB962C8B-B14F-4D97-AF65-F5344CB8AC3E}">
        <p14:creationId xmlns:p14="http://schemas.microsoft.com/office/powerpoint/2010/main" val="992765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8" name="Picture 7"/>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t="19289" b="19465"/>
          <a:stretch/>
        </p:blipFill>
        <p:spPr>
          <a:xfrm>
            <a:off x="367200" y="552450"/>
            <a:ext cx="2567641" cy="30242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a:t>Click icon to add picture</a:t>
            </a:r>
            <a:endParaRPr lang="en-GB" dirty="0"/>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dirty="0"/>
              <a:t>Click to edit master text styles</a:t>
            </a:r>
          </a:p>
          <a:p>
            <a:pPr lvl="1"/>
            <a:r>
              <a:rPr lang="en-GB"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49408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8" name="Picture 7"/>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t="19290" b="19463"/>
          <a:stretch/>
        </p:blipFill>
        <p:spPr>
          <a:xfrm>
            <a:off x="367200" y="552450"/>
            <a:ext cx="2567641" cy="302419"/>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t="19290" b="19946"/>
          <a:stretch/>
        </p:blipFill>
        <p:spPr bwMode="invGray">
          <a:xfrm>
            <a:off x="367200" y="552450"/>
            <a:ext cx="2567641" cy="300038"/>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a:t>Click icon to add picture</a:t>
            </a:r>
            <a:endParaRPr lang="en-GB" dirty="0"/>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t="19290" b="19464"/>
          <a:stretch/>
        </p:blipFill>
        <p:spPr bwMode="invGray">
          <a:xfrm>
            <a:off x="367200" y="552449"/>
            <a:ext cx="2567641" cy="302419"/>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dirty="0"/>
              <a:t>Click to edit master text styles</a:t>
            </a:r>
          </a:p>
          <a:p>
            <a:pPr lvl="1"/>
            <a:r>
              <a:rPr lang="en-GB"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dirty="0"/>
              <a:t>Click to edit master text styles</a:t>
            </a:r>
          </a:p>
          <a:p>
            <a:pPr lvl="1"/>
            <a:r>
              <a:rPr lang="en-GB" dirty="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userDrawn="1">
            <p:custDataLst>
              <p:tags r:id="rId16"/>
            </p:custDataLst>
          </p:nvPr>
        </p:nvPicPr>
        <p:blipFill rotWithShape="1">
          <a:blip r:embed="rId17">
            <a:extLst>
              <a:ext uri="{28A0092B-C50C-407E-A947-70E740481C1C}">
                <a14:useLocalDpi xmlns:a14="http://schemas.microsoft.com/office/drawing/2010/main" val="0"/>
              </a:ext>
            </a:extLst>
          </a:blip>
          <a:srcRect t="19289" b="19465"/>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a:t>Click to edit Master title style</a:t>
            </a:r>
            <a:endParaRPr lang="en-GB" dirty="0"/>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15.92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custDataLst>
              <p:tags r:id="rId8"/>
            </p:custDataLst>
          </p:nvPr>
        </p:nvPicPr>
        <p:blipFill rotWithShape="1">
          <a:blip r:embed="rId9">
            <a:extLst>
              <a:ext uri="{28A0092B-C50C-407E-A947-70E740481C1C}">
                <a14:useLocalDpi xmlns:a14="http://schemas.microsoft.com/office/drawing/2010/main" val="0"/>
              </a:ext>
            </a:extLst>
          </a:blip>
          <a:srcRect t="19289" b="19465"/>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dirty="0"/>
              <a:t>Click to edit master title style</a:t>
            </a:r>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95" name="Group 94"/>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15.92 cm</a:t>
              </a:r>
            </a:p>
          </p:txBody>
        </p:sp>
        <p:cxnSp>
          <p:nvCxnSpPr>
            <p:cNvPr id="106" name="Straight Connector 105"/>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111" name="Straight Connector 110"/>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14" name="Straight Connector 11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17" name="Straight Connector 116"/>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endParaRPr lang="en-GB" sz="800" dirty="0">
                <a:solidFill>
                  <a:schemeClr val="tx1"/>
                </a:solidFill>
              </a:endParaRPr>
            </a:p>
          </p:txBody>
        </p:sp>
      </p:gr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40"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5864" y="4812632"/>
            <a:ext cx="1731126" cy="1764631"/>
          </a:xfrm>
          <a:prstGeom prst="rect">
            <a:avLst/>
          </a:prstGeom>
          <a:noFill/>
        </p:spPr>
        <p:txBody>
          <a:bodyPr wrap="square" lIns="0" tIns="0" rIns="0" bIns="0" rtlCol="0">
            <a:spAutoFit/>
          </a:bodyPr>
          <a:lstStyle/>
          <a:p>
            <a:endParaRPr lang="en-GB" sz="1600" dirty="0" err="1"/>
          </a:p>
        </p:txBody>
      </p:sp>
      <p:sp>
        <p:nvSpPr>
          <p:cNvPr id="5" name="Title 4"/>
          <p:cNvSpPr>
            <a:spLocks noGrp="1"/>
          </p:cNvSpPr>
          <p:nvPr>
            <p:ph type="ctrTitle"/>
          </p:nvPr>
        </p:nvSpPr>
        <p:spPr>
          <a:xfrm>
            <a:off x="367200" y="1138238"/>
            <a:ext cx="5910032" cy="801773"/>
          </a:xfrm>
        </p:spPr>
        <p:txBody>
          <a:bodyPr/>
          <a:lstStyle/>
          <a:p>
            <a:r>
              <a:rPr lang="fi-FI" sz="2600" dirty="0"/>
              <a:t>Syöpäsäätiön apurahatutkimus 2018</a:t>
            </a:r>
          </a:p>
        </p:txBody>
      </p:sp>
      <p:sp>
        <p:nvSpPr>
          <p:cNvPr id="6" name="Subtitle 5"/>
          <p:cNvSpPr>
            <a:spLocks noGrp="1"/>
          </p:cNvSpPr>
          <p:nvPr>
            <p:ph type="subTitle" idx="1"/>
          </p:nvPr>
        </p:nvSpPr>
        <p:spPr>
          <a:xfrm>
            <a:off x="367200" y="6099652"/>
            <a:ext cx="4665663" cy="301148"/>
          </a:xfrm>
        </p:spPr>
        <p:txBody>
          <a:bodyPr>
            <a:normAutofit/>
          </a:bodyPr>
          <a:lstStyle/>
          <a:p>
            <a:r>
              <a:rPr lang="fi-FI" sz="1200" dirty="0"/>
              <a:t>Sakari Nurmela</a:t>
            </a:r>
            <a:endParaRPr lang="en-GB" sz="1200" dirty="0"/>
          </a:p>
        </p:txBody>
      </p:sp>
      <p:pic>
        <p:nvPicPr>
          <p:cNvPr id="8" name="Picture 7"/>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t="19289" b="19465"/>
          <a:stretch/>
        </p:blipFill>
        <p:spPr>
          <a:xfrm>
            <a:off x="367200" y="552450"/>
            <a:ext cx="2567641" cy="302420"/>
          </a:xfrm>
          <a:prstGeom prst="rect">
            <a:avLst/>
          </a:prstGeom>
        </p:spPr>
      </p:pic>
    </p:spTree>
    <p:extLst>
      <p:ext uri="{BB962C8B-B14F-4D97-AF65-F5344CB8AC3E}">
        <p14:creationId xmlns:p14="http://schemas.microsoft.com/office/powerpoint/2010/main" val="5299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Tutkimustyön rahoituslähteet: muut lähteet</a:t>
            </a:r>
          </a:p>
        </p:txBody>
      </p:sp>
      <p:sp>
        <p:nvSpPr>
          <p:cNvPr id="3" name="Slide Number Placeholder 2"/>
          <p:cNvSpPr>
            <a:spLocks noGrp="1"/>
          </p:cNvSpPr>
          <p:nvPr>
            <p:ph type="sldNum" sz="quarter" idx="4"/>
          </p:nvPr>
        </p:nvSpPr>
        <p:spPr/>
        <p:txBody>
          <a:bodyPr/>
          <a:lstStyle/>
          <a:p>
            <a:fld id="{4034BEE3-566C-4068-A777-C3A4762E861B}" type="slidenum">
              <a:rPr lang="en-GB" smtClean="0"/>
              <a:pPr/>
              <a:t>10</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6" name="Picture 5"/>
          <p:cNvPicPr>
            <a:picLocks noChangeAspect="1"/>
          </p:cNvPicPr>
          <p:nvPr/>
        </p:nvPicPr>
        <p:blipFill>
          <a:blip r:embed="rId2"/>
          <a:stretch>
            <a:fillRect/>
          </a:stretch>
        </p:blipFill>
        <p:spPr>
          <a:xfrm>
            <a:off x="1762125" y="1276350"/>
            <a:ext cx="8667750" cy="4305300"/>
          </a:xfrm>
          <a:prstGeom prst="rect">
            <a:avLst/>
          </a:prstGeom>
        </p:spPr>
      </p:pic>
    </p:spTree>
    <p:extLst>
      <p:ext uri="{BB962C8B-B14F-4D97-AF65-F5344CB8AC3E}">
        <p14:creationId xmlns:p14="http://schemas.microsoft.com/office/powerpoint/2010/main" val="194158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Tutkimustyön rahoituslähteet: muut lähteet</a:t>
            </a:r>
          </a:p>
        </p:txBody>
      </p:sp>
      <p:sp>
        <p:nvSpPr>
          <p:cNvPr id="3" name="Slide Number Placeholder 2"/>
          <p:cNvSpPr>
            <a:spLocks noGrp="1"/>
          </p:cNvSpPr>
          <p:nvPr>
            <p:ph type="sldNum" sz="quarter" idx="4"/>
          </p:nvPr>
        </p:nvSpPr>
        <p:spPr/>
        <p:txBody>
          <a:bodyPr/>
          <a:lstStyle/>
          <a:p>
            <a:fld id="{4034BEE3-566C-4068-A777-C3A4762E861B}" type="slidenum">
              <a:rPr lang="en-GB" smtClean="0"/>
              <a:pPr/>
              <a:t>11</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sp>
        <p:nvSpPr>
          <p:cNvPr id="6" name="Rectangle 5"/>
          <p:cNvSpPr/>
          <p:nvPr/>
        </p:nvSpPr>
        <p:spPr>
          <a:xfrm>
            <a:off x="6320772" y="1166966"/>
            <a:ext cx="4536141" cy="3416320"/>
          </a:xfrm>
          <a:prstGeom prst="rect">
            <a:avLst/>
          </a:prstGeom>
        </p:spPr>
        <p:txBody>
          <a:bodyPr wrap="square">
            <a:spAutoFit/>
          </a:bodyPr>
          <a:lstStyle/>
          <a:p>
            <a:endParaRPr lang="fi-FI" sz="1200" dirty="0"/>
          </a:p>
          <a:p>
            <a:r>
              <a:rPr lang="fi-FI" sz="1200" dirty="0"/>
              <a:t>Erkko-säätiön rahoitus.</a:t>
            </a:r>
          </a:p>
          <a:p>
            <a:r>
              <a:rPr lang="fi-FI" sz="1200" dirty="0"/>
              <a:t>Lääketeollisuus, kliininen lääketeollisuus.</a:t>
            </a:r>
          </a:p>
          <a:p>
            <a:r>
              <a:rPr lang="fi-FI" sz="1200" dirty="0"/>
              <a:t>Lääkeyritykset.</a:t>
            </a:r>
          </a:p>
          <a:p>
            <a:r>
              <a:rPr lang="fi-FI" sz="1200" dirty="0"/>
              <a:t>Novo </a:t>
            </a:r>
            <a:r>
              <a:rPr lang="fi-FI" sz="1200" dirty="0" err="1"/>
              <a:t>Nordisk</a:t>
            </a:r>
            <a:endParaRPr lang="fi-FI" sz="1200" dirty="0"/>
          </a:p>
          <a:p>
            <a:r>
              <a:rPr lang="fi-FI" sz="1200" dirty="0"/>
              <a:t>Potilastutkimukset eli tilaustutkimukset</a:t>
            </a:r>
          </a:p>
          <a:p>
            <a:r>
              <a:rPr lang="fi-FI" sz="1200" dirty="0"/>
              <a:t>Rokotefirmat, esim. </a:t>
            </a:r>
            <a:r>
              <a:rPr lang="fi-FI" sz="1200" dirty="0" err="1"/>
              <a:t>Klaxo</a:t>
            </a:r>
            <a:r>
              <a:rPr lang="fi-FI" sz="1200" dirty="0"/>
              <a:t> Smith Klein</a:t>
            </a:r>
          </a:p>
          <a:p>
            <a:r>
              <a:rPr lang="fi-FI" sz="1200" dirty="0"/>
              <a:t>Ruotsissa: Karoliininen instituutti ja Ruotsin syöpäsäätiö ja Ruotsin tiedesäätiö</a:t>
            </a:r>
          </a:p>
          <a:p>
            <a:r>
              <a:rPr lang="fi-FI" sz="1200" dirty="0"/>
              <a:t>SPR Veripalvelu</a:t>
            </a:r>
          </a:p>
          <a:p>
            <a:r>
              <a:rPr lang="fi-FI" sz="1200" dirty="0"/>
              <a:t>Suomen syöpärekisteri.</a:t>
            </a:r>
          </a:p>
          <a:p>
            <a:r>
              <a:rPr lang="fi-FI" sz="1200" dirty="0"/>
              <a:t>Työterveyslaitos, työsuojelurahasto</a:t>
            </a:r>
          </a:p>
          <a:p>
            <a:r>
              <a:rPr lang="fi-FI" sz="1200" dirty="0"/>
              <a:t>USA:n NTAP -rahoitus</a:t>
            </a:r>
          </a:p>
          <a:p>
            <a:r>
              <a:rPr lang="fi-FI" sz="1200" dirty="0"/>
              <a:t>Valtion budjettirahoitus</a:t>
            </a:r>
          </a:p>
          <a:p>
            <a:r>
              <a:rPr lang="fi-FI" sz="1200" dirty="0"/>
              <a:t>Yhteistyökumppaneiden kautta, esim. </a:t>
            </a:r>
            <a:r>
              <a:rPr lang="fi-FI" sz="1200" dirty="0" err="1"/>
              <a:t>HUS:n</a:t>
            </a:r>
            <a:r>
              <a:rPr lang="fi-FI" sz="1200" dirty="0"/>
              <a:t> kautta</a:t>
            </a:r>
          </a:p>
          <a:p>
            <a:r>
              <a:rPr lang="fi-FI" sz="1200" dirty="0"/>
              <a:t>Yliopiston kilpailtu rahoitus.</a:t>
            </a:r>
          </a:p>
          <a:p>
            <a:r>
              <a:rPr lang="fi-FI" sz="1200" dirty="0"/>
              <a:t>Yritysten myöntämät rahoitukset, esim. Orion Pharmalta.</a:t>
            </a:r>
          </a:p>
          <a:p>
            <a:endParaRPr lang="fi-FI" sz="1200" dirty="0"/>
          </a:p>
        </p:txBody>
      </p:sp>
      <p:pic>
        <p:nvPicPr>
          <p:cNvPr id="7" name="Picture 6"/>
          <p:cNvPicPr>
            <a:picLocks noChangeAspect="1"/>
          </p:cNvPicPr>
          <p:nvPr/>
        </p:nvPicPr>
        <p:blipFill>
          <a:blip r:embed="rId2"/>
          <a:stretch>
            <a:fillRect/>
          </a:stretch>
        </p:blipFill>
        <p:spPr>
          <a:xfrm>
            <a:off x="533399" y="1271022"/>
            <a:ext cx="3846015" cy="1910328"/>
          </a:xfrm>
          <a:prstGeom prst="rect">
            <a:avLst/>
          </a:prstGeom>
        </p:spPr>
      </p:pic>
    </p:spTree>
    <p:extLst>
      <p:ext uri="{BB962C8B-B14F-4D97-AF65-F5344CB8AC3E}">
        <p14:creationId xmlns:p14="http://schemas.microsoft.com/office/powerpoint/2010/main" val="320848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Tutkimustyön rahoituslähteet: muut lähteet</a:t>
            </a:r>
          </a:p>
        </p:txBody>
      </p:sp>
      <p:sp>
        <p:nvSpPr>
          <p:cNvPr id="3" name="Slide Number Placeholder 2"/>
          <p:cNvSpPr>
            <a:spLocks noGrp="1"/>
          </p:cNvSpPr>
          <p:nvPr>
            <p:ph type="sldNum" sz="quarter" idx="4"/>
          </p:nvPr>
        </p:nvSpPr>
        <p:spPr/>
        <p:txBody>
          <a:bodyPr/>
          <a:lstStyle/>
          <a:p>
            <a:fld id="{4034BEE3-566C-4068-A777-C3A4762E861B}" type="slidenum">
              <a:rPr lang="en-GB" smtClean="0"/>
              <a:pPr/>
              <a:t>12</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7" name="Picture 6"/>
          <p:cNvPicPr>
            <a:picLocks noChangeAspect="1"/>
          </p:cNvPicPr>
          <p:nvPr/>
        </p:nvPicPr>
        <p:blipFill>
          <a:blip r:embed="rId2"/>
          <a:stretch>
            <a:fillRect/>
          </a:stretch>
        </p:blipFill>
        <p:spPr>
          <a:xfrm>
            <a:off x="1762125" y="1276350"/>
            <a:ext cx="8667750" cy="4305300"/>
          </a:xfrm>
          <a:prstGeom prst="rect">
            <a:avLst/>
          </a:prstGeom>
        </p:spPr>
      </p:pic>
      <p:sp>
        <p:nvSpPr>
          <p:cNvPr id="8" name="Rectangle 7"/>
          <p:cNvSpPr/>
          <p:nvPr/>
        </p:nvSpPr>
        <p:spPr>
          <a:xfrm>
            <a:off x="6320772" y="1166966"/>
            <a:ext cx="4536141" cy="3416320"/>
          </a:xfrm>
          <a:prstGeom prst="rect">
            <a:avLst/>
          </a:prstGeom>
        </p:spPr>
        <p:txBody>
          <a:bodyPr wrap="square">
            <a:spAutoFit/>
          </a:bodyPr>
          <a:lstStyle/>
          <a:p>
            <a:endParaRPr lang="fi-FI" sz="1200" dirty="0"/>
          </a:p>
          <a:p>
            <a:r>
              <a:rPr lang="fi-FI" sz="1200" dirty="0"/>
              <a:t>Erkko-säätiön rahoitus.</a:t>
            </a:r>
          </a:p>
          <a:p>
            <a:r>
              <a:rPr lang="fi-FI" sz="1200" dirty="0"/>
              <a:t>Lääketeollisuus, kliininen lääketeollisuus.</a:t>
            </a:r>
          </a:p>
          <a:p>
            <a:r>
              <a:rPr lang="fi-FI" sz="1200" dirty="0"/>
              <a:t>Lääkeyritykset.</a:t>
            </a:r>
          </a:p>
          <a:p>
            <a:r>
              <a:rPr lang="fi-FI" sz="1200" dirty="0"/>
              <a:t>Novo </a:t>
            </a:r>
            <a:r>
              <a:rPr lang="fi-FI" sz="1200" dirty="0" err="1"/>
              <a:t>Nordisk</a:t>
            </a:r>
            <a:endParaRPr lang="fi-FI" sz="1200" dirty="0"/>
          </a:p>
          <a:p>
            <a:r>
              <a:rPr lang="fi-FI" sz="1200" dirty="0"/>
              <a:t>Potilastutkimukset eli tilaustutkimukset</a:t>
            </a:r>
          </a:p>
          <a:p>
            <a:r>
              <a:rPr lang="fi-FI" sz="1200" dirty="0"/>
              <a:t>Rokotefirmat, esim. </a:t>
            </a:r>
            <a:r>
              <a:rPr lang="fi-FI" sz="1200" dirty="0" err="1"/>
              <a:t>Klaxo</a:t>
            </a:r>
            <a:r>
              <a:rPr lang="fi-FI" sz="1200" dirty="0"/>
              <a:t> Smith Klein</a:t>
            </a:r>
          </a:p>
          <a:p>
            <a:r>
              <a:rPr lang="fi-FI" sz="1200" dirty="0"/>
              <a:t>Ruotsissa: Karoliininen instituutti ja Ruotsin syöpäsäätiö ja Ruotsin tiedesäätiö</a:t>
            </a:r>
          </a:p>
          <a:p>
            <a:r>
              <a:rPr lang="fi-FI" sz="1200" dirty="0"/>
              <a:t>SPR Veripalvelu</a:t>
            </a:r>
          </a:p>
          <a:p>
            <a:r>
              <a:rPr lang="fi-FI" sz="1200" dirty="0"/>
              <a:t>Suomen syöpärekisteri.</a:t>
            </a:r>
          </a:p>
          <a:p>
            <a:r>
              <a:rPr lang="fi-FI" sz="1200" dirty="0"/>
              <a:t>Työterveyslaitos, työsuojelurahasto</a:t>
            </a:r>
          </a:p>
          <a:p>
            <a:r>
              <a:rPr lang="fi-FI" sz="1200" dirty="0"/>
              <a:t>USA:n NTAP -rahoitus</a:t>
            </a:r>
          </a:p>
          <a:p>
            <a:r>
              <a:rPr lang="fi-FI" sz="1200" dirty="0"/>
              <a:t>Valtion budjettirahoitus</a:t>
            </a:r>
          </a:p>
          <a:p>
            <a:r>
              <a:rPr lang="fi-FI" sz="1200" dirty="0"/>
              <a:t>Yhteistyökumppaneiden kautta, esim. </a:t>
            </a:r>
            <a:r>
              <a:rPr lang="fi-FI" sz="1200" dirty="0" err="1"/>
              <a:t>HUS:n</a:t>
            </a:r>
            <a:r>
              <a:rPr lang="fi-FI" sz="1200" dirty="0"/>
              <a:t> kautta</a:t>
            </a:r>
          </a:p>
          <a:p>
            <a:r>
              <a:rPr lang="fi-FI" sz="1200" dirty="0"/>
              <a:t>Yliopiston kilpailtu rahoitus.</a:t>
            </a:r>
          </a:p>
          <a:p>
            <a:r>
              <a:rPr lang="fi-FI" sz="1200" dirty="0"/>
              <a:t>Yritysten myöntämät rahoitukset, esim. Orion Pharmalta.</a:t>
            </a:r>
          </a:p>
          <a:p>
            <a:endParaRPr lang="fi-FI" sz="1200" dirty="0"/>
          </a:p>
        </p:txBody>
      </p:sp>
    </p:spTree>
    <p:extLst>
      <p:ext uri="{BB962C8B-B14F-4D97-AF65-F5344CB8AC3E}">
        <p14:creationId xmlns:p14="http://schemas.microsoft.com/office/powerpoint/2010/main" val="359419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45000" y="45000"/>
                                    </p:animScale>
                                  </p:childTnLst>
                                </p:cTn>
                              </p:par>
                              <p:par>
                                <p:cTn id="7" presetID="42" presetClass="path" presetSubtype="0" accel="50000" decel="50000" fill="hold" nodeType="withEffect">
                                  <p:stCondLst>
                                    <p:cond delay="0"/>
                                  </p:stCondLst>
                                  <p:childTnLst>
                                    <p:animMotion origin="layout" path="M 0 0 L -0.25299 -0.16505 " pathEditMode="relative" rAng="0" ptsTypes="AA">
                                      <p:cBhvr>
                                        <p:cTn id="8" dur="2000" fill="hold"/>
                                        <p:tgtEl>
                                          <p:spTgt spid="7"/>
                                        </p:tgtEl>
                                        <p:attrNameLst>
                                          <p:attrName>ppt_x</p:attrName>
                                          <p:attrName>ppt_y</p:attrName>
                                        </p:attrNameLst>
                                      </p:cBhvr>
                                      <p:rCtr x="-12656" y="-8264"/>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Tutkimustyön rahoituslähteet</a:t>
            </a:r>
          </a:p>
        </p:txBody>
      </p:sp>
      <p:sp>
        <p:nvSpPr>
          <p:cNvPr id="3" name="Slide Number Placeholder 2"/>
          <p:cNvSpPr>
            <a:spLocks noGrp="1"/>
          </p:cNvSpPr>
          <p:nvPr>
            <p:ph type="sldNum" sz="quarter" idx="4"/>
          </p:nvPr>
        </p:nvSpPr>
        <p:spPr/>
        <p:txBody>
          <a:bodyPr/>
          <a:lstStyle/>
          <a:p>
            <a:fld id="{4034BEE3-566C-4068-A777-C3A4762E861B}" type="slidenum">
              <a:rPr lang="en-GB" smtClean="0"/>
              <a:pPr/>
              <a:t>13</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2139353" y="1423242"/>
            <a:ext cx="7913294" cy="4011516"/>
          </a:xfrm>
          <a:prstGeom prst="rect">
            <a:avLst/>
          </a:prstGeom>
        </p:spPr>
      </p:pic>
    </p:spTree>
    <p:extLst>
      <p:ext uri="{BB962C8B-B14F-4D97-AF65-F5344CB8AC3E}">
        <p14:creationId xmlns:p14="http://schemas.microsoft.com/office/powerpoint/2010/main" val="386383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Tutkimustyön rahoituslähteet</a:t>
            </a:r>
          </a:p>
        </p:txBody>
      </p:sp>
      <p:sp>
        <p:nvSpPr>
          <p:cNvPr id="3" name="Slide Number Placeholder 2"/>
          <p:cNvSpPr>
            <a:spLocks noGrp="1"/>
          </p:cNvSpPr>
          <p:nvPr>
            <p:ph type="sldNum" sz="quarter" idx="4"/>
          </p:nvPr>
        </p:nvSpPr>
        <p:spPr/>
        <p:txBody>
          <a:bodyPr/>
          <a:lstStyle/>
          <a:p>
            <a:fld id="{4034BEE3-566C-4068-A777-C3A4762E861B}" type="slidenum">
              <a:rPr lang="en-GB" smtClean="0"/>
              <a:pPr/>
              <a:t>14</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6" name="Picture 5"/>
          <p:cNvPicPr>
            <a:picLocks noChangeAspect="1"/>
          </p:cNvPicPr>
          <p:nvPr/>
        </p:nvPicPr>
        <p:blipFill>
          <a:blip r:embed="rId2"/>
          <a:stretch>
            <a:fillRect/>
          </a:stretch>
        </p:blipFill>
        <p:spPr>
          <a:xfrm>
            <a:off x="3376948" y="2060329"/>
            <a:ext cx="5438103" cy="2737341"/>
          </a:xfrm>
          <a:prstGeom prst="rect">
            <a:avLst/>
          </a:prstGeom>
        </p:spPr>
      </p:pic>
    </p:spTree>
    <p:extLst>
      <p:ext uri="{BB962C8B-B14F-4D97-AF65-F5344CB8AC3E}">
        <p14:creationId xmlns:p14="http://schemas.microsoft.com/office/powerpoint/2010/main" val="8038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fi-FI" dirty="0"/>
              <a:t>Syöpäsäätiö tutkimustyön rahoittajana</a:t>
            </a:r>
          </a:p>
        </p:txBody>
      </p:sp>
    </p:spTree>
    <p:extLst>
      <p:ext uri="{BB962C8B-B14F-4D97-AF65-F5344CB8AC3E}">
        <p14:creationId xmlns:p14="http://schemas.microsoft.com/office/powerpoint/2010/main" val="78014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Syöpäsäätiö tutkimustyön rahoittajana</a:t>
            </a:r>
          </a:p>
        </p:txBody>
      </p:sp>
      <p:sp>
        <p:nvSpPr>
          <p:cNvPr id="3" name="Slide Number Placeholder 2"/>
          <p:cNvSpPr>
            <a:spLocks noGrp="1"/>
          </p:cNvSpPr>
          <p:nvPr>
            <p:ph type="sldNum" sz="quarter" idx="4"/>
          </p:nvPr>
        </p:nvSpPr>
        <p:spPr/>
        <p:txBody>
          <a:bodyPr/>
          <a:lstStyle/>
          <a:p>
            <a:fld id="{4034BEE3-566C-4068-A777-C3A4762E861B}" type="slidenum">
              <a:rPr lang="en-GB" smtClean="0"/>
              <a:pPr/>
              <a:t>16</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8" name="Picture 7"/>
          <p:cNvPicPr>
            <a:picLocks noChangeAspect="1"/>
          </p:cNvPicPr>
          <p:nvPr/>
        </p:nvPicPr>
        <p:blipFill>
          <a:blip r:embed="rId2"/>
          <a:stretch>
            <a:fillRect/>
          </a:stretch>
        </p:blipFill>
        <p:spPr>
          <a:xfrm>
            <a:off x="3809802" y="2057281"/>
            <a:ext cx="4572396" cy="2743438"/>
          </a:xfrm>
          <a:prstGeom prst="rect">
            <a:avLst/>
          </a:prstGeom>
        </p:spPr>
      </p:pic>
    </p:spTree>
    <p:extLst>
      <p:ext uri="{BB962C8B-B14F-4D97-AF65-F5344CB8AC3E}">
        <p14:creationId xmlns:p14="http://schemas.microsoft.com/office/powerpoint/2010/main" val="314348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Syöpäsäätiö tutkimustyön rahoittajana</a:t>
            </a:r>
          </a:p>
        </p:txBody>
      </p:sp>
      <p:sp>
        <p:nvSpPr>
          <p:cNvPr id="3" name="Slide Number Placeholder 2"/>
          <p:cNvSpPr>
            <a:spLocks noGrp="1"/>
          </p:cNvSpPr>
          <p:nvPr>
            <p:ph type="sldNum" sz="quarter" idx="4"/>
          </p:nvPr>
        </p:nvSpPr>
        <p:spPr/>
        <p:txBody>
          <a:bodyPr/>
          <a:lstStyle/>
          <a:p>
            <a:fld id="{4034BEE3-566C-4068-A777-C3A4762E861B}" type="slidenum">
              <a:rPr lang="en-GB" smtClean="0"/>
              <a:pPr/>
              <a:t>17</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6" name="Picture 5"/>
          <p:cNvPicPr>
            <a:picLocks noChangeAspect="1"/>
          </p:cNvPicPr>
          <p:nvPr/>
        </p:nvPicPr>
        <p:blipFill>
          <a:blip r:embed="rId2"/>
          <a:stretch>
            <a:fillRect/>
          </a:stretch>
        </p:blipFill>
        <p:spPr>
          <a:xfrm>
            <a:off x="6324402" y="2057281"/>
            <a:ext cx="4572396" cy="2743438"/>
          </a:xfrm>
          <a:prstGeom prst="rect">
            <a:avLst/>
          </a:prstGeom>
        </p:spPr>
      </p:pic>
      <p:pic>
        <p:nvPicPr>
          <p:cNvPr id="4" name="Picture 3"/>
          <p:cNvPicPr>
            <a:picLocks noChangeAspect="1"/>
          </p:cNvPicPr>
          <p:nvPr/>
        </p:nvPicPr>
        <p:blipFill>
          <a:blip r:embed="rId3"/>
          <a:stretch>
            <a:fillRect/>
          </a:stretch>
        </p:blipFill>
        <p:spPr>
          <a:xfrm>
            <a:off x="814723" y="1234250"/>
            <a:ext cx="5438103" cy="4389500"/>
          </a:xfrm>
          <a:prstGeom prst="rect">
            <a:avLst/>
          </a:prstGeom>
        </p:spPr>
      </p:pic>
    </p:spTree>
    <p:extLst>
      <p:ext uri="{BB962C8B-B14F-4D97-AF65-F5344CB8AC3E}">
        <p14:creationId xmlns:p14="http://schemas.microsoft.com/office/powerpoint/2010/main" val="272412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Syöpäsäätiö tutkimustyön rahoittajana</a:t>
            </a:r>
          </a:p>
        </p:txBody>
      </p:sp>
      <p:sp>
        <p:nvSpPr>
          <p:cNvPr id="3" name="Slide Number Placeholder 2"/>
          <p:cNvSpPr>
            <a:spLocks noGrp="1"/>
          </p:cNvSpPr>
          <p:nvPr>
            <p:ph type="sldNum" sz="quarter" idx="4"/>
          </p:nvPr>
        </p:nvSpPr>
        <p:spPr/>
        <p:txBody>
          <a:bodyPr/>
          <a:lstStyle/>
          <a:p>
            <a:fld id="{4034BEE3-566C-4068-A777-C3A4762E861B}" type="slidenum">
              <a:rPr lang="en-GB" smtClean="0"/>
              <a:pPr/>
              <a:t>18</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6" name="Picture 5"/>
          <p:cNvPicPr>
            <a:picLocks noChangeAspect="1"/>
          </p:cNvPicPr>
          <p:nvPr/>
        </p:nvPicPr>
        <p:blipFill>
          <a:blip r:embed="rId2"/>
          <a:stretch>
            <a:fillRect/>
          </a:stretch>
        </p:blipFill>
        <p:spPr>
          <a:xfrm>
            <a:off x="3809802" y="2057281"/>
            <a:ext cx="4572396" cy="2743438"/>
          </a:xfrm>
          <a:prstGeom prst="rect">
            <a:avLst/>
          </a:prstGeom>
        </p:spPr>
      </p:pic>
      <p:pic>
        <p:nvPicPr>
          <p:cNvPr id="4" name="Picture 3"/>
          <p:cNvPicPr>
            <a:picLocks noChangeAspect="1"/>
          </p:cNvPicPr>
          <p:nvPr/>
        </p:nvPicPr>
        <p:blipFill>
          <a:blip r:embed="rId3"/>
          <a:stretch>
            <a:fillRect/>
          </a:stretch>
        </p:blipFill>
        <p:spPr>
          <a:xfrm>
            <a:off x="801022" y="1234250"/>
            <a:ext cx="5438103" cy="4389500"/>
          </a:xfrm>
          <a:prstGeom prst="rect">
            <a:avLst/>
          </a:prstGeom>
        </p:spPr>
      </p:pic>
    </p:spTree>
    <p:extLst>
      <p:ext uri="{BB962C8B-B14F-4D97-AF65-F5344CB8AC3E}">
        <p14:creationId xmlns:p14="http://schemas.microsoft.com/office/powerpoint/2010/main" val="235410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26107 0.00069 " pathEditMode="relative" rAng="0" ptsTypes="AA">
                                      <p:cBhvr>
                                        <p:cTn id="6" dur="2000" fill="hold"/>
                                        <p:tgtEl>
                                          <p:spTgt spid="6"/>
                                        </p:tgtEl>
                                        <p:attrNameLst>
                                          <p:attrName>ppt_x</p:attrName>
                                          <p:attrName>ppt_y</p:attrName>
                                        </p:attrNameLst>
                                      </p:cBhvr>
                                      <p:rCtr x="13047" y="23"/>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Syöpäsäätiö tutkimustyön rahoittajana</a:t>
            </a:r>
          </a:p>
        </p:txBody>
      </p:sp>
      <p:sp>
        <p:nvSpPr>
          <p:cNvPr id="3" name="Slide Number Placeholder 2"/>
          <p:cNvSpPr>
            <a:spLocks noGrp="1"/>
          </p:cNvSpPr>
          <p:nvPr>
            <p:ph type="sldNum" sz="quarter" idx="4"/>
          </p:nvPr>
        </p:nvSpPr>
        <p:spPr/>
        <p:txBody>
          <a:bodyPr/>
          <a:lstStyle/>
          <a:p>
            <a:fld id="{4034BEE3-566C-4068-A777-C3A4762E861B}" type="slidenum">
              <a:rPr lang="en-GB" smtClean="0"/>
              <a:pPr/>
              <a:t>19</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3376948" y="2075570"/>
            <a:ext cx="5438103" cy="2706859"/>
          </a:xfrm>
          <a:prstGeom prst="rect">
            <a:avLst/>
          </a:prstGeom>
        </p:spPr>
      </p:pic>
    </p:spTree>
    <p:extLst>
      <p:ext uri="{BB962C8B-B14F-4D97-AF65-F5344CB8AC3E}">
        <p14:creationId xmlns:p14="http://schemas.microsoft.com/office/powerpoint/2010/main" val="311466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fi-FI" dirty="0"/>
              <a:t>Tutkimuksen toteuttaminen</a:t>
            </a:r>
          </a:p>
        </p:txBody>
      </p:sp>
    </p:spTree>
    <p:extLst>
      <p:ext uri="{BB962C8B-B14F-4D97-AF65-F5344CB8AC3E}">
        <p14:creationId xmlns:p14="http://schemas.microsoft.com/office/powerpoint/2010/main" val="187684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Syöpäsäätiö tutkimustyön rahoittajana</a:t>
            </a:r>
          </a:p>
        </p:txBody>
      </p:sp>
      <p:sp>
        <p:nvSpPr>
          <p:cNvPr id="3" name="Slide Number Placeholder 2"/>
          <p:cNvSpPr>
            <a:spLocks noGrp="1"/>
          </p:cNvSpPr>
          <p:nvPr>
            <p:ph type="sldNum" sz="quarter" idx="4"/>
          </p:nvPr>
        </p:nvSpPr>
        <p:spPr/>
        <p:txBody>
          <a:bodyPr/>
          <a:lstStyle/>
          <a:p>
            <a:fld id="{4034BEE3-566C-4068-A777-C3A4762E861B}" type="slidenum">
              <a:rPr lang="en-GB" smtClean="0"/>
              <a:pPr/>
              <a:t>20</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462298" y="2075570"/>
            <a:ext cx="5438103" cy="2706859"/>
          </a:xfrm>
          <a:prstGeom prst="rect">
            <a:avLst/>
          </a:prstGeom>
        </p:spPr>
      </p:pic>
      <p:pic>
        <p:nvPicPr>
          <p:cNvPr id="6" name="Picture 5"/>
          <p:cNvPicPr>
            <a:picLocks noChangeAspect="1"/>
          </p:cNvPicPr>
          <p:nvPr/>
        </p:nvPicPr>
        <p:blipFill>
          <a:blip r:embed="rId3"/>
          <a:stretch>
            <a:fillRect/>
          </a:stretch>
        </p:blipFill>
        <p:spPr>
          <a:xfrm>
            <a:off x="6501148" y="122807"/>
            <a:ext cx="5438103" cy="5907536"/>
          </a:xfrm>
          <a:prstGeom prst="rect">
            <a:avLst/>
          </a:prstGeom>
        </p:spPr>
      </p:pic>
    </p:spTree>
    <p:extLst>
      <p:ext uri="{BB962C8B-B14F-4D97-AF65-F5344CB8AC3E}">
        <p14:creationId xmlns:p14="http://schemas.microsoft.com/office/powerpoint/2010/main" val="253216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Syöpäsäätiö tutkimustyön rahoittajana</a:t>
            </a:r>
          </a:p>
        </p:txBody>
      </p:sp>
      <p:sp>
        <p:nvSpPr>
          <p:cNvPr id="3" name="Slide Number Placeholder 2"/>
          <p:cNvSpPr>
            <a:spLocks noGrp="1"/>
          </p:cNvSpPr>
          <p:nvPr>
            <p:ph type="sldNum" sz="quarter" idx="4"/>
          </p:nvPr>
        </p:nvSpPr>
        <p:spPr/>
        <p:txBody>
          <a:bodyPr/>
          <a:lstStyle/>
          <a:p>
            <a:fld id="{4034BEE3-566C-4068-A777-C3A4762E861B}" type="slidenum">
              <a:rPr lang="en-GB" smtClean="0"/>
              <a:pPr/>
              <a:t>21</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3376948" y="2075570"/>
            <a:ext cx="5438103" cy="2706859"/>
          </a:xfrm>
          <a:prstGeom prst="rect">
            <a:avLst/>
          </a:prstGeom>
        </p:spPr>
      </p:pic>
      <p:pic>
        <p:nvPicPr>
          <p:cNvPr id="7" name="Picture 6"/>
          <p:cNvPicPr>
            <a:picLocks noChangeAspect="1"/>
          </p:cNvPicPr>
          <p:nvPr/>
        </p:nvPicPr>
        <p:blipFill>
          <a:blip r:embed="rId3"/>
          <a:stretch>
            <a:fillRect/>
          </a:stretch>
        </p:blipFill>
        <p:spPr>
          <a:xfrm>
            <a:off x="6501148" y="122807"/>
            <a:ext cx="5438103" cy="5907536"/>
          </a:xfrm>
          <a:prstGeom prst="rect">
            <a:avLst/>
          </a:prstGeom>
        </p:spPr>
      </p:pic>
    </p:spTree>
    <p:extLst>
      <p:ext uri="{BB962C8B-B14F-4D97-AF65-F5344CB8AC3E}">
        <p14:creationId xmlns:p14="http://schemas.microsoft.com/office/powerpoint/2010/main" val="166832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23659 -0.00093 " pathEditMode="relative" rAng="0" ptsTypes="AA">
                                      <p:cBhvr>
                                        <p:cTn id="6" dur="2000" fill="hold"/>
                                        <p:tgtEl>
                                          <p:spTgt spid="4"/>
                                        </p:tgtEl>
                                        <p:attrNameLst>
                                          <p:attrName>ppt_x</p:attrName>
                                          <p:attrName>ppt_y</p:attrName>
                                        </p:attrNameLst>
                                      </p:cBhvr>
                                      <p:rCtr x="-11836" y="-46"/>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fi-FI" dirty="0"/>
              <a:t>Rahoitukseen liittyviä ajatuksia</a:t>
            </a:r>
          </a:p>
        </p:txBody>
      </p:sp>
    </p:spTree>
    <p:extLst>
      <p:ext uri="{BB962C8B-B14F-4D97-AF65-F5344CB8AC3E}">
        <p14:creationId xmlns:p14="http://schemas.microsoft.com/office/powerpoint/2010/main" val="93990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Rahoitukseen liittyviä ajatuksia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23</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3376948" y="2371252"/>
            <a:ext cx="5438103" cy="2115495"/>
          </a:xfrm>
          <a:prstGeom prst="rect">
            <a:avLst/>
          </a:prstGeom>
        </p:spPr>
      </p:pic>
    </p:spTree>
    <p:extLst>
      <p:ext uri="{BB962C8B-B14F-4D97-AF65-F5344CB8AC3E}">
        <p14:creationId xmlns:p14="http://schemas.microsoft.com/office/powerpoint/2010/main" val="187662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Rahoitukseen liittyviä ajatuksia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24</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473101" y="2371252"/>
            <a:ext cx="5438103" cy="2115495"/>
          </a:xfrm>
          <a:prstGeom prst="rect">
            <a:avLst/>
          </a:prstGeom>
        </p:spPr>
      </p:pic>
      <p:pic>
        <p:nvPicPr>
          <p:cNvPr id="7" name="Picture 6"/>
          <p:cNvPicPr>
            <a:picLocks noChangeAspect="1"/>
          </p:cNvPicPr>
          <p:nvPr/>
        </p:nvPicPr>
        <p:blipFill>
          <a:blip r:embed="rId3"/>
          <a:stretch>
            <a:fillRect/>
          </a:stretch>
        </p:blipFill>
        <p:spPr>
          <a:xfrm>
            <a:off x="6272548" y="1048305"/>
            <a:ext cx="5438103" cy="4761389"/>
          </a:xfrm>
          <a:prstGeom prst="rect">
            <a:avLst/>
          </a:prstGeom>
        </p:spPr>
      </p:pic>
    </p:spTree>
    <p:extLst>
      <p:ext uri="{BB962C8B-B14F-4D97-AF65-F5344CB8AC3E}">
        <p14:creationId xmlns:p14="http://schemas.microsoft.com/office/powerpoint/2010/main" val="69785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Rahoitukseen liittyviä ajatuksia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25</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3376948" y="2371252"/>
            <a:ext cx="5438103" cy="2115495"/>
          </a:xfrm>
          <a:prstGeom prst="rect">
            <a:avLst/>
          </a:prstGeom>
        </p:spPr>
      </p:pic>
      <p:pic>
        <p:nvPicPr>
          <p:cNvPr id="8" name="Picture 7"/>
          <p:cNvPicPr>
            <a:picLocks noChangeAspect="1"/>
          </p:cNvPicPr>
          <p:nvPr/>
        </p:nvPicPr>
        <p:blipFill>
          <a:blip r:embed="rId3"/>
          <a:stretch>
            <a:fillRect/>
          </a:stretch>
        </p:blipFill>
        <p:spPr>
          <a:xfrm>
            <a:off x="6272548" y="1048305"/>
            <a:ext cx="5438103" cy="4761389"/>
          </a:xfrm>
          <a:prstGeom prst="rect">
            <a:avLst/>
          </a:prstGeom>
        </p:spPr>
      </p:pic>
    </p:spTree>
    <p:extLst>
      <p:ext uri="{BB962C8B-B14F-4D97-AF65-F5344CB8AC3E}">
        <p14:creationId xmlns:p14="http://schemas.microsoft.com/office/powerpoint/2010/main" val="420817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26406 -0.00417 " pathEditMode="relative" rAng="0" ptsTypes="AA">
                                      <p:cBhvr>
                                        <p:cTn id="6" dur="2000" fill="hold"/>
                                        <p:tgtEl>
                                          <p:spTgt spid="4"/>
                                        </p:tgtEl>
                                        <p:attrNameLst>
                                          <p:attrName>ppt_x</p:attrName>
                                          <p:attrName>ppt_y</p:attrName>
                                        </p:attrNameLst>
                                      </p:cBhvr>
                                      <p:rCtr x="-13203" y="-208"/>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Rahoitukseen liittyviä ajatuksia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26</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3376948" y="2017653"/>
            <a:ext cx="5438103" cy="2822693"/>
          </a:xfrm>
          <a:prstGeom prst="rect">
            <a:avLst/>
          </a:prstGeom>
        </p:spPr>
      </p:pic>
    </p:spTree>
    <p:extLst>
      <p:ext uri="{BB962C8B-B14F-4D97-AF65-F5344CB8AC3E}">
        <p14:creationId xmlns:p14="http://schemas.microsoft.com/office/powerpoint/2010/main" val="351681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Rahoitukseen liittyviä ajatuksia: miksi rahoitus vaikeutunut (muut syyt)</a:t>
            </a:r>
          </a:p>
        </p:txBody>
      </p:sp>
      <p:sp>
        <p:nvSpPr>
          <p:cNvPr id="3" name="Slide Number Placeholder 2"/>
          <p:cNvSpPr>
            <a:spLocks noGrp="1"/>
          </p:cNvSpPr>
          <p:nvPr>
            <p:ph type="sldNum" sz="quarter" idx="4"/>
          </p:nvPr>
        </p:nvSpPr>
        <p:spPr/>
        <p:txBody>
          <a:bodyPr/>
          <a:lstStyle/>
          <a:p>
            <a:fld id="{4034BEE3-566C-4068-A777-C3A4762E861B}" type="slidenum">
              <a:rPr lang="en-GB" smtClean="0"/>
              <a:pPr/>
              <a:t>27</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7" name="Picture 6"/>
          <p:cNvPicPr>
            <a:picLocks noChangeAspect="1"/>
          </p:cNvPicPr>
          <p:nvPr/>
        </p:nvPicPr>
        <p:blipFill>
          <a:blip r:embed="rId2"/>
          <a:stretch>
            <a:fillRect/>
          </a:stretch>
        </p:blipFill>
        <p:spPr>
          <a:xfrm>
            <a:off x="1981200" y="1276350"/>
            <a:ext cx="8229600" cy="4305300"/>
          </a:xfrm>
          <a:prstGeom prst="rect">
            <a:avLst/>
          </a:prstGeom>
        </p:spPr>
      </p:pic>
    </p:spTree>
    <p:extLst>
      <p:ext uri="{BB962C8B-B14F-4D97-AF65-F5344CB8AC3E}">
        <p14:creationId xmlns:p14="http://schemas.microsoft.com/office/powerpoint/2010/main" val="341279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Rahoitukseen liittyviä ajatuksia: miksi rahoitus vaikeutunut (muut syyt)</a:t>
            </a:r>
          </a:p>
        </p:txBody>
      </p:sp>
      <p:sp>
        <p:nvSpPr>
          <p:cNvPr id="3" name="Slide Number Placeholder 2"/>
          <p:cNvSpPr>
            <a:spLocks noGrp="1"/>
          </p:cNvSpPr>
          <p:nvPr>
            <p:ph type="sldNum" sz="quarter" idx="4"/>
          </p:nvPr>
        </p:nvSpPr>
        <p:spPr/>
        <p:txBody>
          <a:bodyPr/>
          <a:lstStyle/>
          <a:p>
            <a:fld id="{4034BEE3-566C-4068-A777-C3A4762E861B}" type="slidenum">
              <a:rPr lang="en-GB" smtClean="0"/>
              <a:pPr/>
              <a:t>28</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6" name="Picture 5"/>
          <p:cNvPicPr>
            <a:picLocks noChangeAspect="1"/>
          </p:cNvPicPr>
          <p:nvPr/>
        </p:nvPicPr>
        <p:blipFill>
          <a:blip r:embed="rId2"/>
          <a:stretch>
            <a:fillRect/>
          </a:stretch>
        </p:blipFill>
        <p:spPr>
          <a:xfrm>
            <a:off x="1981200" y="1276350"/>
            <a:ext cx="8229600" cy="4305300"/>
          </a:xfrm>
          <a:prstGeom prst="rect">
            <a:avLst/>
          </a:prstGeom>
        </p:spPr>
      </p:pic>
      <p:sp>
        <p:nvSpPr>
          <p:cNvPr id="4" name="Rectangle 3"/>
          <p:cNvSpPr/>
          <p:nvPr/>
        </p:nvSpPr>
        <p:spPr>
          <a:xfrm>
            <a:off x="4772722" y="834836"/>
            <a:ext cx="7054152" cy="5339923"/>
          </a:xfrm>
          <a:prstGeom prst="rect">
            <a:avLst/>
          </a:prstGeom>
        </p:spPr>
        <p:txBody>
          <a:bodyPr wrap="square">
            <a:spAutoFit/>
          </a:bodyPr>
          <a:lstStyle/>
          <a:p>
            <a:r>
              <a:rPr lang="fi-FI" sz="1100" dirty="0"/>
              <a:t>Aikaa valmistella rahoitushakemuksia on vähemmän.</a:t>
            </a:r>
          </a:p>
          <a:p>
            <a:r>
              <a:rPr lang="fi-FI" sz="1100" dirty="0"/>
              <a:t>Byrokratia kasvanut rahoituksen hakemisessa.</a:t>
            </a:r>
          </a:p>
          <a:p>
            <a:r>
              <a:rPr lang="fi-FI" sz="1100" dirty="0"/>
              <a:t>Jos ajatellaan esim. Suomen Akatemian rahoitusta, parhaimmillaankin saatava rahamäärä on pieni. Monet jättävät hakemuksen tekemättä, koska kustannuskattavuus on pientä. Myös myöntöjen prosentuaalinen määrä on mitätön. Arpapeliä siinä, kuka rahoituksen saa.</a:t>
            </a:r>
          </a:p>
          <a:p>
            <a:r>
              <a:rPr lang="fi-FI" sz="1100" dirty="0"/>
              <a:t>Julkinen rahoitus kohdistunut pois yliopistoilta molekyylibiologisilta syöviltä.</a:t>
            </a:r>
          </a:p>
          <a:p>
            <a:r>
              <a:rPr lang="fi-FI" sz="1100" dirty="0"/>
              <a:t>Julkinen rahoitus on vähentynyt, mutta tämä ei ole vaikuttanut vastaajan tilanteeseen.</a:t>
            </a:r>
          </a:p>
          <a:p>
            <a:r>
              <a:rPr lang="fi-FI" sz="1100" dirty="0"/>
              <a:t>Julkinen rahoitus sirpaloitunut.</a:t>
            </a:r>
          </a:p>
          <a:p>
            <a:r>
              <a:rPr lang="fi-FI" sz="1100" dirty="0"/>
              <a:t>Julkisen rahoituksen päättämisessä populismi on ottanut suuren askeleen eli </a:t>
            </a:r>
            <a:r>
              <a:rPr lang="fi-FI" sz="1100" dirty="0" err="1"/>
              <a:t>arvioitsioiden</a:t>
            </a:r>
            <a:r>
              <a:rPr lang="fi-FI" sz="1100" dirty="0"/>
              <a:t> pätevyys on vähentynyt. Tuloksia arvioivat tahot ovat paljon heikommin perillä tutkimuksista kuin mitä hakijat ovat. Hyöty pitäisi olla tässä ja nyt, ei tulevaisuudessa 10 vuoden päässä.</a:t>
            </a:r>
          </a:p>
          <a:p>
            <a:r>
              <a:rPr lang="fi-FI" sz="1100" dirty="0"/>
              <a:t>Kanavoidaan soveltavaan tutkimukseen.</a:t>
            </a:r>
          </a:p>
          <a:p>
            <a:r>
              <a:rPr lang="fi-FI" sz="1100" dirty="0"/>
              <a:t>Oma työnkuva muuttunut. On yhä vähemmän aikaa hakea apurahoja ja tehdä tutkimusta.</a:t>
            </a:r>
          </a:p>
          <a:p>
            <a:r>
              <a:rPr lang="fi-FI" sz="1100" dirty="0"/>
              <a:t>Oman tutkimuksen painopistealueen merkitys on vähentynyt. Tälle on vaikeampaa saada nykyään rahoitusta.</a:t>
            </a:r>
          </a:p>
          <a:p>
            <a:r>
              <a:rPr lang="fi-FI" sz="1100" dirty="0"/>
              <a:t>Perusteita on muutettu: harvoille annetaan enemmän. Suurin osa jää ilman rahoitusta.</a:t>
            </a:r>
          </a:p>
          <a:p>
            <a:r>
              <a:rPr lang="fi-FI" sz="1100" dirty="0"/>
              <a:t>Rahoitus on muuttunut </a:t>
            </a:r>
            <a:r>
              <a:rPr lang="fi-FI" sz="1100" dirty="0" err="1"/>
              <a:t>monimutkaiisemmaksi</a:t>
            </a:r>
            <a:r>
              <a:rPr lang="fi-FI" sz="1100" dirty="0"/>
              <a:t> ja sirpaleisemmaksi. Rahoitusprosessi vie enemmän aikaa, tehottomuus.</a:t>
            </a:r>
          </a:p>
          <a:p>
            <a:r>
              <a:rPr lang="fi-FI" sz="1100" dirty="0"/>
              <a:t>Rahoitusta jaetaan sellaisille projekteille, jotka eivät tätä ansaitse. Tuttavuudet, poliittiset syyt mm. syynä tälle.</a:t>
            </a:r>
          </a:p>
          <a:p>
            <a:r>
              <a:rPr lang="fi-FI" sz="1100" dirty="0"/>
              <a:t>Rahoitusten suuret leikkaukset</a:t>
            </a:r>
          </a:p>
          <a:p>
            <a:r>
              <a:rPr lang="fi-FI" sz="1100" dirty="0"/>
              <a:t>Sairaalarahoitus on vähentynyt.</a:t>
            </a:r>
          </a:p>
          <a:p>
            <a:r>
              <a:rPr lang="fi-FI" sz="1100" dirty="0"/>
              <a:t>Summat (tutkimusrahoitukseen) ovat pienentyneet vaikka kustannukset ovat kasvaneet. </a:t>
            </a:r>
            <a:r>
              <a:rPr lang="fi-FI" sz="1100" dirty="0" err="1"/>
              <a:t>Esim</a:t>
            </a:r>
            <a:r>
              <a:rPr lang="fi-FI" sz="1100" dirty="0"/>
              <a:t> matkat ovat tulleet kalliimmiksi.</a:t>
            </a:r>
          </a:p>
          <a:p>
            <a:r>
              <a:rPr lang="fi-FI" sz="1100" dirty="0"/>
              <a:t>Suosii isoja hankkeita, pienille vähemmän.</a:t>
            </a:r>
          </a:p>
          <a:p>
            <a:r>
              <a:rPr lang="fi-FI" sz="1100" dirty="0"/>
              <a:t>Suositaan suuria konsortioita sen sijaan, että investoitaisiin yksilöihin ja yksilöllistä riskiä sisältäviin </a:t>
            </a:r>
            <a:r>
              <a:rPr lang="fi-FI" sz="1100" dirty="0" err="1"/>
              <a:t>tutkimusideioihin</a:t>
            </a:r>
            <a:r>
              <a:rPr lang="fi-FI" sz="1100" dirty="0"/>
              <a:t>.</a:t>
            </a:r>
          </a:p>
          <a:p>
            <a:r>
              <a:rPr lang="fi-FI" sz="1100" dirty="0"/>
              <a:t>Säätiöiden rooli on liian suuri, ryhmällä ei enää perusrahoitusta</a:t>
            </a:r>
          </a:p>
          <a:p>
            <a:r>
              <a:rPr lang="fi-FI" sz="1100" dirty="0"/>
              <a:t>Tutkija on eläkkeellä.</a:t>
            </a:r>
          </a:p>
          <a:p>
            <a:r>
              <a:rPr lang="fi-FI" sz="1100" dirty="0"/>
              <a:t>Tutkimuspolitiikka vaikuttaa olennaisesti enemmän kuin tutkimuksen laatu.</a:t>
            </a:r>
          </a:p>
          <a:p>
            <a:r>
              <a:rPr lang="fi-FI" sz="1100" dirty="0"/>
              <a:t>Valtion osuudet ovat pienentyneet.</a:t>
            </a:r>
          </a:p>
          <a:p>
            <a:r>
              <a:rPr lang="fi-FI" sz="1100" dirty="0"/>
              <a:t>VTR -rahoitus on vähentynyt siitä, mitä se on joskus ollut.</a:t>
            </a:r>
          </a:p>
          <a:p>
            <a:r>
              <a:rPr lang="fi-FI" sz="1100" dirty="0"/>
              <a:t>Yliopistosairaaloiden rahoituksen väheneminen.</a:t>
            </a:r>
          </a:p>
        </p:txBody>
      </p:sp>
    </p:spTree>
    <p:extLst>
      <p:ext uri="{BB962C8B-B14F-4D97-AF65-F5344CB8AC3E}">
        <p14:creationId xmlns:p14="http://schemas.microsoft.com/office/powerpoint/2010/main" val="281085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50000" y="50000"/>
                                    </p:animScale>
                                  </p:childTnLst>
                                </p:cTn>
                              </p:par>
                              <p:par>
                                <p:cTn id="7" presetID="42" presetClass="path" presetSubtype="0" accel="50000" decel="50000" fill="hold" nodeType="withEffect">
                                  <p:stCondLst>
                                    <p:cond delay="0"/>
                                  </p:stCondLst>
                                  <p:childTnLst>
                                    <p:animMotion origin="layout" path="M 0 0 L -0.31471 -0.16273 " pathEditMode="relative" rAng="0" ptsTypes="AA">
                                      <p:cBhvr>
                                        <p:cTn id="8" dur="2000" fill="hold"/>
                                        <p:tgtEl>
                                          <p:spTgt spid="6"/>
                                        </p:tgtEl>
                                        <p:attrNameLst>
                                          <p:attrName>ppt_x</p:attrName>
                                          <p:attrName>ppt_y</p:attrName>
                                        </p:attrNameLst>
                                      </p:cBhvr>
                                      <p:rCtr x="-15742" y="-8148"/>
                                    </p:animMotion>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Rahoitukseen liittyviä ajatuksia: näkemyksiä yliopistorahoituksesta</a:t>
            </a:r>
          </a:p>
        </p:txBody>
      </p:sp>
      <p:sp>
        <p:nvSpPr>
          <p:cNvPr id="3" name="Slide Number Placeholder 2"/>
          <p:cNvSpPr>
            <a:spLocks noGrp="1"/>
          </p:cNvSpPr>
          <p:nvPr>
            <p:ph type="sldNum" sz="quarter" idx="4"/>
          </p:nvPr>
        </p:nvSpPr>
        <p:spPr/>
        <p:txBody>
          <a:bodyPr/>
          <a:lstStyle/>
          <a:p>
            <a:fld id="{4034BEE3-566C-4068-A777-C3A4762E861B}" type="slidenum">
              <a:rPr lang="en-GB" smtClean="0"/>
              <a:pPr/>
              <a:t>29</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1733550" y="1500187"/>
            <a:ext cx="8724900" cy="3857625"/>
          </a:xfrm>
          <a:prstGeom prst="rect">
            <a:avLst/>
          </a:prstGeom>
        </p:spPr>
      </p:pic>
    </p:spTree>
    <p:extLst>
      <p:ext uri="{BB962C8B-B14F-4D97-AF65-F5344CB8AC3E}">
        <p14:creationId xmlns:p14="http://schemas.microsoft.com/office/powerpoint/2010/main" val="50281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fi-FI" b="1" dirty="0"/>
              <a:t>Aineiston kerääminen</a:t>
            </a:r>
          </a:p>
          <a:p>
            <a:r>
              <a:rPr lang="fi-FI" dirty="0"/>
              <a:t>Tutkimuksen kohderyhmän muodostivat alan tutkijat.</a:t>
            </a:r>
          </a:p>
          <a:p>
            <a:r>
              <a:rPr lang="fi-FI" dirty="0"/>
              <a:t>Tutkimusaineisto kerättiin tietokoneavusteisin puhelinhaastatteluin tammikuussa 2018.</a:t>
            </a:r>
          </a:p>
          <a:p>
            <a:r>
              <a:rPr lang="fi-FI" dirty="0"/>
              <a:t>Yhteensä kerättiin 97 haastattelua.</a:t>
            </a:r>
          </a:p>
          <a:p>
            <a:r>
              <a:rPr lang="fi-FI" dirty="0"/>
              <a:t>Haastattelut kohdistettiin Syöpäsäätiön toimittamaan rekisteriin.</a:t>
            </a:r>
          </a:p>
          <a:p>
            <a:endParaRPr lang="fi-FI" dirty="0"/>
          </a:p>
        </p:txBody>
      </p:sp>
      <p:sp>
        <p:nvSpPr>
          <p:cNvPr id="10" name="Content Placeholder 9"/>
          <p:cNvSpPr>
            <a:spLocks noGrp="1"/>
          </p:cNvSpPr>
          <p:nvPr>
            <p:ph sz="quarter" idx="14"/>
          </p:nvPr>
        </p:nvSpPr>
        <p:spPr/>
        <p:txBody>
          <a:bodyPr/>
          <a:lstStyle/>
          <a:p>
            <a:r>
              <a:rPr lang="fi-FI" b="1" dirty="0"/>
              <a:t>Tutkimuksen sisältöalueita</a:t>
            </a:r>
          </a:p>
          <a:p>
            <a:r>
              <a:rPr lang="fi-FI" dirty="0"/>
              <a:t>Tärkeimmät oman tutkimustyön rahoituslähteet</a:t>
            </a:r>
          </a:p>
          <a:p>
            <a:r>
              <a:rPr lang="fi-FI" dirty="0"/>
              <a:t>Tärkeimpien rahoituslähteiden osuudet</a:t>
            </a:r>
          </a:p>
          <a:p>
            <a:r>
              <a:rPr lang="fi-FI" dirty="0"/>
              <a:t>Syöpäsäätiön osuus kokonaisrahoituksesta</a:t>
            </a:r>
          </a:p>
          <a:p>
            <a:r>
              <a:rPr lang="fi-FI" dirty="0"/>
              <a:t>Rahoituksessa tapahtuneet muutokset + syyt</a:t>
            </a:r>
          </a:p>
          <a:p>
            <a:r>
              <a:rPr lang="fi-FI" dirty="0"/>
              <a:t>Tutkimusrahoituksen tulevaisuudennäkymät</a:t>
            </a:r>
          </a:p>
          <a:p>
            <a:r>
              <a:rPr lang="fi-FI" dirty="0"/>
              <a:t>Syöpäsäätiön rooli tulevaisuudessa</a:t>
            </a:r>
          </a:p>
          <a:p>
            <a:r>
              <a:rPr lang="fi-FI" dirty="0"/>
              <a:t>Syöpäsäätiön apurahakäytäntöjen uudistustarpeet</a:t>
            </a:r>
          </a:p>
          <a:p>
            <a:r>
              <a:rPr lang="fi-FI" dirty="0"/>
              <a:t>Haaveet ja toiveet tutkijana</a:t>
            </a:r>
          </a:p>
        </p:txBody>
      </p:sp>
      <p:sp>
        <p:nvSpPr>
          <p:cNvPr id="8" name="Title 7"/>
          <p:cNvSpPr>
            <a:spLocks noGrp="1"/>
          </p:cNvSpPr>
          <p:nvPr>
            <p:ph type="title"/>
          </p:nvPr>
        </p:nvSpPr>
        <p:spPr/>
        <p:txBody>
          <a:bodyPr/>
          <a:lstStyle/>
          <a:p>
            <a:r>
              <a:rPr lang="fi-FI" dirty="0"/>
              <a:t>Tutkimuksen toteuttaminen</a:t>
            </a:r>
          </a:p>
        </p:txBody>
      </p:sp>
      <p:sp>
        <p:nvSpPr>
          <p:cNvPr id="5" name="Slide Number Placeholder 4"/>
          <p:cNvSpPr>
            <a:spLocks noGrp="1"/>
          </p:cNvSpPr>
          <p:nvPr>
            <p:ph type="sldNum" sz="quarter" idx="4"/>
          </p:nvPr>
        </p:nvSpPr>
        <p:spPr/>
        <p:txBody>
          <a:bodyPr/>
          <a:lstStyle/>
          <a:p>
            <a:fld id="{4034BEE3-566C-4068-A777-C3A4762E861B}" type="slidenum">
              <a:rPr lang="en-GB" smtClean="0"/>
              <a:pPr/>
              <a:t>3</a:t>
            </a:fld>
            <a:endParaRPr lang="en-GB" dirty="0"/>
          </a:p>
        </p:txBody>
      </p:sp>
      <p:sp>
        <p:nvSpPr>
          <p:cNvPr id="11" name="Text Placeholder 10"/>
          <p:cNvSpPr>
            <a:spLocks noGrp="1"/>
          </p:cNvSpPr>
          <p:nvPr>
            <p:ph type="body" sz="quarter" idx="18"/>
          </p:nvPr>
        </p:nvSpPr>
        <p:spPr/>
        <p:txBody>
          <a:bodyPr/>
          <a:lstStyle/>
          <a:p>
            <a:r>
              <a:rPr lang="fi-FI" dirty="0"/>
              <a:t>Syöpäsäätiön apurahatutkimus 2018</a:t>
            </a:r>
          </a:p>
        </p:txBody>
      </p:sp>
    </p:spTree>
    <p:extLst>
      <p:ext uri="{BB962C8B-B14F-4D97-AF65-F5344CB8AC3E}">
        <p14:creationId xmlns:p14="http://schemas.microsoft.com/office/powerpoint/2010/main" val="378702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Rahoitukseen liittyviä ajatuksia: näkemyksiä yliopistorahoituksesta</a:t>
            </a:r>
          </a:p>
        </p:txBody>
      </p:sp>
      <p:sp>
        <p:nvSpPr>
          <p:cNvPr id="3" name="Slide Number Placeholder 2"/>
          <p:cNvSpPr>
            <a:spLocks noGrp="1"/>
          </p:cNvSpPr>
          <p:nvPr>
            <p:ph type="sldNum" sz="quarter" idx="4"/>
          </p:nvPr>
        </p:nvSpPr>
        <p:spPr/>
        <p:txBody>
          <a:bodyPr/>
          <a:lstStyle/>
          <a:p>
            <a:fld id="{4034BEE3-566C-4068-A777-C3A4762E861B}" type="slidenum">
              <a:rPr lang="en-GB" smtClean="0"/>
              <a:pPr/>
              <a:t>30</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1733550" y="1500187"/>
            <a:ext cx="8724900" cy="3857625"/>
          </a:xfrm>
          <a:prstGeom prst="rect">
            <a:avLst/>
          </a:prstGeom>
        </p:spPr>
      </p:pic>
      <p:sp>
        <p:nvSpPr>
          <p:cNvPr id="7" name="Rectangle 6"/>
          <p:cNvSpPr/>
          <p:nvPr/>
        </p:nvSpPr>
        <p:spPr>
          <a:xfrm>
            <a:off x="5534722" y="-26572788"/>
            <a:ext cx="6096000" cy="27007393"/>
          </a:xfrm>
          <a:prstGeom prst="rect">
            <a:avLst/>
          </a:prstGeom>
        </p:spPr>
        <p:txBody>
          <a:bodyPr>
            <a:spAutoFit/>
          </a:bodyPr>
          <a:lstStyle/>
          <a:p>
            <a:r>
              <a:rPr lang="fi-FI" sz="1100" dirty="0"/>
              <a:t>Aiempi kokemus: se oli kohtuullisen kehno. Jos haluaa perustaa ryhmän yliopistolle, kaikki hankitaan itse.</a:t>
            </a:r>
          </a:p>
          <a:p>
            <a:r>
              <a:rPr lang="fi-FI" sz="1100" dirty="0"/>
              <a:t>Aika minimaalista. Vastaajan tutkimustoiminta rahoitetaan enimmäkseen ulkopuolisella rahoituksella. Yliopisto ottaa omansa, näillä  varoilla kuitenkin tarjotaan joskus apua kuten laite- ja tilahankintoja. </a:t>
            </a:r>
            <a:r>
              <a:rPr lang="fi-FI" sz="1100" dirty="0" err="1"/>
              <a:t>Esim</a:t>
            </a:r>
            <a:r>
              <a:rPr lang="fi-FI" sz="1100" dirty="0"/>
              <a:t> vastaajalla ei ole ketään työntekijää, joka olisi palkattu yliopiston rahoituksella. Toisi mielenrauhaa, jos olisi sellaista rahaa, joka tulisi enemmän automaattisesti tai 'virkakohtaisesti'.</a:t>
            </a:r>
          </a:p>
          <a:p>
            <a:r>
              <a:rPr lang="fi-FI" sz="1100" dirty="0"/>
              <a:t>Aika Niukkaa, mutta tarpeellista.</a:t>
            </a:r>
          </a:p>
          <a:p>
            <a:r>
              <a:rPr lang="fi-FI" sz="1100" dirty="0"/>
              <a:t>Aika vähän tutkimuksiin. Paikkoja vähän, paljon hakijoita.</a:t>
            </a:r>
          </a:p>
          <a:p>
            <a:r>
              <a:rPr lang="fi-FI" sz="1100" dirty="0"/>
              <a:t>Ei käytännössä ollenkaan, jos ei lasketa laitteita mukaan. Yliopiston sisällä on omat laskutukset. Juuri väitöskirjan saanut ja jatkaa eteenpäin, ei saa perusrahoitusta. Pitäisi saada isompia apurahoja.</a:t>
            </a:r>
          </a:p>
          <a:p>
            <a:r>
              <a:rPr lang="fi-FI" sz="1100" dirty="0"/>
              <a:t>Ei mielipidettä.</a:t>
            </a:r>
          </a:p>
          <a:p>
            <a:r>
              <a:rPr lang="fi-FI" sz="1100" dirty="0"/>
              <a:t>Ei näytä hyvälle. Jos </a:t>
            </a:r>
            <a:r>
              <a:rPr lang="fi-FI" sz="1100" dirty="0" err="1"/>
              <a:t>ajatellan</a:t>
            </a:r>
            <a:r>
              <a:rPr lang="fi-FI" sz="1100" dirty="0"/>
              <a:t> osakeyhtiöitä ja niiden tuotekehitystoimintaa, siellä rahoitus toimii. Yliopisto tarjoaa toimia ja virkapalkkabudjetin, mutta rahoitus varsinaiseen toimintaan on minimaalinen.</a:t>
            </a:r>
          </a:p>
          <a:p>
            <a:r>
              <a:rPr lang="fi-FI" sz="1100" dirty="0"/>
              <a:t>Ei ole hyvää käsitystä, vastaaja ei työskentele yliopistolla.</a:t>
            </a:r>
          </a:p>
          <a:p>
            <a:r>
              <a:rPr lang="fi-FI" sz="1100" dirty="0"/>
              <a:t>Ei ole käyttänyt.</a:t>
            </a:r>
          </a:p>
          <a:p>
            <a:r>
              <a:rPr lang="fi-FI" sz="1100" dirty="0"/>
              <a:t>Ei ole mitään perusrahoitusta. Maksaa ainoastaan vakinaisen henkilökunnan palkat. Oma budjetti 2000 euroa vuodessa.</a:t>
            </a:r>
          </a:p>
          <a:p>
            <a:r>
              <a:rPr lang="fi-FI" sz="1100" dirty="0"/>
              <a:t>Ei ole tätä rahoitusta, ei kommenttia.</a:t>
            </a:r>
          </a:p>
          <a:p>
            <a:r>
              <a:rPr lang="fi-FI" sz="1100" dirty="0"/>
              <a:t>Ei saa perusrahoitusta, joten ei näkemystä.</a:t>
            </a:r>
          </a:p>
          <a:p>
            <a:r>
              <a:rPr lang="fi-FI" sz="1100" dirty="0"/>
              <a:t>Ei sillä kovin paljon tutkimusta tehdä.</a:t>
            </a:r>
          </a:p>
          <a:p>
            <a:r>
              <a:rPr lang="fi-FI" sz="1100" dirty="0"/>
              <a:t>Ei tarjoa perusrahoitusta, ei saatavissa.</a:t>
            </a:r>
          </a:p>
          <a:p>
            <a:r>
              <a:rPr lang="fi-FI" sz="1100" dirty="0"/>
              <a:t>Ei tarjoa tutkimusrahaa. Ei projektirahaa.</a:t>
            </a:r>
          </a:p>
          <a:p>
            <a:r>
              <a:rPr lang="fi-FI" sz="1100" dirty="0"/>
              <a:t>Ei tule rahoitusta. On olematon.</a:t>
            </a:r>
          </a:p>
          <a:p>
            <a:r>
              <a:rPr lang="fi-FI" sz="1100" dirty="0"/>
              <a:t>En saa perusrahoitusta, ei koske itseä. Mutta syytä olisi lisätä rahoitusta.</a:t>
            </a:r>
          </a:p>
          <a:p>
            <a:r>
              <a:rPr lang="fi-FI" sz="1100" dirty="0"/>
              <a:t>Erittäin huono, käytännössä nolla. Ei tarjoa kuin tutkimustilat.</a:t>
            </a:r>
          </a:p>
          <a:p>
            <a:r>
              <a:rPr lang="fi-FI" sz="1100" dirty="0"/>
              <a:t>Erittäin hyvä, että palkkarahoitus tulee yliopistolta.</a:t>
            </a:r>
          </a:p>
          <a:p>
            <a:r>
              <a:rPr lang="fi-FI" sz="1100" dirty="0"/>
              <a:t>Erittäin pieni, alhainen.</a:t>
            </a:r>
          </a:p>
          <a:p>
            <a:r>
              <a:rPr lang="fi-FI" sz="1100" dirty="0"/>
              <a:t>Erittäin vähäinen.</a:t>
            </a:r>
          </a:p>
          <a:p>
            <a:r>
              <a:rPr lang="fi-FI" sz="1100" dirty="0"/>
              <a:t>Esim. vastaajan tutkimusryhmässä perusrahoitusta ei ole ollenkaan, Kaikki tulee ulkopuolisesta rahoituslähteestä.</a:t>
            </a:r>
          </a:p>
          <a:p>
            <a:r>
              <a:rPr lang="fi-FI" sz="1100" dirty="0"/>
              <a:t>Heikko.</a:t>
            </a:r>
          </a:p>
          <a:p>
            <a:r>
              <a:rPr lang="fi-FI" sz="1100" dirty="0"/>
              <a:t>Huono. Olematon.</a:t>
            </a:r>
          </a:p>
          <a:p>
            <a:r>
              <a:rPr lang="fi-FI" sz="1100" dirty="0"/>
              <a:t>Hyvin matala palkkaus suhteessa koulutukseen. Iso osa menee muuhun kuin tutkimustyöhön.</a:t>
            </a:r>
          </a:p>
          <a:p>
            <a:r>
              <a:rPr lang="fi-FI" sz="1100" dirty="0"/>
              <a:t>Hyvin minimaalista. 20 vuodessa vähentynyt jatkuvasti. Sisäisesti kilpailutettu.</a:t>
            </a:r>
          </a:p>
          <a:p>
            <a:r>
              <a:rPr lang="fi-FI" sz="1100" dirty="0"/>
              <a:t>Hyvin vähäistä nykyään.</a:t>
            </a:r>
          </a:p>
          <a:p>
            <a:r>
              <a:rPr lang="fi-FI" sz="1100" dirty="0"/>
              <a:t>Kilpailu myös tähän rahoitusmuotoon on lisääntynyt viime aikoina. Rahoituksen saaminen on vaikeutunut. Määrällinen ongelma. Laadullisesti ei ongelmia.</a:t>
            </a:r>
          </a:p>
          <a:p>
            <a:r>
              <a:rPr lang="fi-FI" sz="1100" dirty="0"/>
              <a:t>Kokonaisuudessaan on vähentynyt. Aiheuttaa yliopistoille uudelleen suuntausta päätutkimuskohteissa. Omien hankkeiden kannalta positiivinen.</a:t>
            </a:r>
          </a:p>
          <a:p>
            <a:r>
              <a:rPr lang="fi-FI" sz="1100" dirty="0"/>
              <a:t>Käytännössä olematon.</a:t>
            </a:r>
          </a:p>
          <a:p>
            <a:r>
              <a:rPr lang="fi-FI" sz="1100" dirty="0"/>
              <a:t>Käytännössä sitä ei juurikaan ole.</a:t>
            </a:r>
          </a:p>
          <a:p>
            <a:r>
              <a:rPr lang="fi-FI" sz="1100" dirty="0"/>
              <a:t>Liian pientä.</a:t>
            </a:r>
          </a:p>
          <a:p>
            <a:r>
              <a:rPr lang="fi-FI" sz="1100" dirty="0"/>
              <a:t>Liian vähäistä, pitäisi lisätä.</a:t>
            </a:r>
          </a:p>
          <a:p>
            <a:r>
              <a:rPr lang="fi-FI" sz="1100" dirty="0"/>
              <a:t>Mahdollistaa infrat, sähköt, tilan käytön. Tarjoaa siis puitteet, mutta mahdollisuutta tehdä tutkimusta ei ole.</a:t>
            </a:r>
          </a:p>
          <a:p>
            <a:r>
              <a:rPr lang="fi-FI" sz="1100" dirty="0"/>
              <a:t>Mahdollisuudet ovat parantuneet viime aikoina, esim. opiskelijoille ja postdoceille tarjotaan tutkimuskuukausia.</a:t>
            </a:r>
          </a:p>
          <a:p>
            <a:r>
              <a:rPr lang="fi-FI" sz="1100" dirty="0"/>
              <a:t>Melko niukkaa ja rajallista.</a:t>
            </a:r>
          </a:p>
          <a:p>
            <a:r>
              <a:rPr lang="fi-FI" sz="1100" dirty="0"/>
              <a:t>Merkitys on vähäinen. Kuitenkin samalla iso asia, koska maksaa palkan.</a:t>
            </a:r>
          </a:p>
          <a:p>
            <a:r>
              <a:rPr lang="fi-FI" sz="1100" dirty="0"/>
              <a:t>Niukka.</a:t>
            </a:r>
          </a:p>
          <a:p>
            <a:r>
              <a:rPr lang="fi-FI" sz="1100" dirty="0"/>
              <a:t>Olematon.</a:t>
            </a:r>
          </a:p>
          <a:p>
            <a:r>
              <a:rPr lang="fi-FI" sz="1100" dirty="0"/>
              <a:t>Olematon. Eli sitä ei ole tutkimusta varten satunnaisia ennalta ennustamattomia rahoituksia lukuun ottamatta. Jakamisessa ei ole systemaattisuutta.</a:t>
            </a:r>
          </a:p>
          <a:p>
            <a:r>
              <a:rPr lang="fi-FI" sz="1100" dirty="0"/>
              <a:t>On hienoa, että tarjolla ainakin jonkin verran. Tämän rahoituksen määrä on kuitenkin selvästi vähentynyt. Aloittavan tutkimuksen vaikea saada nykyään tätä rahoitusta.</a:t>
            </a:r>
          </a:p>
          <a:p>
            <a:r>
              <a:rPr lang="fi-FI" sz="1100" dirty="0"/>
              <a:t>On onnellinen tilanne, kun on oma palkka ja kun saa omille opiskelijoille palkkarahoitusta. Yliopisto ei maksa lainkaan tutkimuskuluja. Ei ole rahaa varsinaisen tutkimuksen tekemiseen. Jos vastaaja ei saisi ulkopuolista rahoitusta, hän ei pystyisi tekemään tätä tutkimusta ja esim. matkustelemaan työ puitteissa.</a:t>
            </a:r>
          </a:p>
          <a:p>
            <a:r>
              <a:rPr lang="fi-FI" sz="1100" dirty="0"/>
              <a:t>On osoittanut hyvää joustavaa tukea vasteen perusteella. Vastikkeellista kilpailun ulkopuolisen rahoituksen saamista, tässä puitteissa hyvä raha.</a:t>
            </a:r>
          </a:p>
          <a:p>
            <a:r>
              <a:rPr lang="fi-FI" sz="1100" dirty="0"/>
              <a:t>On vaikea nähdä arjessa tämän rahoituksen arvo. Tutkimustiloja saadaan yliopistolta, näistäkin pitää taistella, rahallinen tuki olisi hyvä. Toivotaan edes myönteistä asennoitumista yliopistolta.</a:t>
            </a:r>
          </a:p>
          <a:p>
            <a:r>
              <a:rPr lang="fi-FI" sz="1100" dirty="0"/>
              <a:t>Perusinfran rahoitus. Kaikki erityinen mitä tutkimus tarvitsee, se hankitaan ulkopuolelta.</a:t>
            </a:r>
          </a:p>
          <a:p>
            <a:r>
              <a:rPr lang="fi-FI" sz="1100" dirty="0"/>
              <a:t>Perusrahoitus on mennyt pieneksi. Täytyy huomioida tilat ja muut konkreettiset asiat, näitä tarjotaan. Rahallinen osuus on kuitenkin pieni.</a:t>
            </a:r>
          </a:p>
          <a:p>
            <a:r>
              <a:rPr lang="fi-FI" sz="1100" dirty="0"/>
              <a:t>Perusrahoitus tarjoaa tietyt asiat kuten ihmisten palkkaamisen ja muut </a:t>
            </a:r>
            <a:r>
              <a:rPr lang="fi-FI" sz="1100" dirty="0" err="1"/>
              <a:t>fasiliteetit</a:t>
            </a:r>
            <a:r>
              <a:rPr lang="fi-FI" sz="1100" dirty="0"/>
              <a:t>. Tutkijoilla saattaa olla esim. opetustehtäviä tutkimuksen ohella. Perusrahoitus ei rahoita varsinaista projektia eli tutkimuksen tekemistä.</a:t>
            </a:r>
          </a:p>
          <a:p>
            <a:r>
              <a:rPr lang="fi-FI" sz="1100" dirty="0"/>
              <a:t>Pieni osuus kokonaisuuteen. Kukaan ei tällä toimeen tule.</a:t>
            </a:r>
          </a:p>
          <a:p>
            <a:r>
              <a:rPr lang="fi-FI" sz="1100" dirty="0"/>
              <a:t>Pitäisi olla enemmän rahaa ihmisten palkkoihin. Yliopistojen pitäisi palkata johtajiksi sellaisia tutkijoita ja professoreita, joita yliopistot pystyisivät tukemaan edes vähän.</a:t>
            </a:r>
          </a:p>
          <a:p>
            <a:r>
              <a:rPr lang="fi-FI" sz="1100" dirty="0"/>
              <a:t>Pitäisi olla isompi ja tuntuvampi. Sitä on leikattu kovasti.</a:t>
            </a:r>
          </a:p>
          <a:p>
            <a:r>
              <a:rPr lang="fi-FI" sz="1100" dirty="0"/>
              <a:t>Rahoituksella pitäisi pysytä luomaan positioita kilpailukykyisille tutkijoille. On helpompi saada rahoitusta tutkimukseen kuin tutkijan omaan toimeen. Perusrahoitus on vastaajan osastolla minimaalista.</a:t>
            </a:r>
          </a:p>
          <a:p>
            <a:r>
              <a:rPr lang="fi-FI" sz="1100" dirty="0"/>
              <a:t>Riittämätön ja huonosti ohjattu.</a:t>
            </a:r>
          </a:p>
          <a:p>
            <a:r>
              <a:rPr lang="fi-FI" sz="1100" dirty="0"/>
              <a:t>Se ei ole kovin hyvä. Jättää toivomisen varaa.</a:t>
            </a:r>
          </a:p>
          <a:p>
            <a:r>
              <a:rPr lang="fi-FI" sz="1100" dirty="0"/>
              <a:t>Se ei ole kovin merkittävä. Huippuyksikköön liittyen yliopistolta tulee rahaa käytännön asioihin kuten tiloihin. Vastaajan ryhmässä yhtään ihmistä ei ole yliopiston positiossa.</a:t>
            </a:r>
          </a:p>
          <a:p>
            <a:r>
              <a:rPr lang="fi-FI" sz="1100" dirty="0"/>
              <a:t>Se on hyvin vähäistä. Pienentynyt selvästi.</a:t>
            </a:r>
          </a:p>
          <a:p>
            <a:r>
              <a:rPr lang="fi-FI" sz="1100" dirty="0"/>
              <a:t>Se on ihan hyvä.</a:t>
            </a:r>
          </a:p>
          <a:p>
            <a:r>
              <a:rPr lang="fi-FI" sz="1100" dirty="0"/>
              <a:t>Se on ihan OK.</a:t>
            </a:r>
          </a:p>
          <a:p>
            <a:r>
              <a:rPr lang="fi-FI" sz="1100" dirty="0"/>
              <a:t>Se on mennyt minimiin. Kattaa tilat, ei makseta palkkoja, ei edes ryhmänjohtajan palkkoja.</a:t>
            </a:r>
          </a:p>
          <a:p>
            <a:r>
              <a:rPr lang="fi-FI" sz="1100" dirty="0"/>
              <a:t>Se on nolla.</a:t>
            </a:r>
          </a:p>
          <a:p>
            <a:r>
              <a:rPr lang="fi-FI" sz="1100" dirty="0"/>
              <a:t>Se on olematon.</a:t>
            </a:r>
          </a:p>
          <a:p>
            <a:r>
              <a:rPr lang="fi-FI" sz="1100" dirty="0"/>
              <a:t>Se on riittämätöntä.</a:t>
            </a:r>
          </a:p>
          <a:p>
            <a:r>
              <a:rPr lang="fi-FI" sz="1100" dirty="0"/>
              <a:t>Sellaista ei ole olemassa tutkimuksen kannalta.</a:t>
            </a:r>
          </a:p>
          <a:p>
            <a:r>
              <a:rPr lang="fi-FI" sz="1100" dirty="0"/>
              <a:t>Sen hakeminen on </a:t>
            </a:r>
            <a:r>
              <a:rPr lang="fi-FI" sz="1100" dirty="0" err="1"/>
              <a:t>aikaavievää</a:t>
            </a:r>
            <a:r>
              <a:rPr lang="fi-FI" sz="1100" dirty="0"/>
              <a:t> ja rahamäärät liian pieniä.</a:t>
            </a:r>
          </a:p>
          <a:p>
            <a:r>
              <a:rPr lang="fi-FI" sz="1100" dirty="0"/>
              <a:t>Sen merkitys ainakin oman tutkimuksen kannalta on hyvin vähäinen.</a:t>
            </a:r>
          </a:p>
          <a:p>
            <a:r>
              <a:rPr lang="fi-FI" sz="1100" dirty="0"/>
              <a:t>Seniorinäkökulma: ikärasistinen aihe, eläkeläinen ei saa yliopistolta rahoitusta. Yliopistolle kelpaa raha, mutta he eivät itse rahoita senioritutkijoita, yli 68 vuotiaita.</a:t>
            </a:r>
          </a:p>
          <a:p>
            <a:r>
              <a:rPr lang="fi-FI" sz="1100" dirty="0"/>
              <a:t>Sitä ei ole edes olemassa.</a:t>
            </a:r>
          </a:p>
          <a:p>
            <a:r>
              <a:rPr lang="fi-FI" sz="1100" dirty="0"/>
              <a:t>Sitä ei ole, se kanavoituu jonnekin muualle. Toivotaan, että saisivat tätä rahoitusta enemmän.</a:t>
            </a:r>
          </a:p>
          <a:p>
            <a:r>
              <a:rPr lang="fi-FI" sz="1100" dirty="0"/>
              <a:t>Sitä ei ole, se on lähes olematon.</a:t>
            </a:r>
          </a:p>
          <a:p>
            <a:r>
              <a:rPr lang="fi-FI" sz="1100" dirty="0"/>
              <a:t>Sitä ei ole.</a:t>
            </a:r>
          </a:p>
          <a:p>
            <a:r>
              <a:rPr lang="fi-FI" sz="1100" dirty="0"/>
              <a:t>Sitä ei ole.</a:t>
            </a:r>
          </a:p>
          <a:p>
            <a:r>
              <a:rPr lang="fi-FI" sz="1100" dirty="0"/>
              <a:t>Sitä on kovin vähän.</a:t>
            </a:r>
          </a:p>
          <a:p>
            <a:r>
              <a:rPr lang="fi-FI" sz="1100" dirty="0"/>
              <a:t>Surkea.</a:t>
            </a:r>
          </a:p>
          <a:p>
            <a:r>
              <a:rPr lang="fi-FI" sz="1100" dirty="0"/>
              <a:t>Surkea. Ei pystyisi mitään tekemään, jos ei ulkopuolista rahoitusta saisi. Jos tohtorikoulupaikan saa, tilanne ok, muutoin hankala.</a:t>
            </a:r>
          </a:p>
          <a:p>
            <a:r>
              <a:rPr lang="fi-FI" sz="1100" dirty="0"/>
              <a:t>Tarjoaa opetukseen mahdollisuuden. Itse tutkimuksen tekoon jonkin verran.</a:t>
            </a:r>
          </a:p>
          <a:p>
            <a:r>
              <a:rPr lang="fi-FI" sz="1100" dirty="0"/>
              <a:t>Tilat ja palkat tässä yhteydessä ihan hyvä. Muutoin ei riitä mihinkään, tämä rahoitus on kuihtunut pois.</a:t>
            </a:r>
          </a:p>
          <a:p>
            <a:r>
              <a:rPr lang="fi-FI" sz="1100" dirty="0"/>
              <a:t>Tutkimuksen kannalta rahoitus on olematon, tutkijakoulujen kautta saadaan rahaa. Jos tutkijakoulun kautta saadaan tutkijakoulutettaville rahoitus, niin hyvä.</a:t>
            </a:r>
          </a:p>
          <a:p>
            <a:r>
              <a:rPr lang="fi-FI" sz="1100" dirty="0"/>
              <a:t>Tämä kattaa tällä hetkellä ainoastaan vakituisen opetushenkilöstön palkat. Kokonaan tutkimukseen keskittyvien hlöjen palkat tulevat pääosin muista tahoista. Tutkimusta ei voi tehdä pelkästään yliopiston rahoituksen turvin.</a:t>
            </a:r>
          </a:p>
          <a:p>
            <a:r>
              <a:rPr lang="fi-FI" sz="1100" dirty="0"/>
              <a:t>Täysin riittämätön.</a:t>
            </a:r>
          </a:p>
          <a:p>
            <a:r>
              <a:rPr lang="fi-FI" sz="1100" dirty="0"/>
              <a:t>Valtaosin supistettu. Menee palkkoihin ja tiloihin. Toivoisin lisää liikkuvaa perusrahaa.</a:t>
            </a:r>
          </a:p>
          <a:p>
            <a:r>
              <a:rPr lang="fi-FI" sz="1100" dirty="0"/>
              <a:t>Valtion rahoitus on mennyt liian paljon byrokratiaa painottavaan suuntaan. Perusrahoitus on kärsinyt tästä suuntauksesta.</a:t>
            </a:r>
          </a:p>
          <a:p>
            <a:r>
              <a:rPr lang="fi-FI" sz="1100" dirty="0"/>
              <a:t>Vastaaja kuuluu itsenäisiin tutkijoihin, tällä yliopiston rahoituksella ei ole suurta merkitystä. Yliopisto tukee hyvin huonosti perustutkimusta.</a:t>
            </a:r>
          </a:p>
          <a:p>
            <a:r>
              <a:rPr lang="fi-FI" sz="1100" dirty="0"/>
              <a:t>Vastaajalla on ollut hyvä. Yleisesti ottaen  yliopistokohtaista, esim. Oulussa </a:t>
            </a:r>
            <a:r>
              <a:rPr lang="fi-FI" sz="1100" dirty="0" err="1"/>
              <a:t>korvamerkitään</a:t>
            </a:r>
            <a:r>
              <a:rPr lang="fi-FI" sz="1100" dirty="0"/>
              <a:t> eli suunnataan painoaloille, tällöin perustutkimus kärsii.</a:t>
            </a:r>
          </a:p>
          <a:p>
            <a:r>
              <a:rPr lang="fi-FI" sz="1100" dirty="0"/>
              <a:t>Vastaajalla on yliopistolta tehtävään sidottu vuosittainen määräraha ja hän on harvinainen poikkeus tässä mielessä. Yliopiston rahoitus mennyt hieman parempaan suuntaan, tiedekunta jakaa mm. väitöskirjan tekijöille rahaa. Tämä on kuitenkin vain ekstrarahaa, jonka varaan ei voi laskea tutkimusta.</a:t>
            </a:r>
          </a:p>
          <a:p>
            <a:r>
              <a:rPr lang="fi-FI" sz="1100" dirty="0"/>
              <a:t>Vastaajalle itselleen tuntematon käsite.</a:t>
            </a:r>
          </a:p>
          <a:p>
            <a:r>
              <a:rPr lang="fi-FI" sz="1100" dirty="0"/>
              <a:t>Verrattuna Yhdysvaltoihin: Suomessa tilanne on parempi. Ihan kohtuullinen rahoitus.</a:t>
            </a:r>
          </a:p>
          <a:p>
            <a:r>
              <a:rPr lang="fi-FI" sz="1100" dirty="0"/>
              <a:t>Voisi olla enemmän suoraa rahallista tukea, ei pelkästään materiaalia puhelimineen ja tiloineen.  Pitäisi olla jonkin tyyppinen perusrahoitus.</a:t>
            </a:r>
          </a:p>
          <a:p>
            <a:r>
              <a:rPr lang="fi-FI" sz="1100" dirty="0"/>
              <a:t>Yliopisto ei rahoita senioritasoista kliinistä tutkimusta. Tähän ei ole järkevää ratkaisua, vaikea ottaa kantaa. Tärkeää, että pystyvät auttamaan edes nuoria tutkijoita.</a:t>
            </a:r>
          </a:p>
          <a:p>
            <a:r>
              <a:rPr lang="fi-FI" sz="1100" dirty="0"/>
              <a:t>Yliopisto ei tarjoa käytännössä lainkaan perusrahoitusta vastaajan tutkimukseen.</a:t>
            </a:r>
          </a:p>
          <a:p>
            <a:r>
              <a:rPr lang="fi-FI" sz="1100" dirty="0"/>
              <a:t>Yliopisto maksaa tutkimukseen osallistuvan opettajan palkat, tilat ja laitteet. Ei osallistu varsinaisiin tutkimuskustannuksiin.</a:t>
            </a:r>
          </a:p>
          <a:p>
            <a:r>
              <a:rPr lang="fi-FI" sz="1100" dirty="0"/>
              <a:t>Yliopisto tarjoaa tutkimustiloja ja joitakin tutkimusvälineitä, peruspakin. Projektirahoitusta se ei tarjoa.</a:t>
            </a:r>
          </a:p>
          <a:p>
            <a:r>
              <a:rPr lang="fi-FI" sz="1100" dirty="0"/>
              <a:t>Yliopistojen perusrahoitus on hyvin vaatimaton. Kliinisen tutkimuskoulutuksen linja poikkeaa tästä: on merkittävämpi kuin perusrahoitus.</a:t>
            </a:r>
          </a:p>
          <a:p>
            <a:r>
              <a:rPr lang="fi-FI" sz="1100" dirty="0"/>
              <a:t>Yliopistokohtainen kysymys. Perusrahoitus tullut suoritepainotteiseksi. Rahoitusmallia on jonkin verran muokattu eri tulosvuosille. Mallissa hyvää tietty keppipolitiikka liittyen kehittämiseen. Huonoa se, että suomalaiset yliopistot joutuvat kilpailemaan samasta rahoituspotista, ei edistä kansainvälistä kilpailua.</a:t>
            </a:r>
          </a:p>
          <a:p>
            <a:r>
              <a:rPr lang="fi-FI" sz="1100" dirty="0"/>
              <a:t>Yliopistolla ei ole juurikaan mitään perusrahoitusta. Omasta tutkimusbudjetistani &gt;95% on kilpailtua rahoitusta.  Yliopiston hallinnoiman kilpaillun rahoituksen suuri ongelma on kokonaiskustannusmalli. Se pakottaa budjetoimaan suhteettoman suuria summia palkkoihin jolloin tutkimusreagensseihin ja esimerkiksi kalliisiin </a:t>
            </a:r>
            <a:r>
              <a:rPr lang="fi-FI" sz="1100" dirty="0" err="1"/>
              <a:t>prekliinisiin</a:t>
            </a:r>
            <a:r>
              <a:rPr lang="fi-FI" sz="1100" dirty="0"/>
              <a:t> koe-eläimillä tehtyihin kokeisiin jää liian vähän rahaa. Ainakin osassa säätiörahoitusta mennään lisäkustannusmallin mukaisesti eli yliopisto saa 15% </a:t>
            </a:r>
            <a:r>
              <a:rPr lang="fi-FI" sz="1100" dirty="0" err="1"/>
              <a:t>overheadeina</a:t>
            </a:r>
            <a:r>
              <a:rPr lang="fi-FI" sz="1100" dirty="0"/>
              <a:t> ja loppuraha on tutkijan käytettävissä siten kuin projektin etu vaatii.  Tämä jälkimmäinen on siis hyvä malli, jossa budjettia ei tarvitse hallinnollisista syistä vinouttaa palkkakustannuksiin.</a:t>
            </a:r>
          </a:p>
          <a:p>
            <a:r>
              <a:rPr lang="fi-FI" sz="1100" dirty="0"/>
              <a:t>Yliopiston perusrahoitus kliiniselle tutkijalle on olematon. Rahoitus kliiniselle tutkimukselle tulee valtionrahoituksesta ja säätiörahoituksesta.</a:t>
            </a:r>
          </a:p>
          <a:p>
            <a:r>
              <a:rPr lang="fi-FI" sz="1100" dirty="0"/>
              <a:t>Yliopiston rahoituksen pitäisi olla entistä kilpaillumpaa, entistä selkeämmin kilpailtu asia.</a:t>
            </a:r>
          </a:p>
          <a:p>
            <a:r>
              <a:rPr lang="fi-FI" sz="1100" dirty="0"/>
              <a:t>Yliopiston rooli on muuttunut hyvin valitettavaan suuntaan. siellä päästään </a:t>
            </a:r>
            <a:r>
              <a:rPr lang="fi-FI" sz="1100" dirty="0" err="1"/>
              <a:t>päsmäröimään</a:t>
            </a:r>
            <a:r>
              <a:rPr lang="fi-FI" sz="1100" dirty="0"/>
              <a:t> sitä, mitä tutkijoiden oletetaan tekevän. yliopiston hallinnolla ei voi olla tästä asiasta tarkkaa käsitystä.</a:t>
            </a:r>
          </a:p>
          <a:p>
            <a:r>
              <a:rPr lang="fi-FI" sz="1100" dirty="0"/>
              <a:t>Yliopiston rahoitus on hyvin suppea ja käytännössä kaikki rahoitus haetaan muualta. Tämä takaa tietenkin sen, että kilpailua on.</a:t>
            </a:r>
          </a:p>
          <a:p>
            <a:r>
              <a:rPr lang="fi-FI" sz="1100" dirty="0"/>
              <a:t>			</a:t>
            </a:r>
          </a:p>
          <a:p>
            <a:r>
              <a:rPr lang="fi-FI" sz="1100" dirty="0"/>
              <a:t>				</a:t>
            </a:r>
          </a:p>
        </p:txBody>
      </p:sp>
      <p:sp>
        <p:nvSpPr>
          <p:cNvPr id="6" name="Rectangle 5"/>
          <p:cNvSpPr/>
          <p:nvPr/>
        </p:nvSpPr>
        <p:spPr>
          <a:xfrm>
            <a:off x="5245894" y="1166841"/>
            <a:ext cx="6096000" cy="4524315"/>
          </a:xfrm>
          <a:prstGeom prst="rect">
            <a:avLst/>
          </a:prstGeom>
        </p:spPr>
        <p:txBody>
          <a:bodyPr>
            <a:spAutoFit/>
          </a:bodyPr>
          <a:lstStyle/>
          <a:p>
            <a:r>
              <a:rPr lang="fi-FI" dirty="0"/>
              <a:t>Niukkaa, mutta tarpeellista.</a:t>
            </a:r>
          </a:p>
          <a:p>
            <a:r>
              <a:rPr lang="fi-FI" dirty="0"/>
              <a:t>Se on olematon.</a:t>
            </a:r>
          </a:p>
          <a:p>
            <a:r>
              <a:rPr lang="fi-FI" dirty="0"/>
              <a:t>Perusrahoitus tarjoaa tietyt asiat, kuten ihmisten palkkaamisen ja muut </a:t>
            </a:r>
            <a:r>
              <a:rPr lang="fi-FI" dirty="0" err="1"/>
              <a:t>fasiliteetit</a:t>
            </a:r>
            <a:r>
              <a:rPr lang="fi-FI" dirty="0"/>
              <a:t>.</a:t>
            </a:r>
          </a:p>
          <a:p>
            <a:r>
              <a:rPr lang="fi-FI" dirty="0"/>
              <a:t>Kattaa tilat, ei makseta palkkoja, ei edes ryhmänjohtajien palkkoja.</a:t>
            </a:r>
          </a:p>
          <a:p>
            <a:r>
              <a:rPr lang="fi-FI" dirty="0"/>
              <a:t>Hyvin vähäistä nykyään.</a:t>
            </a:r>
          </a:p>
          <a:p>
            <a:r>
              <a:rPr lang="fi-FI" dirty="0"/>
              <a:t>Mahdollistaa infrat, sähköt ja tilankäytön. Tarjoaa siis puitteet, mutta mahdollisuutta tehdä tutkimusta ei ole.</a:t>
            </a:r>
          </a:p>
          <a:p>
            <a:r>
              <a:rPr lang="fi-FI" dirty="0"/>
              <a:t>Pieni osuus kokonaisuuteen. Kukaan ei tule tällä toimeen.</a:t>
            </a:r>
          </a:p>
          <a:p>
            <a:r>
              <a:rPr lang="fi-FI" dirty="0"/>
              <a:t>Valtion rahoitus mennyt paljon byrokratiaa painottavaan suuntaan.</a:t>
            </a:r>
          </a:p>
          <a:p>
            <a:r>
              <a:rPr lang="fi-FI" dirty="0"/>
              <a:t>Ei osallistu varsinaisiin tutkimuskustannuksiin.</a:t>
            </a:r>
          </a:p>
          <a:p>
            <a:r>
              <a:rPr lang="fi-FI" dirty="0"/>
              <a:t>Hyvin suppea ja käytännössä kaikki rahoitus haetaan muualta.</a:t>
            </a:r>
          </a:p>
          <a:p>
            <a:r>
              <a:rPr lang="fi-FI" dirty="0"/>
              <a:t>Ihan OK.</a:t>
            </a:r>
          </a:p>
        </p:txBody>
      </p:sp>
    </p:spTree>
    <p:extLst>
      <p:ext uri="{BB962C8B-B14F-4D97-AF65-F5344CB8AC3E}">
        <p14:creationId xmlns:p14="http://schemas.microsoft.com/office/powerpoint/2010/main" val="67271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50000" y="50000"/>
                                    </p:animScale>
                                  </p:childTnLst>
                                </p:cTn>
                              </p:par>
                              <p:par>
                                <p:cTn id="7" presetID="42" presetClass="path" presetSubtype="0" accel="50000" decel="50000" fill="hold" nodeType="withEffect">
                                  <p:stCondLst>
                                    <p:cond delay="0"/>
                                  </p:stCondLst>
                                  <p:childTnLst>
                                    <p:animMotion origin="layout" path="M 0 0 L -0.29857 -0.17593 " pathEditMode="relative" rAng="0" ptsTypes="AA">
                                      <p:cBhvr>
                                        <p:cTn id="8" dur="2000" fill="hold"/>
                                        <p:tgtEl>
                                          <p:spTgt spid="4"/>
                                        </p:tgtEl>
                                        <p:attrNameLst>
                                          <p:attrName>ppt_x</p:attrName>
                                          <p:attrName>ppt_y</p:attrName>
                                        </p:attrNameLst>
                                      </p:cBhvr>
                                      <p:rCtr x="-14935" y="-8796"/>
                                    </p:animMotion>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0" fill="hold"/>
                                        <p:tgtEl>
                                          <p:spTgt spid="7"/>
                                        </p:tgtEl>
                                        <p:attrNameLst>
                                          <p:attrName>ppt_x</p:attrName>
                                        </p:attrNameLst>
                                      </p:cBhvr>
                                      <p:tavLst>
                                        <p:tav tm="0">
                                          <p:val>
                                            <p:strVal val="#ppt_x"/>
                                          </p:val>
                                        </p:tav>
                                        <p:tav tm="100000">
                                          <p:val>
                                            <p:strVal val="#ppt_x"/>
                                          </p:val>
                                        </p:tav>
                                      </p:tavLst>
                                    </p:anim>
                                    <p:anim calcmode="lin" valueType="num">
                                      <p:cBhvr additive="base">
                                        <p:cTn id="12" dur="10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0"/>
                            </p:stCondLst>
                            <p:childTnLst>
                              <p:par>
                                <p:cTn id="14" presetID="1"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Rahoitukseen liittyviä ajatuksia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31</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8" name="Picture 7"/>
          <p:cNvPicPr>
            <a:picLocks noChangeAspect="1"/>
          </p:cNvPicPr>
          <p:nvPr/>
        </p:nvPicPr>
        <p:blipFill>
          <a:blip r:embed="rId2"/>
          <a:stretch>
            <a:fillRect/>
          </a:stretch>
        </p:blipFill>
        <p:spPr>
          <a:xfrm>
            <a:off x="3672630" y="1944495"/>
            <a:ext cx="4846740" cy="2969009"/>
          </a:xfrm>
          <a:prstGeom prst="rect">
            <a:avLst/>
          </a:prstGeom>
        </p:spPr>
      </p:pic>
    </p:spTree>
    <p:extLst>
      <p:ext uri="{BB962C8B-B14F-4D97-AF65-F5344CB8AC3E}">
        <p14:creationId xmlns:p14="http://schemas.microsoft.com/office/powerpoint/2010/main" val="231025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Rahoitukseen liittyviä ajatuksia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32</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8" name="Picture 7"/>
          <p:cNvPicPr>
            <a:picLocks noChangeAspect="1"/>
          </p:cNvPicPr>
          <p:nvPr/>
        </p:nvPicPr>
        <p:blipFill>
          <a:blip r:embed="rId2"/>
          <a:stretch>
            <a:fillRect/>
          </a:stretch>
        </p:blipFill>
        <p:spPr>
          <a:xfrm>
            <a:off x="645213" y="1944495"/>
            <a:ext cx="4846740" cy="2969009"/>
          </a:xfrm>
          <a:prstGeom prst="rect">
            <a:avLst/>
          </a:prstGeom>
        </p:spPr>
      </p:pic>
      <p:pic>
        <p:nvPicPr>
          <p:cNvPr id="4" name="Picture 3"/>
          <p:cNvPicPr>
            <a:picLocks noChangeAspect="1"/>
          </p:cNvPicPr>
          <p:nvPr/>
        </p:nvPicPr>
        <p:blipFill>
          <a:blip r:embed="rId3"/>
          <a:stretch>
            <a:fillRect/>
          </a:stretch>
        </p:blipFill>
        <p:spPr>
          <a:xfrm>
            <a:off x="6272548" y="1048305"/>
            <a:ext cx="5438103" cy="4761389"/>
          </a:xfrm>
          <a:prstGeom prst="rect">
            <a:avLst/>
          </a:prstGeom>
        </p:spPr>
      </p:pic>
    </p:spTree>
    <p:extLst>
      <p:ext uri="{BB962C8B-B14F-4D97-AF65-F5344CB8AC3E}">
        <p14:creationId xmlns:p14="http://schemas.microsoft.com/office/powerpoint/2010/main" val="66612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Rahoitukseen liittyviä ajatuksia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33</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8" name="Picture 7"/>
          <p:cNvPicPr>
            <a:picLocks noChangeAspect="1"/>
          </p:cNvPicPr>
          <p:nvPr/>
        </p:nvPicPr>
        <p:blipFill>
          <a:blip r:embed="rId2"/>
          <a:stretch>
            <a:fillRect/>
          </a:stretch>
        </p:blipFill>
        <p:spPr>
          <a:xfrm>
            <a:off x="3672630" y="1944495"/>
            <a:ext cx="4846740" cy="2969009"/>
          </a:xfrm>
          <a:prstGeom prst="rect">
            <a:avLst/>
          </a:prstGeom>
        </p:spPr>
      </p:pic>
      <p:pic>
        <p:nvPicPr>
          <p:cNvPr id="7" name="Picture 6"/>
          <p:cNvPicPr>
            <a:picLocks noChangeAspect="1"/>
          </p:cNvPicPr>
          <p:nvPr/>
        </p:nvPicPr>
        <p:blipFill>
          <a:blip r:embed="rId3"/>
          <a:stretch>
            <a:fillRect/>
          </a:stretch>
        </p:blipFill>
        <p:spPr>
          <a:xfrm>
            <a:off x="6272548" y="1048305"/>
            <a:ext cx="5438103" cy="4761389"/>
          </a:xfrm>
          <a:prstGeom prst="rect">
            <a:avLst/>
          </a:prstGeom>
        </p:spPr>
      </p:pic>
    </p:spTree>
    <p:extLst>
      <p:ext uri="{BB962C8B-B14F-4D97-AF65-F5344CB8AC3E}">
        <p14:creationId xmlns:p14="http://schemas.microsoft.com/office/powerpoint/2010/main" val="292688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25391 -0.00255 " pathEditMode="relative" rAng="0" ptsTypes="AA">
                                      <p:cBhvr>
                                        <p:cTn id="6" dur="2000" fill="hold"/>
                                        <p:tgtEl>
                                          <p:spTgt spid="8"/>
                                        </p:tgtEl>
                                        <p:attrNameLst>
                                          <p:attrName>ppt_x</p:attrName>
                                          <p:attrName>ppt_y</p:attrName>
                                        </p:attrNameLst>
                                      </p:cBhvr>
                                      <p:rCtr x="-12695" y="-139"/>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Rahoitukseen liittyviä ajatuksia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34</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3376948" y="1813420"/>
            <a:ext cx="5438103" cy="3231160"/>
          </a:xfrm>
          <a:prstGeom prst="rect">
            <a:avLst/>
          </a:prstGeom>
        </p:spPr>
      </p:pic>
      <p:sp>
        <p:nvSpPr>
          <p:cNvPr id="6" name="TextBox 5"/>
          <p:cNvSpPr txBox="1"/>
          <p:nvPr/>
        </p:nvSpPr>
        <p:spPr>
          <a:xfrm>
            <a:off x="9093243" y="3824869"/>
            <a:ext cx="1673535" cy="246221"/>
          </a:xfrm>
          <a:prstGeom prst="rect">
            <a:avLst/>
          </a:prstGeom>
          <a:noFill/>
        </p:spPr>
        <p:txBody>
          <a:bodyPr wrap="none" lIns="0" tIns="0" rIns="0" bIns="0" rtlCol="0">
            <a:spAutoFit/>
          </a:bodyPr>
          <a:lstStyle/>
          <a:p>
            <a:r>
              <a:rPr lang="fi-FI" sz="1600" dirty="0"/>
              <a:t>Ennen väitöskirjaa</a:t>
            </a:r>
          </a:p>
        </p:txBody>
      </p:sp>
      <p:sp>
        <p:nvSpPr>
          <p:cNvPr id="7" name="TextBox 6"/>
          <p:cNvSpPr txBox="1"/>
          <p:nvPr/>
        </p:nvSpPr>
        <p:spPr>
          <a:xfrm>
            <a:off x="8123915" y="4478246"/>
            <a:ext cx="2757165" cy="246221"/>
          </a:xfrm>
          <a:prstGeom prst="rect">
            <a:avLst/>
          </a:prstGeom>
          <a:noFill/>
        </p:spPr>
        <p:txBody>
          <a:bodyPr wrap="none" lIns="0" tIns="0" rIns="0" bIns="0" rtlCol="0">
            <a:spAutoFit/>
          </a:bodyPr>
          <a:lstStyle/>
          <a:p>
            <a:r>
              <a:rPr lang="fi-FI" sz="1600" dirty="0"/>
              <a:t>Itsenäisen uran alkuvaiheessa</a:t>
            </a:r>
          </a:p>
        </p:txBody>
      </p:sp>
      <p:sp>
        <p:nvSpPr>
          <p:cNvPr id="8" name="TextBox 7"/>
          <p:cNvSpPr txBox="1"/>
          <p:nvPr/>
        </p:nvSpPr>
        <p:spPr>
          <a:xfrm>
            <a:off x="6285908" y="5109189"/>
            <a:ext cx="3819956" cy="754053"/>
          </a:xfrm>
          <a:prstGeom prst="rect">
            <a:avLst/>
          </a:prstGeom>
          <a:noFill/>
        </p:spPr>
        <p:txBody>
          <a:bodyPr wrap="none" lIns="0" tIns="0" rIns="0" bIns="0" rtlCol="0">
            <a:spAutoFit/>
          </a:bodyPr>
          <a:lstStyle/>
          <a:p>
            <a:r>
              <a:rPr lang="fi-FI" sz="1600" dirty="0"/>
              <a:t>Saumakohdassa</a:t>
            </a:r>
          </a:p>
          <a:p>
            <a:r>
              <a:rPr lang="fi-FI" sz="1100" dirty="0"/>
              <a:t>ei enää aloitteleva, ei vielä seniori</a:t>
            </a:r>
          </a:p>
          <a:p>
            <a:r>
              <a:rPr lang="fi-FI" sz="1100" dirty="0"/>
              <a:t>kun pyrkii uusimaan rahoituksen ensimmäisen jakson jälkeen</a:t>
            </a:r>
          </a:p>
          <a:p>
            <a:r>
              <a:rPr lang="fi-FI" sz="1100" dirty="0"/>
              <a:t>postdoc-vaiheen jälkeen</a:t>
            </a:r>
          </a:p>
        </p:txBody>
      </p:sp>
      <p:sp>
        <p:nvSpPr>
          <p:cNvPr id="9" name="Arrow: Down 8"/>
          <p:cNvSpPr/>
          <p:nvPr/>
        </p:nvSpPr>
        <p:spPr bwMode="ltGray">
          <a:xfrm rot="15566654">
            <a:off x="7900957" y="3245545"/>
            <a:ext cx="278932" cy="1774339"/>
          </a:xfrm>
          <a:prstGeom prst="downArrow">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i-FI" sz="1600" b="0" dirty="0" err="1">
              <a:solidFill>
                <a:srgbClr val="C00000"/>
              </a:solidFill>
            </a:endParaRPr>
          </a:p>
        </p:txBody>
      </p:sp>
      <p:sp>
        <p:nvSpPr>
          <p:cNvPr id="10" name="Arrow: Down 9"/>
          <p:cNvSpPr/>
          <p:nvPr/>
        </p:nvSpPr>
        <p:spPr bwMode="ltGray">
          <a:xfrm rot="16581938">
            <a:off x="7445671" y="4108208"/>
            <a:ext cx="279351" cy="859584"/>
          </a:xfrm>
          <a:prstGeom prst="downArrow">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i-FI" sz="1600" b="0" dirty="0" err="1">
              <a:solidFill>
                <a:srgbClr val="C00000"/>
              </a:solidFill>
            </a:endParaRPr>
          </a:p>
        </p:txBody>
      </p:sp>
      <p:sp>
        <p:nvSpPr>
          <p:cNvPr id="11" name="Arrow: Down 10"/>
          <p:cNvSpPr/>
          <p:nvPr/>
        </p:nvSpPr>
        <p:spPr bwMode="ltGray">
          <a:xfrm rot="20869113">
            <a:off x="6960463" y="4566956"/>
            <a:ext cx="255467" cy="592152"/>
          </a:xfrm>
          <a:prstGeom prst="downArrow">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i-FI" sz="1600" b="0" dirty="0" err="1">
              <a:solidFill>
                <a:srgbClr val="C00000"/>
              </a:solidFill>
            </a:endParaRPr>
          </a:p>
        </p:txBody>
      </p:sp>
    </p:spTree>
    <p:extLst>
      <p:ext uri="{BB962C8B-B14F-4D97-AF65-F5344CB8AC3E}">
        <p14:creationId xmlns:p14="http://schemas.microsoft.com/office/powerpoint/2010/main" val="198541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fi-FI" dirty="0"/>
              <a:t>Lähitulevaisuuden rahoitusnäkymät</a:t>
            </a:r>
          </a:p>
        </p:txBody>
      </p:sp>
    </p:spTree>
    <p:extLst>
      <p:ext uri="{BB962C8B-B14F-4D97-AF65-F5344CB8AC3E}">
        <p14:creationId xmlns:p14="http://schemas.microsoft.com/office/powerpoint/2010/main" val="179164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Lähitulevaisuuden rahoitusnäkymät</a:t>
            </a:r>
          </a:p>
        </p:txBody>
      </p:sp>
      <p:sp>
        <p:nvSpPr>
          <p:cNvPr id="3" name="Slide Number Placeholder 2"/>
          <p:cNvSpPr>
            <a:spLocks noGrp="1"/>
          </p:cNvSpPr>
          <p:nvPr>
            <p:ph type="sldNum" sz="quarter" idx="4"/>
          </p:nvPr>
        </p:nvSpPr>
        <p:spPr/>
        <p:txBody>
          <a:bodyPr/>
          <a:lstStyle/>
          <a:p>
            <a:fld id="{4034BEE3-566C-4068-A777-C3A4762E861B}" type="slidenum">
              <a:rPr lang="en-GB" smtClean="0"/>
              <a:pPr/>
              <a:t>36</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3376948" y="1813420"/>
            <a:ext cx="5438103" cy="3231160"/>
          </a:xfrm>
          <a:prstGeom prst="rect">
            <a:avLst/>
          </a:prstGeom>
        </p:spPr>
      </p:pic>
    </p:spTree>
    <p:extLst>
      <p:ext uri="{BB962C8B-B14F-4D97-AF65-F5344CB8AC3E}">
        <p14:creationId xmlns:p14="http://schemas.microsoft.com/office/powerpoint/2010/main" val="297312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Lähitulevaisuuden rahoitusnäkymät</a:t>
            </a:r>
          </a:p>
        </p:txBody>
      </p:sp>
      <p:sp>
        <p:nvSpPr>
          <p:cNvPr id="3" name="Slide Number Placeholder 2"/>
          <p:cNvSpPr>
            <a:spLocks noGrp="1"/>
          </p:cNvSpPr>
          <p:nvPr>
            <p:ph type="sldNum" sz="quarter" idx="4"/>
          </p:nvPr>
        </p:nvSpPr>
        <p:spPr/>
        <p:txBody>
          <a:bodyPr/>
          <a:lstStyle/>
          <a:p>
            <a:fld id="{4034BEE3-566C-4068-A777-C3A4762E861B}" type="slidenum">
              <a:rPr lang="en-GB" smtClean="0"/>
              <a:pPr/>
              <a:t>37</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300107" y="1813420"/>
            <a:ext cx="5438103" cy="3231160"/>
          </a:xfrm>
          <a:prstGeom prst="rect">
            <a:avLst/>
          </a:prstGeom>
        </p:spPr>
      </p:pic>
      <p:pic>
        <p:nvPicPr>
          <p:cNvPr id="7" name="Picture 6"/>
          <p:cNvPicPr>
            <a:picLocks noChangeAspect="1"/>
          </p:cNvPicPr>
          <p:nvPr/>
        </p:nvPicPr>
        <p:blipFill>
          <a:blip r:embed="rId3"/>
          <a:stretch>
            <a:fillRect/>
          </a:stretch>
        </p:blipFill>
        <p:spPr>
          <a:xfrm>
            <a:off x="6282073" y="1048305"/>
            <a:ext cx="5438103" cy="4761389"/>
          </a:xfrm>
          <a:prstGeom prst="rect">
            <a:avLst/>
          </a:prstGeom>
        </p:spPr>
      </p:pic>
    </p:spTree>
    <p:extLst>
      <p:ext uri="{BB962C8B-B14F-4D97-AF65-F5344CB8AC3E}">
        <p14:creationId xmlns:p14="http://schemas.microsoft.com/office/powerpoint/2010/main" val="273617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Lähitulevaisuuden rahoitusnäkymät</a:t>
            </a:r>
          </a:p>
        </p:txBody>
      </p:sp>
      <p:sp>
        <p:nvSpPr>
          <p:cNvPr id="3" name="Slide Number Placeholder 2"/>
          <p:cNvSpPr>
            <a:spLocks noGrp="1"/>
          </p:cNvSpPr>
          <p:nvPr>
            <p:ph type="sldNum" sz="quarter" idx="4"/>
          </p:nvPr>
        </p:nvSpPr>
        <p:spPr/>
        <p:txBody>
          <a:bodyPr/>
          <a:lstStyle/>
          <a:p>
            <a:fld id="{4034BEE3-566C-4068-A777-C3A4762E861B}" type="slidenum">
              <a:rPr lang="en-GB" smtClean="0"/>
              <a:pPr/>
              <a:t>38</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3376948" y="1813420"/>
            <a:ext cx="5438103" cy="3231160"/>
          </a:xfrm>
          <a:prstGeom prst="rect">
            <a:avLst/>
          </a:prstGeom>
        </p:spPr>
      </p:pic>
      <p:pic>
        <p:nvPicPr>
          <p:cNvPr id="7" name="Picture 6"/>
          <p:cNvPicPr>
            <a:picLocks noChangeAspect="1"/>
          </p:cNvPicPr>
          <p:nvPr/>
        </p:nvPicPr>
        <p:blipFill>
          <a:blip r:embed="rId3"/>
          <a:stretch>
            <a:fillRect/>
          </a:stretch>
        </p:blipFill>
        <p:spPr>
          <a:xfrm>
            <a:off x="6282073" y="1048305"/>
            <a:ext cx="5438103" cy="4761389"/>
          </a:xfrm>
          <a:prstGeom prst="rect">
            <a:avLst/>
          </a:prstGeom>
        </p:spPr>
      </p:pic>
    </p:spTree>
    <p:extLst>
      <p:ext uri="{BB962C8B-B14F-4D97-AF65-F5344CB8AC3E}">
        <p14:creationId xmlns:p14="http://schemas.microsoft.com/office/powerpoint/2010/main" val="248971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2375 0.00255 " pathEditMode="relative" rAng="0" ptsTypes="AA">
                                      <p:cBhvr>
                                        <p:cTn id="6" dur="2000" fill="hold"/>
                                        <p:tgtEl>
                                          <p:spTgt spid="4"/>
                                        </p:tgtEl>
                                        <p:attrNameLst>
                                          <p:attrName>ppt_x</p:attrName>
                                          <p:attrName>ppt_y</p:attrName>
                                        </p:attrNameLst>
                                      </p:cBhvr>
                                      <p:rCtr x="-11875" y="116"/>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Lähitulevaisuuden rahoitusnäkymät</a:t>
            </a:r>
          </a:p>
        </p:txBody>
      </p:sp>
      <p:sp>
        <p:nvSpPr>
          <p:cNvPr id="3" name="Slide Number Placeholder 2"/>
          <p:cNvSpPr>
            <a:spLocks noGrp="1"/>
          </p:cNvSpPr>
          <p:nvPr>
            <p:ph type="sldNum" sz="quarter" idx="4"/>
          </p:nvPr>
        </p:nvSpPr>
        <p:spPr/>
        <p:txBody>
          <a:bodyPr/>
          <a:lstStyle/>
          <a:p>
            <a:fld id="{4034BEE3-566C-4068-A777-C3A4762E861B}" type="slidenum">
              <a:rPr lang="en-GB" smtClean="0"/>
              <a:pPr/>
              <a:t>39</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3376948" y="2075570"/>
            <a:ext cx="5438103" cy="2706859"/>
          </a:xfrm>
          <a:prstGeom prst="rect">
            <a:avLst/>
          </a:prstGeom>
        </p:spPr>
      </p:pic>
    </p:spTree>
    <p:extLst>
      <p:ext uri="{BB962C8B-B14F-4D97-AF65-F5344CB8AC3E}">
        <p14:creationId xmlns:p14="http://schemas.microsoft.com/office/powerpoint/2010/main" val="240288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fi-FI" dirty="0"/>
              <a:t>Keskeiset tulokset</a:t>
            </a:r>
          </a:p>
        </p:txBody>
      </p:sp>
    </p:spTree>
    <p:extLst>
      <p:ext uri="{BB962C8B-B14F-4D97-AF65-F5344CB8AC3E}">
        <p14:creationId xmlns:p14="http://schemas.microsoft.com/office/powerpoint/2010/main" val="298549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Lähitulevaisuuden rahoitusnäkymät</a:t>
            </a:r>
          </a:p>
        </p:txBody>
      </p:sp>
      <p:sp>
        <p:nvSpPr>
          <p:cNvPr id="3" name="Slide Number Placeholder 2"/>
          <p:cNvSpPr>
            <a:spLocks noGrp="1"/>
          </p:cNvSpPr>
          <p:nvPr>
            <p:ph type="sldNum" sz="quarter" idx="4"/>
          </p:nvPr>
        </p:nvSpPr>
        <p:spPr/>
        <p:txBody>
          <a:bodyPr/>
          <a:lstStyle/>
          <a:p>
            <a:fld id="{4034BEE3-566C-4068-A777-C3A4762E861B}" type="slidenum">
              <a:rPr lang="en-GB" smtClean="0"/>
              <a:pPr/>
              <a:t>40</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398961" y="2075570"/>
            <a:ext cx="5438103" cy="2706859"/>
          </a:xfrm>
          <a:prstGeom prst="rect">
            <a:avLst/>
          </a:prstGeom>
        </p:spPr>
      </p:pic>
      <p:pic>
        <p:nvPicPr>
          <p:cNvPr id="7" name="Picture 6"/>
          <p:cNvPicPr>
            <a:picLocks noChangeAspect="1"/>
          </p:cNvPicPr>
          <p:nvPr/>
        </p:nvPicPr>
        <p:blipFill>
          <a:blip r:embed="rId3"/>
          <a:stretch>
            <a:fillRect/>
          </a:stretch>
        </p:blipFill>
        <p:spPr>
          <a:xfrm>
            <a:off x="6234448" y="947713"/>
            <a:ext cx="5438103" cy="4962574"/>
          </a:xfrm>
          <a:prstGeom prst="rect">
            <a:avLst/>
          </a:prstGeom>
        </p:spPr>
      </p:pic>
    </p:spTree>
    <p:extLst>
      <p:ext uri="{BB962C8B-B14F-4D97-AF65-F5344CB8AC3E}">
        <p14:creationId xmlns:p14="http://schemas.microsoft.com/office/powerpoint/2010/main" val="387402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Lähitulevaisuuden rahoitusnäkymät</a:t>
            </a:r>
          </a:p>
        </p:txBody>
      </p:sp>
      <p:sp>
        <p:nvSpPr>
          <p:cNvPr id="3" name="Slide Number Placeholder 2"/>
          <p:cNvSpPr>
            <a:spLocks noGrp="1"/>
          </p:cNvSpPr>
          <p:nvPr>
            <p:ph type="sldNum" sz="quarter" idx="4"/>
          </p:nvPr>
        </p:nvSpPr>
        <p:spPr/>
        <p:txBody>
          <a:bodyPr/>
          <a:lstStyle/>
          <a:p>
            <a:fld id="{4034BEE3-566C-4068-A777-C3A4762E861B}" type="slidenum">
              <a:rPr lang="en-GB" smtClean="0"/>
              <a:pPr/>
              <a:t>41</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3376948" y="2075570"/>
            <a:ext cx="5438103" cy="2706859"/>
          </a:xfrm>
          <a:prstGeom prst="rect">
            <a:avLst/>
          </a:prstGeom>
        </p:spPr>
      </p:pic>
      <p:pic>
        <p:nvPicPr>
          <p:cNvPr id="7" name="Picture 6"/>
          <p:cNvPicPr>
            <a:picLocks noChangeAspect="1"/>
          </p:cNvPicPr>
          <p:nvPr/>
        </p:nvPicPr>
        <p:blipFill>
          <a:blip r:embed="rId3"/>
          <a:stretch>
            <a:fillRect/>
          </a:stretch>
        </p:blipFill>
        <p:spPr>
          <a:xfrm>
            <a:off x="6234448" y="947713"/>
            <a:ext cx="5438103" cy="4962574"/>
          </a:xfrm>
          <a:prstGeom prst="rect">
            <a:avLst/>
          </a:prstGeom>
        </p:spPr>
      </p:pic>
    </p:spTree>
    <p:extLst>
      <p:ext uri="{BB962C8B-B14F-4D97-AF65-F5344CB8AC3E}">
        <p14:creationId xmlns:p14="http://schemas.microsoft.com/office/powerpoint/2010/main" val="116103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21549 -0.00093 " pathEditMode="relative" rAng="0" ptsTypes="AA">
                                      <p:cBhvr>
                                        <p:cTn id="6" dur="2000" fill="hold"/>
                                        <p:tgtEl>
                                          <p:spTgt spid="4"/>
                                        </p:tgtEl>
                                        <p:attrNameLst>
                                          <p:attrName>ppt_x</p:attrName>
                                          <p:attrName>ppt_y</p:attrName>
                                        </p:attrNameLst>
                                      </p:cBhvr>
                                      <p:rCtr x="-10781" y="-46"/>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Lähitulevaisuuden rahoitusnäkymät</a:t>
            </a:r>
          </a:p>
        </p:txBody>
      </p:sp>
      <p:sp>
        <p:nvSpPr>
          <p:cNvPr id="3" name="Slide Number Placeholder 2"/>
          <p:cNvSpPr>
            <a:spLocks noGrp="1"/>
          </p:cNvSpPr>
          <p:nvPr>
            <p:ph type="sldNum" sz="quarter" idx="4"/>
          </p:nvPr>
        </p:nvSpPr>
        <p:spPr/>
        <p:txBody>
          <a:bodyPr/>
          <a:lstStyle/>
          <a:p>
            <a:fld id="{4034BEE3-566C-4068-A777-C3A4762E861B}" type="slidenum">
              <a:rPr lang="en-GB" smtClean="0"/>
              <a:pPr/>
              <a:t>42</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1178116" y="2032895"/>
            <a:ext cx="4572396" cy="2792210"/>
          </a:xfrm>
          <a:prstGeom prst="rect">
            <a:avLst/>
          </a:prstGeom>
        </p:spPr>
      </p:pic>
      <p:pic>
        <p:nvPicPr>
          <p:cNvPr id="6" name="Picture 5"/>
          <p:cNvPicPr>
            <a:picLocks noChangeAspect="1"/>
          </p:cNvPicPr>
          <p:nvPr/>
        </p:nvPicPr>
        <p:blipFill>
          <a:blip r:embed="rId3"/>
          <a:stretch>
            <a:fillRect/>
          </a:stretch>
        </p:blipFill>
        <p:spPr>
          <a:xfrm>
            <a:off x="6787173" y="2032895"/>
            <a:ext cx="4572396" cy="2792210"/>
          </a:xfrm>
          <a:prstGeom prst="rect">
            <a:avLst/>
          </a:prstGeom>
        </p:spPr>
      </p:pic>
      <p:pic>
        <p:nvPicPr>
          <p:cNvPr id="8" name="Picture 7"/>
          <p:cNvPicPr>
            <a:picLocks noChangeAspect="1"/>
          </p:cNvPicPr>
          <p:nvPr/>
        </p:nvPicPr>
        <p:blipFill>
          <a:blip r:embed="rId4"/>
          <a:stretch>
            <a:fillRect/>
          </a:stretch>
        </p:blipFill>
        <p:spPr>
          <a:xfrm>
            <a:off x="9032488" y="198825"/>
            <a:ext cx="2899317" cy="1443158"/>
          </a:xfrm>
          <a:prstGeom prst="rect">
            <a:avLst/>
          </a:prstGeom>
        </p:spPr>
      </p:pic>
    </p:spTree>
    <p:extLst>
      <p:ext uri="{BB962C8B-B14F-4D97-AF65-F5344CB8AC3E}">
        <p14:creationId xmlns:p14="http://schemas.microsoft.com/office/powerpoint/2010/main" val="281987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fi-FI" dirty="0"/>
              <a:t>Syöpäsäätiön apurahakäytännöt</a:t>
            </a:r>
          </a:p>
        </p:txBody>
      </p:sp>
    </p:spTree>
    <p:extLst>
      <p:ext uri="{BB962C8B-B14F-4D97-AF65-F5344CB8AC3E}">
        <p14:creationId xmlns:p14="http://schemas.microsoft.com/office/powerpoint/2010/main" val="154245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Syöpäsäätiön apurahakäytännöt</a:t>
            </a:r>
          </a:p>
        </p:txBody>
      </p:sp>
      <p:sp>
        <p:nvSpPr>
          <p:cNvPr id="3" name="Slide Number Placeholder 2"/>
          <p:cNvSpPr>
            <a:spLocks noGrp="1"/>
          </p:cNvSpPr>
          <p:nvPr>
            <p:ph type="sldNum" sz="quarter" idx="4"/>
          </p:nvPr>
        </p:nvSpPr>
        <p:spPr/>
        <p:txBody>
          <a:bodyPr/>
          <a:lstStyle/>
          <a:p>
            <a:fld id="{4034BEE3-566C-4068-A777-C3A4762E861B}" type="slidenum">
              <a:rPr lang="en-GB" smtClean="0"/>
              <a:pPr/>
              <a:t>44</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3376948" y="2371252"/>
            <a:ext cx="5438103" cy="2115495"/>
          </a:xfrm>
          <a:prstGeom prst="rect">
            <a:avLst/>
          </a:prstGeom>
        </p:spPr>
      </p:pic>
    </p:spTree>
    <p:extLst>
      <p:ext uri="{BB962C8B-B14F-4D97-AF65-F5344CB8AC3E}">
        <p14:creationId xmlns:p14="http://schemas.microsoft.com/office/powerpoint/2010/main" val="119808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Syöpäsäätiön apurahakäytännöt</a:t>
            </a:r>
          </a:p>
        </p:txBody>
      </p:sp>
      <p:sp>
        <p:nvSpPr>
          <p:cNvPr id="3" name="Slide Number Placeholder 2"/>
          <p:cNvSpPr>
            <a:spLocks noGrp="1"/>
          </p:cNvSpPr>
          <p:nvPr>
            <p:ph type="sldNum" sz="quarter" idx="4"/>
          </p:nvPr>
        </p:nvSpPr>
        <p:spPr/>
        <p:txBody>
          <a:bodyPr/>
          <a:lstStyle/>
          <a:p>
            <a:fld id="{4034BEE3-566C-4068-A777-C3A4762E861B}" type="slidenum">
              <a:rPr lang="en-GB" smtClean="0"/>
              <a:pPr/>
              <a:t>45</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324821" y="2371252"/>
            <a:ext cx="5438103" cy="2115495"/>
          </a:xfrm>
          <a:prstGeom prst="rect">
            <a:avLst/>
          </a:prstGeom>
        </p:spPr>
      </p:pic>
      <p:pic>
        <p:nvPicPr>
          <p:cNvPr id="7" name="Picture 6"/>
          <p:cNvPicPr>
            <a:picLocks noChangeAspect="1"/>
          </p:cNvPicPr>
          <p:nvPr/>
        </p:nvPicPr>
        <p:blipFill>
          <a:blip r:embed="rId3"/>
          <a:stretch>
            <a:fillRect/>
          </a:stretch>
        </p:blipFill>
        <p:spPr>
          <a:xfrm>
            <a:off x="6291598" y="333891"/>
            <a:ext cx="5438103" cy="5675868"/>
          </a:xfrm>
          <a:prstGeom prst="rect">
            <a:avLst/>
          </a:prstGeom>
        </p:spPr>
      </p:pic>
    </p:spTree>
    <p:extLst>
      <p:ext uri="{BB962C8B-B14F-4D97-AF65-F5344CB8AC3E}">
        <p14:creationId xmlns:p14="http://schemas.microsoft.com/office/powerpoint/2010/main" val="127175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291598" y="333891"/>
            <a:ext cx="5438103" cy="5675868"/>
          </a:xfrm>
          <a:prstGeom prst="rect">
            <a:avLst/>
          </a:prstGeom>
        </p:spPr>
      </p:pic>
      <p:sp>
        <p:nvSpPr>
          <p:cNvPr id="2" name="Title 1"/>
          <p:cNvSpPr>
            <a:spLocks noGrp="1"/>
          </p:cNvSpPr>
          <p:nvPr>
            <p:ph type="title"/>
          </p:nvPr>
        </p:nvSpPr>
        <p:spPr/>
        <p:txBody>
          <a:bodyPr/>
          <a:lstStyle/>
          <a:p>
            <a:r>
              <a:rPr lang="fi-FI" dirty="0"/>
              <a:t>Syöpäsäätiön apurahakäytännöt</a:t>
            </a:r>
          </a:p>
        </p:txBody>
      </p:sp>
      <p:sp>
        <p:nvSpPr>
          <p:cNvPr id="3" name="Slide Number Placeholder 2"/>
          <p:cNvSpPr>
            <a:spLocks noGrp="1"/>
          </p:cNvSpPr>
          <p:nvPr>
            <p:ph type="sldNum" sz="quarter" idx="4"/>
          </p:nvPr>
        </p:nvSpPr>
        <p:spPr/>
        <p:txBody>
          <a:bodyPr/>
          <a:lstStyle/>
          <a:p>
            <a:fld id="{4034BEE3-566C-4068-A777-C3A4762E861B}" type="slidenum">
              <a:rPr lang="en-GB" smtClean="0"/>
              <a:pPr/>
              <a:t>46</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3"/>
          <a:stretch>
            <a:fillRect/>
          </a:stretch>
        </p:blipFill>
        <p:spPr>
          <a:xfrm>
            <a:off x="3376948" y="2371252"/>
            <a:ext cx="5438103" cy="2115495"/>
          </a:xfrm>
          <a:prstGeom prst="rect">
            <a:avLst/>
          </a:prstGeom>
        </p:spPr>
      </p:pic>
    </p:spTree>
    <p:extLst>
      <p:ext uri="{BB962C8B-B14F-4D97-AF65-F5344CB8AC3E}">
        <p14:creationId xmlns:p14="http://schemas.microsoft.com/office/powerpoint/2010/main" val="408907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22305 0.00417 " pathEditMode="relative" rAng="0" ptsTypes="AA">
                                      <p:cBhvr>
                                        <p:cTn id="6" dur="2000" fill="hold"/>
                                        <p:tgtEl>
                                          <p:spTgt spid="4"/>
                                        </p:tgtEl>
                                        <p:attrNameLst>
                                          <p:attrName>ppt_x</p:attrName>
                                          <p:attrName>ppt_y</p:attrName>
                                        </p:attrNameLst>
                                      </p:cBhvr>
                                      <p:rCtr x="-11159" y="208"/>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Syöpäsäätiön apurahakäytännöt</a:t>
            </a:r>
          </a:p>
        </p:txBody>
      </p:sp>
      <p:sp>
        <p:nvSpPr>
          <p:cNvPr id="3" name="Slide Number Placeholder 2"/>
          <p:cNvSpPr>
            <a:spLocks noGrp="1"/>
          </p:cNvSpPr>
          <p:nvPr>
            <p:ph type="sldNum" sz="quarter" idx="4"/>
          </p:nvPr>
        </p:nvSpPr>
        <p:spPr/>
        <p:txBody>
          <a:bodyPr/>
          <a:lstStyle/>
          <a:p>
            <a:fld id="{4034BEE3-566C-4068-A777-C3A4762E861B}" type="slidenum">
              <a:rPr lang="en-GB" smtClean="0"/>
              <a:pPr/>
              <a:t>47</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1178117" y="2032895"/>
            <a:ext cx="4572396" cy="2792210"/>
          </a:xfrm>
          <a:prstGeom prst="rect">
            <a:avLst/>
          </a:prstGeom>
        </p:spPr>
      </p:pic>
      <p:pic>
        <p:nvPicPr>
          <p:cNvPr id="6" name="Picture 5"/>
          <p:cNvPicPr>
            <a:picLocks noChangeAspect="1"/>
          </p:cNvPicPr>
          <p:nvPr/>
        </p:nvPicPr>
        <p:blipFill>
          <a:blip r:embed="rId3"/>
          <a:stretch>
            <a:fillRect/>
          </a:stretch>
        </p:blipFill>
        <p:spPr>
          <a:xfrm>
            <a:off x="6909832" y="2032895"/>
            <a:ext cx="4572396" cy="2792210"/>
          </a:xfrm>
          <a:prstGeom prst="rect">
            <a:avLst/>
          </a:prstGeom>
        </p:spPr>
      </p:pic>
      <p:pic>
        <p:nvPicPr>
          <p:cNvPr id="7" name="Picture 6"/>
          <p:cNvPicPr>
            <a:picLocks noChangeAspect="1"/>
          </p:cNvPicPr>
          <p:nvPr/>
        </p:nvPicPr>
        <p:blipFill>
          <a:blip r:embed="rId4"/>
          <a:stretch>
            <a:fillRect/>
          </a:stretch>
        </p:blipFill>
        <p:spPr>
          <a:xfrm>
            <a:off x="8984060" y="142417"/>
            <a:ext cx="2842814" cy="1105893"/>
          </a:xfrm>
          <a:prstGeom prst="rect">
            <a:avLst/>
          </a:prstGeom>
        </p:spPr>
      </p:pic>
    </p:spTree>
    <p:extLst>
      <p:ext uri="{BB962C8B-B14F-4D97-AF65-F5344CB8AC3E}">
        <p14:creationId xmlns:p14="http://schemas.microsoft.com/office/powerpoint/2010/main" val="37477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Syöpäsäätiön apurahakäytännöt</a:t>
            </a:r>
          </a:p>
        </p:txBody>
      </p:sp>
      <p:sp>
        <p:nvSpPr>
          <p:cNvPr id="3" name="Slide Number Placeholder 2"/>
          <p:cNvSpPr>
            <a:spLocks noGrp="1"/>
          </p:cNvSpPr>
          <p:nvPr>
            <p:ph type="sldNum" sz="quarter" idx="4"/>
          </p:nvPr>
        </p:nvSpPr>
        <p:spPr/>
        <p:txBody>
          <a:bodyPr/>
          <a:lstStyle/>
          <a:p>
            <a:fld id="{4034BEE3-566C-4068-A777-C3A4762E861B}" type="slidenum">
              <a:rPr lang="en-GB" smtClean="0"/>
              <a:pPr/>
              <a:t>48</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7" name="Picture 6"/>
          <p:cNvPicPr>
            <a:picLocks noChangeAspect="1"/>
          </p:cNvPicPr>
          <p:nvPr/>
        </p:nvPicPr>
        <p:blipFill>
          <a:blip r:embed="rId2"/>
          <a:stretch>
            <a:fillRect/>
          </a:stretch>
        </p:blipFill>
        <p:spPr>
          <a:xfrm>
            <a:off x="1155812" y="2032895"/>
            <a:ext cx="4572396" cy="2792210"/>
          </a:xfrm>
          <a:prstGeom prst="rect">
            <a:avLst/>
          </a:prstGeom>
        </p:spPr>
      </p:pic>
      <p:pic>
        <p:nvPicPr>
          <p:cNvPr id="8" name="Picture 7"/>
          <p:cNvPicPr>
            <a:picLocks noChangeAspect="1"/>
          </p:cNvPicPr>
          <p:nvPr/>
        </p:nvPicPr>
        <p:blipFill>
          <a:blip r:embed="rId3"/>
          <a:stretch>
            <a:fillRect/>
          </a:stretch>
        </p:blipFill>
        <p:spPr>
          <a:xfrm>
            <a:off x="6909834" y="2032895"/>
            <a:ext cx="4572396" cy="2792210"/>
          </a:xfrm>
          <a:prstGeom prst="rect">
            <a:avLst/>
          </a:prstGeom>
        </p:spPr>
      </p:pic>
      <p:pic>
        <p:nvPicPr>
          <p:cNvPr id="9" name="Picture 8"/>
          <p:cNvPicPr>
            <a:picLocks noChangeAspect="1"/>
          </p:cNvPicPr>
          <p:nvPr/>
        </p:nvPicPr>
        <p:blipFill>
          <a:blip r:embed="rId4"/>
          <a:stretch>
            <a:fillRect/>
          </a:stretch>
        </p:blipFill>
        <p:spPr>
          <a:xfrm>
            <a:off x="8984060" y="142417"/>
            <a:ext cx="2842814" cy="1105893"/>
          </a:xfrm>
          <a:prstGeom prst="rect">
            <a:avLst/>
          </a:prstGeom>
        </p:spPr>
      </p:pic>
    </p:spTree>
    <p:extLst>
      <p:ext uri="{BB962C8B-B14F-4D97-AF65-F5344CB8AC3E}">
        <p14:creationId xmlns:p14="http://schemas.microsoft.com/office/powerpoint/2010/main" val="310165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Syöpäsäätiön apurahakäytännöt: miten pitäisi kehittää?</a:t>
            </a:r>
          </a:p>
        </p:txBody>
      </p:sp>
      <p:sp>
        <p:nvSpPr>
          <p:cNvPr id="3" name="Slide Number Placeholder 2"/>
          <p:cNvSpPr>
            <a:spLocks noGrp="1"/>
          </p:cNvSpPr>
          <p:nvPr>
            <p:ph type="sldNum" sz="quarter" idx="4"/>
          </p:nvPr>
        </p:nvSpPr>
        <p:spPr/>
        <p:txBody>
          <a:bodyPr/>
          <a:lstStyle/>
          <a:p>
            <a:fld id="{4034BEE3-566C-4068-A777-C3A4762E861B}" type="slidenum">
              <a:rPr lang="en-GB" smtClean="0"/>
              <a:pPr/>
              <a:t>49</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7" name="Picture 6"/>
          <p:cNvPicPr>
            <a:picLocks noChangeAspect="1"/>
          </p:cNvPicPr>
          <p:nvPr/>
        </p:nvPicPr>
        <p:blipFill>
          <a:blip r:embed="rId2"/>
          <a:stretch>
            <a:fillRect/>
          </a:stretch>
        </p:blipFill>
        <p:spPr>
          <a:xfrm>
            <a:off x="2047875" y="1657350"/>
            <a:ext cx="8096250" cy="3543300"/>
          </a:xfrm>
          <a:prstGeom prst="rect">
            <a:avLst/>
          </a:prstGeom>
        </p:spPr>
      </p:pic>
      <p:sp>
        <p:nvSpPr>
          <p:cNvPr id="8" name="Rectangle 7"/>
          <p:cNvSpPr/>
          <p:nvPr/>
        </p:nvSpPr>
        <p:spPr>
          <a:xfrm>
            <a:off x="4486508" y="926479"/>
            <a:ext cx="6463989" cy="5170646"/>
          </a:xfrm>
          <a:prstGeom prst="rect">
            <a:avLst/>
          </a:prstGeom>
        </p:spPr>
        <p:txBody>
          <a:bodyPr wrap="square">
            <a:spAutoFit/>
          </a:bodyPr>
          <a:lstStyle/>
          <a:p>
            <a:r>
              <a:rPr lang="fi-FI" sz="1100" dirty="0"/>
              <a:t>Allokoida erikseen rahat kliiniselle tutkimukselle ja perustutkimukselle. Nyt perustutkijat saavat enemmän tutkimustuloksia aikaiseksi kuin kliiniset tutkijat. Perustutkijat voivat keskittyä tutkimukseen kun taas kliiniset tutkijat tekevät työtä päivätyön ohessa.</a:t>
            </a:r>
          </a:p>
          <a:p>
            <a:r>
              <a:rPr lang="fi-FI" sz="1100" dirty="0"/>
              <a:t>Anomisen helppous, vähentää turhaa byrokratiaa.</a:t>
            </a:r>
          </a:p>
          <a:p>
            <a:r>
              <a:rPr lang="fi-FI" sz="1100" dirty="0"/>
              <a:t>Hieman pidempiä rahoituksia.</a:t>
            </a:r>
          </a:p>
          <a:p>
            <a:r>
              <a:rPr lang="fi-FI" sz="1100" dirty="0"/>
              <a:t>Integroitua paremmin kansainväliseen kehitykseen syövän alueella, tulemalla osaksi kansainvälistä kehitystä. Potilaiden osallistamista syövän hoidossa.</a:t>
            </a:r>
          </a:p>
          <a:p>
            <a:r>
              <a:rPr lang="fi-FI" sz="1100" dirty="0"/>
              <a:t>Kun myönnetään rahoitusta, se voisi olla suurempi summa ja pitemmälle aikavälille kuin mitä nykyään myönnetään. Apuraharyhmien määrän on pakko vähentyä, mutta tämä ei välttämättä huono juttu.</a:t>
            </a:r>
          </a:p>
          <a:p>
            <a:r>
              <a:rPr lang="fi-FI" sz="1100" dirty="0"/>
              <a:t>Lautakunnassa pitäisi olla edustettuna erilaisia syöpätutkimuksia tekevät alat. Vaikuttaisi siihen, mille aloille rahoja suunnataan.</a:t>
            </a:r>
          </a:p>
          <a:p>
            <a:r>
              <a:rPr lang="fi-FI" sz="1100" dirty="0"/>
              <a:t>Pitempiaikaista rahoitusta. Nyt on myös kaksi- ja kolmevuotisia rahoituksia, mutta painotus edelleen näihin pitkäikäisiin, yli vuoden rahoituksiin.</a:t>
            </a:r>
          </a:p>
          <a:p>
            <a:r>
              <a:rPr lang="fi-FI" sz="1100" dirty="0"/>
              <a:t>Pitkäaikaisuus, jotta ei olisi liikaa hakuprosesseja. </a:t>
            </a:r>
            <a:r>
              <a:rPr lang="fi-FI" sz="1100" dirty="0" err="1"/>
              <a:t>Raportointehin</a:t>
            </a:r>
            <a:r>
              <a:rPr lang="fi-FI" sz="1100" dirty="0"/>
              <a:t> systemaattisuutta ja helppoutta. Kansainvälinen arviointimenetelmä mukaan.</a:t>
            </a:r>
          </a:p>
          <a:p>
            <a:r>
              <a:rPr lang="fi-FI" sz="1100" dirty="0"/>
              <a:t>Pitkäjänteisempiä rahoja. Mieluummin pitempään käyttöön. Hakijan kannalta olisi mukava saada palautetta hakemuksista. Ajatellen päättävää toimikuntaa: olisi hyvä pyrkiä jääviyteen, </a:t>
            </a:r>
            <a:r>
              <a:rPr lang="fi-FI" sz="1100" dirty="0" err="1"/>
              <a:t>esim</a:t>
            </a:r>
            <a:r>
              <a:rPr lang="fi-FI" sz="1100" dirty="0"/>
              <a:t> ei sellaisia päättäjiä, jotka saavat jossakin vaiheessa itse rahaa.</a:t>
            </a:r>
          </a:p>
          <a:p>
            <a:r>
              <a:rPr lang="fi-FI" sz="1100" dirty="0"/>
              <a:t>Pitäisi miettiä jakamisen perustapaa paremmin, nyt menee perustutkimukseen ja sitten kliiniseen tutkimukseen. voisi miettiä 'Jorma Keskiojan' ajan tapaa, silloin perustutkimus oli arvossaan.</a:t>
            </a:r>
          </a:p>
          <a:p>
            <a:r>
              <a:rPr lang="fi-FI" sz="1100" dirty="0"/>
              <a:t>Siellä olisi </a:t>
            </a:r>
            <a:r>
              <a:rPr lang="fi-FI" sz="1100" dirty="0" err="1"/>
              <a:t>esim</a:t>
            </a:r>
            <a:r>
              <a:rPr lang="fi-FI" sz="1100" dirty="0"/>
              <a:t> enemmän kliinisen tutkijan tutkimusjaksorahoitusta. Nyt rahoitus on stipendeinä. Tämä on tutkijalle epäedullista. Kliinikkotutkijat tarvitsevat erityisesti aikaa, rahoitusta saava tutkija voisi olla työajastaan </a:t>
            </a:r>
            <a:r>
              <a:rPr lang="fi-FI" sz="1100" dirty="0" err="1"/>
              <a:t>esim</a:t>
            </a:r>
            <a:r>
              <a:rPr lang="fi-FI" sz="1100" dirty="0"/>
              <a:t> 50 % tutkijana ja saisi tästä palkkaansa vastaavan rahoituksen. (Vastaaja oli itse luomassa aikoinaan VTR -rahoitusta, tässä oli silloin kaikki ne elementit mitä kliiniseen tutkimukseen tarvitaan, </a:t>
            </a:r>
            <a:r>
              <a:rPr lang="fi-FI" sz="1100" dirty="0" err="1"/>
              <a:t>esim</a:t>
            </a:r>
            <a:r>
              <a:rPr lang="fi-FI" sz="1100" dirty="0"/>
              <a:t> hankkeet, jaksot ja laiterahoitukset. Miksi tämä järjestelmä on pitänyt tuhota?)</a:t>
            </a:r>
          </a:p>
          <a:p>
            <a:r>
              <a:rPr lang="fi-FI" sz="1100" dirty="0"/>
              <a:t>Suurempia apurahoja voisi olla enemmän. Suurapurahoja siis.</a:t>
            </a:r>
          </a:p>
          <a:p>
            <a:r>
              <a:rPr lang="fi-FI" sz="1100" dirty="0"/>
              <a:t>Syöpäsäätiöllä voisi olla postdoctutkijapaikkoja Suomessa.</a:t>
            </a:r>
          </a:p>
          <a:p>
            <a:r>
              <a:rPr lang="fi-FI" sz="1100" dirty="0"/>
              <a:t>Voisi olla erikseen kliininen hakumenettely.</a:t>
            </a:r>
          </a:p>
          <a:p>
            <a:r>
              <a:rPr lang="fi-FI" sz="1100" dirty="0"/>
              <a:t>Voisivatko jotkin apurahat olla useampivuotisia? Aikajana pitemmäksi.</a:t>
            </a:r>
          </a:p>
        </p:txBody>
      </p:sp>
    </p:spTree>
    <p:extLst>
      <p:ext uri="{BB962C8B-B14F-4D97-AF65-F5344CB8AC3E}">
        <p14:creationId xmlns:p14="http://schemas.microsoft.com/office/powerpoint/2010/main" val="403294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35000" y="35000"/>
                                    </p:animScale>
                                  </p:childTnLst>
                                </p:cTn>
                              </p:par>
                              <p:par>
                                <p:cTn id="7" presetID="42" presetClass="path" presetSubtype="0" accel="50000" decel="50000" fill="hold" nodeType="withEffect">
                                  <p:stCondLst>
                                    <p:cond delay="0"/>
                                  </p:stCondLst>
                                  <p:childTnLst>
                                    <p:animMotion origin="layout" path="M 0 0 L -0.38477 -0.23009 " pathEditMode="relative" rAng="0" ptsTypes="AA">
                                      <p:cBhvr>
                                        <p:cTn id="8" dur="2000" fill="hold"/>
                                        <p:tgtEl>
                                          <p:spTgt spid="7"/>
                                        </p:tgtEl>
                                        <p:attrNameLst>
                                          <p:attrName>ppt_x</p:attrName>
                                          <p:attrName>ppt_y</p:attrName>
                                        </p:attrNameLst>
                                      </p:cBhvr>
                                      <p:rCtr x="-19245" y="-11505"/>
                                    </p:animMotion>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fi-FI" dirty="0"/>
              <a:t>Tutkimustyön rahoituslähteet</a:t>
            </a:r>
          </a:p>
        </p:txBody>
      </p:sp>
    </p:spTree>
    <p:extLst>
      <p:ext uri="{BB962C8B-B14F-4D97-AF65-F5344CB8AC3E}">
        <p14:creationId xmlns:p14="http://schemas.microsoft.com/office/powerpoint/2010/main" val="9011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fi-FI" dirty="0"/>
              <a:t>Tutkijahaaveita ja unelmia</a:t>
            </a:r>
          </a:p>
        </p:txBody>
      </p:sp>
    </p:spTree>
    <p:extLst>
      <p:ext uri="{BB962C8B-B14F-4D97-AF65-F5344CB8AC3E}">
        <p14:creationId xmlns:p14="http://schemas.microsoft.com/office/powerpoint/2010/main" val="5374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Tutkijahaaveita ja unelmia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51</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sp>
        <p:nvSpPr>
          <p:cNvPr id="4" name="Rectangle 3"/>
          <p:cNvSpPr/>
          <p:nvPr/>
        </p:nvSpPr>
        <p:spPr>
          <a:xfrm>
            <a:off x="3048000" y="2828836"/>
            <a:ext cx="6096000" cy="1200329"/>
          </a:xfrm>
          <a:prstGeom prst="rect">
            <a:avLst/>
          </a:prstGeom>
        </p:spPr>
        <p:txBody>
          <a:bodyPr>
            <a:spAutoFit/>
          </a:bodyPr>
          <a:lstStyle/>
          <a:p>
            <a:r>
              <a:rPr lang="fi-FI" dirty="0"/>
              <a:t>Unelmani on löytää pitkäjänteisen ja fokusoidun syöpätutkimuksen kautta sellainen syöpähoito, joka pystyisi parantamaan levinneeseen syöpään sairastuneen potilaan. Tällainen hoitomuoto mullistaisi syövänhoidon.</a:t>
            </a:r>
          </a:p>
        </p:txBody>
      </p:sp>
    </p:spTree>
    <p:extLst>
      <p:ext uri="{BB962C8B-B14F-4D97-AF65-F5344CB8AC3E}">
        <p14:creationId xmlns:p14="http://schemas.microsoft.com/office/powerpoint/2010/main" val="101306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Tutkijahaaveita ja unelmia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52</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sp>
        <p:nvSpPr>
          <p:cNvPr id="4" name="Rectangle 3"/>
          <p:cNvSpPr/>
          <p:nvPr/>
        </p:nvSpPr>
        <p:spPr>
          <a:xfrm>
            <a:off x="2489155" y="1176764"/>
            <a:ext cx="7657172" cy="369332"/>
          </a:xfrm>
          <a:prstGeom prst="rect">
            <a:avLst/>
          </a:prstGeom>
        </p:spPr>
        <p:txBody>
          <a:bodyPr wrap="square">
            <a:spAutoFit/>
          </a:bodyPr>
          <a:lstStyle/>
          <a:p>
            <a:r>
              <a:rPr lang="fi-FI" dirty="0" err="1"/>
              <a:t>Kastraatiorestistentin</a:t>
            </a:r>
            <a:r>
              <a:rPr lang="fi-FI" dirty="0"/>
              <a:t> eturauhassyöpään jokin uusi mullistava hoitomuoto.</a:t>
            </a:r>
          </a:p>
        </p:txBody>
      </p:sp>
      <p:sp>
        <p:nvSpPr>
          <p:cNvPr id="6" name="Rectangle 5"/>
          <p:cNvSpPr/>
          <p:nvPr/>
        </p:nvSpPr>
        <p:spPr>
          <a:xfrm>
            <a:off x="3578779" y="1728315"/>
            <a:ext cx="4852610" cy="369332"/>
          </a:xfrm>
          <a:prstGeom prst="rect">
            <a:avLst/>
          </a:prstGeom>
        </p:spPr>
        <p:txBody>
          <a:bodyPr wrap="none">
            <a:spAutoFit/>
          </a:bodyPr>
          <a:lstStyle/>
          <a:p>
            <a:r>
              <a:rPr lang="fi-FI" dirty="0"/>
              <a:t>Eturauhassyövän diagnostiikan paraneminen.</a:t>
            </a:r>
          </a:p>
        </p:txBody>
      </p:sp>
      <p:sp>
        <p:nvSpPr>
          <p:cNvPr id="7" name="Rectangle 6"/>
          <p:cNvSpPr/>
          <p:nvPr/>
        </p:nvSpPr>
        <p:spPr>
          <a:xfrm>
            <a:off x="2989679" y="2340186"/>
            <a:ext cx="6656125" cy="1200329"/>
          </a:xfrm>
          <a:prstGeom prst="rect">
            <a:avLst/>
          </a:prstGeom>
        </p:spPr>
        <p:txBody>
          <a:bodyPr wrap="square">
            <a:spAutoFit/>
          </a:bodyPr>
          <a:lstStyle/>
          <a:p>
            <a:r>
              <a:rPr lang="fi-FI" dirty="0"/>
              <a:t>Haluaisin ymmärtää, mitkä geneettiset tekijät ja kudosympäristön tekijät aiheuttavat munasarjasyövän synnyn, kasvun ja lääkeresistenssin ja millä lääkkeillä näitä asioita vastaan voisi taistella.</a:t>
            </a:r>
          </a:p>
        </p:txBody>
      </p:sp>
      <p:sp>
        <p:nvSpPr>
          <p:cNvPr id="9" name="Rectangle 8"/>
          <p:cNvSpPr/>
          <p:nvPr/>
        </p:nvSpPr>
        <p:spPr>
          <a:xfrm>
            <a:off x="3220854" y="3824201"/>
            <a:ext cx="5750292" cy="369332"/>
          </a:xfrm>
          <a:prstGeom prst="rect">
            <a:avLst/>
          </a:prstGeom>
        </p:spPr>
        <p:txBody>
          <a:bodyPr wrap="none">
            <a:spAutoFit/>
          </a:bodyPr>
          <a:lstStyle/>
          <a:p>
            <a:r>
              <a:rPr lang="fi-FI" dirty="0"/>
              <a:t>Sylkirauhasmaliniteettien molekulaarinen patogeneesi.</a:t>
            </a:r>
          </a:p>
        </p:txBody>
      </p:sp>
      <p:sp>
        <p:nvSpPr>
          <p:cNvPr id="10" name="Rectangle 9"/>
          <p:cNvSpPr/>
          <p:nvPr/>
        </p:nvSpPr>
        <p:spPr>
          <a:xfrm>
            <a:off x="3045436" y="4482799"/>
            <a:ext cx="6096000" cy="1200329"/>
          </a:xfrm>
          <a:prstGeom prst="rect">
            <a:avLst/>
          </a:prstGeom>
        </p:spPr>
        <p:txBody>
          <a:bodyPr>
            <a:spAutoFit/>
          </a:bodyPr>
          <a:lstStyle/>
          <a:p>
            <a:r>
              <a:rPr lang="fi-FI" dirty="0"/>
              <a:t>Miten nf1-geenin mutaatiot aiheuttavat potilaiden lisääntyneen syöpäriskin. Mitä signalointiteitä manipuloimalla ja "hoitamalla" voidaan nf1 -muutosta kompensoida.</a:t>
            </a:r>
          </a:p>
        </p:txBody>
      </p:sp>
    </p:spTree>
    <p:extLst>
      <p:ext uri="{BB962C8B-B14F-4D97-AF65-F5344CB8AC3E}">
        <p14:creationId xmlns:p14="http://schemas.microsoft.com/office/powerpoint/2010/main" val="119684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Tutkijahaaveita ja unelmia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53</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sp>
        <p:nvSpPr>
          <p:cNvPr id="6" name="Rectangle 5"/>
          <p:cNvSpPr/>
          <p:nvPr/>
        </p:nvSpPr>
        <p:spPr>
          <a:xfrm>
            <a:off x="3048000" y="2081701"/>
            <a:ext cx="6096000" cy="1200329"/>
          </a:xfrm>
          <a:prstGeom prst="rect">
            <a:avLst/>
          </a:prstGeom>
        </p:spPr>
        <p:txBody>
          <a:bodyPr>
            <a:spAutoFit/>
          </a:bodyPr>
          <a:lstStyle/>
          <a:p>
            <a:r>
              <a:rPr lang="fi-FI" dirty="0"/>
              <a:t>Syövän hoidon kehittäminen yksilöllisempään suuntaan jossakin merkittävässä tautiryhmässä. Syöpäpotilaan hoidon jälkeisen hyvinvoinnin tukeminen, </a:t>
            </a:r>
            <a:r>
              <a:rPr lang="fi-FI" dirty="0" err="1"/>
              <a:t>psykososiaalisen</a:t>
            </a:r>
            <a:r>
              <a:rPr lang="fi-FI" dirty="0"/>
              <a:t> tuen mallin luominen yksilöllisesti.</a:t>
            </a:r>
          </a:p>
        </p:txBody>
      </p:sp>
      <p:sp>
        <p:nvSpPr>
          <p:cNvPr id="7" name="Rectangle 6"/>
          <p:cNvSpPr/>
          <p:nvPr/>
        </p:nvSpPr>
        <p:spPr>
          <a:xfrm>
            <a:off x="3048000" y="3636405"/>
            <a:ext cx="6096000" cy="923330"/>
          </a:xfrm>
          <a:prstGeom prst="rect">
            <a:avLst/>
          </a:prstGeom>
        </p:spPr>
        <p:txBody>
          <a:bodyPr>
            <a:spAutoFit/>
          </a:bodyPr>
          <a:lstStyle/>
          <a:p>
            <a:r>
              <a:rPr lang="fi-FI" dirty="0"/>
              <a:t>Jos pystyttäisiin paljastamaan kaikki merkittävät riskitekijät, geneettiset riskitekijät, tämä olisi jo hyvä haaste. Tälläkin hetkellä ratkaistaan tätä asiaa.</a:t>
            </a:r>
          </a:p>
        </p:txBody>
      </p:sp>
    </p:spTree>
    <p:extLst>
      <p:ext uri="{BB962C8B-B14F-4D97-AF65-F5344CB8AC3E}">
        <p14:creationId xmlns:p14="http://schemas.microsoft.com/office/powerpoint/2010/main" val="3407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Tutkijahaaveita ja unelmia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54</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sp>
        <p:nvSpPr>
          <p:cNvPr id="4" name="Rectangle 3"/>
          <p:cNvSpPr/>
          <p:nvPr/>
        </p:nvSpPr>
        <p:spPr>
          <a:xfrm>
            <a:off x="3045436" y="1501841"/>
            <a:ext cx="6096000" cy="1200329"/>
          </a:xfrm>
          <a:prstGeom prst="rect">
            <a:avLst/>
          </a:prstGeom>
        </p:spPr>
        <p:txBody>
          <a:bodyPr>
            <a:spAutoFit/>
          </a:bodyPr>
          <a:lstStyle/>
          <a:p>
            <a:r>
              <a:rPr lang="fi-FI" dirty="0"/>
              <a:t>Osattaisiin valita jo ennakoivasti kullekin syöpäpotilaalle parhaiten toimiva lääkehoito. Ei kokeiluja vaan molekyylibiologian keinoin voitaisiin ennustaa kullekin potilaalle toimivin hoito.</a:t>
            </a:r>
          </a:p>
        </p:txBody>
      </p:sp>
      <p:sp>
        <p:nvSpPr>
          <p:cNvPr id="6" name="Rectangle 5"/>
          <p:cNvSpPr/>
          <p:nvPr/>
        </p:nvSpPr>
        <p:spPr>
          <a:xfrm>
            <a:off x="3045436" y="3046009"/>
            <a:ext cx="6096000" cy="369332"/>
          </a:xfrm>
          <a:prstGeom prst="rect">
            <a:avLst/>
          </a:prstGeom>
        </p:spPr>
        <p:txBody>
          <a:bodyPr>
            <a:spAutoFit/>
          </a:bodyPr>
          <a:lstStyle/>
          <a:p>
            <a:r>
              <a:rPr lang="fi-FI" dirty="0"/>
              <a:t>Tehokkaampia ja yksilöllisempiä hoitoja potilaille.</a:t>
            </a:r>
          </a:p>
        </p:txBody>
      </p:sp>
      <p:sp>
        <p:nvSpPr>
          <p:cNvPr id="7" name="Rectangle 6"/>
          <p:cNvSpPr/>
          <p:nvPr/>
        </p:nvSpPr>
        <p:spPr>
          <a:xfrm>
            <a:off x="3048000" y="3658709"/>
            <a:ext cx="6096000" cy="923330"/>
          </a:xfrm>
          <a:prstGeom prst="rect">
            <a:avLst/>
          </a:prstGeom>
        </p:spPr>
        <p:txBody>
          <a:bodyPr>
            <a:spAutoFit/>
          </a:bodyPr>
          <a:lstStyle/>
          <a:p>
            <a:r>
              <a:rPr lang="fi-FI" dirty="0"/>
              <a:t>Uskon voivani ratkaista esim. lääkitysongelmiin koskevat asiat. Lääkityksen kohdentaminen oikealla tavalla eri potilaille.</a:t>
            </a:r>
          </a:p>
        </p:txBody>
      </p:sp>
      <p:sp>
        <p:nvSpPr>
          <p:cNvPr id="8" name="Rectangle 7"/>
          <p:cNvSpPr/>
          <p:nvPr/>
        </p:nvSpPr>
        <p:spPr>
          <a:xfrm>
            <a:off x="3048000" y="4778514"/>
            <a:ext cx="6096000" cy="646331"/>
          </a:xfrm>
          <a:prstGeom prst="rect">
            <a:avLst/>
          </a:prstGeom>
        </p:spPr>
        <p:txBody>
          <a:bodyPr>
            <a:spAutoFit/>
          </a:bodyPr>
          <a:lstStyle/>
          <a:p>
            <a:r>
              <a:rPr lang="fi-FI" dirty="0"/>
              <a:t>Pystyisin vähentämän huomattavasti GI -haittoja ja elämän laatua heikentävää vaikutusta.</a:t>
            </a:r>
          </a:p>
        </p:txBody>
      </p:sp>
    </p:spTree>
    <p:extLst>
      <p:ext uri="{BB962C8B-B14F-4D97-AF65-F5344CB8AC3E}">
        <p14:creationId xmlns:p14="http://schemas.microsoft.com/office/powerpoint/2010/main" val="97331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Tutkijahaaveita ja unelmia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55</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sp>
        <p:nvSpPr>
          <p:cNvPr id="4" name="Rectangle 3"/>
          <p:cNvSpPr/>
          <p:nvPr/>
        </p:nvSpPr>
        <p:spPr>
          <a:xfrm>
            <a:off x="3567103" y="3244334"/>
            <a:ext cx="5057795" cy="369332"/>
          </a:xfrm>
          <a:prstGeom prst="rect">
            <a:avLst/>
          </a:prstGeom>
        </p:spPr>
        <p:txBody>
          <a:bodyPr wrap="none">
            <a:spAutoFit/>
          </a:bodyPr>
          <a:lstStyle/>
          <a:p>
            <a:r>
              <a:rPr lang="fi-FI" dirty="0"/>
              <a:t>Että kukaan ei enää sairastuisi keuhkosyöpään.</a:t>
            </a:r>
          </a:p>
        </p:txBody>
      </p:sp>
      <p:sp>
        <p:nvSpPr>
          <p:cNvPr id="6" name="Rectangle 5"/>
          <p:cNvSpPr/>
          <p:nvPr/>
        </p:nvSpPr>
        <p:spPr>
          <a:xfrm>
            <a:off x="4272424" y="3701533"/>
            <a:ext cx="3647152" cy="369332"/>
          </a:xfrm>
          <a:prstGeom prst="rect">
            <a:avLst/>
          </a:prstGeom>
        </p:spPr>
        <p:txBody>
          <a:bodyPr wrap="none">
            <a:spAutoFit/>
          </a:bodyPr>
          <a:lstStyle/>
          <a:p>
            <a:r>
              <a:rPr lang="fi-FI" dirty="0"/>
              <a:t>Rintasyövän hoidon kehittäminen.</a:t>
            </a:r>
          </a:p>
        </p:txBody>
      </p:sp>
      <p:sp>
        <p:nvSpPr>
          <p:cNvPr id="7" name="Rectangle 6"/>
          <p:cNvSpPr/>
          <p:nvPr/>
        </p:nvSpPr>
        <p:spPr>
          <a:xfrm>
            <a:off x="2801391" y="2787135"/>
            <a:ext cx="7012964" cy="369332"/>
          </a:xfrm>
          <a:prstGeom prst="rect">
            <a:avLst/>
          </a:prstGeom>
        </p:spPr>
        <p:txBody>
          <a:bodyPr wrap="square">
            <a:spAutoFit/>
          </a:bodyPr>
          <a:lstStyle/>
          <a:p>
            <a:r>
              <a:rPr lang="fi-FI" dirty="0"/>
              <a:t>Parantaa aivokasvainpotilaiden selviämistä ja pidentää elinaikaa.</a:t>
            </a:r>
          </a:p>
        </p:txBody>
      </p:sp>
    </p:spTree>
    <p:extLst>
      <p:ext uri="{BB962C8B-B14F-4D97-AF65-F5344CB8AC3E}">
        <p14:creationId xmlns:p14="http://schemas.microsoft.com/office/powerpoint/2010/main" val="136185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Tutkijahaaveita ja unelmia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56</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sp>
        <p:nvSpPr>
          <p:cNvPr id="4" name="Rectangle 3"/>
          <p:cNvSpPr/>
          <p:nvPr/>
        </p:nvSpPr>
        <p:spPr>
          <a:xfrm>
            <a:off x="2309455" y="1765366"/>
            <a:ext cx="7567961" cy="646331"/>
          </a:xfrm>
          <a:prstGeom prst="rect">
            <a:avLst/>
          </a:prstGeom>
        </p:spPr>
        <p:txBody>
          <a:bodyPr wrap="square">
            <a:spAutoFit/>
          </a:bodyPr>
          <a:lstStyle/>
          <a:p>
            <a:r>
              <a:rPr lang="fi-FI" dirty="0"/>
              <a:t>Pystyisi kehittämään uuden hoitomuodon, joka auttaisi syöpäpotilasta. Selvittämään tumakuljetuksen säätelyn vaikutusta syövän syntyyn.</a:t>
            </a:r>
          </a:p>
        </p:txBody>
      </p:sp>
      <p:sp>
        <p:nvSpPr>
          <p:cNvPr id="6" name="Rectangle 5"/>
          <p:cNvSpPr/>
          <p:nvPr/>
        </p:nvSpPr>
        <p:spPr>
          <a:xfrm>
            <a:off x="1930313" y="2688698"/>
            <a:ext cx="8326244" cy="646331"/>
          </a:xfrm>
          <a:prstGeom prst="rect">
            <a:avLst/>
          </a:prstGeom>
        </p:spPr>
        <p:txBody>
          <a:bodyPr wrap="square">
            <a:spAutoFit/>
          </a:bodyPr>
          <a:lstStyle/>
          <a:p>
            <a:r>
              <a:rPr lang="fi-FI" dirty="0"/>
              <a:t>Hoitotieteellinen tutkimus kohteena. Syöpään sairastuneen perheen ja erityisesti lasten tukeminen, etteivät esim. oireilisi koulussa vanhempien syövän vuoksi.</a:t>
            </a:r>
          </a:p>
        </p:txBody>
      </p:sp>
      <p:sp>
        <p:nvSpPr>
          <p:cNvPr id="7" name="Rectangle 6"/>
          <p:cNvSpPr/>
          <p:nvPr/>
        </p:nvSpPr>
        <p:spPr>
          <a:xfrm>
            <a:off x="3048000" y="3685697"/>
            <a:ext cx="6096000" cy="646331"/>
          </a:xfrm>
          <a:prstGeom prst="rect">
            <a:avLst/>
          </a:prstGeom>
        </p:spPr>
        <p:txBody>
          <a:bodyPr>
            <a:spAutoFit/>
          </a:bodyPr>
          <a:lstStyle/>
          <a:p>
            <a:r>
              <a:rPr lang="fi-FI" dirty="0"/>
              <a:t>Pystyisi edesauttamaan syöpien leviämisen ehkäisyssä. Virusperäisiin syöpiin hyvää hoitokeinoa.</a:t>
            </a:r>
          </a:p>
        </p:txBody>
      </p:sp>
    </p:spTree>
    <p:extLst>
      <p:ext uri="{BB962C8B-B14F-4D97-AF65-F5344CB8AC3E}">
        <p14:creationId xmlns:p14="http://schemas.microsoft.com/office/powerpoint/2010/main" val="168861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Tutkijahaaveita ja unelmia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57</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sp>
        <p:nvSpPr>
          <p:cNvPr id="4" name="Rectangle 3"/>
          <p:cNvSpPr/>
          <p:nvPr/>
        </p:nvSpPr>
        <p:spPr>
          <a:xfrm>
            <a:off x="3045436" y="2591361"/>
            <a:ext cx="6096000" cy="1477328"/>
          </a:xfrm>
          <a:prstGeom prst="rect">
            <a:avLst/>
          </a:prstGeom>
        </p:spPr>
        <p:txBody>
          <a:bodyPr>
            <a:spAutoFit/>
          </a:bodyPr>
          <a:lstStyle/>
          <a:p>
            <a:r>
              <a:rPr lang="fi-FI" dirty="0"/>
              <a:t>Kliinisen trialin aloittaminen, löydösten vieminen kliiniseen käyttöön, hoitoihin. Olisi hienoa, että jotain siitä mitä olen tehnyt, päätyy klinikkaan ja auttaa vaikka yhtäkin syöpäpotilasta. Unelmana on tehdä löydöksiä ja saada viedä ne loppuun asti kliiniseen käyttöön.</a:t>
            </a:r>
          </a:p>
        </p:txBody>
      </p:sp>
    </p:spTree>
    <p:extLst>
      <p:ext uri="{BB962C8B-B14F-4D97-AF65-F5344CB8AC3E}">
        <p14:creationId xmlns:p14="http://schemas.microsoft.com/office/powerpoint/2010/main" val="183254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fi-FI" dirty="0"/>
              <a:t>Miten motivoida lahjoittajia?</a:t>
            </a:r>
          </a:p>
        </p:txBody>
      </p:sp>
    </p:spTree>
    <p:extLst>
      <p:ext uri="{BB962C8B-B14F-4D97-AF65-F5344CB8AC3E}">
        <p14:creationId xmlns:p14="http://schemas.microsoft.com/office/powerpoint/2010/main" val="33836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Miten motivoida lahjoittajia?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59</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sp>
        <p:nvSpPr>
          <p:cNvPr id="4" name="Rectangle 3"/>
          <p:cNvSpPr/>
          <p:nvPr/>
        </p:nvSpPr>
        <p:spPr>
          <a:xfrm>
            <a:off x="359999" y="1098159"/>
            <a:ext cx="4764792" cy="1200329"/>
          </a:xfrm>
          <a:prstGeom prst="rect">
            <a:avLst/>
          </a:prstGeom>
        </p:spPr>
        <p:txBody>
          <a:bodyPr wrap="square">
            <a:spAutoFit/>
          </a:bodyPr>
          <a:lstStyle/>
          <a:p>
            <a:r>
              <a:rPr lang="fi-FI" dirty="0"/>
              <a:t>Tutkimustyö on parantanut monen syöpätaudin ennustetta. Yhä useampi tulee sairastumaan syöpään ja kuolemaan siihen. Siksi tutkimus on tärkeää.</a:t>
            </a:r>
          </a:p>
        </p:txBody>
      </p:sp>
      <p:sp>
        <p:nvSpPr>
          <p:cNvPr id="6" name="Rectangle 5"/>
          <p:cNvSpPr/>
          <p:nvPr/>
        </p:nvSpPr>
        <p:spPr>
          <a:xfrm>
            <a:off x="6093436" y="555481"/>
            <a:ext cx="4517827" cy="1477328"/>
          </a:xfrm>
          <a:prstGeom prst="rect">
            <a:avLst/>
          </a:prstGeom>
        </p:spPr>
        <p:txBody>
          <a:bodyPr wrap="square">
            <a:spAutoFit/>
          </a:bodyPr>
          <a:lstStyle/>
          <a:p>
            <a:r>
              <a:rPr lang="fi-FI" dirty="0"/>
              <a:t>Syöpä on tärkeä kansantauti, tule mukaan estämään syövästä johtuvia haittoja. Tule auttamaan parempaan elämään.</a:t>
            </a:r>
          </a:p>
          <a:p>
            <a:r>
              <a:rPr lang="fi-FI" dirty="0"/>
              <a:t>TULE MUKAAN SYÖVÄN VASTAISEEN TYÖHÖN.</a:t>
            </a:r>
          </a:p>
        </p:txBody>
      </p:sp>
      <p:sp>
        <p:nvSpPr>
          <p:cNvPr id="7" name="Rectangle 6"/>
          <p:cNvSpPr/>
          <p:nvPr/>
        </p:nvSpPr>
        <p:spPr>
          <a:xfrm>
            <a:off x="3215569" y="2561811"/>
            <a:ext cx="8605024" cy="646331"/>
          </a:xfrm>
          <a:prstGeom prst="rect">
            <a:avLst/>
          </a:prstGeom>
        </p:spPr>
        <p:txBody>
          <a:bodyPr wrap="square">
            <a:spAutoFit/>
          </a:bodyPr>
          <a:lstStyle/>
          <a:p>
            <a:r>
              <a:rPr lang="fi-FI" dirty="0"/>
              <a:t>On erinomainen päätös lahjoittaa, syöpä on niin yleinen sairaus.</a:t>
            </a:r>
          </a:p>
          <a:p>
            <a:r>
              <a:rPr lang="fi-FI" dirty="0"/>
              <a:t>Hyvällä tutkimustyöllä ja hyvällä hoidolla saadaan paljon aikaiseksi.</a:t>
            </a:r>
          </a:p>
        </p:txBody>
      </p:sp>
      <p:sp>
        <p:nvSpPr>
          <p:cNvPr id="8" name="Rectangle 7"/>
          <p:cNvSpPr/>
          <p:nvPr/>
        </p:nvSpPr>
        <p:spPr>
          <a:xfrm>
            <a:off x="5781737" y="3895822"/>
            <a:ext cx="4442242" cy="369332"/>
          </a:xfrm>
          <a:prstGeom prst="rect">
            <a:avLst/>
          </a:prstGeom>
        </p:spPr>
        <p:txBody>
          <a:bodyPr wrap="none">
            <a:spAutoFit/>
          </a:bodyPr>
          <a:lstStyle/>
          <a:p>
            <a:r>
              <a:rPr lang="fi-FI" dirty="0"/>
              <a:t>Syöpä voitetaan vain tutkimustyön kautta.</a:t>
            </a:r>
          </a:p>
        </p:txBody>
      </p:sp>
      <p:sp>
        <p:nvSpPr>
          <p:cNvPr id="9" name="Rectangle 8"/>
          <p:cNvSpPr/>
          <p:nvPr/>
        </p:nvSpPr>
        <p:spPr>
          <a:xfrm>
            <a:off x="505521" y="3333234"/>
            <a:ext cx="3386256" cy="2585323"/>
          </a:xfrm>
          <a:prstGeom prst="rect">
            <a:avLst/>
          </a:prstGeom>
        </p:spPr>
        <p:txBody>
          <a:bodyPr wrap="square">
            <a:spAutoFit/>
          </a:bodyPr>
          <a:lstStyle/>
          <a:p>
            <a:r>
              <a:rPr lang="fi-FI" dirty="0"/>
              <a:t>Syöpätutkimus koskee käytännössä jokaista suomalaista, johtuen omasta kokemuksesta ja läheisten sairastumisesta. Syöpää tutkimalla ymmärretään kuinka solut jakautuvat, kantasolututkimus hyötyy syöpätutkimuksesta.</a:t>
            </a:r>
          </a:p>
        </p:txBody>
      </p:sp>
      <p:sp>
        <p:nvSpPr>
          <p:cNvPr id="10" name="Rectangle 9"/>
          <p:cNvSpPr/>
          <p:nvPr/>
        </p:nvSpPr>
        <p:spPr>
          <a:xfrm>
            <a:off x="4515263" y="4821500"/>
            <a:ext cx="6096000" cy="646331"/>
          </a:xfrm>
          <a:prstGeom prst="rect">
            <a:avLst/>
          </a:prstGeom>
        </p:spPr>
        <p:txBody>
          <a:bodyPr>
            <a:spAutoFit/>
          </a:bodyPr>
          <a:lstStyle/>
          <a:p>
            <a:r>
              <a:rPr lang="fi-FI" dirty="0"/>
              <a:t>Tämä on asia, joka koskettaa lähes jokaista meistä jossakin vaiheessa.</a:t>
            </a:r>
          </a:p>
        </p:txBody>
      </p:sp>
    </p:spTree>
    <p:extLst>
      <p:ext uri="{BB962C8B-B14F-4D97-AF65-F5344CB8AC3E}">
        <p14:creationId xmlns:p14="http://schemas.microsoft.com/office/powerpoint/2010/main" val="368260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Tutkimustyön rahoituslähteet</a:t>
            </a:r>
          </a:p>
        </p:txBody>
      </p:sp>
      <p:sp>
        <p:nvSpPr>
          <p:cNvPr id="3" name="Slide Number Placeholder 2"/>
          <p:cNvSpPr>
            <a:spLocks noGrp="1"/>
          </p:cNvSpPr>
          <p:nvPr>
            <p:ph type="sldNum" sz="quarter" idx="4"/>
          </p:nvPr>
        </p:nvSpPr>
        <p:spPr/>
        <p:txBody>
          <a:bodyPr/>
          <a:lstStyle/>
          <a:p>
            <a:fld id="{4034BEE3-566C-4068-A777-C3A4762E861B}" type="slidenum">
              <a:rPr lang="en-GB" smtClean="0"/>
              <a:pPr/>
              <a:t>6</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3376948" y="2060329"/>
            <a:ext cx="5438103" cy="2737341"/>
          </a:xfrm>
          <a:prstGeom prst="rect">
            <a:avLst/>
          </a:prstGeom>
        </p:spPr>
      </p:pic>
    </p:spTree>
    <p:extLst>
      <p:ext uri="{BB962C8B-B14F-4D97-AF65-F5344CB8AC3E}">
        <p14:creationId xmlns:p14="http://schemas.microsoft.com/office/powerpoint/2010/main" val="175189034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Miten motivoida lahjoittajia?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60</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sp>
        <p:nvSpPr>
          <p:cNvPr id="4" name="Rectangle 3"/>
          <p:cNvSpPr/>
          <p:nvPr/>
        </p:nvSpPr>
        <p:spPr>
          <a:xfrm>
            <a:off x="1608706" y="905796"/>
            <a:ext cx="2507871" cy="1477328"/>
          </a:xfrm>
          <a:prstGeom prst="rect">
            <a:avLst/>
          </a:prstGeom>
        </p:spPr>
        <p:txBody>
          <a:bodyPr wrap="square">
            <a:spAutoFit/>
          </a:bodyPr>
          <a:lstStyle/>
          <a:p>
            <a:r>
              <a:rPr lang="fi-FI" dirty="0"/>
              <a:t>Kannatta tukea syöpätutkimusta, Syöpäsäätiö toimii tässä asiassa hyvin tehokkaasti.</a:t>
            </a:r>
          </a:p>
        </p:txBody>
      </p:sp>
      <p:sp>
        <p:nvSpPr>
          <p:cNvPr id="6" name="Rectangle 5"/>
          <p:cNvSpPr/>
          <p:nvPr/>
        </p:nvSpPr>
        <p:spPr>
          <a:xfrm>
            <a:off x="6799022" y="431355"/>
            <a:ext cx="5166236" cy="1754326"/>
          </a:xfrm>
          <a:prstGeom prst="rect">
            <a:avLst/>
          </a:prstGeom>
        </p:spPr>
        <p:txBody>
          <a:bodyPr wrap="square">
            <a:spAutoFit/>
          </a:bodyPr>
          <a:lstStyle/>
          <a:p>
            <a:r>
              <a:rPr lang="fi-FI" dirty="0"/>
              <a:t>Tuki olisi erittäin tärkeää, se on tänä päivänä tärkeämpää kuin ennen. Tämä on ainoa tapa kehittää suomalaista syöpähoito-osaamista. Syöpäsäätiö on sopivan stabiili, vakaa ja asiantunteva taho jakamaan rahoitusta järkevin perustein.</a:t>
            </a:r>
          </a:p>
        </p:txBody>
      </p:sp>
      <p:sp>
        <p:nvSpPr>
          <p:cNvPr id="7" name="Rectangle 6"/>
          <p:cNvSpPr/>
          <p:nvPr/>
        </p:nvSpPr>
        <p:spPr>
          <a:xfrm>
            <a:off x="702397" y="2561658"/>
            <a:ext cx="10782077" cy="369332"/>
          </a:xfrm>
          <a:prstGeom prst="rect">
            <a:avLst/>
          </a:prstGeom>
        </p:spPr>
        <p:txBody>
          <a:bodyPr wrap="square">
            <a:spAutoFit/>
          </a:bodyPr>
          <a:lstStyle/>
          <a:p>
            <a:r>
              <a:rPr lang="fi-FI" dirty="0"/>
              <a:t>Syöpäsäätiön kautta annettu lahjoitus on turvallinen: rahat käytetään niin kuin lahjoittaja tarkoittaa.</a:t>
            </a:r>
          </a:p>
        </p:txBody>
      </p:sp>
      <p:sp>
        <p:nvSpPr>
          <p:cNvPr id="8" name="Rectangle 7"/>
          <p:cNvSpPr/>
          <p:nvPr/>
        </p:nvSpPr>
        <p:spPr>
          <a:xfrm>
            <a:off x="7419278" y="3127951"/>
            <a:ext cx="4211444" cy="1477328"/>
          </a:xfrm>
          <a:prstGeom prst="rect">
            <a:avLst/>
          </a:prstGeom>
        </p:spPr>
        <p:txBody>
          <a:bodyPr wrap="square">
            <a:spAutoFit/>
          </a:bodyPr>
          <a:lstStyle/>
          <a:p>
            <a:r>
              <a:rPr lang="fi-FI" dirty="0"/>
              <a:t>Syöpäsäätiölle tehty lahjoitus menee suoraan tutkimukseen, se on hyvin suoraa rahaa, sillä ei rahoiteta yliopiston seiniä tai hallintoa, vaan juuri tutkimustyötä.</a:t>
            </a:r>
          </a:p>
        </p:txBody>
      </p:sp>
      <p:sp>
        <p:nvSpPr>
          <p:cNvPr id="9" name="Rectangle 8"/>
          <p:cNvSpPr/>
          <p:nvPr/>
        </p:nvSpPr>
        <p:spPr>
          <a:xfrm>
            <a:off x="593945" y="3288059"/>
            <a:ext cx="6096000" cy="2862322"/>
          </a:xfrm>
          <a:prstGeom prst="rect">
            <a:avLst/>
          </a:prstGeom>
        </p:spPr>
        <p:txBody>
          <a:bodyPr>
            <a:spAutoFit/>
          </a:bodyPr>
          <a:lstStyle/>
          <a:p>
            <a:r>
              <a:rPr lang="fi-FI" dirty="0"/>
              <a:t>Lahjoitus syöpäsäätiöille on lahjoitus satavuotiaalle Suomelle. Suomalainen syöpätutkimus on maailman huippua ja meillä on nykyään aivan samat mahdollisuudet kuin kenellä tahansa löytää ratkaisuja syöpään. On kuitenkin huomioitava, että vain niin kauan kuin löydökset ja ratkaisut tehdään kotimaassa, uudet ratkaisut on mahdollista saattaa viivästyksittä suomalaisten syöpäpotilaiden hyväksi. Adolf Ehrnroothia mukaillen: Suomalainen syöpätutkimus on puolustamisen arvoinen asia.</a:t>
            </a:r>
          </a:p>
        </p:txBody>
      </p:sp>
    </p:spTree>
    <p:extLst>
      <p:ext uri="{BB962C8B-B14F-4D97-AF65-F5344CB8AC3E}">
        <p14:creationId xmlns:p14="http://schemas.microsoft.com/office/powerpoint/2010/main" val="83062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Miten motivoida lahjoittajia?</a:t>
            </a:r>
          </a:p>
        </p:txBody>
      </p:sp>
      <p:sp>
        <p:nvSpPr>
          <p:cNvPr id="3" name="Slide Number Placeholder 2"/>
          <p:cNvSpPr>
            <a:spLocks noGrp="1"/>
          </p:cNvSpPr>
          <p:nvPr>
            <p:ph type="sldNum" sz="quarter" idx="4"/>
          </p:nvPr>
        </p:nvSpPr>
        <p:spPr/>
        <p:txBody>
          <a:bodyPr/>
          <a:lstStyle/>
          <a:p>
            <a:fld id="{4034BEE3-566C-4068-A777-C3A4762E861B}" type="slidenum">
              <a:rPr lang="en-GB" smtClean="0"/>
              <a:pPr/>
              <a:t>61</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sp>
        <p:nvSpPr>
          <p:cNvPr id="4" name="Rectangle 3"/>
          <p:cNvSpPr/>
          <p:nvPr/>
        </p:nvSpPr>
        <p:spPr>
          <a:xfrm>
            <a:off x="3883752" y="1326845"/>
            <a:ext cx="2813591" cy="369332"/>
          </a:xfrm>
          <a:prstGeom prst="rect">
            <a:avLst/>
          </a:prstGeom>
        </p:spPr>
        <p:txBody>
          <a:bodyPr wrap="none">
            <a:spAutoFit/>
          </a:bodyPr>
          <a:lstStyle/>
          <a:p>
            <a:r>
              <a:rPr lang="fi-FI" dirty="0"/>
              <a:t>Lahjoitus on hyvä sijoitus.</a:t>
            </a:r>
          </a:p>
        </p:txBody>
      </p:sp>
      <p:sp>
        <p:nvSpPr>
          <p:cNvPr id="6" name="Rectangle 5"/>
          <p:cNvSpPr/>
          <p:nvPr/>
        </p:nvSpPr>
        <p:spPr>
          <a:xfrm>
            <a:off x="5161128" y="2095759"/>
            <a:ext cx="1864613" cy="369332"/>
          </a:xfrm>
          <a:prstGeom prst="rect">
            <a:avLst/>
          </a:prstGeom>
        </p:spPr>
        <p:txBody>
          <a:bodyPr wrap="none">
            <a:spAutoFit/>
          </a:bodyPr>
          <a:lstStyle/>
          <a:p>
            <a:r>
              <a:rPr lang="fi-FI" dirty="0"/>
              <a:t>Se voit olla sinä.</a:t>
            </a:r>
          </a:p>
        </p:txBody>
      </p:sp>
      <p:sp>
        <p:nvSpPr>
          <p:cNvPr id="7" name="Rectangle 6"/>
          <p:cNvSpPr/>
          <p:nvPr/>
        </p:nvSpPr>
        <p:spPr>
          <a:xfrm>
            <a:off x="4811794" y="2897403"/>
            <a:ext cx="3771097" cy="369332"/>
          </a:xfrm>
          <a:prstGeom prst="rect">
            <a:avLst/>
          </a:prstGeom>
        </p:spPr>
        <p:txBody>
          <a:bodyPr wrap="none">
            <a:spAutoFit/>
          </a:bodyPr>
          <a:lstStyle/>
          <a:p>
            <a:r>
              <a:rPr lang="fi-FI" dirty="0"/>
              <a:t>Syöpä on voitettavissa, LAHJOITA.</a:t>
            </a:r>
          </a:p>
        </p:txBody>
      </p:sp>
      <p:sp>
        <p:nvSpPr>
          <p:cNvPr id="8" name="Rectangle 7"/>
          <p:cNvSpPr/>
          <p:nvPr/>
        </p:nvSpPr>
        <p:spPr>
          <a:xfrm>
            <a:off x="8642316" y="4310104"/>
            <a:ext cx="2044149" cy="369332"/>
          </a:xfrm>
          <a:prstGeom prst="rect">
            <a:avLst/>
          </a:prstGeom>
        </p:spPr>
        <p:txBody>
          <a:bodyPr wrap="none">
            <a:spAutoFit/>
          </a:bodyPr>
          <a:lstStyle/>
          <a:p>
            <a:r>
              <a:rPr lang="fi-FI" dirty="0"/>
              <a:t>Ihmisiä voi auttaa.</a:t>
            </a:r>
          </a:p>
        </p:txBody>
      </p:sp>
      <p:sp>
        <p:nvSpPr>
          <p:cNvPr id="9" name="Rectangle 8"/>
          <p:cNvSpPr/>
          <p:nvPr/>
        </p:nvSpPr>
        <p:spPr>
          <a:xfrm>
            <a:off x="5072108" y="3813420"/>
            <a:ext cx="3570208" cy="369332"/>
          </a:xfrm>
          <a:prstGeom prst="rect">
            <a:avLst/>
          </a:prstGeom>
        </p:spPr>
        <p:txBody>
          <a:bodyPr wrap="none">
            <a:spAutoFit/>
          </a:bodyPr>
          <a:lstStyle/>
          <a:p>
            <a:r>
              <a:rPr lang="fi-FI" dirty="0"/>
              <a:t>Tämä apuraha ei mene hukkaan.</a:t>
            </a:r>
          </a:p>
        </p:txBody>
      </p:sp>
      <p:sp>
        <p:nvSpPr>
          <p:cNvPr id="10" name="Rectangle 9"/>
          <p:cNvSpPr/>
          <p:nvPr/>
        </p:nvSpPr>
        <p:spPr>
          <a:xfrm>
            <a:off x="7748370" y="2095759"/>
            <a:ext cx="3108543" cy="369332"/>
          </a:xfrm>
          <a:prstGeom prst="rect">
            <a:avLst/>
          </a:prstGeom>
        </p:spPr>
        <p:txBody>
          <a:bodyPr wrap="none">
            <a:spAutoFit/>
          </a:bodyPr>
          <a:lstStyle/>
          <a:p>
            <a:r>
              <a:rPr lang="fi-FI" dirty="0"/>
              <a:t>Tämä on erittäin tärkeä asia.</a:t>
            </a:r>
          </a:p>
        </p:txBody>
      </p:sp>
      <p:sp>
        <p:nvSpPr>
          <p:cNvPr id="11" name="Rectangle 10"/>
          <p:cNvSpPr/>
          <p:nvPr/>
        </p:nvSpPr>
        <p:spPr>
          <a:xfrm>
            <a:off x="1285015" y="3244334"/>
            <a:ext cx="2775119" cy="369332"/>
          </a:xfrm>
          <a:prstGeom prst="rect">
            <a:avLst/>
          </a:prstGeom>
        </p:spPr>
        <p:txBody>
          <a:bodyPr wrap="none">
            <a:spAutoFit/>
          </a:bodyPr>
          <a:lstStyle/>
          <a:p>
            <a:r>
              <a:rPr lang="fi-FI" dirty="0"/>
              <a:t>Pienikin panos on tärkeä.</a:t>
            </a:r>
          </a:p>
        </p:txBody>
      </p:sp>
      <p:sp>
        <p:nvSpPr>
          <p:cNvPr id="12" name="Rectangle 11"/>
          <p:cNvSpPr/>
          <p:nvPr/>
        </p:nvSpPr>
        <p:spPr>
          <a:xfrm>
            <a:off x="5793267" y="5023140"/>
            <a:ext cx="6096000" cy="646331"/>
          </a:xfrm>
          <a:prstGeom prst="rect">
            <a:avLst/>
          </a:prstGeom>
        </p:spPr>
        <p:txBody>
          <a:bodyPr>
            <a:spAutoFit/>
          </a:bodyPr>
          <a:lstStyle/>
          <a:p>
            <a:r>
              <a:rPr lang="fi-FI" dirty="0"/>
              <a:t>Hyvä tutkimus kannattaa aina.</a:t>
            </a:r>
          </a:p>
          <a:p>
            <a:r>
              <a:rPr lang="fi-FI" dirty="0"/>
              <a:t>Korkealaatuiseen tutkimukseen kannattaa satsata.</a:t>
            </a:r>
          </a:p>
        </p:txBody>
      </p:sp>
      <p:sp>
        <p:nvSpPr>
          <p:cNvPr id="13" name="Rectangle 12"/>
          <p:cNvSpPr/>
          <p:nvPr/>
        </p:nvSpPr>
        <p:spPr>
          <a:xfrm>
            <a:off x="1458081" y="2075838"/>
            <a:ext cx="1582484" cy="369332"/>
          </a:xfrm>
          <a:prstGeom prst="rect">
            <a:avLst/>
          </a:prstGeom>
        </p:spPr>
        <p:txBody>
          <a:bodyPr wrap="none">
            <a:spAutoFit/>
          </a:bodyPr>
          <a:lstStyle/>
          <a:p>
            <a:r>
              <a:rPr lang="fi-FI" dirty="0"/>
              <a:t>Älä mieti, tee.</a:t>
            </a:r>
          </a:p>
        </p:txBody>
      </p:sp>
      <p:sp>
        <p:nvSpPr>
          <p:cNvPr id="14" name="Rectangle 13"/>
          <p:cNvSpPr/>
          <p:nvPr/>
        </p:nvSpPr>
        <p:spPr>
          <a:xfrm>
            <a:off x="620672" y="5187383"/>
            <a:ext cx="4839786" cy="369332"/>
          </a:xfrm>
          <a:prstGeom prst="rect">
            <a:avLst/>
          </a:prstGeom>
        </p:spPr>
        <p:txBody>
          <a:bodyPr wrap="none">
            <a:spAutoFit/>
          </a:bodyPr>
          <a:lstStyle/>
          <a:p>
            <a:r>
              <a:rPr lang="fi-FI"/>
              <a:t>Syöpätutkimuksen tukeminen kannattaa aina.</a:t>
            </a:r>
            <a:endParaRPr lang="fi-FI" dirty="0"/>
          </a:p>
        </p:txBody>
      </p:sp>
      <p:sp>
        <p:nvSpPr>
          <p:cNvPr id="15" name="Rectangle 14"/>
          <p:cNvSpPr/>
          <p:nvPr/>
        </p:nvSpPr>
        <p:spPr>
          <a:xfrm>
            <a:off x="910604" y="4279868"/>
            <a:ext cx="5480988" cy="369332"/>
          </a:xfrm>
          <a:prstGeom prst="rect">
            <a:avLst/>
          </a:prstGeom>
        </p:spPr>
        <p:txBody>
          <a:bodyPr wrap="none">
            <a:spAutoFit/>
          </a:bodyPr>
          <a:lstStyle/>
          <a:p>
            <a:r>
              <a:rPr lang="fi-FI" dirty="0"/>
              <a:t>Yksi järkevämpiä paikkoja laittaa ylimääräinen raha.</a:t>
            </a:r>
          </a:p>
        </p:txBody>
      </p:sp>
    </p:spTree>
    <p:extLst>
      <p:ext uri="{BB962C8B-B14F-4D97-AF65-F5344CB8AC3E}">
        <p14:creationId xmlns:p14="http://schemas.microsoft.com/office/powerpoint/2010/main" val="79790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Tutkimustyön rahoituslähteet</a:t>
            </a:r>
          </a:p>
        </p:txBody>
      </p:sp>
      <p:sp>
        <p:nvSpPr>
          <p:cNvPr id="3" name="Slide Number Placeholder 2"/>
          <p:cNvSpPr>
            <a:spLocks noGrp="1"/>
          </p:cNvSpPr>
          <p:nvPr>
            <p:ph type="sldNum" sz="quarter" idx="4"/>
          </p:nvPr>
        </p:nvSpPr>
        <p:spPr/>
        <p:txBody>
          <a:bodyPr/>
          <a:lstStyle/>
          <a:p>
            <a:fld id="{4034BEE3-566C-4068-A777-C3A4762E861B}" type="slidenum">
              <a:rPr lang="en-GB" smtClean="0"/>
              <a:pPr/>
              <a:t>7</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6" name="Picture 5"/>
          <p:cNvPicPr>
            <a:picLocks noChangeAspect="1"/>
          </p:cNvPicPr>
          <p:nvPr/>
        </p:nvPicPr>
        <p:blipFill>
          <a:blip r:embed="rId2"/>
          <a:stretch>
            <a:fillRect/>
          </a:stretch>
        </p:blipFill>
        <p:spPr>
          <a:xfrm>
            <a:off x="3809802" y="2057281"/>
            <a:ext cx="4572396" cy="2743438"/>
          </a:xfrm>
          <a:prstGeom prst="rect">
            <a:avLst/>
          </a:prstGeom>
        </p:spPr>
      </p:pic>
    </p:spTree>
    <p:extLst>
      <p:ext uri="{BB962C8B-B14F-4D97-AF65-F5344CB8AC3E}">
        <p14:creationId xmlns:p14="http://schemas.microsoft.com/office/powerpoint/2010/main" val="251981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Tutkimustyön rahoituslähteet</a:t>
            </a:r>
          </a:p>
        </p:txBody>
      </p:sp>
      <p:sp>
        <p:nvSpPr>
          <p:cNvPr id="3" name="Slide Number Placeholder 2"/>
          <p:cNvSpPr>
            <a:spLocks noGrp="1"/>
          </p:cNvSpPr>
          <p:nvPr>
            <p:ph type="sldNum" sz="quarter" idx="4"/>
          </p:nvPr>
        </p:nvSpPr>
        <p:spPr/>
        <p:txBody>
          <a:bodyPr/>
          <a:lstStyle/>
          <a:p>
            <a:fld id="{4034BEE3-566C-4068-A777-C3A4762E861B}" type="slidenum">
              <a:rPr lang="en-GB" smtClean="0"/>
              <a:pPr/>
              <a:t>8</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pic>
        <p:nvPicPr>
          <p:cNvPr id="4" name="Picture 3"/>
          <p:cNvPicPr>
            <a:picLocks noChangeAspect="1"/>
          </p:cNvPicPr>
          <p:nvPr/>
        </p:nvPicPr>
        <p:blipFill>
          <a:blip r:embed="rId2"/>
          <a:stretch>
            <a:fillRect/>
          </a:stretch>
        </p:blipFill>
        <p:spPr>
          <a:xfrm>
            <a:off x="424198" y="2060329"/>
            <a:ext cx="5438103" cy="2737341"/>
          </a:xfrm>
          <a:prstGeom prst="rect">
            <a:avLst/>
          </a:prstGeom>
        </p:spPr>
      </p:pic>
      <p:pic>
        <p:nvPicPr>
          <p:cNvPr id="9" name="Picture 8"/>
          <p:cNvPicPr>
            <a:picLocks noChangeAspect="1"/>
          </p:cNvPicPr>
          <p:nvPr/>
        </p:nvPicPr>
        <p:blipFill>
          <a:blip r:embed="rId3"/>
          <a:stretch>
            <a:fillRect/>
          </a:stretch>
        </p:blipFill>
        <p:spPr>
          <a:xfrm>
            <a:off x="6876385" y="2057281"/>
            <a:ext cx="4572396" cy="2743438"/>
          </a:xfrm>
          <a:prstGeom prst="rect">
            <a:avLst/>
          </a:prstGeom>
        </p:spPr>
      </p:pic>
    </p:spTree>
    <p:extLst>
      <p:ext uri="{BB962C8B-B14F-4D97-AF65-F5344CB8AC3E}">
        <p14:creationId xmlns:p14="http://schemas.microsoft.com/office/powerpoint/2010/main" val="305149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76948" y="2060329"/>
            <a:ext cx="5438103" cy="2737341"/>
          </a:xfrm>
          <a:prstGeom prst="rect">
            <a:avLst/>
          </a:prstGeom>
        </p:spPr>
      </p:pic>
      <p:pic>
        <p:nvPicPr>
          <p:cNvPr id="10" name="Picture 9"/>
          <p:cNvPicPr>
            <a:picLocks noChangeAspect="1"/>
          </p:cNvPicPr>
          <p:nvPr/>
        </p:nvPicPr>
        <p:blipFill>
          <a:blip r:embed="rId3"/>
          <a:stretch>
            <a:fillRect/>
          </a:stretch>
        </p:blipFill>
        <p:spPr>
          <a:xfrm>
            <a:off x="6920989" y="2057281"/>
            <a:ext cx="4572396" cy="2743438"/>
          </a:xfrm>
          <a:prstGeom prst="rect">
            <a:avLst/>
          </a:prstGeom>
        </p:spPr>
      </p:pic>
      <p:sp>
        <p:nvSpPr>
          <p:cNvPr id="2" name="Title 1"/>
          <p:cNvSpPr>
            <a:spLocks noGrp="1"/>
          </p:cNvSpPr>
          <p:nvPr>
            <p:ph type="title"/>
          </p:nvPr>
        </p:nvSpPr>
        <p:spPr/>
        <p:txBody>
          <a:bodyPr/>
          <a:lstStyle/>
          <a:p>
            <a:r>
              <a:rPr lang="fi-FI" dirty="0"/>
              <a:t>Tutkimustyön rahoituslähteet</a:t>
            </a:r>
          </a:p>
        </p:txBody>
      </p:sp>
      <p:sp>
        <p:nvSpPr>
          <p:cNvPr id="3" name="Slide Number Placeholder 2"/>
          <p:cNvSpPr>
            <a:spLocks noGrp="1"/>
          </p:cNvSpPr>
          <p:nvPr>
            <p:ph type="sldNum" sz="quarter" idx="4"/>
          </p:nvPr>
        </p:nvSpPr>
        <p:spPr/>
        <p:txBody>
          <a:bodyPr/>
          <a:lstStyle/>
          <a:p>
            <a:fld id="{4034BEE3-566C-4068-A777-C3A4762E861B}" type="slidenum">
              <a:rPr lang="en-GB" smtClean="0"/>
              <a:pPr/>
              <a:t>9</a:t>
            </a:fld>
            <a:endParaRPr lang="en-GB" dirty="0"/>
          </a:p>
        </p:txBody>
      </p:sp>
      <p:sp>
        <p:nvSpPr>
          <p:cNvPr id="5" name="Text Placeholder 4"/>
          <p:cNvSpPr>
            <a:spLocks noGrp="1"/>
          </p:cNvSpPr>
          <p:nvPr>
            <p:ph type="body" sz="quarter" idx="18"/>
          </p:nvPr>
        </p:nvSpPr>
        <p:spPr/>
        <p:txBody>
          <a:bodyPr/>
          <a:lstStyle/>
          <a:p>
            <a:r>
              <a:rPr lang="fi-FI"/>
              <a:t>Syöpäsäätiön apurahatutkimus 2018</a:t>
            </a:r>
            <a:endParaRPr lang="fi-FI" dirty="0"/>
          </a:p>
        </p:txBody>
      </p:sp>
    </p:spTree>
    <p:extLst>
      <p:ext uri="{BB962C8B-B14F-4D97-AF65-F5344CB8AC3E}">
        <p14:creationId xmlns:p14="http://schemas.microsoft.com/office/powerpoint/2010/main" val="30415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24297 0.00417 " pathEditMode="relative" rAng="0" ptsTypes="AA">
                                      <p:cBhvr>
                                        <p:cTn id="6" dur="2000" fill="hold"/>
                                        <p:tgtEl>
                                          <p:spTgt spid="4"/>
                                        </p:tgtEl>
                                        <p:attrNameLst>
                                          <p:attrName>ppt_x</p:attrName>
                                          <p:attrName>ppt_y</p:attrName>
                                        </p:attrNameLst>
                                      </p:cBhvr>
                                      <p:rCtr x="-12148" y="208"/>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CKSLIDES" val="6.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Lst>
</file>

<file path=ppt/tags/tag8.xml><?xml version="1.0" encoding="utf-8"?>
<p:tagLst xmlns:a="http://schemas.openxmlformats.org/drawingml/2006/main" xmlns:r="http://schemas.openxmlformats.org/officeDocument/2006/relationships" xmlns:p="http://schemas.openxmlformats.org/presentationml/2006/main">
  <p:tag name="LOGO_POSITION" val="HEADER"/>
  <p:tag name="LOGO" val="CORPORATE_HEADER"/>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Kantar TNS PowerPoint template 16x9 - for presentations and pitches.potx" id="{4FD1AF3B-7D88-461C-A10B-69DE620C401C}" vid="{075ABD20-D504-49F6-8675-C2117560A7EC}"/>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Kantar TNS PowerPoint template 16x9 - for presentations and pitches.potx" id="{4FD1AF3B-7D88-461C-A10B-69DE620C401C}" vid="{E30341B0-6A02-4D05-9AD7-39818DF8F4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193883-9DEF-4394-A746-8B0504B231C0}">
  <ds:schemaRefs>
    <ds:schemaRef ds:uri="http://schemas.microsoft.com/office/2006/metadata/properties"/>
    <ds:schemaRef ds:uri="0b437f98-23ae-4433-b13b-76c2068079ae"/>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3.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901</TotalTime>
  <Words>3319</Words>
  <Application>Microsoft Office PowerPoint</Application>
  <PresentationFormat>Widescreen</PresentationFormat>
  <Paragraphs>410</Paragraphs>
  <Slides>61</Slides>
  <Notes>1</Notes>
  <HiddenSlides>21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61</vt:i4>
      </vt:variant>
    </vt:vector>
  </HeadingPairs>
  <TitlesOfParts>
    <vt:vector size="66" baseType="lpstr">
      <vt:lpstr>Arial</vt:lpstr>
      <vt:lpstr>Calibri</vt:lpstr>
      <vt:lpstr>Wingdings</vt:lpstr>
      <vt:lpstr>Kantar TNS Presentation Template (16_9)</vt:lpstr>
      <vt:lpstr>Content slides - no sub heading</vt:lpstr>
      <vt:lpstr>Syöpäsäätiön apurahatutkimus 2018</vt:lpstr>
      <vt:lpstr>PowerPoint Presentation</vt:lpstr>
      <vt:lpstr>Tutkimuksen toteuttaminen</vt:lpstr>
      <vt:lpstr>PowerPoint Presentation</vt:lpstr>
      <vt:lpstr>PowerPoint Presentation</vt:lpstr>
      <vt:lpstr>Tutkimustyön rahoituslähteet</vt:lpstr>
      <vt:lpstr>Tutkimustyön rahoituslähteet</vt:lpstr>
      <vt:lpstr>Tutkimustyön rahoituslähteet</vt:lpstr>
      <vt:lpstr>Tutkimustyön rahoituslähteet</vt:lpstr>
      <vt:lpstr>Tutkimustyön rahoituslähteet: muut lähteet</vt:lpstr>
      <vt:lpstr>Tutkimustyön rahoituslähteet: muut lähteet</vt:lpstr>
      <vt:lpstr>Tutkimustyön rahoituslähteet: muut lähteet</vt:lpstr>
      <vt:lpstr>Tutkimustyön rahoituslähteet</vt:lpstr>
      <vt:lpstr>Tutkimustyön rahoituslähteet</vt:lpstr>
      <vt:lpstr>PowerPoint Presentation</vt:lpstr>
      <vt:lpstr>Syöpäsäätiö tutkimustyön rahoittajana</vt:lpstr>
      <vt:lpstr>Syöpäsäätiö tutkimustyön rahoittajana</vt:lpstr>
      <vt:lpstr>Syöpäsäätiö tutkimustyön rahoittajana</vt:lpstr>
      <vt:lpstr>Syöpäsäätiö tutkimustyön rahoittajana</vt:lpstr>
      <vt:lpstr>Syöpäsäätiö tutkimustyön rahoittajana</vt:lpstr>
      <vt:lpstr>Syöpäsäätiö tutkimustyön rahoittajana</vt:lpstr>
      <vt:lpstr>PowerPoint Presentation</vt:lpstr>
      <vt:lpstr>Rahoitukseen liittyviä ajatuksia</vt:lpstr>
      <vt:lpstr>Rahoitukseen liittyviä ajatuksia</vt:lpstr>
      <vt:lpstr>Rahoitukseen liittyviä ajatuksia</vt:lpstr>
      <vt:lpstr>Rahoitukseen liittyviä ajatuksia</vt:lpstr>
      <vt:lpstr>Rahoitukseen liittyviä ajatuksia: miksi rahoitus vaikeutunut (muut syyt)</vt:lpstr>
      <vt:lpstr>Rahoitukseen liittyviä ajatuksia: miksi rahoitus vaikeutunut (muut syyt)</vt:lpstr>
      <vt:lpstr>Rahoitukseen liittyviä ajatuksia: näkemyksiä yliopistorahoituksesta</vt:lpstr>
      <vt:lpstr>Rahoitukseen liittyviä ajatuksia: näkemyksiä yliopistorahoituksesta</vt:lpstr>
      <vt:lpstr>Rahoitukseen liittyviä ajatuksia</vt:lpstr>
      <vt:lpstr>Rahoitukseen liittyviä ajatuksia</vt:lpstr>
      <vt:lpstr>Rahoitukseen liittyviä ajatuksia</vt:lpstr>
      <vt:lpstr>Rahoitukseen liittyviä ajatuksia</vt:lpstr>
      <vt:lpstr>PowerPoint Presentation</vt:lpstr>
      <vt:lpstr>Lähitulevaisuuden rahoitusnäkymät</vt:lpstr>
      <vt:lpstr>Lähitulevaisuuden rahoitusnäkymät</vt:lpstr>
      <vt:lpstr>Lähitulevaisuuden rahoitusnäkymät</vt:lpstr>
      <vt:lpstr>Lähitulevaisuuden rahoitusnäkymät</vt:lpstr>
      <vt:lpstr>Lähitulevaisuuden rahoitusnäkymät</vt:lpstr>
      <vt:lpstr>Lähitulevaisuuden rahoitusnäkymät</vt:lpstr>
      <vt:lpstr>Lähitulevaisuuden rahoitusnäkymät</vt:lpstr>
      <vt:lpstr>PowerPoint Presentation</vt:lpstr>
      <vt:lpstr>Syöpäsäätiön apurahakäytännöt</vt:lpstr>
      <vt:lpstr>Syöpäsäätiön apurahakäytännöt</vt:lpstr>
      <vt:lpstr>Syöpäsäätiön apurahakäytännöt</vt:lpstr>
      <vt:lpstr>Syöpäsäätiön apurahakäytännöt</vt:lpstr>
      <vt:lpstr>Syöpäsäätiön apurahakäytännöt</vt:lpstr>
      <vt:lpstr>Syöpäsäätiön apurahakäytännöt: miten pitäisi kehittää?</vt:lpstr>
      <vt:lpstr>PowerPoint Presentation</vt:lpstr>
      <vt:lpstr>Tutkijahaaveita ja unelmia</vt:lpstr>
      <vt:lpstr>Tutkijahaaveita ja unelmia</vt:lpstr>
      <vt:lpstr>Tutkijahaaveita ja unelmia</vt:lpstr>
      <vt:lpstr>Tutkijahaaveita ja unelmia</vt:lpstr>
      <vt:lpstr>Tutkijahaaveita ja unelmia</vt:lpstr>
      <vt:lpstr>Tutkijahaaveita ja unelmia</vt:lpstr>
      <vt:lpstr>Tutkijahaaveita ja unelmia</vt:lpstr>
      <vt:lpstr>PowerPoint Presentation</vt:lpstr>
      <vt:lpstr>Miten motivoida lahjoittajia?</vt:lpstr>
      <vt:lpstr>Miten motivoida lahjoittajia?</vt:lpstr>
      <vt:lpstr>Miten motivoida lahjoittajia?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Syöpäsäätiön apurahatutkimus 2018</dc:title>
  <dc:subject/>
  <dc:creator>Nurmela, Sakari (TSESP)</dc:creator>
  <cp:keywords/>
  <dc:description/>
  <cp:lastModifiedBy>Anu Kytölä</cp:lastModifiedBy>
  <cp:revision>56</cp:revision>
  <cp:lastPrinted>2017-03-24T13:40:26Z</cp:lastPrinted>
  <dcterms:created xsi:type="dcterms:W3CDTF">2018-02-25T13:10:07Z</dcterms:created>
  <dcterms:modified xsi:type="dcterms:W3CDTF">2018-03-08T10:50:01Z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