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6" r:id="rId2"/>
    <p:sldId id="258" r:id="rId3"/>
    <p:sldId id="265" r:id="rId4"/>
    <p:sldId id="257" r:id="rId5"/>
    <p:sldId id="259" r:id="rId6"/>
  </p:sldIdLst>
  <p:sldSz cx="12192000" cy="6858000"/>
  <p:notesSz cx="12192000" cy="6858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9"/>
    <p:restoredTop sz="90483" autoAdjust="0"/>
  </p:normalViewPr>
  <p:slideViewPr>
    <p:cSldViewPr>
      <p:cViewPr>
        <p:scale>
          <a:sx n="60" d="100"/>
          <a:sy n="60" d="100"/>
        </p:scale>
        <p:origin x="-392" y="-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3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ka Javanainen" userId="22eea4b468e3d182" providerId="LiveId" clId="{3C7B5AFB-78C9-45A6-BC04-0BE895CB6CC7}"/>
    <pc:docChg chg="modSld">
      <pc:chgData name="Marika Javanainen" userId="22eea4b468e3d182" providerId="LiveId" clId="{3C7B5AFB-78C9-45A6-BC04-0BE895CB6CC7}" dt="2018-02-09T09:39:02.024" v="93" actId="6549"/>
      <pc:docMkLst>
        <pc:docMk/>
      </pc:docMkLst>
      <pc:sldChg chg="modSp">
        <pc:chgData name="Marika Javanainen" userId="22eea4b468e3d182" providerId="LiveId" clId="{3C7B5AFB-78C9-45A6-BC04-0BE895CB6CC7}" dt="2018-02-09T09:38:15.531" v="75" actId="20577"/>
        <pc:sldMkLst>
          <pc:docMk/>
          <pc:sldMk cId="0" sldId="258"/>
        </pc:sldMkLst>
        <pc:spChg chg="mod">
          <ac:chgData name="Marika Javanainen" userId="22eea4b468e3d182" providerId="LiveId" clId="{3C7B5AFB-78C9-45A6-BC04-0BE895CB6CC7}" dt="2018-02-09T09:35:00.685" v="13" actId="20577"/>
          <ac:spMkLst>
            <pc:docMk/>
            <pc:sldMk cId="0" sldId="258"/>
            <ac:spMk id="3" creationId="{00000000-0000-0000-0000-000000000000}"/>
          </ac:spMkLst>
        </pc:spChg>
        <pc:spChg chg="mod">
          <ac:chgData name="Marika Javanainen" userId="22eea4b468e3d182" providerId="LiveId" clId="{3C7B5AFB-78C9-45A6-BC04-0BE895CB6CC7}" dt="2018-02-09T09:35:08.660" v="32" actId="20577"/>
          <ac:spMkLst>
            <pc:docMk/>
            <pc:sldMk cId="0" sldId="258"/>
            <ac:spMk id="11" creationId="{00000000-0000-0000-0000-000000000000}"/>
          </ac:spMkLst>
        </pc:spChg>
        <pc:spChg chg="mod">
          <ac:chgData name="Marika Javanainen" userId="22eea4b468e3d182" providerId="LiveId" clId="{3C7B5AFB-78C9-45A6-BC04-0BE895CB6CC7}" dt="2018-02-09T09:38:15.531" v="75" actId="20577"/>
          <ac:spMkLst>
            <pc:docMk/>
            <pc:sldMk cId="0" sldId="258"/>
            <ac:spMk id="14" creationId="{00000000-0000-0000-0000-000000000000}"/>
          </ac:spMkLst>
        </pc:spChg>
        <pc:spChg chg="mod">
          <ac:chgData name="Marika Javanainen" userId="22eea4b468e3d182" providerId="LiveId" clId="{3C7B5AFB-78C9-45A6-BC04-0BE895CB6CC7}" dt="2018-02-09T09:35:28.349" v="60" actId="20577"/>
          <ac:spMkLst>
            <pc:docMk/>
            <pc:sldMk cId="0" sldId="258"/>
            <ac:spMk id="15" creationId="{00000000-0000-0000-0000-000000000000}"/>
          </ac:spMkLst>
        </pc:spChg>
        <pc:spChg chg="mod">
          <ac:chgData name="Marika Javanainen" userId="22eea4b468e3d182" providerId="LiveId" clId="{3C7B5AFB-78C9-45A6-BC04-0BE895CB6CC7}" dt="2018-02-09T09:35:23.053" v="53" actId="20577"/>
          <ac:spMkLst>
            <pc:docMk/>
            <pc:sldMk cId="0" sldId="258"/>
            <ac:spMk id="16" creationId="{00000000-0000-0000-0000-000000000000}"/>
          </ac:spMkLst>
        </pc:spChg>
        <pc:spChg chg="mod">
          <ac:chgData name="Marika Javanainen" userId="22eea4b468e3d182" providerId="LiveId" clId="{3C7B5AFB-78C9-45A6-BC04-0BE895CB6CC7}" dt="2018-02-09T09:38:05.155" v="73" actId="20577"/>
          <ac:spMkLst>
            <pc:docMk/>
            <pc:sldMk cId="0" sldId="258"/>
            <ac:spMk id="20" creationId="{00000000-0000-0000-0000-000000000000}"/>
          </ac:spMkLst>
        </pc:spChg>
      </pc:sldChg>
      <pc:sldChg chg="modSp">
        <pc:chgData name="Marika Javanainen" userId="22eea4b468e3d182" providerId="LiveId" clId="{3C7B5AFB-78C9-45A6-BC04-0BE895CB6CC7}" dt="2018-02-09T09:39:02.024" v="93" actId="6549"/>
        <pc:sldMkLst>
          <pc:docMk/>
          <pc:sldMk cId="771470441" sldId="265"/>
        </pc:sldMkLst>
        <pc:spChg chg="mod">
          <ac:chgData name="Marika Javanainen" userId="22eea4b468e3d182" providerId="LiveId" clId="{3C7B5AFB-78C9-45A6-BC04-0BE895CB6CC7}" dt="2018-02-09T09:38:24.589" v="77" actId="6549"/>
          <ac:spMkLst>
            <pc:docMk/>
            <pc:sldMk cId="771470441" sldId="265"/>
            <ac:spMk id="9" creationId="{81B79EA2-0511-AC4C-A4B6-A643497066AF}"/>
          </ac:spMkLst>
        </pc:spChg>
        <pc:spChg chg="mod">
          <ac:chgData name="Marika Javanainen" userId="22eea4b468e3d182" providerId="LiveId" clId="{3C7B5AFB-78C9-45A6-BC04-0BE895CB6CC7}" dt="2018-02-09T09:35:36.179" v="67" actId="20577"/>
          <ac:spMkLst>
            <pc:docMk/>
            <pc:sldMk cId="771470441" sldId="265"/>
            <ac:spMk id="24" creationId="{86DFA809-BDFF-2F43-98BF-46BCC09FC5EE}"/>
          </ac:spMkLst>
        </pc:spChg>
        <pc:spChg chg="mod">
          <ac:chgData name="Marika Javanainen" userId="22eea4b468e3d182" providerId="LiveId" clId="{3C7B5AFB-78C9-45A6-BC04-0BE895CB6CC7}" dt="2018-02-09T09:38:30.557" v="79" actId="6549"/>
          <ac:spMkLst>
            <pc:docMk/>
            <pc:sldMk cId="771470441" sldId="265"/>
            <ac:spMk id="41" creationId="{26E23A93-B539-4940-8AA7-D99DA1181B55}"/>
          </ac:spMkLst>
        </pc:spChg>
        <pc:spChg chg="mod">
          <ac:chgData name="Marika Javanainen" userId="22eea4b468e3d182" providerId="LiveId" clId="{3C7B5AFB-78C9-45A6-BC04-0BE895CB6CC7}" dt="2018-02-09T09:38:40.537" v="81" actId="20577"/>
          <ac:spMkLst>
            <pc:docMk/>
            <pc:sldMk cId="771470441" sldId="265"/>
            <ac:spMk id="43" creationId="{316276C0-B86B-9242-8188-292A119C2432}"/>
          </ac:spMkLst>
        </pc:spChg>
        <pc:spChg chg="mod">
          <ac:chgData name="Marika Javanainen" userId="22eea4b468e3d182" providerId="LiveId" clId="{3C7B5AFB-78C9-45A6-BC04-0BE895CB6CC7}" dt="2018-02-09T09:38:46.595" v="85" actId="20577"/>
          <ac:spMkLst>
            <pc:docMk/>
            <pc:sldMk cId="771470441" sldId="265"/>
            <ac:spMk id="45" creationId="{F85B893F-C435-6C4E-8ABF-29FA944F1D86}"/>
          </ac:spMkLst>
        </pc:spChg>
        <pc:spChg chg="mod">
          <ac:chgData name="Marika Javanainen" userId="22eea4b468e3d182" providerId="LiveId" clId="{3C7B5AFB-78C9-45A6-BC04-0BE895CB6CC7}" dt="2018-02-09T09:38:52.073" v="87" actId="20577"/>
          <ac:spMkLst>
            <pc:docMk/>
            <pc:sldMk cId="771470441" sldId="265"/>
            <ac:spMk id="47" creationId="{34AF1521-6067-074E-BC99-C961F49889CC}"/>
          </ac:spMkLst>
        </pc:spChg>
        <pc:spChg chg="mod">
          <ac:chgData name="Marika Javanainen" userId="22eea4b468e3d182" providerId="LiveId" clId="{3C7B5AFB-78C9-45A6-BC04-0BE895CB6CC7}" dt="2018-02-09T09:38:55.891" v="89" actId="20577"/>
          <ac:spMkLst>
            <pc:docMk/>
            <pc:sldMk cId="771470441" sldId="265"/>
            <ac:spMk id="49" creationId="{AA1EBAA4-621F-A247-BA28-02909DF8CCA0}"/>
          </ac:spMkLst>
        </pc:spChg>
        <pc:spChg chg="mod">
          <ac:chgData name="Marika Javanainen" userId="22eea4b468e3d182" providerId="LiveId" clId="{3C7B5AFB-78C9-45A6-BC04-0BE895CB6CC7}" dt="2018-02-09T09:39:02.024" v="93" actId="6549"/>
          <ac:spMkLst>
            <pc:docMk/>
            <pc:sldMk cId="771470441" sldId="265"/>
            <ac:spMk id="51" creationId="{AAF8888B-91EF-6F43-818E-D47249B3E242}"/>
          </ac:spMkLst>
        </pc:spChg>
      </pc:sldChg>
    </pc:docChg>
  </pc:docChgLst>
  <pc:docChgLst>
    <pc:chgData name="Marika Javanainen" userId="22eea4b468e3d182" providerId="LiveId" clId="{FFC14FA9-D14E-43D4-8CC3-93B8C9DD1E37}"/>
    <pc:docChg chg="custSel addSld delSld modSld">
      <pc:chgData name="Marika Javanainen" userId="22eea4b468e3d182" providerId="LiveId" clId="{FFC14FA9-D14E-43D4-8CC3-93B8C9DD1E37}" dt="2018-02-15T08:11:04.501" v="33" actId="207"/>
      <pc:docMkLst>
        <pc:docMk/>
      </pc:docMkLst>
      <pc:sldChg chg="modSp">
        <pc:chgData name="Marika Javanainen" userId="22eea4b468e3d182" providerId="LiveId" clId="{FFC14FA9-D14E-43D4-8CC3-93B8C9DD1E37}" dt="2018-02-15T08:10:19.665" v="28" actId="6549"/>
        <pc:sldMkLst>
          <pc:docMk/>
          <pc:sldMk cId="0" sldId="257"/>
        </pc:sldMkLst>
        <pc:spChg chg="mod">
          <ac:chgData name="Marika Javanainen" userId="22eea4b468e3d182" providerId="LiveId" clId="{FFC14FA9-D14E-43D4-8CC3-93B8C9DD1E37}" dt="2018-02-15T08:10:19.665" v="28" actId="6549"/>
          <ac:spMkLst>
            <pc:docMk/>
            <pc:sldMk cId="0" sldId="257"/>
            <ac:spMk id="264" creationId="{00000000-0000-0000-0000-000000000000}"/>
          </ac:spMkLst>
        </pc:spChg>
      </pc:sldChg>
      <pc:sldChg chg="modSp">
        <pc:chgData name="Marika Javanainen" userId="22eea4b468e3d182" providerId="LiveId" clId="{FFC14FA9-D14E-43D4-8CC3-93B8C9DD1E37}" dt="2018-02-15T08:11:04.501" v="33" actId="207"/>
        <pc:sldMkLst>
          <pc:docMk/>
          <pc:sldMk cId="0" sldId="259"/>
        </pc:sldMkLst>
        <pc:graphicFrameChg chg="modGraphic">
          <ac:chgData name="Marika Javanainen" userId="22eea4b468e3d182" providerId="LiveId" clId="{FFC14FA9-D14E-43D4-8CC3-93B8C9DD1E37}" dt="2018-02-15T08:11:04.501" v="33" actId="207"/>
          <ac:graphicFrameMkLst>
            <pc:docMk/>
            <pc:sldMk cId="0" sldId="259"/>
            <ac:graphicFrameMk id="9" creationId="{00000000-0000-0000-0000-000000000000}"/>
          </ac:graphicFrameMkLst>
        </pc:graphicFrameChg>
      </pc:sldChg>
      <pc:sldChg chg="del">
        <pc:chgData name="Marika Javanainen" userId="22eea4b468e3d182" providerId="LiveId" clId="{FFC14FA9-D14E-43D4-8CC3-93B8C9DD1E37}" dt="2018-02-15T08:09:43.852" v="1" actId="2696"/>
        <pc:sldMkLst>
          <pc:docMk/>
          <pc:sldMk cId="4069623288" sldId="261"/>
        </pc:sldMkLst>
      </pc:sldChg>
      <pc:sldChg chg="modSp">
        <pc:chgData name="Marika Javanainen" userId="22eea4b468e3d182" providerId="LiveId" clId="{FFC14FA9-D14E-43D4-8CC3-93B8C9DD1E37}" dt="2018-02-15T08:10:04.903" v="27" actId="6549"/>
        <pc:sldMkLst>
          <pc:docMk/>
          <pc:sldMk cId="771470441" sldId="265"/>
        </pc:sldMkLst>
        <pc:spChg chg="mod">
          <ac:chgData name="Marika Javanainen" userId="22eea4b468e3d182" providerId="LiveId" clId="{FFC14FA9-D14E-43D4-8CC3-93B8C9DD1E37}" dt="2018-02-15T08:10:04.903" v="27" actId="6549"/>
          <ac:spMkLst>
            <pc:docMk/>
            <pc:sldMk cId="771470441" sldId="265"/>
            <ac:spMk id="42" creationId="{25F84067-9931-1B41-A11F-4C830460D276}"/>
          </ac:spMkLst>
        </pc:spChg>
      </pc:sldChg>
      <pc:sldChg chg="modSp add">
        <pc:chgData name="Marika Javanainen" userId="22eea4b468e3d182" providerId="LiveId" clId="{FFC14FA9-D14E-43D4-8CC3-93B8C9DD1E37}" dt="2018-02-15T08:09:51.134" v="9" actId="20577"/>
        <pc:sldMkLst>
          <pc:docMk/>
          <pc:sldMk cId="2944964780" sldId="266"/>
        </pc:sldMkLst>
        <pc:spChg chg="mod">
          <ac:chgData name="Marika Javanainen" userId="22eea4b468e3d182" providerId="LiveId" clId="{FFC14FA9-D14E-43D4-8CC3-93B8C9DD1E37}" dt="2018-02-15T08:09:51.134" v="9" actId="20577"/>
          <ac:spMkLst>
            <pc:docMk/>
            <pc:sldMk cId="2944964780" sldId="266"/>
            <ac:spMk id="6" creationId="{B2E737A4-FEA3-4524-B85A-337AFBB8BF7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80687-20F1-464B-ABBD-3E6B0C0AD2EC}" type="datetimeFigureOut">
              <a:rPr lang="fi-FI" smtClean="0"/>
              <a:t>17.2.18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335CA-BF94-3244-9814-5741459D01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5926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35CA-BF94-3244-9814-5741459D0176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8287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35CA-BF94-3244-9814-5741459D0176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232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35CA-BF94-3244-9814-5741459D0176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9069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35CA-BF94-3244-9814-5741459D0176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9226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335CA-BF94-3244-9814-5741459D0176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9509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6">
            <a:extLst>
              <a:ext uri="{FF2B5EF4-FFF2-40B4-BE49-F238E27FC236}">
                <a16:creationId xmlns:a16="http://schemas.microsoft.com/office/drawing/2014/main" xmlns="" id="{56EDBEA2-47BF-C64F-9582-E9D239707E63}"/>
              </a:ext>
            </a:extLst>
          </p:cNvPr>
          <p:cNvSpPr/>
          <p:nvPr userDrawn="1"/>
        </p:nvSpPr>
        <p:spPr>
          <a:xfrm>
            <a:off x="264604" y="260997"/>
            <a:ext cx="11664315" cy="6336030"/>
          </a:xfrm>
          <a:custGeom>
            <a:avLst/>
            <a:gdLst/>
            <a:ahLst/>
            <a:cxnLst/>
            <a:rect l="l" t="t" r="r" b="b"/>
            <a:pathLst>
              <a:path w="11664315" h="6336030">
                <a:moveTo>
                  <a:pt x="0" y="6336004"/>
                </a:moveTo>
                <a:lnTo>
                  <a:pt x="11663997" y="6336004"/>
                </a:lnTo>
                <a:lnTo>
                  <a:pt x="11663997" y="0"/>
                </a:lnTo>
                <a:lnTo>
                  <a:pt x="0" y="0"/>
                </a:lnTo>
                <a:lnTo>
                  <a:pt x="0" y="6336004"/>
                </a:lnTo>
                <a:close/>
              </a:path>
            </a:pathLst>
          </a:custGeom>
          <a:solidFill>
            <a:srgbClr val="E2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91600" y="6302822"/>
            <a:ext cx="280562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fi-FI" smtClean="0"/>
              <a:pPr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0">
            <a:extLst>
              <a:ext uri="{FF2B5EF4-FFF2-40B4-BE49-F238E27FC236}">
                <a16:creationId xmlns:a16="http://schemas.microsoft.com/office/drawing/2014/main" xmlns="" id="{E14C4BD8-0451-1046-8E4B-C70DDCDDB51E}"/>
              </a:ext>
            </a:extLst>
          </p:cNvPr>
          <p:cNvSpPr txBox="1">
            <a:spLocks/>
          </p:cNvSpPr>
          <p:nvPr/>
        </p:nvSpPr>
        <p:spPr>
          <a:xfrm>
            <a:off x="582181" y="6096000"/>
            <a:ext cx="330401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i-FI" b="1" kern="0" dirty="0">
                <a:solidFill>
                  <a:schemeClr val="bg1"/>
                </a:solidFill>
                <a:cs typeface="Arial" panose="020B0604020202020204" pitchFamily="34" charset="0"/>
              </a:rPr>
              <a:t>LOGO?</a:t>
            </a:r>
          </a:p>
        </p:txBody>
      </p:sp>
      <p:pic>
        <p:nvPicPr>
          <p:cNvPr id="4" name="Kuva 3" descr="Kuva, joka sisältää kohteen taivas, ulko, rakennus&#10;&#10;Kuvaus luotu, erittäin korkea luotettavuus">
            <a:extLst>
              <a:ext uri="{FF2B5EF4-FFF2-40B4-BE49-F238E27FC236}">
                <a16:creationId xmlns:a16="http://schemas.microsoft.com/office/drawing/2014/main" xmlns="" id="{9AD91822-AC26-4563-8455-139D7D1F30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5"/>
          <a:stretch/>
        </p:blipFill>
        <p:spPr>
          <a:xfrm>
            <a:off x="228600" y="228600"/>
            <a:ext cx="11658600" cy="5334000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B2E737A4-FEA3-4524-B85A-337AFBB8BF79}"/>
              </a:ext>
            </a:extLst>
          </p:cNvPr>
          <p:cNvSpPr txBox="1"/>
          <p:nvPr/>
        </p:nvSpPr>
        <p:spPr>
          <a:xfrm>
            <a:off x="685800" y="398037"/>
            <a:ext cx="10591800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Pelastusturvallisuuden </a:t>
            </a:r>
            <a:r>
              <a:rPr sz="4000" b="1" spc="-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vuositilasto</a:t>
            </a:r>
            <a:r>
              <a:rPr sz="4000" b="1" spc="-75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 </a:t>
            </a:r>
            <a:r>
              <a:rPr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2017</a:t>
            </a:r>
            <a:r>
              <a:rPr lang="fi-FI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, Tampere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4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ource Sans Pro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xmlns="" id="{AFC2F410-62DB-4A2F-95AB-CB7108C60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75768"/>
            <a:ext cx="3244427" cy="93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6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8600" y="899999"/>
            <a:ext cx="1932305" cy="1932305"/>
          </a:xfrm>
          <a:custGeom>
            <a:avLst/>
            <a:gdLst/>
            <a:ahLst/>
            <a:cxnLst/>
            <a:rect l="l" t="t" r="r" b="b"/>
            <a:pathLst>
              <a:path w="1932304" h="1932305">
                <a:moveTo>
                  <a:pt x="966000" y="0"/>
                </a:moveTo>
                <a:lnTo>
                  <a:pt x="917787" y="1182"/>
                </a:lnTo>
                <a:lnTo>
                  <a:pt x="870186" y="4692"/>
                </a:lnTo>
                <a:lnTo>
                  <a:pt x="823252" y="10474"/>
                </a:lnTo>
                <a:lnTo>
                  <a:pt x="777041" y="18472"/>
                </a:lnTo>
                <a:lnTo>
                  <a:pt x="731608" y="28633"/>
                </a:lnTo>
                <a:lnTo>
                  <a:pt x="687008" y="40899"/>
                </a:lnTo>
                <a:lnTo>
                  <a:pt x="643297" y="55217"/>
                </a:lnTo>
                <a:lnTo>
                  <a:pt x="600529" y="71530"/>
                </a:lnTo>
                <a:lnTo>
                  <a:pt x="558761" y="89783"/>
                </a:lnTo>
                <a:lnTo>
                  <a:pt x="518047" y="109921"/>
                </a:lnTo>
                <a:lnTo>
                  <a:pt x="478443" y="131888"/>
                </a:lnTo>
                <a:lnTo>
                  <a:pt x="440005" y="155629"/>
                </a:lnTo>
                <a:lnTo>
                  <a:pt x="402787" y="181090"/>
                </a:lnTo>
                <a:lnTo>
                  <a:pt x="366845" y="208213"/>
                </a:lnTo>
                <a:lnTo>
                  <a:pt x="332235" y="236945"/>
                </a:lnTo>
                <a:lnTo>
                  <a:pt x="299011" y="267229"/>
                </a:lnTo>
                <a:lnTo>
                  <a:pt x="267229" y="299011"/>
                </a:lnTo>
                <a:lnTo>
                  <a:pt x="236945" y="332235"/>
                </a:lnTo>
                <a:lnTo>
                  <a:pt x="208213" y="366845"/>
                </a:lnTo>
                <a:lnTo>
                  <a:pt x="181090" y="402787"/>
                </a:lnTo>
                <a:lnTo>
                  <a:pt x="155629" y="440005"/>
                </a:lnTo>
                <a:lnTo>
                  <a:pt x="131888" y="478443"/>
                </a:lnTo>
                <a:lnTo>
                  <a:pt x="109921" y="518047"/>
                </a:lnTo>
                <a:lnTo>
                  <a:pt x="89783" y="558761"/>
                </a:lnTo>
                <a:lnTo>
                  <a:pt x="71530" y="600529"/>
                </a:lnTo>
                <a:lnTo>
                  <a:pt x="55217" y="643297"/>
                </a:lnTo>
                <a:lnTo>
                  <a:pt x="40899" y="687008"/>
                </a:lnTo>
                <a:lnTo>
                  <a:pt x="28633" y="731608"/>
                </a:lnTo>
                <a:lnTo>
                  <a:pt x="18472" y="777041"/>
                </a:lnTo>
                <a:lnTo>
                  <a:pt x="10474" y="823252"/>
                </a:lnTo>
                <a:lnTo>
                  <a:pt x="4692" y="870186"/>
                </a:lnTo>
                <a:lnTo>
                  <a:pt x="1182" y="917787"/>
                </a:lnTo>
                <a:lnTo>
                  <a:pt x="0" y="966000"/>
                </a:lnTo>
                <a:lnTo>
                  <a:pt x="1182" y="1014213"/>
                </a:lnTo>
                <a:lnTo>
                  <a:pt x="4692" y="1061815"/>
                </a:lnTo>
                <a:lnTo>
                  <a:pt x="10474" y="1108750"/>
                </a:lnTo>
                <a:lnTo>
                  <a:pt x="18472" y="1154961"/>
                </a:lnTo>
                <a:lnTo>
                  <a:pt x="28633" y="1200395"/>
                </a:lnTo>
                <a:lnTo>
                  <a:pt x="40899" y="1244996"/>
                </a:lnTo>
                <a:lnTo>
                  <a:pt x="55217" y="1288708"/>
                </a:lnTo>
                <a:lnTo>
                  <a:pt x="71530" y="1331475"/>
                </a:lnTo>
                <a:lnTo>
                  <a:pt x="89783" y="1373244"/>
                </a:lnTo>
                <a:lnTo>
                  <a:pt x="109921" y="1413958"/>
                </a:lnTo>
                <a:lnTo>
                  <a:pt x="131888" y="1453562"/>
                </a:lnTo>
                <a:lnTo>
                  <a:pt x="155629" y="1492000"/>
                </a:lnTo>
                <a:lnTo>
                  <a:pt x="181090" y="1529218"/>
                </a:lnTo>
                <a:lnTo>
                  <a:pt x="208213" y="1565159"/>
                </a:lnTo>
                <a:lnTo>
                  <a:pt x="236945" y="1599770"/>
                </a:lnTo>
                <a:lnTo>
                  <a:pt x="267229" y="1632993"/>
                </a:lnTo>
                <a:lnTo>
                  <a:pt x="299011" y="1664775"/>
                </a:lnTo>
                <a:lnTo>
                  <a:pt x="332235" y="1695059"/>
                </a:lnTo>
                <a:lnTo>
                  <a:pt x="366845" y="1723790"/>
                </a:lnTo>
                <a:lnTo>
                  <a:pt x="402787" y="1750913"/>
                </a:lnTo>
                <a:lnTo>
                  <a:pt x="440005" y="1776373"/>
                </a:lnTo>
                <a:lnTo>
                  <a:pt x="478443" y="1800114"/>
                </a:lnTo>
                <a:lnTo>
                  <a:pt x="518047" y="1822081"/>
                </a:lnTo>
                <a:lnTo>
                  <a:pt x="558761" y="1842218"/>
                </a:lnTo>
                <a:lnTo>
                  <a:pt x="600529" y="1860471"/>
                </a:lnTo>
                <a:lnTo>
                  <a:pt x="643297" y="1876784"/>
                </a:lnTo>
                <a:lnTo>
                  <a:pt x="687008" y="1891101"/>
                </a:lnTo>
                <a:lnTo>
                  <a:pt x="731608" y="1903367"/>
                </a:lnTo>
                <a:lnTo>
                  <a:pt x="777041" y="1913527"/>
                </a:lnTo>
                <a:lnTo>
                  <a:pt x="823252" y="1921526"/>
                </a:lnTo>
                <a:lnTo>
                  <a:pt x="870186" y="1927308"/>
                </a:lnTo>
                <a:lnTo>
                  <a:pt x="917787" y="1930818"/>
                </a:lnTo>
                <a:lnTo>
                  <a:pt x="966000" y="1932000"/>
                </a:lnTo>
                <a:lnTo>
                  <a:pt x="1014212" y="1930818"/>
                </a:lnTo>
                <a:lnTo>
                  <a:pt x="1061813" y="1927308"/>
                </a:lnTo>
                <a:lnTo>
                  <a:pt x="1108747" y="1921526"/>
                </a:lnTo>
                <a:lnTo>
                  <a:pt x="1154958" y="1913527"/>
                </a:lnTo>
                <a:lnTo>
                  <a:pt x="1200391" y="1903367"/>
                </a:lnTo>
                <a:lnTo>
                  <a:pt x="1244991" y="1891101"/>
                </a:lnTo>
                <a:lnTo>
                  <a:pt x="1288703" y="1876784"/>
                </a:lnTo>
                <a:lnTo>
                  <a:pt x="1331470" y="1860471"/>
                </a:lnTo>
                <a:lnTo>
                  <a:pt x="1373238" y="1842218"/>
                </a:lnTo>
                <a:lnTo>
                  <a:pt x="1413952" y="1822081"/>
                </a:lnTo>
                <a:lnTo>
                  <a:pt x="1453556" y="1800114"/>
                </a:lnTo>
                <a:lnTo>
                  <a:pt x="1491994" y="1776373"/>
                </a:lnTo>
                <a:lnTo>
                  <a:pt x="1529212" y="1750913"/>
                </a:lnTo>
                <a:lnTo>
                  <a:pt x="1565154" y="1723790"/>
                </a:lnTo>
                <a:lnTo>
                  <a:pt x="1599764" y="1695059"/>
                </a:lnTo>
                <a:lnTo>
                  <a:pt x="1632988" y="1664775"/>
                </a:lnTo>
                <a:lnTo>
                  <a:pt x="1664770" y="1632993"/>
                </a:lnTo>
                <a:lnTo>
                  <a:pt x="1695054" y="1599770"/>
                </a:lnTo>
                <a:lnTo>
                  <a:pt x="1723786" y="1565159"/>
                </a:lnTo>
                <a:lnTo>
                  <a:pt x="1750910" y="1529218"/>
                </a:lnTo>
                <a:lnTo>
                  <a:pt x="1776370" y="1492000"/>
                </a:lnTo>
                <a:lnTo>
                  <a:pt x="1800111" y="1453562"/>
                </a:lnTo>
                <a:lnTo>
                  <a:pt x="1822078" y="1413958"/>
                </a:lnTo>
                <a:lnTo>
                  <a:pt x="1842216" y="1373244"/>
                </a:lnTo>
                <a:lnTo>
                  <a:pt x="1860469" y="1331475"/>
                </a:lnTo>
                <a:lnTo>
                  <a:pt x="1876782" y="1288708"/>
                </a:lnTo>
                <a:lnTo>
                  <a:pt x="1891100" y="1244996"/>
                </a:lnTo>
                <a:lnTo>
                  <a:pt x="1903366" y="1200395"/>
                </a:lnTo>
                <a:lnTo>
                  <a:pt x="1913527" y="1154961"/>
                </a:lnTo>
                <a:lnTo>
                  <a:pt x="1921526" y="1108750"/>
                </a:lnTo>
                <a:lnTo>
                  <a:pt x="1927308" y="1061815"/>
                </a:lnTo>
                <a:lnTo>
                  <a:pt x="1930817" y="1014213"/>
                </a:lnTo>
                <a:lnTo>
                  <a:pt x="1932000" y="966000"/>
                </a:lnTo>
                <a:lnTo>
                  <a:pt x="1930817" y="917787"/>
                </a:lnTo>
                <a:lnTo>
                  <a:pt x="1927308" y="870186"/>
                </a:lnTo>
                <a:lnTo>
                  <a:pt x="1921526" y="823252"/>
                </a:lnTo>
                <a:lnTo>
                  <a:pt x="1913527" y="777041"/>
                </a:lnTo>
                <a:lnTo>
                  <a:pt x="1903366" y="731608"/>
                </a:lnTo>
                <a:lnTo>
                  <a:pt x="1891100" y="687008"/>
                </a:lnTo>
                <a:lnTo>
                  <a:pt x="1876782" y="643297"/>
                </a:lnTo>
                <a:lnTo>
                  <a:pt x="1860469" y="600529"/>
                </a:lnTo>
                <a:lnTo>
                  <a:pt x="1842216" y="558761"/>
                </a:lnTo>
                <a:lnTo>
                  <a:pt x="1822078" y="518047"/>
                </a:lnTo>
                <a:lnTo>
                  <a:pt x="1800111" y="478443"/>
                </a:lnTo>
                <a:lnTo>
                  <a:pt x="1776370" y="440005"/>
                </a:lnTo>
                <a:lnTo>
                  <a:pt x="1750910" y="402787"/>
                </a:lnTo>
                <a:lnTo>
                  <a:pt x="1723786" y="366845"/>
                </a:lnTo>
                <a:lnTo>
                  <a:pt x="1695054" y="332235"/>
                </a:lnTo>
                <a:lnTo>
                  <a:pt x="1664770" y="299011"/>
                </a:lnTo>
                <a:lnTo>
                  <a:pt x="1632988" y="267229"/>
                </a:lnTo>
                <a:lnTo>
                  <a:pt x="1599764" y="236945"/>
                </a:lnTo>
                <a:lnTo>
                  <a:pt x="1565154" y="208213"/>
                </a:lnTo>
                <a:lnTo>
                  <a:pt x="1529212" y="181090"/>
                </a:lnTo>
                <a:lnTo>
                  <a:pt x="1491994" y="155629"/>
                </a:lnTo>
                <a:lnTo>
                  <a:pt x="1453556" y="131888"/>
                </a:lnTo>
                <a:lnTo>
                  <a:pt x="1413952" y="109921"/>
                </a:lnTo>
                <a:lnTo>
                  <a:pt x="1373238" y="89783"/>
                </a:lnTo>
                <a:lnTo>
                  <a:pt x="1331470" y="71530"/>
                </a:lnTo>
                <a:lnTo>
                  <a:pt x="1288703" y="55217"/>
                </a:lnTo>
                <a:lnTo>
                  <a:pt x="1244991" y="40899"/>
                </a:lnTo>
                <a:lnTo>
                  <a:pt x="1200391" y="28633"/>
                </a:lnTo>
                <a:lnTo>
                  <a:pt x="1154958" y="18472"/>
                </a:lnTo>
                <a:lnTo>
                  <a:pt x="1108747" y="10474"/>
                </a:lnTo>
                <a:lnTo>
                  <a:pt x="1061813" y="4692"/>
                </a:lnTo>
                <a:lnTo>
                  <a:pt x="1014212" y="1182"/>
                </a:lnTo>
                <a:lnTo>
                  <a:pt x="966000" y="0"/>
                </a:lnTo>
                <a:close/>
              </a:path>
            </a:pathLst>
          </a:custGeom>
          <a:solidFill>
            <a:srgbClr val="40B3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9900" y="1176573"/>
            <a:ext cx="8364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Pelastusturvallisuuden </a:t>
            </a:r>
            <a:r>
              <a:rPr sz="2800" b="1" spc="-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vuositilasto</a:t>
            </a:r>
            <a:r>
              <a:rPr sz="2800" b="1" spc="-75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 </a:t>
            </a:r>
            <a:r>
              <a:rPr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2017</a:t>
            </a:r>
            <a:r>
              <a:rPr lang="fi-FI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ource Sans Pro"/>
              </a:rPr>
              <a:t>, Tampere</a:t>
            </a:r>
            <a:endParaRPr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Source Sans Pr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1585" y="6048006"/>
            <a:ext cx="6349365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Lisätiedot</a:t>
            </a:r>
            <a:r>
              <a:rPr lang="fi-FI" sz="1400" b="1" spc="-5" dirty="0">
                <a:solidFill>
                  <a:srgbClr val="151616"/>
                </a:solidFill>
                <a:cs typeface="Arial" panose="020B0604020202020204" pitchFamily="34" charset="0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toimitusjohtaja</a:t>
            </a:r>
            <a:r>
              <a:rPr sz="14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400" b="1" spc="-15" dirty="0">
                <a:solidFill>
                  <a:srgbClr val="151616"/>
                </a:solidFill>
                <a:cs typeface="Arial" panose="020B0604020202020204" pitchFamily="34" charset="0"/>
              </a:rPr>
              <a:t>Tuomas </a:t>
            </a:r>
            <a:r>
              <a:rPr sz="1400" b="1" dirty="0">
                <a:solidFill>
                  <a:srgbClr val="151616"/>
                </a:solidFill>
                <a:cs typeface="Arial" panose="020B0604020202020204" pitchFamily="34" charset="0"/>
              </a:rPr>
              <a:t>Jurvelin, </a:t>
            </a:r>
            <a:r>
              <a:rPr sz="14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Safetum</a:t>
            </a:r>
            <a:r>
              <a:rPr sz="14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lang="fi-FI" sz="1400" b="1" spc="-10" dirty="0">
                <a:solidFill>
                  <a:srgbClr val="151616"/>
                </a:solidFill>
                <a:cs typeface="Arial" panose="020B0604020202020204" pitchFamily="34" charset="0"/>
              </a:rPr>
              <a:t>Oy </a:t>
            </a:r>
            <a:r>
              <a:rPr sz="1400" b="1" dirty="0">
                <a:solidFill>
                  <a:srgbClr val="151616"/>
                </a:solidFill>
                <a:cs typeface="Arial" panose="020B0604020202020204" pitchFamily="34" charset="0"/>
              </a:rPr>
              <a:t>041 4675</a:t>
            </a:r>
            <a:r>
              <a:rPr sz="1400" b="1" spc="2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151616"/>
                </a:solidFill>
                <a:cs typeface="Arial" panose="020B0604020202020204" pitchFamily="34" charset="0"/>
              </a:rPr>
              <a:t>401</a:t>
            </a:r>
            <a:endParaRPr sz="1400" b="1" dirty="0"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2596" y="3249002"/>
            <a:ext cx="1180465" cy="2583180"/>
          </a:xfrm>
          <a:custGeom>
            <a:avLst/>
            <a:gdLst/>
            <a:ahLst/>
            <a:cxnLst/>
            <a:rect l="l" t="t" r="r" b="b"/>
            <a:pathLst>
              <a:path w="1180464" h="2583179">
                <a:moveTo>
                  <a:pt x="0" y="2583002"/>
                </a:moveTo>
                <a:lnTo>
                  <a:pt x="1180084" y="2583002"/>
                </a:lnTo>
                <a:lnTo>
                  <a:pt x="1180084" y="0"/>
                </a:lnTo>
                <a:lnTo>
                  <a:pt x="0" y="0"/>
                </a:lnTo>
                <a:lnTo>
                  <a:pt x="0" y="2583002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03234" y="3249002"/>
            <a:ext cx="1180465" cy="2583180"/>
          </a:xfrm>
          <a:custGeom>
            <a:avLst/>
            <a:gdLst/>
            <a:ahLst/>
            <a:cxnLst/>
            <a:rect l="l" t="t" r="r" b="b"/>
            <a:pathLst>
              <a:path w="1180464" h="2583179">
                <a:moveTo>
                  <a:pt x="0" y="2583002"/>
                </a:moveTo>
                <a:lnTo>
                  <a:pt x="1180084" y="2583002"/>
                </a:lnTo>
                <a:lnTo>
                  <a:pt x="1180084" y="0"/>
                </a:lnTo>
                <a:lnTo>
                  <a:pt x="0" y="0"/>
                </a:lnTo>
                <a:lnTo>
                  <a:pt x="0" y="2583002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93871" y="3249002"/>
            <a:ext cx="1180465" cy="2583180"/>
          </a:xfrm>
          <a:custGeom>
            <a:avLst/>
            <a:gdLst/>
            <a:ahLst/>
            <a:cxnLst/>
            <a:rect l="l" t="t" r="r" b="b"/>
            <a:pathLst>
              <a:path w="1180464" h="2583179">
                <a:moveTo>
                  <a:pt x="0" y="2583002"/>
                </a:moveTo>
                <a:lnTo>
                  <a:pt x="1180084" y="2583002"/>
                </a:lnTo>
                <a:lnTo>
                  <a:pt x="1180084" y="0"/>
                </a:lnTo>
                <a:lnTo>
                  <a:pt x="0" y="0"/>
                </a:lnTo>
                <a:lnTo>
                  <a:pt x="0" y="2583002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84521" y="4449000"/>
            <a:ext cx="1180465" cy="1383030"/>
          </a:xfrm>
          <a:custGeom>
            <a:avLst/>
            <a:gdLst/>
            <a:ahLst/>
            <a:cxnLst/>
            <a:rect l="l" t="t" r="r" b="b"/>
            <a:pathLst>
              <a:path w="1180464" h="1383029">
                <a:moveTo>
                  <a:pt x="0" y="1383004"/>
                </a:moveTo>
                <a:lnTo>
                  <a:pt x="1180084" y="1383004"/>
                </a:lnTo>
                <a:lnTo>
                  <a:pt x="1180084" y="0"/>
                </a:lnTo>
                <a:lnTo>
                  <a:pt x="0" y="0"/>
                </a:lnTo>
                <a:lnTo>
                  <a:pt x="0" y="1383004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99900" y="2305737"/>
            <a:ext cx="2593939" cy="55566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 lang="fi-FI" sz="1600" b="1" spc="-2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Koko Suomessa t</a:t>
            </a:r>
            <a:r>
              <a:rPr sz="1600" b="1" spc="-25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arkastettuja</a:t>
            </a:r>
            <a:r>
              <a:rPr sz="1600" b="1" spc="-2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sz="16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asuin</a:t>
            </a:r>
            <a:r>
              <a:rPr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­</a:t>
            </a:r>
            <a:r>
              <a:rPr lang="fi-FI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- </a:t>
            </a:r>
            <a:r>
              <a:rPr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ja</a:t>
            </a:r>
            <a:r>
              <a:rPr sz="1600" b="1" spc="-2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sz="1600" b="1" spc="-1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toimistokiinteistöjä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93839" y="2242237"/>
            <a:ext cx="2086642" cy="6129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dirty="0">
                <a:solidFill>
                  <a:srgbClr val="40B314"/>
                </a:solidFill>
                <a:cs typeface="Arial" panose="020B0604020202020204" pitchFamily="34" charset="0"/>
              </a:rPr>
              <a:t>3</a:t>
            </a:r>
            <a:r>
              <a:rPr sz="3900" b="1" spc="-380" dirty="0">
                <a:solidFill>
                  <a:srgbClr val="40B314"/>
                </a:solidFill>
                <a:cs typeface="Arial" panose="020B0604020202020204" pitchFamily="34" charset="0"/>
              </a:rPr>
              <a:t> </a:t>
            </a:r>
            <a:r>
              <a:rPr sz="3900" b="1" dirty="0">
                <a:solidFill>
                  <a:srgbClr val="40B314"/>
                </a:solidFill>
                <a:cs typeface="Arial" panose="020B0604020202020204" pitchFamily="34" charset="0"/>
              </a:rPr>
              <a:t>524</a:t>
            </a:r>
            <a:endParaRPr sz="3900" dirty="0">
              <a:cs typeface="Arial" panose="020B060402020202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88600" y="1121931"/>
            <a:ext cx="1831800" cy="1343958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algn="ctr">
              <a:lnSpc>
                <a:spcPts val="1900"/>
              </a:lnSpc>
              <a:spcBef>
                <a:spcPts val="480"/>
              </a:spcBef>
            </a:pPr>
            <a:r>
              <a:rPr sz="1600" b="1" dirty="0" err="1">
                <a:solidFill>
                  <a:srgbClr val="FFFFFF"/>
                </a:solidFill>
                <a:cs typeface="Arial" panose="020B0604020202020204" pitchFamily="34" charset="0"/>
              </a:rPr>
              <a:t>Kiin</a:t>
            </a:r>
            <a:r>
              <a:rPr sz="1600" b="1" spc="-35" dirty="0" err="1">
                <a:solidFill>
                  <a:srgbClr val="FFFFFF"/>
                </a:solidFill>
                <a:cs typeface="Arial" panose="020B0604020202020204" pitchFamily="34" charset="0"/>
              </a:rPr>
              <a:t>t</a:t>
            </a:r>
            <a:r>
              <a:rPr sz="1600" b="1" dirty="0" err="1">
                <a:solidFill>
                  <a:srgbClr val="FFFFFF"/>
                </a:solidFill>
                <a:cs typeface="Arial" panose="020B0604020202020204" pitchFamily="34" charset="0"/>
              </a:rPr>
              <a:t>ei</a:t>
            </a:r>
            <a:r>
              <a:rPr sz="1600" b="1" spc="-40" dirty="0" err="1">
                <a:solidFill>
                  <a:srgbClr val="FFFFFF"/>
                </a:solidFill>
                <a:cs typeface="Arial" panose="020B0604020202020204" pitchFamily="34" charset="0"/>
              </a:rPr>
              <a:t>s</a:t>
            </a:r>
            <a:r>
              <a:rPr sz="1600" b="1" spc="-35" dirty="0" err="1">
                <a:solidFill>
                  <a:srgbClr val="FFFFFF"/>
                </a:solidFill>
                <a:cs typeface="Arial" panose="020B0604020202020204" pitchFamily="34" charset="0"/>
              </a:rPr>
              <a:t>t</a:t>
            </a:r>
            <a:r>
              <a:rPr sz="1600" b="1" dirty="0" err="1">
                <a:solidFill>
                  <a:srgbClr val="FFFFFF"/>
                </a:solidFill>
                <a:cs typeface="Arial" panose="020B0604020202020204" pitchFamily="34" charset="0"/>
              </a:rPr>
              <a:t>öjen</a:t>
            </a:r>
            <a:r>
              <a:rPr sz="1600" b="1" dirty="0">
                <a:solidFill>
                  <a:srgbClr val="FFFFFF"/>
                </a:solidFill>
                <a:cs typeface="Arial" panose="020B0604020202020204" pitchFamily="34" charset="0"/>
              </a:rPr>
              <a:t>  </a:t>
            </a:r>
            <a:r>
              <a:rPr sz="1600" b="1" dirty="0" err="1">
                <a:solidFill>
                  <a:srgbClr val="FFFFFF"/>
                </a:solidFill>
                <a:cs typeface="Arial" panose="020B0604020202020204" pitchFamily="34" charset="0"/>
              </a:rPr>
              <a:t>tu</a:t>
            </a:r>
            <a:r>
              <a:rPr sz="1600" b="1" spc="25" dirty="0" err="1">
                <a:solidFill>
                  <a:srgbClr val="FFFFFF"/>
                </a:solidFill>
                <a:cs typeface="Arial" panose="020B0604020202020204" pitchFamily="34" charset="0"/>
              </a:rPr>
              <a:t>r</a:t>
            </a:r>
            <a:r>
              <a:rPr sz="1600" b="1" spc="-40" dirty="0" err="1">
                <a:solidFill>
                  <a:srgbClr val="FFFFFF"/>
                </a:solidFill>
                <a:cs typeface="Arial" panose="020B0604020202020204" pitchFamily="34" charset="0"/>
              </a:rPr>
              <a:t>v</a:t>
            </a:r>
            <a:r>
              <a:rPr sz="1600" b="1" dirty="0" err="1">
                <a:solidFill>
                  <a:srgbClr val="FFFFFF"/>
                </a:solidFill>
                <a:cs typeface="Arial" panose="020B0604020202020204" pitchFamily="34" charset="0"/>
              </a:rPr>
              <a:t>allisuu</a:t>
            </a:r>
            <a:r>
              <a:rPr sz="1600" b="1" spc="10" dirty="0" err="1">
                <a:solidFill>
                  <a:srgbClr val="FFFFFF"/>
                </a:solidFill>
                <a:cs typeface="Arial" panose="020B0604020202020204" pitchFamily="34" charset="0"/>
              </a:rPr>
              <a:t>s</a:t>
            </a:r>
            <a:r>
              <a:rPr lang="fi-FI" sz="1600" b="1" spc="10" dirty="0">
                <a:solidFill>
                  <a:srgbClr val="FFFFFF"/>
                </a:solidFill>
                <a:cs typeface="Arial" panose="020B0604020202020204" pitchFamily="34" charset="0"/>
              </a:rPr>
              <a:t>-</a:t>
            </a:r>
            <a:r>
              <a:rPr sz="1600" b="1" dirty="0">
                <a:solidFill>
                  <a:srgbClr val="FFFFFF"/>
                </a:solidFill>
                <a:cs typeface="Arial" panose="020B0604020202020204" pitchFamily="34" charset="0"/>
              </a:rPr>
              <a:t>­  </a:t>
            </a:r>
            <a:r>
              <a:rPr sz="1600" b="1" dirty="0" err="1">
                <a:solidFill>
                  <a:srgbClr val="FFFFFF"/>
                </a:solidFill>
                <a:cs typeface="Arial" panose="020B0604020202020204" pitchFamily="34" charset="0"/>
              </a:rPr>
              <a:t>indeksin</a:t>
            </a:r>
            <a:r>
              <a:rPr lang="fi-FI" sz="1600" b="1" dirty="0">
                <a:solidFill>
                  <a:srgbClr val="FFFFFF"/>
                </a:solidFill>
                <a:cs typeface="Arial" panose="020B0604020202020204" pitchFamily="34" charset="0"/>
              </a:rPr>
              <a:t/>
            </a:r>
            <a:br>
              <a:rPr lang="fi-FI" sz="16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fi-FI" sz="1600" b="1" spc="-45" dirty="0">
                <a:solidFill>
                  <a:srgbClr val="FFFFFF"/>
                </a:solidFill>
                <a:cs typeface="Arial" panose="020B0604020202020204" pitchFamily="34" charset="0"/>
              </a:rPr>
              <a:t>k</a:t>
            </a:r>
            <a:r>
              <a:rPr lang="fi-FI" sz="1600" b="1" dirty="0">
                <a:solidFill>
                  <a:srgbClr val="FFFFFF"/>
                </a:solidFill>
                <a:cs typeface="Arial" panose="020B0604020202020204" pitchFamily="34" charset="0"/>
              </a:rPr>
              <a:t>eskia</a:t>
            </a:r>
            <a:r>
              <a:rPr lang="fi-FI" sz="1600" b="1" spc="25" dirty="0">
                <a:solidFill>
                  <a:srgbClr val="FFFFFF"/>
                </a:solidFill>
                <a:cs typeface="Arial" panose="020B0604020202020204" pitchFamily="34" charset="0"/>
              </a:rPr>
              <a:t>r</a:t>
            </a:r>
            <a:r>
              <a:rPr lang="fi-FI" sz="1600" b="1" spc="-15" dirty="0">
                <a:solidFill>
                  <a:srgbClr val="FFFFFF"/>
                </a:solidFill>
                <a:cs typeface="Arial" panose="020B0604020202020204" pitchFamily="34" charset="0"/>
              </a:rPr>
              <a:t>v</a:t>
            </a:r>
            <a:r>
              <a:rPr lang="fi-FI" sz="1600" b="1" dirty="0">
                <a:solidFill>
                  <a:srgbClr val="FFFFFF"/>
                </a:solidFill>
                <a:cs typeface="Arial" panose="020B0604020202020204" pitchFamily="34" charset="0"/>
              </a:rPr>
              <a:t>o, Tampere</a:t>
            </a:r>
            <a:endParaRPr lang="fi-FI" sz="1600" dirty="0">
              <a:cs typeface="Arial" panose="020B0604020202020204" pitchFamily="34" charset="0"/>
            </a:endParaRPr>
          </a:p>
          <a:p>
            <a:pPr marL="12700" marR="5080" algn="ctr">
              <a:lnSpc>
                <a:spcPts val="1900"/>
              </a:lnSpc>
              <a:spcBef>
                <a:spcPts val="480"/>
              </a:spcBef>
            </a:pPr>
            <a:endParaRPr dirty="0">
              <a:cs typeface="Arial" panose="020B060402020202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17221" y="2119999"/>
            <a:ext cx="107506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i-FI" sz="3600" b="1" dirty="0">
                <a:solidFill>
                  <a:srgbClr val="FFFFFF"/>
                </a:solidFill>
                <a:cs typeface="Arial" panose="020B0604020202020204" pitchFamily="34" charset="0"/>
              </a:rPr>
              <a:t>62</a:t>
            </a:r>
            <a:endParaRPr sz="3600" dirty="0">
              <a:cs typeface="Arial" panose="020B060402020202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73348" y="4845987"/>
            <a:ext cx="119115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i-FI" sz="4400" b="1" spc="-380" dirty="0">
                <a:solidFill>
                  <a:srgbClr val="40B314"/>
                </a:solidFill>
                <a:cs typeface="Arial" panose="020B0604020202020204" pitchFamily="34" charset="0"/>
              </a:rPr>
              <a:t>9</a:t>
            </a:r>
            <a:r>
              <a:rPr sz="4400" b="1" spc="-380" dirty="0">
                <a:solidFill>
                  <a:srgbClr val="40B314"/>
                </a:solidFill>
                <a:cs typeface="Arial" panose="020B0604020202020204" pitchFamily="34" charset="0"/>
              </a:rPr>
              <a:t> </a:t>
            </a:r>
            <a:r>
              <a:rPr sz="4400" b="1" dirty="0">
                <a:solidFill>
                  <a:srgbClr val="40B314"/>
                </a:solidFill>
                <a:cs typeface="Arial" panose="020B0604020202020204" pitchFamily="34" charset="0"/>
              </a:rPr>
              <a:t>%</a:t>
            </a:r>
            <a:endParaRPr sz="4400" dirty="0"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64499" y="4709139"/>
            <a:ext cx="2671031" cy="1036181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Hyvin </a:t>
            </a:r>
            <a:r>
              <a:rPr sz="2400" b="1" spc="-5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pelastus</a:t>
            </a:r>
            <a:r>
              <a:rPr lang="fi-FI" sz="2400" b="1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-</a:t>
            </a:r>
            <a:r>
              <a:rPr sz="2400" b="1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­  </a:t>
            </a:r>
            <a:r>
              <a:rPr sz="2400" b="1" spc="-1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turvallisuudesta</a:t>
            </a:r>
            <a:r>
              <a:rPr sz="2400" b="1" spc="-1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sz="2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huolehtine</a:t>
            </a:r>
            <a:r>
              <a:rPr lang="fi-FI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et</a:t>
            </a:r>
            <a:r>
              <a:rPr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sz="2400" b="1" spc="-1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kiinteistö</a:t>
            </a:r>
            <a:r>
              <a:rPr lang="fi-FI" sz="2400" b="1" spc="-1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t, Tampere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64499" y="3327455"/>
            <a:ext cx="2671032" cy="7925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480"/>
              </a:spcBef>
            </a:pPr>
            <a:r>
              <a:rPr sz="2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Riskiryhmään</a:t>
            </a:r>
            <a:r>
              <a:rPr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 </a:t>
            </a:r>
            <a:r>
              <a:rPr sz="2400" b="1" spc="-5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kuuluv</a:t>
            </a:r>
            <a:r>
              <a:rPr lang="fi-FI" sz="2400" b="1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at</a:t>
            </a:r>
            <a:br>
              <a:rPr lang="fi-FI" sz="2400" b="1" spc="-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</a:br>
            <a:r>
              <a:rPr sz="2400" b="1" spc="-1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kiinteistö</a:t>
            </a:r>
            <a:r>
              <a:rPr lang="fi-FI" sz="2400" b="1" spc="-1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t, Tampere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471627" y="3970629"/>
            <a:ext cx="1338580" cy="1623060"/>
          </a:xfrm>
          <a:custGeom>
            <a:avLst/>
            <a:gdLst/>
            <a:ahLst/>
            <a:cxnLst/>
            <a:rect l="l" t="t" r="r" b="b"/>
            <a:pathLst>
              <a:path w="1338579" h="1623060">
                <a:moveTo>
                  <a:pt x="0" y="0"/>
                </a:moveTo>
                <a:lnTo>
                  <a:pt x="1338249" y="0"/>
                </a:lnTo>
                <a:lnTo>
                  <a:pt x="1338249" y="1623059"/>
                </a:lnTo>
                <a:lnTo>
                  <a:pt x="0" y="1623059"/>
                </a:lnTo>
                <a:lnTo>
                  <a:pt x="0" y="0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71627" y="3249002"/>
            <a:ext cx="1338580" cy="721360"/>
          </a:xfrm>
          <a:custGeom>
            <a:avLst/>
            <a:gdLst/>
            <a:ahLst/>
            <a:cxnLst/>
            <a:rect l="l" t="t" r="r" b="b"/>
            <a:pathLst>
              <a:path w="1338579" h="721360">
                <a:moveTo>
                  <a:pt x="0" y="0"/>
                </a:moveTo>
                <a:lnTo>
                  <a:pt x="1338249" y="0"/>
                </a:lnTo>
                <a:lnTo>
                  <a:pt x="1338249" y="721017"/>
                </a:lnTo>
                <a:lnTo>
                  <a:pt x="0" y="721017"/>
                </a:lnTo>
                <a:lnTo>
                  <a:pt x="0" y="0"/>
                </a:lnTo>
                <a:close/>
              </a:path>
            </a:pathLst>
          </a:custGeom>
          <a:solidFill>
            <a:srgbClr val="CB2B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71627" y="5590501"/>
            <a:ext cx="1338580" cy="231775"/>
          </a:xfrm>
          <a:custGeom>
            <a:avLst/>
            <a:gdLst/>
            <a:ahLst/>
            <a:cxnLst/>
            <a:rect l="l" t="t" r="r" b="b"/>
            <a:pathLst>
              <a:path w="1338579" h="231775">
                <a:moveTo>
                  <a:pt x="0" y="0"/>
                </a:moveTo>
                <a:lnTo>
                  <a:pt x="1338249" y="0"/>
                </a:lnTo>
                <a:lnTo>
                  <a:pt x="1338249" y="231343"/>
                </a:lnTo>
                <a:lnTo>
                  <a:pt x="0" y="231343"/>
                </a:lnTo>
                <a:lnTo>
                  <a:pt x="0" y="0"/>
                </a:lnTo>
                <a:close/>
              </a:path>
            </a:pathLst>
          </a:custGeom>
          <a:solidFill>
            <a:srgbClr val="40B3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025964" y="3421433"/>
            <a:ext cx="158153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i-FI" sz="4400" b="1" spc="-380" dirty="0">
                <a:solidFill>
                  <a:srgbClr val="C00000"/>
                </a:solidFill>
                <a:cs typeface="Arial" panose="020B0604020202020204" pitchFamily="34" charset="0"/>
              </a:rPr>
              <a:t>31</a:t>
            </a:r>
            <a:r>
              <a:rPr sz="4400" b="1" spc="-38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sz="4400" b="1" dirty="0">
                <a:solidFill>
                  <a:srgbClr val="C00000"/>
                </a:solidFill>
                <a:cs typeface="Arial" panose="020B0604020202020204" pitchFamily="34" charset="0"/>
              </a:rPr>
              <a:t>%</a:t>
            </a:r>
            <a:endParaRPr sz="4400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593395" y="5220411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05803" y="5220411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96455" y="5220411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08849" y="5220411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99502" y="5220411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11897" y="5220411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93395" y="4846701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05803" y="4846701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96455" y="4846701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08849" y="4846701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99502" y="4846701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11897" y="4846701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93395" y="4472990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05803" y="4472990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96455" y="4472990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08849" y="4472990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399502" y="4472990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11897" y="4472990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93395" y="4099293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05803" y="4099293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96455" y="4099293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08849" y="4099293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99502" y="4099293"/>
            <a:ext cx="185420" cy="231775"/>
          </a:xfrm>
          <a:custGeom>
            <a:avLst/>
            <a:gdLst/>
            <a:ahLst/>
            <a:cxnLst/>
            <a:rect l="l" t="t" r="r" b="b"/>
            <a:pathLst>
              <a:path w="185420" h="231775">
                <a:moveTo>
                  <a:pt x="0" y="231343"/>
                </a:moveTo>
                <a:lnTo>
                  <a:pt x="185394" y="231343"/>
                </a:lnTo>
                <a:lnTo>
                  <a:pt x="18539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11897" y="4099293"/>
            <a:ext cx="90170" cy="231775"/>
          </a:xfrm>
          <a:custGeom>
            <a:avLst/>
            <a:gdLst/>
            <a:ahLst/>
            <a:cxnLst/>
            <a:rect l="l" t="t" r="r" b="b"/>
            <a:pathLst>
              <a:path w="90170" h="231775">
                <a:moveTo>
                  <a:pt x="0" y="231343"/>
                </a:moveTo>
                <a:lnTo>
                  <a:pt x="90004" y="231343"/>
                </a:lnTo>
                <a:lnTo>
                  <a:pt x="90004" y="0"/>
                </a:lnTo>
                <a:lnTo>
                  <a:pt x="0" y="0"/>
                </a:lnTo>
                <a:lnTo>
                  <a:pt x="0" y="231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60603" y="3008998"/>
            <a:ext cx="179705" cy="240029"/>
          </a:xfrm>
          <a:custGeom>
            <a:avLst/>
            <a:gdLst/>
            <a:ahLst/>
            <a:cxnLst/>
            <a:rect l="l" t="t" r="r" b="b"/>
            <a:pathLst>
              <a:path w="179704" h="240030">
                <a:moveTo>
                  <a:pt x="0" y="240004"/>
                </a:moveTo>
                <a:lnTo>
                  <a:pt x="179400" y="240004"/>
                </a:lnTo>
                <a:lnTo>
                  <a:pt x="179400" y="0"/>
                </a:lnTo>
                <a:lnTo>
                  <a:pt x="0" y="0"/>
                </a:lnTo>
                <a:lnTo>
                  <a:pt x="0" y="240004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60995" y="3008998"/>
            <a:ext cx="179705" cy="240029"/>
          </a:xfrm>
          <a:custGeom>
            <a:avLst/>
            <a:gdLst/>
            <a:ahLst/>
            <a:cxnLst/>
            <a:rect l="l" t="t" r="r" b="b"/>
            <a:pathLst>
              <a:path w="179704" h="240030">
                <a:moveTo>
                  <a:pt x="0" y="240004"/>
                </a:moveTo>
                <a:lnTo>
                  <a:pt x="179400" y="240004"/>
                </a:lnTo>
                <a:lnTo>
                  <a:pt x="179400" y="0"/>
                </a:lnTo>
                <a:lnTo>
                  <a:pt x="0" y="0"/>
                </a:lnTo>
                <a:lnTo>
                  <a:pt x="0" y="240004"/>
                </a:lnTo>
                <a:close/>
              </a:path>
            </a:pathLst>
          </a:custGeom>
          <a:solidFill>
            <a:srgbClr val="C8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65949" y="3473996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65949" y="3770998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29917" y="4950002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29917" y="5267998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29917" y="5550001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65949" y="4353750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66469" y="4068000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30451" y="3473996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30451" y="4631994"/>
            <a:ext cx="302895" cy="190500"/>
          </a:xfrm>
          <a:custGeom>
            <a:avLst/>
            <a:gdLst/>
            <a:ahLst/>
            <a:cxnLst/>
            <a:rect l="l" t="t" r="r" b="b"/>
            <a:pathLst>
              <a:path w="302894" h="190500">
                <a:moveTo>
                  <a:pt x="0" y="190500"/>
                </a:moveTo>
                <a:lnTo>
                  <a:pt x="302399" y="190500"/>
                </a:lnTo>
                <a:lnTo>
                  <a:pt x="30239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28832" y="3770998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92814" y="4950002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992814" y="5267998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92814" y="5550001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28832" y="435375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05986" y="4068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69954" y="3473996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69954" y="4631994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8007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30997" y="3770998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30997" y="4068000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30997" y="4350003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65949" y="4631994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65949" y="4950002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25598" y="4950002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25598" y="4408119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25598" y="3904119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25598" y="3367494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325598" y="5066245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49"/>
                </a:moveTo>
                <a:lnTo>
                  <a:pt x="536689" y="95249"/>
                </a:lnTo>
                <a:lnTo>
                  <a:pt x="536689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25598" y="4524375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25598" y="4020375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25598" y="3483749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325598" y="5182501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49"/>
                </a:moveTo>
                <a:lnTo>
                  <a:pt x="536689" y="95249"/>
                </a:lnTo>
                <a:lnTo>
                  <a:pt x="536689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325598" y="4640630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325598" y="4136631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50"/>
                </a:moveTo>
                <a:lnTo>
                  <a:pt x="536689" y="95250"/>
                </a:lnTo>
                <a:lnTo>
                  <a:pt x="536689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325598" y="3600005"/>
            <a:ext cx="537210" cy="95250"/>
          </a:xfrm>
          <a:custGeom>
            <a:avLst/>
            <a:gdLst/>
            <a:ahLst/>
            <a:cxnLst/>
            <a:rect l="l" t="t" r="r" b="b"/>
            <a:pathLst>
              <a:path w="537210" h="95250">
                <a:moveTo>
                  <a:pt x="0" y="95249"/>
                </a:moveTo>
                <a:lnTo>
                  <a:pt x="536689" y="95249"/>
                </a:lnTo>
                <a:lnTo>
                  <a:pt x="536689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65949" y="5267998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65949" y="5550001"/>
            <a:ext cx="537210" cy="190500"/>
          </a:xfrm>
          <a:custGeom>
            <a:avLst/>
            <a:gdLst/>
            <a:ahLst/>
            <a:cxnLst/>
            <a:rect l="l" t="t" r="r" b="b"/>
            <a:pathLst>
              <a:path w="537210" h="190500">
                <a:moveTo>
                  <a:pt x="0" y="190500"/>
                </a:moveTo>
                <a:lnTo>
                  <a:pt x="536689" y="190500"/>
                </a:lnTo>
                <a:lnTo>
                  <a:pt x="536689" y="0"/>
                </a:lnTo>
                <a:lnTo>
                  <a:pt x="0" y="0"/>
                </a:lnTo>
                <a:lnTo>
                  <a:pt x="0" y="190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544402" y="3473996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009451" y="3770998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009451" y="4068000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009451" y="4350003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544402" y="4631994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544402" y="4950002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44402" y="5267998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544402" y="5550001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90500"/>
                </a:lnTo>
              </a:path>
            </a:pathLst>
          </a:custGeom>
          <a:ln w="467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65949" y="3293694"/>
            <a:ext cx="46990" cy="74295"/>
          </a:xfrm>
          <a:custGeom>
            <a:avLst/>
            <a:gdLst/>
            <a:ahLst/>
            <a:cxnLst/>
            <a:rect l="l" t="t" r="r" b="b"/>
            <a:pathLst>
              <a:path w="46990" h="74295">
                <a:moveTo>
                  <a:pt x="0" y="73799"/>
                </a:moveTo>
                <a:lnTo>
                  <a:pt x="46799" y="73799"/>
                </a:lnTo>
                <a:lnTo>
                  <a:pt x="46799" y="0"/>
                </a:lnTo>
                <a:lnTo>
                  <a:pt x="0" y="0"/>
                </a:lnTo>
                <a:lnTo>
                  <a:pt x="0" y="73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78852" y="3293694"/>
            <a:ext cx="46990" cy="74295"/>
          </a:xfrm>
          <a:custGeom>
            <a:avLst/>
            <a:gdLst/>
            <a:ahLst/>
            <a:cxnLst/>
            <a:rect l="l" t="t" r="r" b="b"/>
            <a:pathLst>
              <a:path w="46990" h="74295">
                <a:moveTo>
                  <a:pt x="0" y="73799"/>
                </a:moveTo>
                <a:lnTo>
                  <a:pt x="46799" y="73799"/>
                </a:lnTo>
                <a:lnTo>
                  <a:pt x="46799" y="0"/>
                </a:lnTo>
                <a:lnTo>
                  <a:pt x="0" y="0"/>
                </a:lnTo>
                <a:lnTo>
                  <a:pt x="0" y="73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191742" y="3293694"/>
            <a:ext cx="46990" cy="74295"/>
          </a:xfrm>
          <a:custGeom>
            <a:avLst/>
            <a:gdLst/>
            <a:ahLst/>
            <a:cxnLst/>
            <a:rect l="l" t="t" r="r" b="b"/>
            <a:pathLst>
              <a:path w="46990" h="74295">
                <a:moveTo>
                  <a:pt x="0" y="73799"/>
                </a:moveTo>
                <a:lnTo>
                  <a:pt x="46799" y="73799"/>
                </a:lnTo>
                <a:lnTo>
                  <a:pt x="46799" y="0"/>
                </a:lnTo>
                <a:lnTo>
                  <a:pt x="0" y="0"/>
                </a:lnTo>
                <a:lnTo>
                  <a:pt x="0" y="73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22400" y="3293694"/>
            <a:ext cx="46990" cy="74295"/>
          </a:xfrm>
          <a:custGeom>
            <a:avLst/>
            <a:gdLst/>
            <a:ahLst/>
            <a:cxnLst/>
            <a:rect l="l" t="t" r="r" b="b"/>
            <a:pathLst>
              <a:path w="46990" h="74295">
                <a:moveTo>
                  <a:pt x="0" y="73799"/>
                </a:moveTo>
                <a:lnTo>
                  <a:pt x="46799" y="73799"/>
                </a:lnTo>
                <a:lnTo>
                  <a:pt x="46799" y="0"/>
                </a:lnTo>
                <a:lnTo>
                  <a:pt x="0" y="0"/>
                </a:lnTo>
                <a:lnTo>
                  <a:pt x="0" y="73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135291" y="3293694"/>
            <a:ext cx="46990" cy="74295"/>
          </a:xfrm>
          <a:custGeom>
            <a:avLst/>
            <a:gdLst/>
            <a:ahLst/>
            <a:cxnLst/>
            <a:rect l="l" t="t" r="r" b="b"/>
            <a:pathLst>
              <a:path w="46990" h="74295">
                <a:moveTo>
                  <a:pt x="0" y="73799"/>
                </a:moveTo>
                <a:lnTo>
                  <a:pt x="46799" y="73799"/>
                </a:lnTo>
                <a:lnTo>
                  <a:pt x="46799" y="0"/>
                </a:lnTo>
                <a:lnTo>
                  <a:pt x="0" y="0"/>
                </a:lnTo>
                <a:lnTo>
                  <a:pt x="0" y="73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248194" y="3293694"/>
            <a:ext cx="46990" cy="74295"/>
          </a:xfrm>
          <a:custGeom>
            <a:avLst/>
            <a:gdLst/>
            <a:ahLst/>
            <a:cxnLst/>
            <a:rect l="l" t="t" r="r" b="b"/>
            <a:pathLst>
              <a:path w="46990" h="74295">
                <a:moveTo>
                  <a:pt x="0" y="73799"/>
                </a:moveTo>
                <a:lnTo>
                  <a:pt x="46799" y="73799"/>
                </a:lnTo>
                <a:lnTo>
                  <a:pt x="46799" y="0"/>
                </a:lnTo>
                <a:lnTo>
                  <a:pt x="0" y="0"/>
                </a:lnTo>
                <a:lnTo>
                  <a:pt x="0" y="737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325598" y="5451754"/>
            <a:ext cx="243204" cy="386080"/>
          </a:xfrm>
          <a:custGeom>
            <a:avLst/>
            <a:gdLst/>
            <a:ahLst/>
            <a:cxnLst/>
            <a:rect l="l" t="t" r="r" b="b"/>
            <a:pathLst>
              <a:path w="243205" h="386079">
                <a:moveTo>
                  <a:pt x="0" y="385495"/>
                </a:moveTo>
                <a:lnTo>
                  <a:pt x="243001" y="385495"/>
                </a:lnTo>
                <a:lnTo>
                  <a:pt x="243001" y="0"/>
                </a:lnTo>
                <a:lnTo>
                  <a:pt x="0" y="0"/>
                </a:lnTo>
                <a:lnTo>
                  <a:pt x="0" y="3854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641866" y="5451754"/>
            <a:ext cx="243204" cy="386080"/>
          </a:xfrm>
          <a:custGeom>
            <a:avLst/>
            <a:gdLst/>
            <a:ahLst/>
            <a:cxnLst/>
            <a:rect l="l" t="t" r="r" b="b"/>
            <a:pathLst>
              <a:path w="243205" h="386079">
                <a:moveTo>
                  <a:pt x="0" y="385495"/>
                </a:moveTo>
                <a:lnTo>
                  <a:pt x="243001" y="385495"/>
                </a:lnTo>
                <a:lnTo>
                  <a:pt x="243001" y="0"/>
                </a:lnTo>
                <a:lnTo>
                  <a:pt x="0" y="0"/>
                </a:lnTo>
                <a:lnTo>
                  <a:pt x="0" y="3854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253063" y="5451754"/>
            <a:ext cx="243204" cy="386080"/>
          </a:xfrm>
          <a:custGeom>
            <a:avLst/>
            <a:gdLst/>
            <a:ahLst/>
            <a:cxnLst/>
            <a:rect l="l" t="t" r="r" b="b"/>
            <a:pathLst>
              <a:path w="243204" h="386079">
                <a:moveTo>
                  <a:pt x="0" y="385495"/>
                </a:moveTo>
                <a:lnTo>
                  <a:pt x="243001" y="385495"/>
                </a:lnTo>
                <a:lnTo>
                  <a:pt x="243001" y="0"/>
                </a:lnTo>
                <a:lnTo>
                  <a:pt x="0" y="0"/>
                </a:lnTo>
                <a:lnTo>
                  <a:pt x="0" y="3854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190620" y="4950002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190620" y="4199178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190620" y="3367494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074377" y="4950002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074377" y="4199178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074377" y="3367494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958122" y="4950002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958122" y="4199178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958122" y="3367494"/>
            <a:ext cx="95250" cy="537210"/>
          </a:xfrm>
          <a:custGeom>
            <a:avLst/>
            <a:gdLst/>
            <a:ahLst/>
            <a:cxnLst/>
            <a:rect l="l" t="t" r="r" b="b"/>
            <a:pathLst>
              <a:path w="95250" h="537210">
                <a:moveTo>
                  <a:pt x="95250" y="0"/>
                </a:moveTo>
                <a:lnTo>
                  <a:pt x="0" y="0"/>
                </a:lnTo>
                <a:lnTo>
                  <a:pt x="0" y="536689"/>
                </a:lnTo>
                <a:lnTo>
                  <a:pt x="95250" y="536689"/>
                </a:lnTo>
                <a:lnTo>
                  <a:pt x="95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574745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574745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574745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574745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574745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574745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574745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574745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574745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574745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574745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574745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574745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574745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574745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875532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875532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875532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875532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875532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875532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875532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875532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875532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875532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875532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875532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875532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875532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875532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176331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176331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176331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176331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176331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176331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176331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176331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176331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176331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176331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176331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176331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176331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176331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725138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725138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725138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725138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725138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725138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725138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725138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725138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725138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725138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725138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725138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725138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725138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025937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025937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025937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025937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025937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025937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025937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025937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025937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025937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025937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025937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025937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025937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025937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326725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326725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326725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326725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326725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326725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326725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326725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326725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326725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326725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326725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326725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326725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326725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477118" y="533608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477118" y="545232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477118" y="556858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477118" y="48547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477118" y="49709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477118" y="50872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477118" y="4360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477118" y="4476750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477118" y="4593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477118" y="387144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477118" y="398768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477118" y="410394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477118" y="3367506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477118" y="3483749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477118" y="360000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895786" y="458866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895786" y="470491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895786" y="482116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895786" y="50452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895786" y="51614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895786" y="545849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571375" y="545849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895786" y="52777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895786" y="5574753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571375" y="5574753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233580" y="458866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233580" y="470491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233580" y="482116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233580" y="50452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233580" y="51614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233580" y="52777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571375" y="458866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571375" y="470491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571375" y="482116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571375" y="50452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571375" y="51614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571375" y="52777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046179" y="458866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046179" y="470491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046179" y="482116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5046179" y="50452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046179" y="51614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5046179" y="545849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5721768" y="545849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5046179" y="52777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046179" y="5574753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5721768" y="5574753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5383974" y="458866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5383974" y="470491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383974" y="482116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383974" y="50452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5383974" y="51614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383974" y="52777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721768" y="458866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721768" y="4704918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721768" y="482116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721768" y="5045252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50"/>
                </a:moveTo>
                <a:lnTo>
                  <a:pt x="115976" y="95250"/>
                </a:lnTo>
                <a:lnTo>
                  <a:pt x="115976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721768" y="5161495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721768" y="5277751"/>
            <a:ext cx="116205" cy="95250"/>
          </a:xfrm>
          <a:custGeom>
            <a:avLst/>
            <a:gdLst/>
            <a:ahLst/>
            <a:cxnLst/>
            <a:rect l="l" t="t" r="r" b="b"/>
            <a:pathLst>
              <a:path w="116204" h="95250">
                <a:moveTo>
                  <a:pt x="0" y="95249"/>
                </a:moveTo>
                <a:lnTo>
                  <a:pt x="115976" y="95249"/>
                </a:lnTo>
                <a:lnTo>
                  <a:pt x="115976" y="0"/>
                </a:lnTo>
                <a:lnTo>
                  <a:pt x="0" y="0"/>
                </a:lnTo>
                <a:lnTo>
                  <a:pt x="0" y="952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912600" y="2958349"/>
            <a:ext cx="3761740" cy="0"/>
          </a:xfrm>
          <a:custGeom>
            <a:avLst/>
            <a:gdLst/>
            <a:ahLst/>
            <a:cxnLst/>
            <a:rect l="l" t="t" r="r" b="b"/>
            <a:pathLst>
              <a:path w="3761740">
                <a:moveTo>
                  <a:pt x="0" y="0"/>
                </a:moveTo>
                <a:lnTo>
                  <a:pt x="3761359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991999" y="4196010"/>
            <a:ext cx="3761740" cy="0"/>
          </a:xfrm>
          <a:custGeom>
            <a:avLst/>
            <a:gdLst/>
            <a:ahLst/>
            <a:cxnLst/>
            <a:rect l="l" t="t" r="r" b="b"/>
            <a:pathLst>
              <a:path w="3761740">
                <a:moveTo>
                  <a:pt x="0" y="0"/>
                </a:moveTo>
                <a:lnTo>
                  <a:pt x="3761359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991999" y="5821170"/>
            <a:ext cx="3761740" cy="0"/>
          </a:xfrm>
          <a:custGeom>
            <a:avLst/>
            <a:gdLst/>
            <a:ahLst/>
            <a:cxnLst/>
            <a:rect l="l" t="t" r="r" b="b"/>
            <a:pathLst>
              <a:path w="3761740">
                <a:moveTo>
                  <a:pt x="0" y="0"/>
                </a:moveTo>
                <a:lnTo>
                  <a:pt x="3761359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912600" y="2246999"/>
            <a:ext cx="3761740" cy="0"/>
          </a:xfrm>
          <a:custGeom>
            <a:avLst/>
            <a:gdLst/>
            <a:ahLst/>
            <a:cxnLst/>
            <a:rect l="l" t="t" r="r" b="b"/>
            <a:pathLst>
              <a:path w="3761740">
                <a:moveTo>
                  <a:pt x="0" y="0"/>
                </a:moveTo>
                <a:lnTo>
                  <a:pt x="3761359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991999" y="3280169"/>
            <a:ext cx="3761740" cy="0"/>
          </a:xfrm>
          <a:custGeom>
            <a:avLst/>
            <a:gdLst/>
            <a:ahLst/>
            <a:cxnLst/>
            <a:rect l="l" t="t" r="r" b="b"/>
            <a:pathLst>
              <a:path w="3761740">
                <a:moveTo>
                  <a:pt x="0" y="0"/>
                </a:moveTo>
                <a:lnTo>
                  <a:pt x="3761359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991999" y="4643799"/>
            <a:ext cx="3761740" cy="0"/>
          </a:xfrm>
          <a:custGeom>
            <a:avLst/>
            <a:gdLst/>
            <a:ahLst/>
            <a:cxnLst/>
            <a:rect l="l" t="t" r="r" b="b"/>
            <a:pathLst>
              <a:path w="3761740">
                <a:moveTo>
                  <a:pt x="0" y="0"/>
                </a:moveTo>
                <a:lnTo>
                  <a:pt x="3761359" y="0"/>
                </a:lnTo>
              </a:path>
            </a:pathLst>
          </a:custGeom>
          <a:ln w="6350">
            <a:solidFill>
              <a:srgbClr val="1516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xmlns="" id="{4C8B774A-9ED0-BE4C-9AED-D4DB6171A659}"/>
              </a:ext>
            </a:extLst>
          </p:cNvPr>
          <p:cNvSpPr txBox="1"/>
          <p:nvPr/>
        </p:nvSpPr>
        <p:spPr>
          <a:xfrm>
            <a:off x="9286732" y="6221423"/>
            <a:ext cx="29816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Tilastoa käytettäessä lähde on mainittava. Pelastusturvallisuuden vuositilasto 2017 </a:t>
            </a:r>
          </a:p>
          <a:p>
            <a:endParaRPr lang="fi-FI" sz="1100" dirty="0"/>
          </a:p>
        </p:txBody>
      </p:sp>
      <p:pic>
        <p:nvPicPr>
          <p:cNvPr id="264" name="Kuva 263">
            <a:extLst>
              <a:ext uri="{FF2B5EF4-FFF2-40B4-BE49-F238E27FC236}">
                <a16:creationId xmlns:a16="http://schemas.microsoft.com/office/drawing/2014/main" xmlns="" id="{944293DF-6161-432C-AD69-145BA97E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2" y="6221423"/>
            <a:ext cx="1478245" cy="4238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0">
            <a:extLst>
              <a:ext uri="{FF2B5EF4-FFF2-40B4-BE49-F238E27FC236}">
                <a16:creationId xmlns:a16="http://schemas.microsoft.com/office/drawing/2014/main" xmlns="" id="{81B79EA2-0511-AC4C-A4B6-A643497066AF}"/>
              </a:ext>
            </a:extLst>
          </p:cNvPr>
          <p:cNvSpPr txBox="1"/>
          <p:nvPr/>
        </p:nvSpPr>
        <p:spPr>
          <a:xfrm>
            <a:off x="617228" y="2753317"/>
            <a:ext cx="2241144" cy="132536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18</a:t>
            </a:r>
            <a:r>
              <a:rPr sz="3600" b="1" spc="-40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sz="36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%</a:t>
            </a:r>
            <a:r>
              <a:rPr lang="fi-FI" sz="36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dirty="0"/>
              <a:t>(Suomi 32 %) </a:t>
            </a:r>
            <a:r>
              <a:rPr lang="fi-FI" sz="4400" b="1" dirty="0"/>
              <a:t> </a:t>
            </a:r>
            <a:r>
              <a:rPr sz="41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4100" dirty="0">
              <a:cs typeface="Arial" panose="020B0604020202020204" pitchFamily="34" charset="0"/>
            </a:endParaRPr>
          </a:p>
        </p:txBody>
      </p:sp>
      <p:sp>
        <p:nvSpPr>
          <p:cNvPr id="24" name="object 30">
            <a:extLst>
              <a:ext uri="{FF2B5EF4-FFF2-40B4-BE49-F238E27FC236}">
                <a16:creationId xmlns:a16="http://schemas.microsoft.com/office/drawing/2014/main" xmlns="" id="{86DFA809-BDFF-2F43-98BF-46BCC09FC5EE}"/>
              </a:ext>
            </a:extLst>
          </p:cNvPr>
          <p:cNvSpPr txBox="1">
            <a:spLocks/>
          </p:cNvSpPr>
          <p:nvPr/>
        </p:nvSpPr>
        <p:spPr>
          <a:xfrm>
            <a:off x="582180" y="567428"/>
            <a:ext cx="772361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fi-FI" sz="2800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Pelastusturvallisuuden vuositilasto 2017, Tampere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F7ECF17-AB2D-0443-8F8E-948A33AA83E2}"/>
              </a:ext>
            </a:extLst>
          </p:cNvPr>
          <p:cNvSpPr txBox="1"/>
          <p:nvPr/>
        </p:nvSpPr>
        <p:spPr>
          <a:xfrm>
            <a:off x="582178" y="2339213"/>
            <a:ext cx="2224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Käsisammuttimien toiminta tarkastamatta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BD779A90-B6CD-9E4E-9ED9-48D8BEEB58A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8509" y="1001599"/>
            <a:ext cx="7597591" cy="5336958"/>
          </a:xfrm>
          <a:prstGeom prst="rect">
            <a:avLst/>
          </a:prstGeom>
        </p:spPr>
      </p:pic>
      <p:sp>
        <p:nvSpPr>
          <p:cNvPr id="41" name="object 10">
            <a:extLst>
              <a:ext uri="{FF2B5EF4-FFF2-40B4-BE49-F238E27FC236}">
                <a16:creationId xmlns:a16="http://schemas.microsoft.com/office/drawing/2014/main" xmlns="" id="{26E23A93-B539-4940-8AA7-D99DA1181B55}"/>
              </a:ext>
            </a:extLst>
          </p:cNvPr>
          <p:cNvSpPr txBox="1"/>
          <p:nvPr/>
        </p:nvSpPr>
        <p:spPr>
          <a:xfrm>
            <a:off x="668969" y="4185661"/>
            <a:ext cx="2137663" cy="694421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13 %</a:t>
            </a:r>
            <a:r>
              <a:rPr sz="3600" b="1" spc="-40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dirty="0"/>
              <a:t>(Suomi 8 %)</a:t>
            </a:r>
            <a:r>
              <a:rPr lang="fi-FI" sz="4400" b="1" dirty="0"/>
              <a:t> </a:t>
            </a:r>
            <a:r>
              <a:rPr sz="41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4100" dirty="0"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5F84067-9931-1B41-A11F-4C830460D276}"/>
              </a:ext>
            </a:extLst>
          </p:cNvPr>
          <p:cNvSpPr txBox="1"/>
          <p:nvPr/>
        </p:nvSpPr>
        <p:spPr>
          <a:xfrm>
            <a:off x="582179" y="3817070"/>
            <a:ext cx="2224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Kiinteistöstä puuttuu pelastussuunnitelma </a:t>
            </a:r>
          </a:p>
        </p:txBody>
      </p:sp>
      <p:sp>
        <p:nvSpPr>
          <p:cNvPr id="43" name="object 10">
            <a:extLst>
              <a:ext uri="{FF2B5EF4-FFF2-40B4-BE49-F238E27FC236}">
                <a16:creationId xmlns:a16="http://schemas.microsoft.com/office/drawing/2014/main" xmlns="" id="{316276C0-B86B-9242-8188-292A119C2432}"/>
              </a:ext>
            </a:extLst>
          </p:cNvPr>
          <p:cNvSpPr txBox="1"/>
          <p:nvPr/>
        </p:nvSpPr>
        <p:spPr>
          <a:xfrm>
            <a:off x="625574" y="5612989"/>
            <a:ext cx="2137663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23</a:t>
            </a:r>
            <a:r>
              <a:rPr sz="3600" b="1" spc="-40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sz="36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%</a:t>
            </a:r>
            <a:r>
              <a:rPr lang="fi-FI" sz="36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dirty="0"/>
              <a:t>(Suomi 38 %) </a:t>
            </a:r>
            <a:r>
              <a:rPr sz="14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1400" dirty="0"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8A7753A-A8F6-EF47-BAA3-D0AF7B781851}"/>
              </a:ext>
            </a:extLst>
          </p:cNvPr>
          <p:cNvSpPr txBox="1"/>
          <p:nvPr/>
        </p:nvSpPr>
        <p:spPr>
          <a:xfrm>
            <a:off x="582179" y="5017403"/>
            <a:ext cx="2224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Ei selkeää käytäntöä turvallisuuspuutteiden ilmoittamisesta </a:t>
            </a:r>
          </a:p>
        </p:txBody>
      </p:sp>
      <p:sp>
        <p:nvSpPr>
          <p:cNvPr id="45" name="object 10">
            <a:extLst>
              <a:ext uri="{FF2B5EF4-FFF2-40B4-BE49-F238E27FC236}">
                <a16:creationId xmlns:a16="http://schemas.microsoft.com/office/drawing/2014/main" xmlns="" id="{F85B893F-C435-6C4E-8ABF-29FA944F1D86}"/>
              </a:ext>
            </a:extLst>
          </p:cNvPr>
          <p:cNvSpPr txBox="1"/>
          <p:nvPr/>
        </p:nvSpPr>
        <p:spPr>
          <a:xfrm>
            <a:off x="8934305" y="1404920"/>
            <a:ext cx="2137663" cy="6482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58 %</a:t>
            </a:r>
            <a:r>
              <a:rPr lang="fi-FI" sz="14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dirty="0"/>
              <a:t>(Suomi 51 %) </a:t>
            </a:r>
            <a:r>
              <a:rPr sz="41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4100" dirty="0"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CF94F0C-F084-4444-9766-EE837D18919D}"/>
              </a:ext>
            </a:extLst>
          </p:cNvPr>
          <p:cNvSpPr txBox="1"/>
          <p:nvPr/>
        </p:nvSpPr>
        <p:spPr>
          <a:xfrm>
            <a:off x="8847515" y="1031491"/>
            <a:ext cx="2465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Savunpoistojärjestelmän vuosihuolto tekemättä </a:t>
            </a:r>
          </a:p>
        </p:txBody>
      </p:sp>
      <p:sp>
        <p:nvSpPr>
          <p:cNvPr id="47" name="object 10">
            <a:extLst>
              <a:ext uri="{FF2B5EF4-FFF2-40B4-BE49-F238E27FC236}">
                <a16:creationId xmlns:a16="http://schemas.microsoft.com/office/drawing/2014/main" xmlns="" id="{34AF1521-6067-074E-BC99-C961F49889CC}"/>
              </a:ext>
            </a:extLst>
          </p:cNvPr>
          <p:cNvSpPr txBox="1"/>
          <p:nvPr/>
        </p:nvSpPr>
        <p:spPr>
          <a:xfrm>
            <a:off x="9500145" y="2840537"/>
            <a:ext cx="2137663" cy="6482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54 %</a:t>
            </a:r>
            <a:r>
              <a:rPr lang="fi-FI" sz="14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dirty="0"/>
              <a:t>(Suomi 45 %) </a:t>
            </a:r>
            <a:r>
              <a:rPr sz="41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4100" dirty="0"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812D9B8-3DDE-264D-A921-5A9E504B5F81}"/>
              </a:ext>
            </a:extLst>
          </p:cNvPr>
          <p:cNvSpPr txBox="1"/>
          <p:nvPr/>
        </p:nvSpPr>
        <p:spPr>
          <a:xfrm>
            <a:off x="9421381" y="2467108"/>
            <a:ext cx="2465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Sähköpääkeskuksessa palokatkopuutteita </a:t>
            </a:r>
          </a:p>
        </p:txBody>
      </p:sp>
      <p:sp>
        <p:nvSpPr>
          <p:cNvPr id="49" name="object 10">
            <a:extLst>
              <a:ext uri="{FF2B5EF4-FFF2-40B4-BE49-F238E27FC236}">
                <a16:creationId xmlns:a16="http://schemas.microsoft.com/office/drawing/2014/main" xmlns="" id="{AA1EBAA4-621F-A247-BA28-02909DF8CCA0}"/>
              </a:ext>
            </a:extLst>
          </p:cNvPr>
          <p:cNvSpPr txBox="1"/>
          <p:nvPr/>
        </p:nvSpPr>
        <p:spPr>
          <a:xfrm>
            <a:off x="9500145" y="4062517"/>
            <a:ext cx="2137663" cy="6482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35 %</a:t>
            </a:r>
            <a:r>
              <a:rPr lang="fi-FI" sz="14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dirty="0"/>
              <a:t>(Suomi 32 %) </a:t>
            </a:r>
            <a:r>
              <a:rPr sz="41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4100" dirty="0"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C4C36404-CBDC-824B-AC47-02AC50690025}"/>
              </a:ext>
            </a:extLst>
          </p:cNvPr>
          <p:cNvSpPr txBox="1"/>
          <p:nvPr/>
        </p:nvSpPr>
        <p:spPr>
          <a:xfrm>
            <a:off x="9421381" y="3689088"/>
            <a:ext cx="2465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Lämmönjakokeskuksessa palokatkopuutteita </a:t>
            </a:r>
          </a:p>
        </p:txBody>
      </p:sp>
      <p:sp>
        <p:nvSpPr>
          <p:cNvPr id="51" name="object 10">
            <a:extLst>
              <a:ext uri="{FF2B5EF4-FFF2-40B4-BE49-F238E27FC236}">
                <a16:creationId xmlns:a16="http://schemas.microsoft.com/office/drawing/2014/main" xmlns="" id="{AAF8888B-91EF-6F43-818E-D47249B3E242}"/>
              </a:ext>
            </a:extLst>
          </p:cNvPr>
          <p:cNvSpPr txBox="1"/>
          <p:nvPr/>
        </p:nvSpPr>
        <p:spPr>
          <a:xfrm>
            <a:off x="10054337" y="5500246"/>
            <a:ext cx="2137663" cy="64825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2050414" algn="l"/>
              </a:tabLst>
            </a:pPr>
            <a:r>
              <a:rPr lang="fi-FI" sz="3600" b="1" spc="10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43 %</a:t>
            </a:r>
            <a:r>
              <a:rPr lang="fi-FI" sz="14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 </a:t>
            </a:r>
            <a:r>
              <a:rPr lang="fi-FI" sz="1400" b="1" dirty="0"/>
              <a:t>(Suomi 23 %) </a:t>
            </a:r>
            <a:r>
              <a:rPr sz="4100" b="1" spc="25" dirty="0">
                <a:solidFill>
                  <a:srgbClr val="D2232A"/>
                </a:solidFill>
                <a:uFill>
                  <a:solidFill>
                    <a:srgbClr val="231F20"/>
                  </a:solidFill>
                </a:uFill>
                <a:cs typeface="Arial" panose="020B0604020202020204" pitchFamily="34" charset="0"/>
              </a:rPr>
              <a:t>	</a:t>
            </a:r>
            <a:endParaRPr sz="4100" dirty="0"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F3EEC28D-F79C-1247-8368-1FF190A9BBD8}"/>
              </a:ext>
            </a:extLst>
          </p:cNvPr>
          <p:cNvSpPr txBox="1"/>
          <p:nvPr/>
        </p:nvSpPr>
        <p:spPr>
          <a:xfrm>
            <a:off x="9998288" y="4900103"/>
            <a:ext cx="18278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Porraskäytävissä ja poistumisreiteillä tavaraa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D0303CCC-3AFF-604E-B3AC-BB2804908B8B}"/>
              </a:ext>
            </a:extLst>
          </p:cNvPr>
          <p:cNvSpPr txBox="1"/>
          <p:nvPr/>
        </p:nvSpPr>
        <p:spPr>
          <a:xfrm>
            <a:off x="9443302" y="6202421"/>
            <a:ext cx="2667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Tilastoa käytettäessä lähde on mainittava. Pelastusturvallisuuden vuositilasto 2017 </a:t>
            </a:r>
          </a:p>
          <a:p>
            <a:endParaRPr lang="fi-FI" sz="1100" dirty="0"/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xmlns="" id="{FCD64C42-8C74-4F59-A3FD-93B30CEEFF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33" y="6290572"/>
            <a:ext cx="1478245" cy="42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7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670" y="844484"/>
            <a:ext cx="2771130" cy="939363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271780">
              <a:lnSpc>
                <a:spcPts val="1400"/>
              </a:lnSpc>
              <a:spcBef>
                <a:spcPts val="180"/>
              </a:spcBef>
            </a:pPr>
            <a:r>
              <a:rPr sz="1300" b="1" u="sng" spc="-15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PALOVAROITIN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toimi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vain  </a:t>
            </a:r>
            <a:r>
              <a:rPr lang="fi-FI"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/>
            </a:r>
            <a:br>
              <a:rPr lang="fi-FI" sz="1300" b="1" spc="-10" dirty="0">
                <a:solidFill>
                  <a:srgbClr val="151616"/>
                </a:solidFill>
                <a:cs typeface="Arial" panose="020B0604020202020204" pitchFamily="34" charset="0"/>
              </a:rPr>
            </a:b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38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prosentissa</a:t>
            </a:r>
            <a:r>
              <a:rPr sz="1300" b="1" spc="-5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asuinrakennusten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tulipaloja</a:t>
            </a:r>
            <a:r>
              <a:rPr lang="fi-FI" sz="1300" spc="-5" dirty="0">
                <a:cs typeface="Arial" panose="020B0604020202020204" pitchFamily="34" charset="0"/>
              </a:rPr>
              <a:t>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vuonna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2016.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Joka</a:t>
            </a:r>
            <a:r>
              <a:rPr sz="1300" b="1" spc="-7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kolmannessa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palossa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ei ollut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palovaroitinta.</a:t>
            </a:r>
            <a:endParaRPr sz="1300" dirty="0">
              <a:cs typeface="Arial" panose="020B0604020202020204" pitchFamily="34" charset="0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560669" y="2259377"/>
            <a:ext cx="2542530" cy="1100301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Vain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joka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kolmannessa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rakennus</a:t>
            </a:r>
            <a:r>
              <a:rPr lang="fi-FI"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-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­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palossa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käytettiin</a:t>
            </a:r>
            <a:r>
              <a:rPr lang="fi-FI" sz="1300" b="1" spc="-5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lang="fi-FI"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alkusammutusta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, 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kuten </a:t>
            </a:r>
            <a:r>
              <a:rPr sz="1300" b="1" u="sng" spc="-5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KÄSISAMMUTTIMIA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. </a:t>
            </a:r>
            <a:r>
              <a:rPr lang="fi-FI"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/>
            </a:r>
            <a:br>
              <a:rPr lang="fi-FI" sz="1300" b="1" spc="-5" dirty="0">
                <a:solidFill>
                  <a:srgbClr val="151616"/>
                </a:solidFill>
                <a:cs typeface="Arial" panose="020B0604020202020204" pitchFamily="34" charset="0"/>
              </a:rPr>
            </a:b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Alku­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sammutuksen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avulla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useampi</a:t>
            </a:r>
            <a:endParaRPr sz="1300" dirty="0">
              <a:cs typeface="Arial" panose="020B0604020202020204" pitchFamily="34" charset="0"/>
            </a:endParaRPr>
          </a:p>
          <a:p>
            <a:pPr marL="12700" marR="274955">
              <a:lnSpc>
                <a:spcPts val="1400"/>
              </a:lnSpc>
            </a:pP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kuin joka toinen tulipalo</a:t>
            </a:r>
            <a:r>
              <a:rPr sz="1300" b="1" spc="-3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saatiin 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sammumaan.</a:t>
            </a:r>
            <a:endParaRPr sz="1300" dirty="0">
              <a:cs typeface="Arial" panose="020B0604020202020204" pitchFamily="34" charset="0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597712" y="3810000"/>
            <a:ext cx="2178050" cy="74373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Pelastuslaki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379/2011</a:t>
            </a:r>
            <a:r>
              <a:rPr sz="1300" b="1" spc="-9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edellyttää, </a:t>
            </a:r>
            <a:r>
              <a:rPr sz="1300" b="1" spc="-20" dirty="0" err="1">
                <a:solidFill>
                  <a:srgbClr val="151616"/>
                </a:solidFill>
                <a:cs typeface="Arial" panose="020B0604020202020204" pitchFamily="34" charset="0"/>
              </a:rPr>
              <a:t>että</a:t>
            </a:r>
            <a:r>
              <a:rPr sz="1300" b="1" spc="-2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kaikissa kiinteistöissä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on  </a:t>
            </a:r>
            <a:r>
              <a:rPr sz="1300" b="1" u="sng" spc="-5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PELASTUSSUUNNITELMA.</a:t>
            </a:r>
            <a:endParaRPr sz="1300" dirty="0">
              <a:cs typeface="Arial" panose="020B0604020202020204" pitchFamily="34" charset="0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560669" y="4935510"/>
            <a:ext cx="3019061" cy="120379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8600"/>
              </a:lnSpc>
              <a:spcBef>
                <a:spcPts val="120"/>
              </a:spcBef>
            </a:pPr>
            <a:r>
              <a:rPr lang="fi-FI"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VAKUUTUSYHTIÖ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lang="fi-FI"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voi vähentää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korvauksia,  mikäli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kiinteistössä sattuu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onnettomuus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ja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asukkaat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eivät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ole 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toteuttaneet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sen 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ehkäisemiseksi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tarvittavia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toimenpiteitä.  Pelastusturvallisuuden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laiminlyönnistä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voi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tulla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asukkaille</a:t>
            </a:r>
            <a:r>
              <a:rPr lang="fi-FI"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iso lasku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.</a:t>
            </a:r>
            <a:endParaRPr sz="1300" dirty="0">
              <a:cs typeface="Arial" panose="020B0604020202020204" pitchFamily="34" charset="0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7773370" y="789133"/>
            <a:ext cx="4162536" cy="814967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/>
            <a:r>
              <a:rPr sz="1300" b="1" u="sng" spc="-10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SAVUNPOISTOJÄRJESTELMÄ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on 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tärkeä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osa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kiinteistön  paloturvallisuutta. Tulipalon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sattuessa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se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turvaa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ihmisten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poistumista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rakennuksesta</a:t>
            </a:r>
            <a:r>
              <a:rPr lang="fi-FI"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sekä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poistaa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palokaasut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ja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kuuman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ilman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rakennuksesta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.</a:t>
            </a:r>
            <a:endParaRPr sz="1300" dirty="0">
              <a:cs typeface="Arial" panose="020B0604020202020204" pitchFamily="34" charset="0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8915400" y="1836337"/>
            <a:ext cx="3020506" cy="9207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300" b="1" u="sng" spc="-30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PALOKATKO</a:t>
            </a:r>
            <a:r>
              <a:rPr sz="1300" b="1" spc="-3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estää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tulipalossa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liekkien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,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kuumuuden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ja savu­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kaasujen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leviämisen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läpivientien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kautta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. Palo­</a:t>
            </a:r>
            <a:r>
              <a:rPr lang="fi-FI"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-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osastoinneissa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olevat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pienetkin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aukot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voivat aiheuttaa 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suuret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vahingot.</a:t>
            </a:r>
            <a:endParaRPr sz="1300" dirty="0">
              <a:cs typeface="Arial" panose="020B0604020202020204" pitchFamily="34" charset="0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9378397" y="3102686"/>
            <a:ext cx="2557509" cy="163891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437515">
              <a:lnSpc>
                <a:spcPts val="1400"/>
              </a:lnSpc>
              <a:spcBef>
                <a:spcPts val="180"/>
              </a:spcBef>
            </a:pP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Kulkureiteillä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,</a:t>
            </a:r>
            <a:r>
              <a:rPr lang="fi-FI"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porrashuoneessa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tai </a:t>
            </a:r>
            <a:r>
              <a:rPr sz="1300" b="1" spc="-15" dirty="0" err="1">
                <a:solidFill>
                  <a:srgbClr val="151616"/>
                </a:solidFill>
                <a:cs typeface="Arial" panose="020B0604020202020204" pitchFamily="34" charset="0"/>
              </a:rPr>
              <a:t>varaston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käytävillä</a:t>
            </a:r>
            <a:r>
              <a:rPr sz="1300" b="1" spc="-6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ei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dirty="0" err="1">
                <a:solidFill>
                  <a:srgbClr val="151616"/>
                </a:solidFill>
                <a:cs typeface="Arial" panose="020B0604020202020204" pitchFamily="34" charset="0"/>
              </a:rPr>
              <a:t>saa</a:t>
            </a:r>
            <a:r>
              <a:rPr sz="1300" b="1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säilyttää</a:t>
            </a:r>
            <a:r>
              <a:rPr lang="fi-FI" sz="1300" b="1" spc="-3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tavaroita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.</a:t>
            </a:r>
            <a:r>
              <a:rPr lang="fi-FI"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u="sng" spc="-5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YLIMÄÄRÄINEN</a:t>
            </a:r>
            <a:r>
              <a:rPr sz="1300" b="1" u="sng" spc="-10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 </a:t>
            </a:r>
            <a:r>
              <a:rPr sz="1300" b="1" u="sng" spc="-20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TAVARA</a:t>
            </a:r>
            <a:r>
              <a:rPr sz="1300" b="1" u="sng" spc="15" dirty="0">
                <a:solidFill>
                  <a:srgbClr val="151616"/>
                </a:solidFill>
                <a:uFill>
                  <a:solidFill>
                    <a:srgbClr val="40B314"/>
                  </a:solidFill>
                </a:u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voi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aiheuttaa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tulipalon,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kiihdyttää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palon</a:t>
            </a:r>
            <a:r>
              <a:rPr sz="1300" b="1" spc="-3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leviämistä, </a:t>
            </a:r>
            <a:r>
              <a:rPr sz="1300" b="1" spc="-15" dirty="0" err="1">
                <a:solidFill>
                  <a:srgbClr val="151616"/>
                </a:solidFill>
                <a:cs typeface="Arial" panose="020B0604020202020204" pitchFamily="34" charset="0"/>
              </a:rPr>
              <a:t>estää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 err="1">
                <a:solidFill>
                  <a:srgbClr val="151616"/>
                </a:solidFill>
                <a:cs typeface="Arial" panose="020B0604020202020204" pitchFamily="34" charset="0"/>
              </a:rPr>
              <a:t>kiinteistöstä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poistumisen</a:t>
            </a:r>
            <a:r>
              <a:rPr sz="1300" b="1" spc="-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tai </a:t>
            </a:r>
            <a:r>
              <a:rPr sz="1300" b="1" spc="-15" dirty="0" err="1">
                <a:solidFill>
                  <a:srgbClr val="151616"/>
                </a:solidFill>
                <a:cs typeface="Arial" panose="020B0604020202020204" pitchFamily="34" charset="0"/>
              </a:rPr>
              <a:t>vaikeuttaa</a:t>
            </a:r>
            <a:r>
              <a:rPr sz="1300" b="1" spc="-15" dirty="0">
                <a:solidFill>
                  <a:srgbClr val="151616"/>
                </a:solidFill>
                <a:cs typeface="Arial" panose="020B0604020202020204" pitchFamily="34" charset="0"/>
              </a:rPr>
              <a:t> </a:t>
            </a:r>
            <a:r>
              <a:rPr sz="1300" b="1" spc="-5" dirty="0" err="1">
                <a:solidFill>
                  <a:srgbClr val="151616"/>
                </a:solidFill>
                <a:cs typeface="Arial" panose="020B0604020202020204" pitchFamily="34" charset="0"/>
              </a:rPr>
              <a:t>tulipalon</a:t>
            </a:r>
            <a:r>
              <a:rPr sz="1300" b="1" spc="-10" dirty="0">
                <a:solidFill>
                  <a:srgbClr val="151616"/>
                </a:solidFill>
                <a:cs typeface="Arial" panose="020B0604020202020204" pitchFamily="34" charset="0"/>
              </a:rPr>
              <a:t> sammuttamista.</a:t>
            </a:r>
            <a:endParaRPr sz="1300" dirty="0">
              <a:cs typeface="Arial" panose="020B0604020202020204" pitchFamily="34" charset="0"/>
            </a:endParaRPr>
          </a:p>
        </p:txBody>
      </p:sp>
      <p:pic>
        <p:nvPicPr>
          <p:cNvPr id="439" name="Picture 438">
            <a:extLst>
              <a:ext uri="{FF2B5EF4-FFF2-40B4-BE49-F238E27FC236}">
                <a16:creationId xmlns:a16="http://schemas.microsoft.com/office/drawing/2014/main" xmlns="" id="{B18C2EC7-1D95-804B-8850-86820F9F57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0376" y="799195"/>
            <a:ext cx="7677489" cy="5393082"/>
          </a:xfrm>
          <a:prstGeom prst="rect">
            <a:avLst/>
          </a:prstGeom>
        </p:spPr>
      </p:pic>
      <p:sp>
        <p:nvSpPr>
          <p:cNvPr id="440" name="TextBox 439">
            <a:extLst>
              <a:ext uri="{FF2B5EF4-FFF2-40B4-BE49-F238E27FC236}">
                <a16:creationId xmlns:a16="http://schemas.microsoft.com/office/drawing/2014/main" xmlns="" id="{E4C631D0-E5AC-404F-A479-172DFEA87323}"/>
              </a:ext>
            </a:extLst>
          </p:cNvPr>
          <p:cNvSpPr txBox="1"/>
          <p:nvPr/>
        </p:nvSpPr>
        <p:spPr>
          <a:xfrm>
            <a:off x="9296400" y="6185333"/>
            <a:ext cx="26395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Tilastoa käytettäessä lähde on mainittava. Pelastusturvallisuuden vuositilasto 2017 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xmlns="" id="{5BFE017D-0031-4D90-BEC9-8B163D09A1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2" y="6221423"/>
            <a:ext cx="1478245" cy="4238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515014" y="990604"/>
            <a:ext cx="709612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Pelastusturvallisuuden vuositilasto</a:t>
            </a:r>
            <a:r>
              <a:rPr sz="2800" b="1" spc="-7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71461" y="1770174"/>
            <a:ext cx="127685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Suomi</a:t>
            </a:r>
            <a:r>
              <a:rPr lang="fi-FI"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  </a:t>
            </a:r>
            <a:r>
              <a:rPr sz="1400" b="1" spc="75" dirty="0">
                <a:solidFill>
                  <a:srgbClr val="151616"/>
                </a:solidFill>
                <a:latin typeface="SourceSansPro-Semibold"/>
                <a:cs typeface="SourceSansPro-Semibold"/>
              </a:rPr>
              <a:t> </a:t>
            </a: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Helsinki</a:t>
            </a:r>
            <a:endParaRPr sz="1400" dirty="0">
              <a:latin typeface="SourceSansPro-Semibold"/>
              <a:cs typeface="SourceSansPro-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90483" y="1770174"/>
            <a:ext cx="128175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Espoo</a:t>
            </a:r>
            <a:r>
              <a:rPr sz="1400" b="1" spc="215" dirty="0">
                <a:solidFill>
                  <a:srgbClr val="151616"/>
                </a:solidFill>
                <a:latin typeface="SourceSansPro-Semibold"/>
                <a:cs typeface="SourceSansPro-Semibold"/>
              </a:rPr>
              <a:t> </a:t>
            </a:r>
            <a:r>
              <a:rPr lang="fi-FI" sz="1400" b="1" spc="215" dirty="0">
                <a:solidFill>
                  <a:srgbClr val="151616"/>
                </a:solidFill>
                <a:latin typeface="SourceSansPro-Semibold"/>
                <a:cs typeface="SourceSansPro-Semibold"/>
              </a:rPr>
              <a:t> </a:t>
            </a:r>
            <a:r>
              <a:rPr sz="1400" b="1" spc="-15" dirty="0">
                <a:solidFill>
                  <a:srgbClr val="151616"/>
                </a:solidFill>
                <a:latin typeface="SourceSansPro-Semibold"/>
                <a:cs typeface="SourceSansPro-Semibold"/>
              </a:rPr>
              <a:t>Vantaa</a:t>
            </a:r>
            <a:endParaRPr sz="1400" dirty="0">
              <a:latin typeface="SourceSansPro-Semibold"/>
              <a:cs typeface="SourceSansPro-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72242" y="1770174"/>
            <a:ext cx="13201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0" dirty="0">
                <a:solidFill>
                  <a:srgbClr val="151616"/>
                </a:solidFill>
                <a:latin typeface="SourceSansPro-Semibold"/>
                <a:cs typeface="SourceSansPro-Semibold"/>
              </a:rPr>
              <a:t>Turku</a:t>
            </a:r>
            <a:r>
              <a:rPr lang="fi-FI" sz="1400" b="1" spc="-20" dirty="0">
                <a:solidFill>
                  <a:srgbClr val="151616"/>
                </a:solidFill>
                <a:latin typeface="SourceSansPro-Semibold"/>
                <a:cs typeface="SourceSansPro-Semibold"/>
              </a:rPr>
              <a:t>   </a:t>
            </a:r>
            <a:r>
              <a:rPr sz="1400" b="1" spc="180" dirty="0">
                <a:solidFill>
                  <a:srgbClr val="151616"/>
                </a:solidFill>
                <a:latin typeface="SourceSansPro-Semibold"/>
                <a:cs typeface="SourceSansPro-Semibold"/>
              </a:rPr>
              <a:t> </a:t>
            </a:r>
            <a:r>
              <a:rPr sz="1400" b="1" spc="-5" dirty="0">
                <a:solidFill>
                  <a:srgbClr val="151616"/>
                </a:solidFill>
                <a:latin typeface="SourceSansPro-Semibold"/>
                <a:cs typeface="SourceSansPro-Semibold"/>
              </a:rPr>
              <a:t>Jyväskylä</a:t>
            </a:r>
            <a:endParaRPr sz="1400" dirty="0">
              <a:latin typeface="SourceSansPro-Semibold"/>
              <a:cs typeface="SourceSansPro-Semi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45671" y="1770174"/>
            <a:ext cx="6972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0" dirty="0">
                <a:solidFill>
                  <a:srgbClr val="151616"/>
                </a:solidFill>
                <a:latin typeface="SourceSansPro-Semibold"/>
                <a:cs typeface="SourceSansPro-Semibold"/>
              </a:rPr>
              <a:t>T</a:t>
            </a: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ampe</a:t>
            </a:r>
            <a:r>
              <a:rPr sz="1400" b="1" spc="-15" dirty="0">
                <a:solidFill>
                  <a:srgbClr val="151616"/>
                </a:solidFill>
                <a:latin typeface="SourceSansPro-Semibold"/>
                <a:cs typeface="SourceSansPro-Semibold"/>
              </a:rPr>
              <a:t>r</a:t>
            </a: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e</a:t>
            </a:r>
            <a:endParaRPr sz="1400">
              <a:latin typeface="SourceSansPro-Semibold"/>
              <a:cs typeface="SourceSansPro-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85065" y="1770174"/>
            <a:ext cx="3911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Oulu</a:t>
            </a:r>
            <a:endParaRPr sz="1400">
              <a:latin typeface="SourceSansPro-Semibold"/>
              <a:cs typeface="SourceSansPro-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95808" y="1770174"/>
            <a:ext cx="4540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151616"/>
                </a:solidFill>
                <a:latin typeface="SourceSansPro-Semibold"/>
                <a:cs typeface="SourceSansPro-Semibold"/>
              </a:rPr>
              <a:t>Lappi</a:t>
            </a:r>
            <a:endParaRPr sz="1400">
              <a:latin typeface="SourceSansPro-Semibold"/>
              <a:cs typeface="SourceSansPro-Semibold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996931"/>
              </p:ext>
            </p:extLst>
          </p:nvPr>
        </p:nvGraphicFramePr>
        <p:xfrm>
          <a:off x="468604" y="2064004"/>
          <a:ext cx="11184890" cy="4059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907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9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32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57810">
                <a:tc>
                  <a:txBody>
                    <a:bodyPr/>
                    <a:lstStyle/>
                    <a:p>
                      <a:pPr marL="71120">
                        <a:lnSpc>
                          <a:spcPts val="1664"/>
                        </a:lnSpc>
                      </a:pP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Turvallisuusindeksi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pisteluku 0–100</a:t>
                      </a: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62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61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65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209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63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59</a:t>
                      </a:r>
                      <a:endParaRPr sz="1400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63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ts val="1664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64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Hyvin 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turvallisuudesta </a:t>
                      </a:r>
                      <a:r>
                        <a:rPr sz="1400" b="1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huolehtivien</a:t>
                      </a: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osuus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14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955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10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905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Riskiryhmään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kuuluvien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osuus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5717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28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4447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30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22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31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24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09550" algn="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286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spc="-1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Kiinteistöstä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puuttuu</a:t>
                      </a:r>
                      <a:r>
                        <a:rPr sz="1400" b="1" spc="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pelastussuunnitelma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717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447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7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13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603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Pelastussuunnitelmasta </a:t>
                      </a: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ei ole </a:t>
                      </a:r>
                      <a:r>
                        <a:rPr sz="1400" b="1" spc="-1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tiedotettu</a:t>
                      </a:r>
                      <a:r>
                        <a:rPr sz="1400" b="1" spc="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asianmukaisesti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9209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Selkeä käytäntö 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turvallisuuspuutteiden </a:t>
                      </a: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ilmoittamisesta</a:t>
                      </a:r>
                      <a:r>
                        <a:rPr sz="1400" b="1" spc="1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puuttuu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38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47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37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30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62</a:t>
                      </a:r>
                      <a:endParaRPr sz="1400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54</a:t>
                      </a:r>
                      <a:endParaRPr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238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Savunpoistojärjestelmän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vuosihuolto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2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tekemättä</a:t>
                      </a:r>
                      <a:r>
                        <a:rPr lang="fi-FI" sz="1400" b="1" spc="-2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51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43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36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00B050"/>
                          </a:solidFill>
                          <a:latin typeface="+mn-lt"/>
                          <a:cs typeface="Arial" panose="020B0604020202020204" pitchFamily="34" charset="0"/>
                        </a:rPr>
                        <a:t>29</a:t>
                      </a:r>
                      <a:endParaRPr sz="1400" dirty="0">
                        <a:solidFill>
                          <a:srgbClr val="00B05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40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5</a:t>
                      </a:r>
                      <a:r>
                        <a:rPr lang="fi-FI"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38125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09550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70</a:t>
                      </a:r>
                      <a:endParaRPr sz="1400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6194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Käsisammuttimien </a:t>
                      </a:r>
                      <a:r>
                        <a:rPr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toimintaa </a:t>
                      </a: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ei ole</a:t>
                      </a:r>
                      <a:r>
                        <a:rPr sz="1400" b="1" spc="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tarkastettu</a:t>
                      </a:r>
                      <a:r>
                        <a:rPr lang="fi-FI" sz="1400" b="1" spc="-1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717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447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38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907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36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r>
                        <a:rPr lang="fi-FI"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34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18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937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Sähköpääkeskuksessa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palokatkopuutteita</a:t>
                      </a:r>
                      <a:r>
                        <a:rPr lang="fi-FI"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45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44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52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54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46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4254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Lämmönjakokeskuksessa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palokatkopuutteita</a:t>
                      </a:r>
                      <a:r>
                        <a:rPr lang="fi-FI"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36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26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45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35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18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794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337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Porraskäytävässä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palokatkopuutteita</a:t>
                      </a:r>
                      <a:r>
                        <a:rPr lang="fi-FI"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sz="1400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9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11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8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12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111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5590"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Porraskäytävissä </a:t>
                      </a: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ja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poistumisreiteillä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tavaraa</a:t>
                      </a:r>
                      <a:r>
                        <a:rPr lang="fi-FI" sz="1400" b="1" spc="-1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654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23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4384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27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844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27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272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16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702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24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32639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15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6764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43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37490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22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8915" algn="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19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165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76884">
                <a:tc>
                  <a:txBody>
                    <a:bodyPr/>
                    <a:lstStyle/>
                    <a:p>
                      <a:pPr marL="71120" marR="1430020">
                        <a:lnSpc>
                          <a:spcPts val="1600"/>
                        </a:lnSpc>
                        <a:spcBef>
                          <a:spcPts val="275"/>
                        </a:spcBef>
                      </a:pPr>
                      <a:r>
                        <a:rPr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Kiinteistössä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toimivien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yrityksien</a:t>
                      </a: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työntekijöille</a:t>
                      </a:r>
                      <a:r>
                        <a:rPr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ei</a:t>
                      </a: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ole </a:t>
                      </a: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järjestett</a:t>
                      </a:r>
                      <a:r>
                        <a:rPr lang="fi-FI"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y </a:t>
                      </a:r>
                      <a:r>
                        <a:rPr lang="fi-FI" sz="1400" b="1" spc="-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turvallisuuskoulutusta,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4925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25654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57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24384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51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21844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40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212725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67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327025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CB2B1E"/>
                          </a:solidFill>
                          <a:latin typeface="+mn-lt"/>
                          <a:cs typeface="Arial" panose="020B0604020202020204" pitchFamily="34" charset="0"/>
                        </a:rPr>
                        <a:t>81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32639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50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16764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40B314"/>
                          </a:solidFill>
                          <a:latin typeface="+mn-lt"/>
                          <a:cs typeface="Arial" panose="020B0604020202020204" pitchFamily="34" charset="0"/>
                        </a:rPr>
                        <a:t>39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23749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63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R="209550" algn="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66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3810" marB="0">
                    <a:lnT w="381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7810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b="1" spc="-1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Taloyhtiön </a:t>
                      </a:r>
                      <a:r>
                        <a:rPr sz="1400" b="1" spc="-10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palovaroittimet</a:t>
                      </a:r>
                      <a:r>
                        <a:rPr sz="1400" b="1" spc="-10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sz="1400" b="1" spc="-15" dirty="0" err="1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huoltamatta</a:t>
                      </a:r>
                      <a:r>
                        <a:rPr lang="fi-FI" sz="1400" b="1" spc="-15" dirty="0">
                          <a:solidFill>
                            <a:srgbClr val="151616"/>
                          </a:solidFill>
                          <a:latin typeface="+mn-lt"/>
                          <a:cs typeface="Arial" panose="020B0604020202020204" pitchFamily="34" charset="0"/>
                        </a:rPr>
                        <a:t>, %</a:t>
                      </a: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540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57175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b="1" dirty="0">
                          <a:solidFill>
                            <a:srgbClr val="2E5665"/>
                          </a:solidFill>
                          <a:latin typeface="+mn-lt"/>
                          <a:cs typeface="Arial" panose="020B0604020202020204" pitchFamily="34" charset="0"/>
                        </a:rPr>
                        <a:t>61</a:t>
                      </a: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2540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A2DDBFD-1A96-1D47-8B06-F88B099775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812517" y="0"/>
            <a:ext cx="5346700" cy="210087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CD9E933-B1C5-314C-A046-F5BE6546B25E}"/>
              </a:ext>
            </a:extLst>
          </p:cNvPr>
          <p:cNvSpPr txBox="1"/>
          <p:nvPr/>
        </p:nvSpPr>
        <p:spPr>
          <a:xfrm>
            <a:off x="9315207" y="6209660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Tilastoa käytettäessä lähde on mainittava. Pelastusturvallisuuden vuositilasto 2017 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xmlns="" id="{4359D385-E6F6-4EDD-A5A6-9525A291F9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62" y="6221423"/>
            <a:ext cx="1478245" cy="4238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508</Words>
  <Application>Microsoft Macintosh PowerPoint</Application>
  <PresentationFormat>Mukautettu</PresentationFormat>
  <Paragraphs>193</Paragraphs>
  <Slides>5</Slides>
  <Notes>5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6" baseType="lpstr">
      <vt:lpstr>Office Theme</vt:lpstr>
      <vt:lpstr>PowerPoint-esitys</vt:lpstr>
      <vt:lpstr>PowerPoint-esitys</vt:lpstr>
      <vt:lpstr>PowerPoint-esitys</vt:lpstr>
      <vt:lpstr>PowerPoint-esitys</vt:lpstr>
      <vt:lpstr>Pelastusturvallisuuden vuositilasto 2017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</dc:title>
  <cp:lastModifiedBy>Tuomas Jurvelin</cp:lastModifiedBy>
  <cp:revision>18</cp:revision>
  <dcterms:created xsi:type="dcterms:W3CDTF">2018-02-06T20:29:50Z</dcterms:created>
  <dcterms:modified xsi:type="dcterms:W3CDTF">2018-02-17T11:19:29Z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2018-02-06T00:00:00Z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2018-02-06T00:00:00Z</vt:filetime>
  </property>
</Properties>
</file>