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7"/>
  </p:sldMasterIdLst>
  <p:handoutMasterIdLst>
    <p:handoutMasterId r:id="rId27"/>
  </p:handoutMasterIdLst>
  <p:sldIdLst>
    <p:sldId id="324" r:id="rId8"/>
    <p:sldId id="326" r:id="rId9"/>
    <p:sldId id="297" r:id="rId10"/>
    <p:sldId id="299" r:id="rId11"/>
    <p:sldId id="303" r:id="rId12"/>
    <p:sldId id="302" r:id="rId13"/>
    <p:sldId id="304" r:id="rId14"/>
    <p:sldId id="307" r:id="rId15"/>
    <p:sldId id="308" r:id="rId16"/>
    <p:sldId id="327" r:id="rId17"/>
    <p:sldId id="316" r:id="rId18"/>
    <p:sldId id="314" r:id="rId19"/>
    <p:sldId id="318" r:id="rId20"/>
    <p:sldId id="319" r:id="rId21"/>
    <p:sldId id="321" r:id="rId22"/>
    <p:sldId id="322" r:id="rId23"/>
    <p:sldId id="331" r:id="rId24"/>
    <p:sldId id="296" r:id="rId25"/>
    <p:sldId id="33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A97A"/>
    <a:srgbClr val="F26522"/>
    <a:srgbClr val="FFB433"/>
    <a:srgbClr val="00ACEF"/>
    <a:srgbClr val="ED0C6E"/>
    <a:srgbClr val="7DCDC8"/>
    <a:srgbClr val="000000"/>
    <a:srgbClr val="FFC233"/>
    <a:srgbClr val="ED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9900" autoAdjust="0"/>
  </p:normalViewPr>
  <p:slideViewPr>
    <p:cSldViewPr snapToGrid="0" snapToObjects="1">
      <p:cViewPr varScale="1">
        <p:scale>
          <a:sx n="140" d="100"/>
          <a:sy n="140" d="100"/>
        </p:scale>
        <p:origin x="1338" y="114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5/15/2018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ED47D-3DF7-2A4B-AD7C-4896145AA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7" r="-1"/>
          <a:stretch/>
        </p:blipFill>
        <p:spPr>
          <a:xfrm>
            <a:off x="-320841" y="-176463"/>
            <a:ext cx="9460288" cy="5319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00A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Hiili-                    neutraalius</a:t>
            </a:r>
            <a:r>
              <a:rPr lang="fi-FI" sz="1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ja resurssi-  viisaus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ED47D-3DF7-2A4B-AD7C-4896145AA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7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Kaupunki-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suunnittelu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1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B5BFD6-16D2-7449-BC9B-ACBB1F54B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14" r="53509"/>
          <a:stretch/>
        </p:blipFill>
        <p:spPr>
          <a:xfrm>
            <a:off x="5406188" y="0"/>
            <a:ext cx="3737811" cy="51435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976EDC8A-025E-AC46-BCB4-D6BA19BAA8D8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7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3EEA0A4C-C76E-3249-965A-FF33167AD804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Kaupunki-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suunnittelu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7DCDC8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6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976EDC8A-025E-AC46-BCB4-D6BA19BAA8D8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7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3EEA0A4C-C76E-3249-965A-FF33167AD804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Kaupunki-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suunnittelu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2FAC622E-1448-5640-A102-1222FBBA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7DCDC8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2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ED47D-3DF7-2A4B-AD7C-4896145AA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FFB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Liikenne ja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liikkuminen</a:t>
            </a:r>
          </a:p>
        </p:txBody>
      </p:sp>
    </p:spTree>
    <p:extLst>
      <p:ext uri="{BB962C8B-B14F-4D97-AF65-F5344CB8AC3E}">
        <p14:creationId xmlns:p14="http://schemas.microsoft.com/office/powerpoint/2010/main" val="423079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A0DFC1-7431-734F-A37D-1DAC3A67E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275" r="27848"/>
          <a:stretch/>
        </p:blipFill>
        <p:spPr>
          <a:xfrm>
            <a:off x="5406186" y="0"/>
            <a:ext cx="3737814" cy="51435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FFB433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F60D64-F714-1749-AA63-C3C7FD902001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FFB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7CECCCAB-0971-2F4F-87A0-A2E427FC44C0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Liikenne ja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liikkuminen</a:t>
            </a:r>
          </a:p>
        </p:txBody>
      </p:sp>
    </p:spTree>
    <p:extLst>
      <p:ext uri="{BB962C8B-B14F-4D97-AF65-F5344CB8AC3E}">
        <p14:creationId xmlns:p14="http://schemas.microsoft.com/office/powerpoint/2010/main" val="224818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FFB433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F60D64-F714-1749-AA63-C3C7FD902001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FFB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EFF0E3C7-D899-0F4F-8CB8-AEDFF57CF178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Liikenne ja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liikkuminen</a:t>
            </a:r>
          </a:p>
        </p:txBody>
      </p:sp>
    </p:spTree>
    <p:extLst>
      <p:ext uri="{BB962C8B-B14F-4D97-AF65-F5344CB8AC3E}">
        <p14:creationId xmlns:p14="http://schemas.microsoft.com/office/powerpoint/2010/main" val="367502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ED47D-3DF7-2A4B-AD7C-4896145AA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Syrjäy-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tymisen ehkäise-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minen</a:t>
            </a:r>
          </a:p>
        </p:txBody>
      </p:sp>
    </p:spTree>
    <p:extLst>
      <p:ext uri="{BB962C8B-B14F-4D97-AF65-F5344CB8AC3E}">
        <p14:creationId xmlns:p14="http://schemas.microsoft.com/office/powerpoint/2010/main" val="35317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58496E-E0AE-BA4A-B392-A6C3A879F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394" b="6584"/>
          <a:stretch/>
        </p:blipFill>
        <p:spPr>
          <a:xfrm>
            <a:off x="5406183" y="-2171"/>
            <a:ext cx="4184155" cy="514567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F26522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8232EC-7266-0747-8B4A-91D0CDCC09C4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6D2C29F4-6AE9-7944-8E43-B9BAB0E11C60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Syrjäy-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tymisen ehkäise-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minen</a:t>
            </a:r>
          </a:p>
        </p:txBody>
      </p:sp>
    </p:spTree>
    <p:extLst>
      <p:ext uri="{BB962C8B-B14F-4D97-AF65-F5344CB8AC3E}">
        <p14:creationId xmlns:p14="http://schemas.microsoft.com/office/powerpoint/2010/main" val="255905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F26522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0D07FE-4511-FF48-BE1A-0D7F6FDE993C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E2A36745-7DD3-2549-9F4B-C031AA3DD6D0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Syrjäy-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tymisen ehkäise-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minen</a:t>
            </a:r>
          </a:p>
        </p:txBody>
      </p:sp>
    </p:spTree>
    <p:extLst>
      <p:ext uri="{BB962C8B-B14F-4D97-AF65-F5344CB8AC3E}">
        <p14:creationId xmlns:p14="http://schemas.microsoft.com/office/powerpoint/2010/main" val="216919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976EDC8A-025E-AC46-BCB4-D6BA19BAA8D8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7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3EEA0A4C-C76E-3249-965A-FF33167AD804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Kaupunki-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suunnittelu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2FAC622E-1448-5640-A102-1222FBBA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7DCDC8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1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00A97A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E008F3-8B34-FA4A-9B02-B5310FC5E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88" r="40799"/>
          <a:stretch/>
        </p:blipFill>
        <p:spPr>
          <a:xfrm>
            <a:off x="5406187" y="-176463"/>
            <a:ext cx="3733259" cy="53199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00A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Hiili-                    neutraalius</a:t>
            </a:r>
            <a:r>
              <a:rPr lang="fi-FI" sz="1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ja resurssi-  viisaus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9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565380"/>
            <a:ext cx="6535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800"/>
              </a:lnSpc>
              <a:defRPr sz="4800" b="1" i="0" baseline="0">
                <a:solidFill>
                  <a:srgbClr val="00A97A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00A97A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00A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Hiili-                    neutraalius</a:t>
            </a:r>
            <a:r>
              <a:rPr lang="fi-FI" sz="18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ja resurssi-  viisaus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0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ED47D-3DF7-2A4B-AD7C-4896145AA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00A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Palvelujen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ohjaus ja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digitaaliset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palvelut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6C68DF-9F83-7F49-9B26-3F64F705D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38" r="38216"/>
          <a:stretch/>
        </p:blipFill>
        <p:spPr>
          <a:xfrm>
            <a:off x="5406186" y="0"/>
            <a:ext cx="3734937" cy="51435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00ACEF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F60D64-F714-1749-AA63-C3C7FD902001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00A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EF2807C-70F1-0349-B7F1-F510952D53D5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Palvelujen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ohjaus ja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digitaaliset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palvelut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buFontTx/>
              <a:buNone/>
              <a:defRPr sz="1800" baseline="0">
                <a:latin typeface="Helvetica" pitchFamily="2" charset="0"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A983B1F7-701A-9146-8617-858BF0C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00ACEF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F60D64-F714-1749-AA63-C3C7FD902001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00A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EF2807C-70F1-0349-B7F1-F510952D53D5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Palvelujen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ohjaus ja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digitaaliset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palvelut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ED47D-3DF7-2A4B-AD7C-4896145AA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ED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118430" y="520860"/>
            <a:ext cx="1574157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bg1"/>
                </a:solidFill>
                <a:latin typeface="Helvetica" pitchFamily="2" charset="0"/>
              </a:rPr>
              <a:t>Turvallisuus</a:t>
            </a:r>
            <a:endParaRPr lang="fi-FI" sz="1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2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1AB092-8BFA-6246-8AA0-47186C2C3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690" r="20205"/>
          <a:stretch/>
        </p:blipFill>
        <p:spPr>
          <a:xfrm>
            <a:off x="5449480" y="0"/>
            <a:ext cx="3758687" cy="51435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6" y="2456729"/>
            <a:ext cx="4718115" cy="1456711"/>
          </a:xfrm>
          <a:noFill/>
        </p:spPr>
        <p:txBody>
          <a:bodyPr lIns="0" tIns="0" rIns="0" bIns="0">
            <a:noAutofit/>
          </a:bodyPr>
          <a:lstStyle>
            <a:lvl1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fi-FI" smtClean="0">
                <a:effectLst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ED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kern="1200" baseline="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Palvelujen ohjaus ja 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kern="1200" baseline="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digitaaliset palvelut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1165E8A4-7917-FD4E-ADF2-5F94FDE29E99}"/>
              </a:ext>
            </a:extLst>
          </p:cNvPr>
          <p:cNvSpPr txBox="1">
            <a:spLocks/>
          </p:cNvSpPr>
          <p:nvPr userDrawn="1"/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7DCDC8"/>
                </a:solidFill>
                <a:latin typeface="Helvetica" pitchFamily="2" charset="0"/>
                <a:ea typeface="+mj-ea"/>
                <a:cs typeface="Arial"/>
              </a:defRPr>
            </a:lvl1pPr>
          </a:lstStyle>
          <a:p>
            <a:r>
              <a:rPr lang="fi-FI" dirty="0">
                <a:solidFill>
                  <a:srgbClr val="ED0C6E"/>
                </a:solidFill>
              </a:rPr>
              <a:t>Tieto </a:t>
            </a:r>
          </a:p>
          <a:p>
            <a:r>
              <a:rPr lang="fi-FI" dirty="0">
                <a:solidFill>
                  <a:srgbClr val="ED0C6E"/>
                </a:solidFill>
              </a:rPr>
              <a:t>suojaa</a:t>
            </a:r>
            <a:endParaRPr lang="en-US" dirty="0">
              <a:solidFill>
                <a:srgbClr val="ED0C6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9C796D-0723-4C42-9791-380B6F94E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4374" y="240848"/>
            <a:ext cx="2495664" cy="19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6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CB9F93-6B35-E242-BB39-9BCEA9EE3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197" y="4266367"/>
            <a:ext cx="1066800" cy="596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34D8954-FA61-8F4F-8C8C-F44C62BA65E0}"/>
              </a:ext>
            </a:extLst>
          </p:cNvPr>
          <p:cNvSpPr/>
          <p:nvPr userDrawn="1"/>
        </p:nvSpPr>
        <p:spPr>
          <a:xfrm>
            <a:off x="7118430" y="520861"/>
            <a:ext cx="4051139" cy="4051139"/>
          </a:xfrm>
          <a:prstGeom prst="ellipse">
            <a:avLst/>
          </a:prstGeom>
          <a:solidFill>
            <a:srgbClr val="ED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90C27A9-86F4-C542-B9C0-2C68FD440539}"/>
              </a:ext>
            </a:extLst>
          </p:cNvPr>
          <p:cNvSpPr txBox="1">
            <a:spLocks/>
          </p:cNvSpPr>
          <p:nvPr userDrawn="1"/>
        </p:nvSpPr>
        <p:spPr>
          <a:xfrm>
            <a:off x="7434562" y="520860"/>
            <a:ext cx="1258025" cy="405113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kern="1200" baseline="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Palvelujen ohjaus ja </a:t>
            </a:r>
          </a:p>
          <a:p>
            <a:pPr marL="0" algn="r">
              <a:lnSpc>
                <a:spcPts val="2000"/>
              </a:lnSpc>
              <a:spcBef>
                <a:spcPts val="0"/>
              </a:spcBef>
            </a:pPr>
            <a:r>
              <a:rPr lang="fi-FI" sz="1800" b="1" kern="1200" baseline="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digitaaliset palvelut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1165E8A4-7917-FD4E-ADF2-5F94FDE29E99}"/>
              </a:ext>
            </a:extLst>
          </p:cNvPr>
          <p:cNvSpPr txBox="1">
            <a:spLocks/>
          </p:cNvSpPr>
          <p:nvPr userDrawn="1"/>
        </p:nvSpPr>
        <p:spPr>
          <a:xfrm>
            <a:off x="667197" y="565380"/>
            <a:ext cx="4546487" cy="127529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7DCDC8"/>
                </a:solidFill>
                <a:latin typeface="Helvetica" pitchFamily="2" charset="0"/>
                <a:ea typeface="+mj-ea"/>
                <a:cs typeface="Arial"/>
              </a:defRPr>
            </a:lvl1pPr>
          </a:lstStyle>
          <a:p>
            <a:endParaRPr lang="en-US" dirty="0">
              <a:solidFill>
                <a:srgbClr val="ED0C6E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27F26AFA-C137-8E44-9FC8-DD885B1B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6" y="717780"/>
            <a:ext cx="4546487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defRPr sz="4000" b="1" i="0" baseline="0">
                <a:solidFill>
                  <a:srgbClr val="ED0C6E"/>
                </a:solidFill>
                <a:latin typeface="Helvetica" pitchFamily="2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4CEE5DE6-BDB9-1443-A668-02620DA2BD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6" y="2456729"/>
            <a:ext cx="4718115" cy="1456711"/>
          </a:xfrm>
          <a:noFill/>
        </p:spPr>
        <p:txBody>
          <a:bodyPr lIns="0" tIns="0" rIns="0" bIns="0">
            <a:noAutofit/>
          </a:bodyPr>
          <a:lstStyle>
            <a:lvl1pPr marL="2984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fi-FI" smtClean="0">
                <a:effectLst/>
              </a:defRPr>
            </a:lvl1pPr>
            <a:lvl2pPr marL="0" indent="-180000">
              <a:lnSpc>
                <a:spcPct val="100000"/>
              </a:lnSpc>
              <a:buFont typeface="Arial"/>
              <a:buChar char="•"/>
              <a:defRPr sz="1800" baseline="0">
                <a:latin typeface="Helvetica" pitchFamily="2" charset="0"/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30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0" r:id="rId2"/>
    <p:sldLayoutId id="2147483737" r:id="rId3"/>
    <p:sldLayoutId id="2147483734" r:id="rId4"/>
    <p:sldLayoutId id="2147483735" r:id="rId5"/>
    <p:sldLayoutId id="2147483742" r:id="rId6"/>
    <p:sldLayoutId id="2147483736" r:id="rId7"/>
    <p:sldLayoutId id="2147483731" r:id="rId8"/>
    <p:sldLayoutId id="2147483738" r:id="rId9"/>
    <p:sldLayoutId id="2147483739" r:id="rId10"/>
    <p:sldLayoutId id="2147483740" r:id="rId11"/>
    <p:sldLayoutId id="2147483741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32" r:id="rId19"/>
    <p:sldLayoutId id="2147483729" r:id="rId20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512286-65D0-5344-A323-1DF075C8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88D1A4-0F4F-094E-9F05-35837566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14350"/>
            <a:ext cx="4114800" cy="41148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E99C95AB-BE78-4D80-BBAB-2C036824082F}"/>
              </a:ext>
            </a:extLst>
          </p:cNvPr>
          <p:cNvSpPr/>
          <p:nvPr/>
        </p:nvSpPr>
        <p:spPr>
          <a:xfrm>
            <a:off x="0" y="4931496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Turun kaupunki / Cederqvist &amp; Jäntti </a:t>
            </a:r>
            <a:r>
              <a:rPr lang="fi-FI" sz="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Architects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E38A8E-0998-F74D-9E62-32EC1BB0D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4429460" cy="1456711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fi-FI" dirty="0"/>
              <a:t>Turvallisuuden tilannekuva</a:t>
            </a:r>
          </a:p>
          <a:p>
            <a:pPr lvl="0">
              <a:spcAft>
                <a:spcPts val="600"/>
              </a:spcAft>
            </a:pPr>
            <a:r>
              <a:rPr lang="fi-FI" dirty="0"/>
              <a:t>Kaupunkilaisten osallisuus</a:t>
            </a:r>
          </a:p>
          <a:p>
            <a:pPr lvl="0">
              <a:spcAft>
                <a:spcPts val="600"/>
              </a:spcAft>
            </a:pPr>
            <a:r>
              <a:rPr lang="fi-FI" dirty="0"/>
              <a:t>Turvallisuuteen liittyvän data-analytiikan kehittäminen</a:t>
            </a:r>
          </a:p>
          <a:p>
            <a:pPr lvl="0">
              <a:spcAft>
                <a:spcPts val="600"/>
              </a:spcAft>
            </a:pPr>
            <a:r>
              <a:rPr lang="fi-FI" dirty="0"/>
              <a:t>Kyberturvallisuuden kasvattaminen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32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6778CC31-D98E-D145-858D-143C5DABC33E}"/>
              </a:ext>
            </a:extLst>
          </p:cNvPr>
          <p:cNvSpPr txBox="1">
            <a:spLocks/>
          </p:cNvSpPr>
          <p:nvPr/>
        </p:nvSpPr>
        <p:spPr>
          <a:xfrm>
            <a:off x="2580903" y="1038726"/>
            <a:ext cx="4307077" cy="369369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1000"/>
              </a:lnSpc>
            </a:pPr>
            <a:r>
              <a:rPr lang="fi-FI" sz="12000" dirty="0">
                <a:latin typeface="Helvetica" pitchFamily="2" charset="0"/>
              </a:rPr>
              <a:t>Bit</a:t>
            </a:r>
          </a:p>
          <a:p>
            <a:pPr>
              <a:lnSpc>
                <a:spcPts val="11000"/>
              </a:lnSpc>
            </a:pPr>
            <a:r>
              <a:rPr lang="fi-FI" sz="12000" dirty="0">
                <a:latin typeface="Helvetica" pitchFamily="2" charset="0"/>
              </a:rPr>
              <a:t>by bit</a:t>
            </a:r>
          </a:p>
          <a:p>
            <a:pPr>
              <a:lnSpc>
                <a:spcPts val="11000"/>
              </a:lnSpc>
            </a:pPr>
            <a:endParaRPr lang="fi-FI" sz="120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5441EB-9451-7342-859E-05D5BFDD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58" y="252343"/>
            <a:ext cx="1817067" cy="18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9558BF-E5B1-0747-83BE-DF818702C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4722950" cy="1456711"/>
          </a:xfrm>
        </p:spPr>
        <p:txBody>
          <a:bodyPr/>
          <a:lstStyle/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Ennakoiva kaupunkisuunnittelu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Digitaalinen kaupunkimalli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Älykäs rakentaminen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482627-795A-F74B-9F40-38A90511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fi-FI" dirty="0"/>
              <a:t>Rakennamme</a:t>
            </a:r>
            <a:br>
              <a:rPr lang="fi-FI" dirty="0"/>
            </a:br>
            <a:r>
              <a:rPr lang="fi-FI" dirty="0"/>
              <a:t>pilvilinnoja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9B5239-C5A1-9D4F-9563-9DBED73A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46" y="297313"/>
            <a:ext cx="1784387" cy="18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8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E49CE1B5-5DD9-3940-A31E-FD75499A599C}"/>
              </a:ext>
            </a:extLst>
          </p:cNvPr>
          <p:cNvSpPr txBox="1">
            <a:spLocks/>
          </p:cNvSpPr>
          <p:nvPr/>
        </p:nvSpPr>
        <p:spPr>
          <a:xfrm>
            <a:off x="512260" y="1668313"/>
            <a:ext cx="5641202" cy="369369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9000"/>
              </a:lnSpc>
            </a:pPr>
            <a:r>
              <a:rPr lang="fi-FI" sz="12000" dirty="0">
                <a:latin typeface="Helvetica" pitchFamily="2" charset="0"/>
              </a:rPr>
              <a:t>Smart move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A43C66-BBA5-FF47-825E-32000045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75" y="251650"/>
            <a:ext cx="1936844" cy="2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9558BF-E5B1-0747-83BE-DF818702C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7" y="1654755"/>
            <a:ext cx="5133996" cy="3839140"/>
          </a:xfrm>
          <a:noFill/>
        </p:spPr>
        <p:txBody>
          <a:bodyPr vert="horz" lIns="0" tIns="0" rIns="0" bIns="0" rtlCol="0">
            <a:noAutofit/>
          </a:bodyPr>
          <a:lstStyle/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Tulevaisuuden liikkumisjärjestelmä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Älykäs sähköinen joukkoliikenne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Citylogistiikan uudet ratkaisut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Pysäköintipalvelujen uudistaminen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CIVITAS ECCENTRIC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482627-795A-F74B-9F40-38A90511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565380"/>
            <a:ext cx="4546487" cy="710833"/>
          </a:xfrm>
        </p:spPr>
        <p:txBody>
          <a:bodyPr anchor="b"/>
          <a:lstStyle/>
          <a:p>
            <a:r>
              <a:rPr lang="fi-FI" dirty="0"/>
              <a:t>Joukolla liikkeelle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6D4286-F293-FC4A-A889-9507EB68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189" y="2403501"/>
            <a:ext cx="1930665" cy="23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5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E49CE1B5-5DD9-3940-A31E-FD75499A599C}"/>
              </a:ext>
            </a:extLst>
          </p:cNvPr>
          <p:cNvSpPr txBox="1">
            <a:spLocks/>
          </p:cNvSpPr>
          <p:nvPr/>
        </p:nvSpPr>
        <p:spPr>
          <a:xfrm>
            <a:off x="512260" y="1668313"/>
            <a:ext cx="5641202" cy="369369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9000"/>
              </a:lnSpc>
            </a:pPr>
            <a:r>
              <a:rPr lang="fi-FI" sz="12000" dirty="0">
                <a:latin typeface="Helvetica" pitchFamily="2" charset="0"/>
              </a:rPr>
              <a:t>Come</a:t>
            </a:r>
          </a:p>
          <a:p>
            <a:pPr>
              <a:lnSpc>
                <a:spcPts val="9000"/>
              </a:lnSpc>
            </a:pPr>
            <a:r>
              <a:rPr lang="fi-FI" sz="12000" dirty="0">
                <a:latin typeface="Helvetica" pitchFamily="2" charset="0"/>
              </a:rPr>
              <a:t>along!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38D956-6035-2F49-8D7A-9039866E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98" y="1266669"/>
            <a:ext cx="2382476" cy="25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9558BF-E5B1-0747-83BE-DF818702C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6" y="2456729"/>
            <a:ext cx="4744253" cy="1456711"/>
          </a:xfrm>
        </p:spPr>
        <p:txBody>
          <a:bodyPr/>
          <a:lstStyle/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Syrjäytymisen ehkäisemisen         toimintamallit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Toimenpide-ehdotukset ja pilotointi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Alueelliseen eriytymiskehitykseen vaikuttaminen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482627-795A-F74B-9F40-38A90511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955124"/>
            <a:ext cx="4546487" cy="1275290"/>
          </a:xfrm>
        </p:spPr>
        <p:txBody>
          <a:bodyPr anchor="b"/>
          <a:lstStyle/>
          <a:p>
            <a:r>
              <a:rPr lang="fi-FI" dirty="0"/>
              <a:t>Yhdessä yksinäisyyttä</a:t>
            </a:r>
            <a:br>
              <a:rPr lang="fi-FI" dirty="0"/>
            </a:br>
            <a:r>
              <a:rPr lang="fi-FI" dirty="0"/>
              <a:t>vastaan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A86541-1B2E-A645-A311-3E84D3B5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75" y="1188446"/>
            <a:ext cx="2382475" cy="25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8DE705-CE54-0142-A144-2B0D270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158683"/>
            <a:ext cx="7570792" cy="600511"/>
          </a:xfrm>
        </p:spPr>
        <p:txBody>
          <a:bodyPr anchor="t"/>
          <a:lstStyle/>
          <a:p>
            <a:r>
              <a:rPr lang="fi-FI" sz="4000" dirty="0">
                <a:latin typeface="Helvetica" pitchFamily="2" charset="0"/>
              </a:rPr>
              <a:t>Mitä on jo tehty?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58" y="1845925"/>
            <a:ext cx="4815455" cy="1885470"/>
          </a:xfrm>
          <a:prstGeom prst="rect">
            <a:avLst/>
          </a:prstGeom>
        </p:spPr>
      </p:pic>
      <p:sp>
        <p:nvSpPr>
          <p:cNvPr id="2" name="Pyöristetty kuvatekstisuorakulmio 1"/>
          <p:cNvSpPr/>
          <p:nvPr/>
        </p:nvSpPr>
        <p:spPr>
          <a:xfrm>
            <a:off x="448433" y="1355552"/>
            <a:ext cx="1731813" cy="726249"/>
          </a:xfrm>
          <a:prstGeom prst="wedgeRoundRectCallout">
            <a:avLst>
              <a:gd name="adj1" fmla="val 74757"/>
              <a:gd name="adj2" fmla="val 103992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SECAP-suunnittelu on  aloitettu.</a:t>
            </a:r>
          </a:p>
        </p:txBody>
      </p:sp>
      <p:sp>
        <p:nvSpPr>
          <p:cNvPr id="7" name="Pyöristetty kuvatekstisuorakulmio 6"/>
          <p:cNvSpPr/>
          <p:nvPr/>
        </p:nvSpPr>
        <p:spPr>
          <a:xfrm>
            <a:off x="3186116" y="929789"/>
            <a:ext cx="2370526" cy="807935"/>
          </a:xfrm>
          <a:prstGeom prst="wedgeRoundRectCallout">
            <a:avLst>
              <a:gd name="adj1" fmla="val 32090"/>
              <a:gd name="adj2" fmla="val 2084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Väestöennustemalli on laadittu ja sen hyödyntäminen palveluverkkojen suunnittelussa on aloitettu. </a:t>
            </a:r>
          </a:p>
        </p:txBody>
      </p:sp>
      <p:sp>
        <p:nvSpPr>
          <p:cNvPr id="8" name="Pyöristetty kuvatekstisuorakulmio 7"/>
          <p:cNvSpPr/>
          <p:nvPr/>
        </p:nvSpPr>
        <p:spPr>
          <a:xfrm>
            <a:off x="2614616" y="3751749"/>
            <a:ext cx="1575324" cy="1066041"/>
          </a:xfrm>
          <a:prstGeom prst="wedgeRoundRectCallout">
            <a:avLst>
              <a:gd name="adj1" fmla="val 63296"/>
              <a:gd name="adj2" fmla="val -137227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Liikennemerkkien inventointikokeilu on toteutettu konenäköä hyödyntäen.</a:t>
            </a:r>
          </a:p>
        </p:txBody>
      </p:sp>
      <p:sp>
        <p:nvSpPr>
          <p:cNvPr id="9" name="Pyöristetty kuvatekstisuorakulmio 8"/>
          <p:cNvSpPr/>
          <p:nvPr/>
        </p:nvSpPr>
        <p:spPr>
          <a:xfrm>
            <a:off x="5653350" y="3751749"/>
            <a:ext cx="1575324" cy="1066041"/>
          </a:xfrm>
          <a:prstGeom prst="wedgeRoundRectCallout">
            <a:avLst>
              <a:gd name="adj1" fmla="val -60710"/>
              <a:gd name="adj2" fmla="val -69880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Keskustan jalankulkijamäärien selvittäminen videoanalytiikan avulla on alkamassa.</a:t>
            </a:r>
          </a:p>
        </p:txBody>
      </p:sp>
      <p:sp>
        <p:nvSpPr>
          <p:cNvPr id="10" name="Pyöristetty kuvatekstisuorakulmio 9"/>
          <p:cNvSpPr/>
          <p:nvPr/>
        </p:nvSpPr>
        <p:spPr>
          <a:xfrm>
            <a:off x="7371328" y="2592455"/>
            <a:ext cx="1575324" cy="1266188"/>
          </a:xfrm>
          <a:prstGeom prst="wedgeRoundRectCallout">
            <a:avLst>
              <a:gd name="adj1" fmla="val -139203"/>
              <a:gd name="adj2" fmla="val -28541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Bussien liikenne-etuusjärjestelmän kokeilu on aloitettu.</a:t>
            </a:r>
          </a:p>
        </p:txBody>
      </p:sp>
      <p:sp>
        <p:nvSpPr>
          <p:cNvPr id="11" name="Pyöristetty kuvatekstisuorakulmio 10"/>
          <p:cNvSpPr/>
          <p:nvPr/>
        </p:nvSpPr>
        <p:spPr>
          <a:xfrm>
            <a:off x="6048063" y="929788"/>
            <a:ext cx="1575324" cy="807936"/>
          </a:xfrm>
          <a:prstGeom prst="wedgeRoundRectCallout">
            <a:avLst>
              <a:gd name="adj1" fmla="val -88414"/>
              <a:gd name="adj2" fmla="val 21384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5G-verkon rakentaminen on aloitettu (Elisa Oyj).</a:t>
            </a:r>
          </a:p>
        </p:txBody>
      </p:sp>
      <p:sp>
        <p:nvSpPr>
          <p:cNvPr id="12" name="Pyöristetty kuvatekstisuorakulmio 11"/>
          <p:cNvSpPr/>
          <p:nvPr/>
        </p:nvSpPr>
        <p:spPr>
          <a:xfrm>
            <a:off x="448433" y="2592455"/>
            <a:ext cx="1731813" cy="1266188"/>
          </a:xfrm>
          <a:prstGeom prst="wedgeRoundRectCallout">
            <a:avLst>
              <a:gd name="adj1" fmla="val 153653"/>
              <a:gd name="adj2" fmla="val -5300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5G-palvelualustan suunnittelu on meneillään. Ensimmäisenä mahdollisena kokeiluna robottibussi.</a:t>
            </a:r>
          </a:p>
        </p:txBody>
      </p:sp>
    </p:spTree>
    <p:extLst>
      <p:ext uri="{BB962C8B-B14F-4D97-AF65-F5344CB8AC3E}">
        <p14:creationId xmlns:p14="http://schemas.microsoft.com/office/powerpoint/2010/main" val="213983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8DE705-CE54-0142-A144-2B0D270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327143"/>
            <a:ext cx="7570792" cy="1275290"/>
          </a:xfrm>
        </p:spPr>
        <p:txBody>
          <a:bodyPr/>
          <a:lstStyle/>
          <a:p>
            <a:r>
              <a:rPr lang="fi-FI" sz="4800" dirty="0">
                <a:latin typeface="Helvetica" pitchFamily="2" charset="0"/>
              </a:rPr>
              <a:t>Alustatalouden toimintamallin luominen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7EA1C8FE-FA58-3B45-95DC-F01B99F058C0}"/>
              </a:ext>
            </a:extLst>
          </p:cNvPr>
          <p:cNvSpPr txBox="1">
            <a:spLocks/>
          </p:cNvSpPr>
          <p:nvPr/>
        </p:nvSpPr>
        <p:spPr>
          <a:xfrm>
            <a:off x="5143286" y="1712528"/>
            <a:ext cx="3611601" cy="281375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1pPr>
            <a:lvl2pPr marL="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2pPr>
            <a:lvl3pPr marL="36000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Minkälaisia alustoja kaupunki tarjoaa?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Minkälaiset toimijat alustoja voivat hyödyntää ja millä pelisäännöillä?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Miten arvonmuodostus tapahtuu eri toimijoiden näkökulmasta?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Miten toimijoiden välistä vuorovaikutusta edistetään ja tuetaan?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Mitkä ovat kaupungin ja muiden toimijoiden roolit ja vastuut?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Miten kaupunki organisoi ja rahoittaa alustoihin liittyvät palvelut ja tuen?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pic>
        <p:nvPicPr>
          <p:cNvPr id="29" name="Kuva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7" y="2325582"/>
            <a:ext cx="4712154" cy="1845023"/>
          </a:xfrm>
          <a:prstGeom prst="rect">
            <a:avLst/>
          </a:prstGeom>
        </p:spPr>
      </p:pic>
      <p:sp>
        <p:nvSpPr>
          <p:cNvPr id="30" name="Ellipsi 29"/>
          <p:cNvSpPr/>
          <p:nvPr/>
        </p:nvSpPr>
        <p:spPr>
          <a:xfrm>
            <a:off x="1566139" y="3351554"/>
            <a:ext cx="1097285" cy="819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34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8DE705-CE54-0142-A144-2B0D270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327143"/>
            <a:ext cx="7570792" cy="1275290"/>
          </a:xfrm>
        </p:spPr>
        <p:txBody>
          <a:bodyPr/>
          <a:lstStyle/>
          <a:p>
            <a:r>
              <a:rPr lang="fi-FI" sz="4800" dirty="0">
                <a:latin typeface="Helvetica" pitchFamily="2" charset="0"/>
              </a:rPr>
              <a:t>Tiedon hyödynt</a:t>
            </a:r>
            <a:r>
              <a:rPr lang="fi-FI" dirty="0"/>
              <a:t>ämisen edistäminen</a:t>
            </a:r>
            <a:endParaRPr lang="fi-FI" sz="4800" dirty="0">
              <a:latin typeface="Helvetica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7EA1C8FE-FA58-3B45-95DC-F01B99F058C0}"/>
              </a:ext>
            </a:extLst>
          </p:cNvPr>
          <p:cNvSpPr txBox="1">
            <a:spLocks/>
          </p:cNvSpPr>
          <p:nvPr/>
        </p:nvSpPr>
        <p:spPr>
          <a:xfrm>
            <a:off x="5557213" y="2014227"/>
            <a:ext cx="3586787" cy="206278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1pPr>
            <a:lvl2pPr marL="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2pPr>
            <a:lvl3pPr marL="36000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Kaupungin tieto-omaisuuden tuottaman arvon kasvattaminen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Datan kiertotalouden konseptin luominen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Digitaalisen tietoalustan rakentaminen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Turku Data Officen (TDO) perustaminen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32" y="3330912"/>
            <a:ext cx="1631834" cy="65646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7" y="2123109"/>
            <a:ext cx="4712154" cy="1845023"/>
          </a:xfrm>
          <a:prstGeom prst="rect">
            <a:avLst/>
          </a:prstGeom>
        </p:spPr>
      </p:pic>
      <p:sp>
        <p:nvSpPr>
          <p:cNvPr id="10" name="Ellipsi 9"/>
          <p:cNvSpPr/>
          <p:nvPr/>
        </p:nvSpPr>
        <p:spPr>
          <a:xfrm>
            <a:off x="2565447" y="3149081"/>
            <a:ext cx="1097285" cy="819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87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1C8FE-FA58-3B45-95DC-F01B99F05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350" y="1552186"/>
            <a:ext cx="7485941" cy="2659891"/>
          </a:xfrm>
        </p:spPr>
        <p:txBody>
          <a:bodyPr/>
          <a:lstStyle/>
          <a:p>
            <a:pPr marL="0">
              <a:lnSpc>
                <a:spcPts val="1800"/>
              </a:lnSpc>
              <a:spcAft>
                <a:spcPts val="0"/>
              </a:spcAft>
            </a:pPr>
            <a:r>
              <a:rPr lang="fi-FI" sz="1600" dirty="0">
                <a:latin typeface="Helvetica" pitchFamily="2" charset="0"/>
              </a:rPr>
              <a:t>Kaupunginhallitus päätti 18.9.2017 asettaa </a:t>
            </a:r>
            <a:r>
              <a:rPr lang="fi-FI" sz="1600" b="1" dirty="0">
                <a:latin typeface="Helvetica" pitchFamily="2" charset="0"/>
              </a:rPr>
              <a:t>Smart &amp; Wise Turku-kärkihankkeen</a:t>
            </a:r>
            <a:r>
              <a:rPr lang="fi-FI" sz="1600" dirty="0">
                <a:latin typeface="Helvetica" pitchFamily="2" charset="0"/>
              </a:rPr>
              <a:t>,</a:t>
            </a:r>
            <a:r>
              <a:rPr lang="fi-FI" sz="1600" b="1" dirty="0">
                <a:latin typeface="Helvetica" pitchFamily="2" charset="0"/>
              </a:rPr>
              <a:t> </a:t>
            </a:r>
            <a:r>
              <a:rPr lang="fi-FI" sz="1600" dirty="0"/>
              <a:t>jossa yhdistyvät kaupungin hiilineutraalisuustavoite sekä Smart City–konsepti.</a:t>
            </a:r>
            <a:r>
              <a:rPr lang="fi-FI" sz="1600" dirty="0">
                <a:latin typeface="Helvetica" pitchFamily="2" charset="0"/>
              </a:rPr>
              <a:t> </a:t>
            </a:r>
          </a:p>
          <a:p>
            <a:pPr mar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fi-FI" sz="1600" dirty="0">
              <a:latin typeface="Helvetica" pitchFamily="2" charset="0"/>
            </a:endParaRPr>
          </a:p>
          <a:p>
            <a:pPr marL="0">
              <a:lnSpc>
                <a:spcPts val="1800"/>
              </a:lnSpc>
              <a:spcAft>
                <a:spcPts val="0"/>
              </a:spcAft>
            </a:pPr>
            <a:r>
              <a:rPr lang="fi-FI" sz="1600" dirty="0"/>
              <a:t>Kärkihankkeen tavoitteena on auttaa Turun kaupunkia varautumaan ilmastonmuutoksen, kaupungistumisen sekä väestön ikääntymisen mukanaan tuomiin haasteisiin hyödyntämällä digitalisaatiota ja sen tuottamaa dataa.</a:t>
            </a:r>
          </a:p>
          <a:p>
            <a:pPr marL="0">
              <a:lnSpc>
                <a:spcPts val="1800"/>
              </a:lnSpc>
              <a:spcAft>
                <a:spcPts val="0"/>
              </a:spcAft>
            </a:pPr>
            <a:endParaRPr lang="fi-FI" sz="1600" dirty="0"/>
          </a:p>
          <a:p>
            <a:pPr marL="0">
              <a:lnSpc>
                <a:spcPts val="1800"/>
              </a:lnSpc>
              <a:spcAft>
                <a:spcPts val="0"/>
              </a:spcAft>
            </a:pPr>
            <a:r>
              <a:rPr lang="fi-FI" sz="1600" dirty="0"/>
              <a:t>Nopeasti etenevän teknologisen kehityksen rinnalla Smart and Wise Turku-kärkihankkeen keskeisenä tavoitteena on ottaa käyttöön toimintamalleja, joilla kaikki väestöryhmät saadaan osallistumaan yhteiskuntaan ja sen palvelujen kehitykseen.</a:t>
            </a:r>
            <a:endParaRPr lang="fi-FI" sz="1600" dirty="0">
              <a:latin typeface="Helvetica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8DE705-CE54-0142-A144-2B0D270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685799"/>
            <a:ext cx="7570792" cy="916633"/>
          </a:xfrm>
        </p:spPr>
        <p:txBody>
          <a:bodyPr anchor="t"/>
          <a:lstStyle/>
          <a:p>
            <a:r>
              <a:rPr lang="fi-FI" sz="4800" dirty="0">
                <a:solidFill>
                  <a:srgbClr val="00A97A"/>
                </a:solidFill>
                <a:latin typeface="Helvetica" pitchFamily="2" charset="0"/>
              </a:rPr>
              <a:t>Vihreän datan kaupunki</a:t>
            </a:r>
            <a:endParaRPr lang="fi-FI" sz="4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1C8FE-FA58-3B45-95DC-F01B99F05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877" y="2177877"/>
            <a:ext cx="3325902" cy="1716967"/>
          </a:xfrm>
        </p:spPr>
        <p:txBody>
          <a:bodyPr/>
          <a:lstStyle/>
          <a:p>
            <a:pPr marL="0">
              <a:lnSpc>
                <a:spcPts val="1800"/>
              </a:lnSpc>
              <a:spcAft>
                <a:spcPts val="0"/>
              </a:spcAft>
            </a:pPr>
            <a:r>
              <a:rPr lang="fi-FI" b="1" dirty="0"/>
              <a:t>ILMASTONMUUTOS</a:t>
            </a:r>
          </a:p>
          <a:p>
            <a:pPr marL="0">
              <a:lnSpc>
                <a:spcPts val="1800"/>
              </a:lnSpc>
              <a:spcAft>
                <a:spcPts val="0"/>
              </a:spcAft>
            </a:pPr>
            <a:endParaRPr lang="fi-FI" b="1" dirty="0"/>
          </a:p>
          <a:p>
            <a:pPr marL="0">
              <a:lnSpc>
                <a:spcPts val="1800"/>
              </a:lnSpc>
              <a:spcAft>
                <a:spcPts val="0"/>
              </a:spcAft>
            </a:pPr>
            <a:endParaRPr lang="fi-FI" b="1" dirty="0"/>
          </a:p>
          <a:p>
            <a:pPr marL="0">
              <a:lnSpc>
                <a:spcPts val="1800"/>
              </a:lnSpc>
              <a:spcAft>
                <a:spcPts val="0"/>
              </a:spcAft>
            </a:pPr>
            <a:r>
              <a:rPr lang="fi-FI" b="1" dirty="0"/>
              <a:t>KAUPUNGISTUMINEN</a:t>
            </a:r>
          </a:p>
          <a:p>
            <a:pPr marL="0">
              <a:lnSpc>
                <a:spcPts val="1800"/>
              </a:lnSpc>
              <a:spcAft>
                <a:spcPts val="0"/>
              </a:spcAft>
            </a:pPr>
            <a:endParaRPr lang="fi-FI" b="1" dirty="0"/>
          </a:p>
          <a:p>
            <a:pPr marL="0">
              <a:lnSpc>
                <a:spcPts val="1800"/>
              </a:lnSpc>
              <a:spcAft>
                <a:spcPts val="0"/>
              </a:spcAft>
            </a:pPr>
            <a:endParaRPr lang="fi-FI" b="1" dirty="0"/>
          </a:p>
          <a:p>
            <a:pPr marL="0">
              <a:lnSpc>
                <a:spcPts val="1800"/>
              </a:lnSpc>
              <a:spcAft>
                <a:spcPts val="0"/>
              </a:spcAft>
            </a:pPr>
            <a:r>
              <a:rPr lang="fi-FI" b="1" dirty="0"/>
              <a:t>VÄESTÖN IKÄÄNTYMINEN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8DE705-CE54-0142-A144-2B0D270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6" y="227482"/>
            <a:ext cx="8087697" cy="916633"/>
          </a:xfrm>
        </p:spPr>
        <p:txBody>
          <a:bodyPr anchor="t"/>
          <a:lstStyle/>
          <a:p>
            <a:pPr>
              <a:lnSpc>
                <a:spcPts val="3500"/>
              </a:lnSpc>
            </a:pPr>
            <a:r>
              <a:rPr lang="fi-FI" sz="3200" dirty="0">
                <a:latin typeface="Helvetica" pitchFamily="2" charset="0"/>
              </a:rPr>
              <a:t>Miten varmistetaan ympäristöllisesti, taloudellisesti ja sosiaalisesti kestävä kehitys?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7EA1C8FE-FA58-3B45-95DC-F01B99F058C0}"/>
              </a:ext>
            </a:extLst>
          </p:cNvPr>
          <p:cNvSpPr txBox="1">
            <a:spLocks/>
          </p:cNvSpPr>
          <p:nvPr/>
        </p:nvSpPr>
        <p:spPr>
          <a:xfrm>
            <a:off x="4249658" y="1455858"/>
            <a:ext cx="4368069" cy="352666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1pPr>
            <a:lvl2pPr marL="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2pPr>
            <a:lvl3pPr marL="36000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Vuoteen 2050 mennessä 66% maailman väestöstä asuu kaupungeissa tai kaupunkiseuduilla.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Suomessa jo 70% ihmisistä asuu kaupunkiseuduilla.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Kaupungit kuluttavat yli 2/3 maailman energiatuotannosta ja tuottavat 70% maapallon hiilidioksidipäästöistä.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Väestön keskittyminen lisää myös melua,  liikenneruuhkia ja jätteiden määrää.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Syrjäytyminen, turvattomuuden tunne ja alueellinen eriarvoistuminen uhkaavat lisääntyä.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Työikäisten osuus väestöstä vähenee: vuonna 2030 Suomessa on alle 15-vuotiaita yhtä vähän kuin vuonna 1894.</a:t>
            </a:r>
          </a:p>
        </p:txBody>
      </p:sp>
    </p:spTree>
    <p:extLst>
      <p:ext uri="{BB962C8B-B14F-4D97-AF65-F5344CB8AC3E}">
        <p14:creationId xmlns:p14="http://schemas.microsoft.com/office/powerpoint/2010/main" val="167877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84A036-9C20-E54C-B25B-D831820E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69" y="1445443"/>
            <a:ext cx="990600" cy="1054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8DE705-CE54-0142-A144-2B0D270B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462063"/>
            <a:ext cx="7570792" cy="916633"/>
          </a:xfrm>
        </p:spPr>
        <p:txBody>
          <a:bodyPr anchor="t"/>
          <a:lstStyle/>
          <a:p>
            <a:r>
              <a:rPr lang="fi-FI" sz="4800" dirty="0">
                <a:solidFill>
                  <a:srgbClr val="00A97A"/>
                </a:solidFill>
                <a:latin typeface="Helvetica" pitchFamily="2" charset="0"/>
              </a:rPr>
              <a:t>6 painopistealuetta</a:t>
            </a:r>
            <a:endParaRPr lang="fi-FI" sz="48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E25C87-5A98-EA44-B4A5-B93F2CD57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97" y="1896293"/>
            <a:ext cx="10922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4E11FF-DE7C-CE4C-BB1F-089BE46E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09" y="1743893"/>
            <a:ext cx="1079500" cy="7366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10675AF1-4773-8D45-8696-7508E161A123}"/>
              </a:ext>
            </a:extLst>
          </p:cNvPr>
          <p:cNvSpPr txBox="1">
            <a:spLocks/>
          </p:cNvSpPr>
          <p:nvPr/>
        </p:nvSpPr>
        <p:spPr>
          <a:xfrm>
            <a:off x="3644659" y="2746116"/>
            <a:ext cx="1123651" cy="112280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7DCDC8"/>
                </a:solidFill>
                <a:latin typeface="Helvetica" pitchFamily="2" charset="0"/>
              </a:rPr>
              <a:t>Kaupunki-</a:t>
            </a:r>
          </a:p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7DCDC8"/>
                </a:solidFill>
                <a:latin typeface="Helvetica" pitchFamily="2" charset="0"/>
              </a:rPr>
              <a:t>suunnittelu</a:t>
            </a:r>
            <a:endParaRPr lang="fi-FI" sz="1600" dirty="0">
              <a:solidFill>
                <a:srgbClr val="7DCDC8"/>
              </a:solidFill>
              <a:latin typeface="Helvetica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A8C9961-7512-144E-831C-975CB6714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659" y="1591493"/>
            <a:ext cx="889000" cy="889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C080D10-B992-D541-BE65-EAE02C9F7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167" y="1769293"/>
            <a:ext cx="901700" cy="711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AF42EDF-0D02-524F-A166-4FDEBB8AA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213" y="1464493"/>
            <a:ext cx="838200" cy="1016000"/>
          </a:xfrm>
          <a:prstGeom prst="rect">
            <a:avLst/>
          </a:prstGeom>
        </p:spPr>
      </p:pic>
      <p:cxnSp>
        <p:nvCxnSpPr>
          <p:cNvPr id="24" name="Straight Connector 30">
            <a:extLst>
              <a:ext uri="{FF2B5EF4-FFF2-40B4-BE49-F238E27FC236}">
                <a16:creationId xmlns:a16="http://schemas.microsoft.com/office/drawing/2014/main" xmlns="" id="{C4336750-5DA7-254C-8BF7-396904694695}"/>
              </a:ext>
            </a:extLst>
          </p:cNvPr>
          <p:cNvCxnSpPr/>
          <p:nvPr/>
        </p:nvCxnSpPr>
        <p:spPr>
          <a:xfrm>
            <a:off x="1993392" y="1769293"/>
            <a:ext cx="0" cy="1861566"/>
          </a:xfrm>
          <a:prstGeom prst="line">
            <a:avLst/>
          </a:prstGeom>
          <a:ln>
            <a:solidFill>
              <a:srgbClr val="00A97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31">
            <a:extLst>
              <a:ext uri="{FF2B5EF4-FFF2-40B4-BE49-F238E27FC236}">
                <a16:creationId xmlns:a16="http://schemas.microsoft.com/office/drawing/2014/main" xmlns="" id="{AEB9004D-DDD8-314B-85D9-A936EF7FCAC2}"/>
              </a:ext>
            </a:extLst>
          </p:cNvPr>
          <p:cNvCxnSpPr/>
          <p:nvPr/>
        </p:nvCxnSpPr>
        <p:spPr>
          <a:xfrm>
            <a:off x="3468550" y="1769293"/>
            <a:ext cx="0" cy="1861566"/>
          </a:xfrm>
          <a:prstGeom prst="line">
            <a:avLst/>
          </a:prstGeom>
          <a:ln>
            <a:solidFill>
              <a:srgbClr val="00A97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xmlns="" id="{64D3CE24-9BA2-2348-9B3B-A82D5C5FE2A0}"/>
              </a:ext>
            </a:extLst>
          </p:cNvPr>
          <p:cNvCxnSpPr/>
          <p:nvPr/>
        </p:nvCxnSpPr>
        <p:spPr>
          <a:xfrm>
            <a:off x="4895718" y="1769291"/>
            <a:ext cx="0" cy="1861566"/>
          </a:xfrm>
          <a:prstGeom prst="line">
            <a:avLst/>
          </a:prstGeom>
          <a:ln>
            <a:solidFill>
              <a:srgbClr val="00A97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33">
            <a:extLst>
              <a:ext uri="{FF2B5EF4-FFF2-40B4-BE49-F238E27FC236}">
                <a16:creationId xmlns:a16="http://schemas.microsoft.com/office/drawing/2014/main" xmlns="" id="{CA620ACD-1979-6546-9798-DBDBBBFC71DE}"/>
              </a:ext>
            </a:extLst>
          </p:cNvPr>
          <p:cNvCxnSpPr/>
          <p:nvPr/>
        </p:nvCxnSpPr>
        <p:spPr>
          <a:xfrm>
            <a:off x="6187996" y="1769291"/>
            <a:ext cx="0" cy="1861566"/>
          </a:xfrm>
          <a:prstGeom prst="line">
            <a:avLst/>
          </a:prstGeom>
          <a:ln>
            <a:solidFill>
              <a:srgbClr val="00A97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xmlns="" id="{45F50E14-ECFD-CB46-B6F2-8C7E7AC040DD}"/>
              </a:ext>
            </a:extLst>
          </p:cNvPr>
          <p:cNvCxnSpPr/>
          <p:nvPr/>
        </p:nvCxnSpPr>
        <p:spPr>
          <a:xfrm>
            <a:off x="7467600" y="1769291"/>
            <a:ext cx="0" cy="1861566"/>
          </a:xfrm>
          <a:prstGeom prst="line">
            <a:avLst/>
          </a:prstGeom>
          <a:ln>
            <a:solidFill>
              <a:srgbClr val="00A97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6">
            <a:extLst>
              <a:ext uri="{FF2B5EF4-FFF2-40B4-BE49-F238E27FC236}">
                <a16:creationId xmlns:a16="http://schemas.microsoft.com/office/drawing/2014/main" xmlns="" id="{2FF130E4-2370-534C-9579-034C5C18CC5C}"/>
              </a:ext>
            </a:extLst>
          </p:cNvPr>
          <p:cNvSpPr/>
          <p:nvPr/>
        </p:nvSpPr>
        <p:spPr>
          <a:xfrm>
            <a:off x="2859106" y="3361052"/>
            <a:ext cx="2103120" cy="1515753"/>
          </a:xfrm>
          <a:prstGeom prst="ellipse">
            <a:avLst/>
          </a:prstGeom>
          <a:solidFill>
            <a:srgbClr val="00A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98A28160-D434-B143-80A4-FBA5C1F6E997}"/>
              </a:ext>
            </a:extLst>
          </p:cNvPr>
          <p:cNvSpPr txBox="1">
            <a:spLocks/>
          </p:cNvSpPr>
          <p:nvPr/>
        </p:nvSpPr>
        <p:spPr>
          <a:xfrm>
            <a:off x="3222681" y="3797418"/>
            <a:ext cx="1344484" cy="79543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chemeClr val="bg1"/>
                </a:solidFill>
                <a:latin typeface="Helvetica" pitchFamily="2" charset="0"/>
              </a:rPr>
              <a:t>Alusta-talouden toimintamalli</a:t>
            </a:r>
          </a:p>
        </p:txBody>
      </p:sp>
      <p:sp>
        <p:nvSpPr>
          <p:cNvPr id="33" name="Oval 38">
            <a:extLst>
              <a:ext uri="{FF2B5EF4-FFF2-40B4-BE49-F238E27FC236}">
                <a16:creationId xmlns:a16="http://schemas.microsoft.com/office/drawing/2014/main" xmlns="" id="{B3D66A9B-F3BA-CF49-AE23-17B366BAFB5D}"/>
              </a:ext>
            </a:extLst>
          </p:cNvPr>
          <p:cNvSpPr/>
          <p:nvPr/>
        </p:nvSpPr>
        <p:spPr>
          <a:xfrm>
            <a:off x="4676519" y="3337703"/>
            <a:ext cx="2103120" cy="1515753"/>
          </a:xfrm>
          <a:prstGeom prst="ellipse">
            <a:avLst/>
          </a:prstGeom>
          <a:solidFill>
            <a:srgbClr val="00A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896CB92A-F952-5A44-9508-B3E58F4D8AB2}"/>
              </a:ext>
            </a:extLst>
          </p:cNvPr>
          <p:cNvSpPr txBox="1">
            <a:spLocks/>
          </p:cNvSpPr>
          <p:nvPr/>
        </p:nvSpPr>
        <p:spPr>
          <a:xfrm>
            <a:off x="4913325" y="3779332"/>
            <a:ext cx="1549820" cy="83160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chemeClr val="bg1"/>
                </a:solidFill>
                <a:latin typeface="Helvetica" pitchFamily="2" charset="0"/>
              </a:rPr>
              <a:t>Tiedon hyödyntäminen ja tietoalusta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7EA1C8FE-FA58-3B45-95DC-F01B99F058C0}"/>
              </a:ext>
            </a:extLst>
          </p:cNvPr>
          <p:cNvSpPr txBox="1">
            <a:spLocks/>
          </p:cNvSpPr>
          <p:nvPr/>
        </p:nvSpPr>
        <p:spPr>
          <a:xfrm>
            <a:off x="347997" y="2746116"/>
            <a:ext cx="1577226" cy="112280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1pPr>
            <a:lvl2pPr marL="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Arial"/>
              </a:defRPr>
            </a:lvl2pPr>
            <a:lvl3pPr marL="36000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1800"/>
              </a:lnSpc>
            </a:pPr>
            <a:r>
              <a:rPr lang="fi-FI" sz="1500" b="1" dirty="0">
                <a:solidFill>
                  <a:srgbClr val="00A97A"/>
                </a:solidFill>
              </a:rPr>
              <a:t>Hiilineutraalius</a:t>
            </a:r>
            <a:r>
              <a:rPr lang="fi-FI" sz="1500" dirty="0">
                <a:solidFill>
                  <a:srgbClr val="00A97A"/>
                </a:solidFill>
              </a:rPr>
              <a:t> </a:t>
            </a:r>
            <a:r>
              <a:rPr lang="fi-FI" sz="1500" b="1" dirty="0">
                <a:solidFill>
                  <a:srgbClr val="00A97A"/>
                </a:solidFill>
              </a:rPr>
              <a:t>ja resurssiviisaus</a:t>
            </a:r>
            <a:endParaRPr lang="fi-FI" sz="1500" dirty="0">
              <a:solidFill>
                <a:srgbClr val="00A97A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6ECF05DC-DF7C-A649-A870-B62DE2960839}"/>
              </a:ext>
            </a:extLst>
          </p:cNvPr>
          <p:cNvSpPr txBox="1">
            <a:spLocks/>
          </p:cNvSpPr>
          <p:nvPr/>
        </p:nvSpPr>
        <p:spPr>
          <a:xfrm>
            <a:off x="2191721" y="2746116"/>
            <a:ext cx="1175733" cy="112280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00ACEF"/>
                </a:solidFill>
                <a:latin typeface="Helvetica" pitchFamily="2" charset="0"/>
              </a:rPr>
              <a:t>Palvelujen ohjaus ja </a:t>
            </a:r>
          </a:p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00ACEF"/>
                </a:solidFill>
                <a:latin typeface="Helvetica" pitchFamily="2" charset="0"/>
              </a:rPr>
              <a:t>digitaaliset palvelut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04FF0181-A1A7-0549-8A91-1A8700B83779}"/>
              </a:ext>
            </a:extLst>
          </p:cNvPr>
          <p:cNvSpPr txBox="1">
            <a:spLocks/>
          </p:cNvSpPr>
          <p:nvPr/>
        </p:nvSpPr>
        <p:spPr>
          <a:xfrm>
            <a:off x="4946220" y="2746116"/>
            <a:ext cx="1209789" cy="52335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ED0C6E"/>
                </a:solidFill>
                <a:latin typeface="Helvetica" pitchFamily="2" charset="0"/>
              </a:rPr>
              <a:t>Turvallisuus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C100C225-D782-2942-BDF4-A785FCCFD0B0}"/>
              </a:ext>
            </a:extLst>
          </p:cNvPr>
          <p:cNvSpPr txBox="1">
            <a:spLocks/>
          </p:cNvSpPr>
          <p:nvPr/>
        </p:nvSpPr>
        <p:spPr>
          <a:xfrm>
            <a:off x="6267660" y="2746116"/>
            <a:ext cx="1132950" cy="66097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FFB433"/>
                </a:solidFill>
                <a:latin typeface="Helvetica" pitchFamily="2" charset="0"/>
              </a:rPr>
              <a:t>Liikenne ja liikkuminen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C1B331BA-7541-1241-9DB9-DDA3C65F7820}"/>
              </a:ext>
            </a:extLst>
          </p:cNvPr>
          <p:cNvSpPr txBox="1">
            <a:spLocks/>
          </p:cNvSpPr>
          <p:nvPr/>
        </p:nvSpPr>
        <p:spPr>
          <a:xfrm>
            <a:off x="7563065" y="2746116"/>
            <a:ext cx="1383585" cy="63762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685800" rtl="0" eaLnBrk="1" latinLnBrk="0" hangingPunct="1">
              <a:lnSpc>
                <a:spcPts val="22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ts val="2200"/>
              </a:lnSpc>
              <a:spcBef>
                <a:spcPts val="375"/>
              </a:spcBef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9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1800"/>
              </a:lnSpc>
              <a:spcBef>
                <a:spcPts val="0"/>
              </a:spcBef>
            </a:pPr>
            <a:r>
              <a:rPr lang="fi-FI" sz="1600" b="1" dirty="0">
                <a:solidFill>
                  <a:srgbClr val="F26522"/>
                </a:solidFill>
                <a:latin typeface="Helvetica" pitchFamily="2" charset="0"/>
              </a:rPr>
              <a:t>Syrjäytymisen ehkäiseminen</a:t>
            </a:r>
          </a:p>
        </p:txBody>
      </p:sp>
    </p:spTree>
    <p:extLst>
      <p:ext uri="{BB962C8B-B14F-4D97-AF65-F5344CB8AC3E}">
        <p14:creationId xmlns:p14="http://schemas.microsoft.com/office/powerpoint/2010/main" val="27503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animBg="1"/>
      <p:bldP spid="32" grpId="0"/>
      <p:bldP spid="33" grpId="0" animBg="1"/>
      <p:bldP spid="34" grpId="0"/>
      <p:bldP spid="35" grpId="0" build="p"/>
      <p:bldP spid="36" grpId="0"/>
      <p:bldP spid="44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666A451F-BB2D-984B-BC54-E360237BFCA4}"/>
              </a:ext>
            </a:extLst>
          </p:cNvPr>
          <p:cNvSpPr txBox="1">
            <a:spLocks/>
          </p:cNvSpPr>
          <p:nvPr/>
        </p:nvSpPr>
        <p:spPr>
          <a:xfrm>
            <a:off x="971996" y="1038726"/>
            <a:ext cx="7570792" cy="369369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1000"/>
              </a:lnSpc>
            </a:pPr>
            <a:r>
              <a:rPr lang="fi-FI" sz="12000" dirty="0">
                <a:latin typeface="Helvetica" pitchFamily="2" charset="0"/>
              </a:rPr>
              <a:t>Eko-</a:t>
            </a:r>
          </a:p>
          <a:p>
            <a:pPr>
              <a:lnSpc>
                <a:spcPts val="11000"/>
              </a:lnSpc>
            </a:pPr>
            <a:r>
              <a:rPr lang="fi-FI" sz="12000" dirty="0">
                <a:latin typeface="Helvetica" pitchFamily="2" charset="0"/>
              </a:rPr>
              <a:t>älyä!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114514-42C1-A749-A0CB-79DA9F9D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64" y="297781"/>
            <a:ext cx="3454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ABD85C-7FD2-6C4A-9174-5101424F2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7" y="2456729"/>
            <a:ext cx="4546488" cy="2468197"/>
          </a:xfrm>
        </p:spPr>
        <p:txBody>
          <a:bodyPr/>
          <a:lstStyle/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Suunnitelma kaupungin ilmasto-tavoitteiden saavuttamiseksi (SECAP)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Turkulaisten energiakäänne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Resurssiviisauden tiekartan              päivitys ja toteutus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8A9C57-545C-7B46-9DD2-76F372AE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847422"/>
            <a:ext cx="4546487" cy="1275290"/>
          </a:xfrm>
        </p:spPr>
        <p:txBody>
          <a:bodyPr/>
          <a:lstStyle/>
          <a:p>
            <a:r>
              <a:rPr lang="fi-FI" dirty="0"/>
              <a:t>Viisaita &amp;</a:t>
            </a:r>
            <a:br>
              <a:rPr lang="fi-FI" dirty="0"/>
            </a:br>
            <a:r>
              <a:rPr lang="fi-FI" dirty="0"/>
              <a:t>kestäviä </a:t>
            </a:r>
            <a:br>
              <a:rPr lang="fi-FI" dirty="0"/>
            </a:br>
            <a:r>
              <a:rPr lang="fi-FI" dirty="0"/>
              <a:t>askeleita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058D87-933D-2144-A284-4207993F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83" y="513405"/>
            <a:ext cx="2894126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E40BE351-169C-7B4E-A7DD-031914241BFD}"/>
              </a:ext>
            </a:extLst>
          </p:cNvPr>
          <p:cNvSpPr txBox="1">
            <a:spLocks/>
          </p:cNvSpPr>
          <p:nvPr/>
        </p:nvSpPr>
        <p:spPr>
          <a:xfrm>
            <a:off x="554900" y="1921042"/>
            <a:ext cx="6487584" cy="3559343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9000"/>
              </a:lnSpc>
            </a:pPr>
            <a:r>
              <a:rPr lang="fi-FI" sz="12000" dirty="0">
                <a:latin typeface="Helvetica" pitchFamily="2" charset="0"/>
              </a:rPr>
              <a:t>24/7</a:t>
            </a:r>
          </a:p>
          <a:p>
            <a:pPr>
              <a:lnSpc>
                <a:spcPts val="9000"/>
              </a:lnSpc>
            </a:pPr>
            <a:r>
              <a:rPr lang="fi-FI" sz="12000" dirty="0">
                <a:latin typeface="Helvetica" pitchFamily="2" charset="0"/>
              </a:rPr>
              <a:t>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AD0416-B45A-2249-83DD-4735E9C3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40" y="215375"/>
            <a:ext cx="2542266" cy="17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4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9558BF-E5B1-0747-83BE-DF818702C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197" y="2324170"/>
            <a:ext cx="4562530" cy="1609722"/>
          </a:xfrm>
        </p:spPr>
        <p:txBody>
          <a:bodyPr/>
          <a:lstStyle/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Asiakastietojen hallinnan kehittäminen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Palvelujen hallinnan kehittäminen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Toimitusketjujen hallinta</a:t>
            </a:r>
          </a:p>
          <a:p>
            <a:pPr marL="2984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Asiakasohjauksen kehittäminen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482627-795A-F74B-9F40-38A90511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97" y="822303"/>
            <a:ext cx="6535708" cy="1256477"/>
          </a:xfrm>
        </p:spPr>
        <p:txBody>
          <a:bodyPr anchor="b"/>
          <a:lstStyle/>
          <a:p>
            <a:pPr>
              <a:lnSpc>
                <a:spcPts val="3200"/>
              </a:lnSpc>
            </a:pPr>
            <a:r>
              <a:rPr lang="fi-FI" sz="3200" dirty="0"/>
              <a:t>Ennakko-</a:t>
            </a:r>
            <a:br>
              <a:rPr lang="fi-FI" sz="3200" dirty="0"/>
            </a:br>
            <a:r>
              <a:rPr lang="fi-FI" sz="3200" dirty="0"/>
              <a:t>luuloton </a:t>
            </a:r>
            <a:br>
              <a:rPr lang="fi-FI" sz="3200" dirty="0"/>
            </a:br>
            <a:r>
              <a:rPr lang="fi-FI" sz="3200" dirty="0"/>
              <a:t>ajattelu luo uutta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ADD564-55F3-3040-BA5C-CDEF258D9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2" y="385604"/>
            <a:ext cx="2189747" cy="14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6C42ACF0-E9E3-2245-96A9-4BDC59100EBC}"/>
              </a:ext>
            </a:extLst>
          </p:cNvPr>
          <p:cNvSpPr txBox="1">
            <a:spLocks/>
          </p:cNvSpPr>
          <p:nvPr/>
        </p:nvSpPr>
        <p:spPr>
          <a:xfrm>
            <a:off x="490732" y="2651878"/>
            <a:ext cx="6487584" cy="3559343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1000"/>
              </a:lnSpc>
            </a:pPr>
            <a:r>
              <a:rPr lang="fi-FI" sz="12000" dirty="0">
                <a:solidFill>
                  <a:srgbClr val="ED0C6E"/>
                </a:solidFill>
                <a:latin typeface="Helvetica" pitchFamily="2" charset="0"/>
              </a:rPr>
              <a:t>Trust!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8A49BB-D5DF-BC42-B224-54EFB2F5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228600"/>
            <a:ext cx="2844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2660"/>
      </p:ext>
    </p:extLst>
  </p:cSld>
  <p:clrMapOvr>
    <a:masterClrMapping/>
  </p:clrMapOvr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TurkuDoTku_Description xmlns="http://schemas.microsoft.com/sharepoint/v3">Esityspohja on tehty suomen tai ruotsinkieliselle esitykselle 16:9 kuvasuhteella, joka soveltuu hyvin uusille näytöille ja TV-ruuduille. </TurkuDoTku_Description>
    <TurkuDoTku_DescriberOrOrganisator xmlns="http://schemas.microsoft.com/sharepoint/v3" xsi:nil="true"/>
    <TurkuDoTku_PresentationMaterial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TurkuDoTku_PresentationMaterialTypeTaxHTField0>
    <TurkuDoTku_PresentedBy xmlns="http://schemas.microsoft.com/sharepoint/v3">Yhteistä aineistoa</TurkuDoTku_PresentedBy>
    <TurkuDoTku_PresentedDate xmlns="http://schemas.microsoft.com/sharepoint/v3">2015-06-02T21:00:00+00:00</TurkuDoTku_PresentedDate>
    <TaxCatchAll xmlns="b03131df-fdca-4f96-b491-cb071e0af91d">
      <Value>4</Value>
      <Value>3</Value>
      <Value>2</Value>
      <Value>1</Value>
    </TaxCatchAll>
    <IconOverlay xmlns="http://schemas.microsoft.com/sharepoint/v4" xsi:nil="true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6948e327-c22f-45f3-ba73-76ec8822dedd" ContentTypeId="0x010100B231D0CFD3F64B10A09B2DADA4F4A7A100E76A179942D649CC87251E3B0A38078B" PreviousValue="false"/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Esitysaineisto DoTku" ma:contentTypeID="0x010100B231D0CFD3F64B10A09B2DADA4F4A7A100E76A179942D649CC87251E3B0A38078B00539E2F184C1EC74580A5A459547F9EDB" ma:contentTypeVersion="38" ma:contentTypeDescription="Luo uusi asiakirja." ma:contentTypeScope="" ma:versionID="0d39b66202193a060856b56d97c66e38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xmlns:ns3="b03131df-fdca-4f96-b491-cb071e0af91d" xmlns:ns4="http://schemas.microsoft.com/sharepoint/v4" targetNamespace="http://schemas.microsoft.com/office/2006/metadata/properties" ma:root="true" ma:fieldsID="df9f87e4d361aff5ad7bd2e6fefe4c03" ns1:_="" ns2:_="" ns3:_="" ns4:_="">
    <xsd:import namespace="http://schemas.microsoft.com/sharepoint/v3"/>
    <xsd:import namespace="b7caa62b-7ad8-4ac0-91e3-d215c04b2f01"/>
    <xsd:import namespace="b03131df-fdca-4f96-b491-cb071e0af91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DescriberOrOrganisator" minOccurs="0"/>
                <xsd:element ref="ns1:TurkuDoTku_PresentationMaterialTypeTaxHTField0" minOccurs="0"/>
                <xsd:element ref="ns1:TurkuDoTku_PresentedBy"/>
                <xsd:element ref="ns1:TurkuDoTku_PresentedDate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DescriberOrOrganisator" ma:index="10" nillable="true" ma:displayName="Tekijä" ma:description="Sukunimi etunimi" ma:internalName="TurkuDoTku_DescriberOrOrganisator">
      <xsd:simpleType>
        <xsd:restriction base="dms:Text">
          <xsd:maxLength value="255"/>
        </xsd:restriction>
      </xsd:simpleType>
    </xsd:element>
    <xsd:element name="TurkuDoTku_PresentationMaterialTypeTaxHTField0" ma:index="13" ma:taxonomy="true" ma:internalName="TurkuDoTku_PresentationMaterialTypeTaxHTField0" ma:taxonomyFieldName="TurkuDoTku_PresentationMaterialType" ma:displayName="Esitysaineiston tyyppi" ma:default="4;#Diaesitys|29bf125c-3304-4b20-a038-e327a30ca536" ma:fieldId="{948b290c-02bc-47a7-a325-41f24444e1a7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urkuDoTku_PresentedBy" ma:index="14" ma:displayName="Esittäjä" ma:description="Sukunimi etunimi" ma:internalName="TurkuDoTku_PresentedBy">
      <xsd:simpleType>
        <xsd:restriction base="dms:Text">
          <xsd:maxLength value="255"/>
        </xsd:restriction>
      </xsd:simpleType>
    </xsd:element>
    <xsd:element name="TurkuDoTku_PresentedDate" ma:index="15" ma:displayName="Esityspvm" ma:format="DateOnly" ma:internalName="TurkuDoTku_Presen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description="" ma:hidden="true" ma:list="{d685d71d-1d2d-45e9-a202-260c50b74023}" ma:internalName="TaxCatchAll" ma:showField="CatchAllData" ma:web="7a112db0-4ab2-47df-9bd4-197c83270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A35D53-25D2-4CDB-8CB6-CE13FC59E3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E1EEB9-8368-42B6-99E1-24A377779D1B}">
  <ds:schemaRefs>
    <ds:schemaRef ds:uri="http://schemas.microsoft.com/sharepoint/v3"/>
    <ds:schemaRef ds:uri="http://purl.org/dc/terms/"/>
    <ds:schemaRef ds:uri="http://schemas.openxmlformats.org/package/2006/metadata/core-properties"/>
    <ds:schemaRef ds:uri="b7caa62b-7ad8-4ac0-91e3-d215c04b2f01"/>
    <ds:schemaRef ds:uri="http://schemas.microsoft.com/sharepoint/v4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03131df-fdca-4f96-b491-cb071e0af91d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56DF77-8D48-499E-942A-3C31FC90AFC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24C9D6-2145-4CF3-AF5F-2D8F418CD20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FAACF4F-EF92-456A-A162-BF4431D01466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E289D5A9-52BE-4A36-9E08-19F105D6E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b03131df-fdca-4f96-b491-cb071e0af91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341</Words>
  <Application>Microsoft Office PowerPoint</Application>
  <PresentationFormat>Näytössä katseltava esitys (16:9)</PresentationFormat>
  <Paragraphs>89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Lucida Grande</vt:lpstr>
      <vt:lpstr>Kuvalliset</vt:lpstr>
      <vt:lpstr>PowerPoint-esitys</vt:lpstr>
      <vt:lpstr>Vihreän datan kaupunki</vt:lpstr>
      <vt:lpstr>Miten varmistetaan ympäristöllisesti, taloudellisesti ja sosiaalisesti kestävä kehitys?</vt:lpstr>
      <vt:lpstr>6 painopistealuetta</vt:lpstr>
      <vt:lpstr>PowerPoint-esitys</vt:lpstr>
      <vt:lpstr>Viisaita &amp; kestäviä  askeleita</vt:lpstr>
      <vt:lpstr>PowerPoint-esitys</vt:lpstr>
      <vt:lpstr>Ennakko- luuloton  ajattelu luo uutta</vt:lpstr>
      <vt:lpstr>PowerPoint-esitys</vt:lpstr>
      <vt:lpstr>PowerPoint-esitys</vt:lpstr>
      <vt:lpstr>PowerPoint-esitys</vt:lpstr>
      <vt:lpstr>Rakennamme pilvilinnoja</vt:lpstr>
      <vt:lpstr>PowerPoint-esitys</vt:lpstr>
      <vt:lpstr>Joukolla liikkeelle</vt:lpstr>
      <vt:lpstr>PowerPoint-esitys</vt:lpstr>
      <vt:lpstr>Yhdessä yksinäisyyttä vastaan</vt:lpstr>
      <vt:lpstr>Mitä on jo tehty?</vt:lpstr>
      <vt:lpstr>Alustatalouden toimintamallin luominen</vt:lpstr>
      <vt:lpstr>Tiedon hyödyntämisen edistäminen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Ismo Hietanen</dc:creator>
  <cp:lastModifiedBy>Waher Hannu</cp:lastModifiedBy>
  <cp:revision>207</cp:revision>
  <cp:lastPrinted>2015-03-30T13:04:50Z</cp:lastPrinted>
  <dcterms:created xsi:type="dcterms:W3CDTF">2015-03-20T07:31:19Z</dcterms:created>
  <dcterms:modified xsi:type="dcterms:W3CDTF">2018-05-15T07:27:22Z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0x010100B231D0CFD3F64B10A09B2DADA4F4A7A100E76A179942D649CC87251E3B0A38078B00539E2F184C1EC74580A5A459547F9EDB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3;#Äänitiedosto|2ce7008b-f285-403a-bd25-9c3fffad5372</vt:lpwstr>
  </property>
  <property fmtid="{D5CDD505-2E9C-101B-9397-08002B2CF9AE}" pid="8" name="TurkuDoTku_Language">
    <vt:lpwstr>1;#Suomi|ddab1725-3888-478f-9c8c-3eeceecd16e9</vt:lpwstr>
  </property>
  <property fmtid="{D5CDD505-2E9C-101B-9397-08002B2CF9AE}" pid="9" name="TurkuDoTku_VideoFileType">
    <vt:lpwstr>2;#Videokuva|82098cdd-6e57-4a24-8887-90ce7bab4a54</vt:lpwstr>
  </property>
</Properties>
</file>