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90" r:id="rId2"/>
    <p:sldMasterId id="2147483683" r:id="rId3"/>
    <p:sldMasterId id="2147483686" r:id="rId4"/>
  </p:sldMasterIdLst>
  <p:notesMasterIdLst>
    <p:notesMasterId r:id="rId10"/>
  </p:notesMasterIdLst>
  <p:handoutMasterIdLst>
    <p:handoutMasterId r:id="rId11"/>
  </p:handoutMasterIdLst>
  <p:sldIdLst>
    <p:sldId id="259" r:id="rId5"/>
    <p:sldId id="326" r:id="rId6"/>
    <p:sldId id="260" r:id="rId7"/>
    <p:sldId id="261" r:id="rId8"/>
    <p:sldId id="288" r:id="rId9"/>
  </p:sldIdLst>
  <p:sldSz cx="12192000" cy="6858000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5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5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988"/>
    <a:srgbClr val="212121"/>
    <a:srgbClr val="323232"/>
    <a:srgbClr val="002F78"/>
    <a:srgbClr val="012F78"/>
    <a:srgbClr val="595959"/>
    <a:srgbClr val="000000"/>
    <a:srgbClr val="E6E6E6"/>
    <a:srgbClr val="AFA295"/>
    <a:srgbClr val="001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Vaalea tyyli 3 - Korostu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Normaali tyyli 1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Normaali tyyli 1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eematyyli 2 - Korostu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ematyyli 2 - Korostu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53" autoAdjust="0"/>
  </p:normalViewPr>
  <p:slideViewPr>
    <p:cSldViewPr snapToObjects="1">
      <p:cViewPr varScale="1">
        <p:scale>
          <a:sx n="86" d="100"/>
          <a:sy n="86" d="100"/>
        </p:scale>
        <p:origin x="562" y="72"/>
      </p:cViewPr>
      <p:guideLst>
        <p:guide orient="horz" pos="3115"/>
        <p:guide orient="horz" pos="391"/>
        <p:guide pos="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58"/>
    </p:cViewPr>
  </p:sorterViewPr>
  <p:notesViewPr>
    <p:cSldViewPr snapToObjects="1">
      <p:cViewPr varScale="1">
        <p:scale>
          <a:sx n="61" d="100"/>
          <a:sy n="61" d="100"/>
        </p:scale>
        <p:origin x="32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060768445611E-2"/>
          <c:y val="2.1575191374156734E-2"/>
          <c:w val="0.93689021945173523"/>
          <c:h val="0.82041487496271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30.6.2017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Inkomna</c:v>
                </c:pt>
                <c:pt idx="1">
                  <c:v>Avgjorda</c:v>
                </c:pt>
                <c:pt idx="2">
                  <c:v>Anhängiga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3282</c:v>
                </c:pt>
                <c:pt idx="1">
                  <c:v>3191</c:v>
                </c:pt>
                <c:pt idx="2">
                  <c:v>3401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0-47FD-953A-4F1FA5DCB70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30.6.2018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Inkomna</c:v>
                </c:pt>
                <c:pt idx="1">
                  <c:v>Avgjorda</c:v>
                </c:pt>
                <c:pt idx="2">
                  <c:v>Anhängiga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3105</c:v>
                </c:pt>
                <c:pt idx="1">
                  <c:v>3053</c:v>
                </c:pt>
                <c:pt idx="2">
                  <c:v>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0-47FD-953A-4F1FA5DCB70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30.6.2019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Inkomna</c:v>
                </c:pt>
                <c:pt idx="1">
                  <c:v>Avgjorda</c:v>
                </c:pt>
                <c:pt idx="2">
                  <c:v>Anhängiga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3091</c:v>
                </c:pt>
                <c:pt idx="1">
                  <c:v>2984</c:v>
                </c:pt>
                <c:pt idx="2">
                  <c:v>3462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0-47FD-953A-4F1FA5DCB7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6509888"/>
        <c:axId val="566510216"/>
      </c:barChart>
      <c:catAx>
        <c:axId val="5665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6510216"/>
        <c:crosses val="autoZero"/>
        <c:auto val="1"/>
        <c:lblAlgn val="ctr"/>
        <c:lblOffset val="100"/>
        <c:noMultiLvlLbl val="0"/>
      </c:catAx>
      <c:valAx>
        <c:axId val="56651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65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30.6.2019</c:v>
                </c:pt>
              </c:strCache>
            </c:strRef>
          </c:tx>
          <c:spPr>
            <a:solidFill>
              <a:srgbClr val="3859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28A-4792-93D5-0AFECF1449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Taul1!$A$2:$A$11</c:f>
              <c:strCache>
                <c:ptCount val="10"/>
                <c:pt idx="0">
                  <c:v>Alla</c:v>
                </c:pt>
                <c:pt idx="1">
                  <c:v>Övriga ärenden</c:v>
                </c:pt>
                <c:pt idx="2">
                  <c:v>Skatter</c:v>
                </c:pt>
                <c:pt idx="3">
                  <c:v>Ekonomisk verksamhet</c:v>
                </c:pt>
                <c:pt idx="4">
                  <c:v>Social- och hälsovård</c:v>
                </c:pt>
                <c:pt idx="5">
                  <c:v>Miljö</c:v>
                </c:pt>
                <c:pt idx="6">
                  <c:v>Byggande</c:v>
                </c:pt>
                <c:pt idx="7">
                  <c:v>Utlänningsärenden</c:v>
                </c:pt>
                <c:pt idx="8">
                  <c:v>Självstyrelse</c:v>
                </c:pt>
                <c:pt idx="9">
                  <c:v>Statsrätt och allmän förvaltning</c:v>
                </c:pt>
              </c:strCache>
            </c:strRef>
          </c:cat>
          <c:val>
            <c:numRef>
              <c:f>Taul1!$B$2:$B$11</c:f>
              <c:numCache>
                <c:formatCode>0.0</c:formatCode>
                <c:ptCount val="10"/>
                <c:pt idx="0">
                  <c:v>7.7</c:v>
                </c:pt>
                <c:pt idx="1">
                  <c:v>6.4</c:v>
                </c:pt>
                <c:pt idx="2">
                  <c:v>11.9</c:v>
                </c:pt>
                <c:pt idx="3">
                  <c:v>9.6999999999999993</c:v>
                </c:pt>
                <c:pt idx="4">
                  <c:v>11.4</c:v>
                </c:pt>
                <c:pt idx="5">
                  <c:v>11.1</c:v>
                </c:pt>
                <c:pt idx="6">
                  <c:v>11</c:v>
                </c:pt>
                <c:pt idx="7">
                  <c:v>4.7</c:v>
                </c:pt>
                <c:pt idx="8">
                  <c:v>15.4</c:v>
                </c:pt>
                <c:pt idx="9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D-4470-84BF-CB832FE60C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8357272"/>
        <c:axId val="518353008"/>
      </c:barChart>
      <c:catAx>
        <c:axId val="518357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8353008"/>
        <c:crosses val="autoZero"/>
        <c:auto val="1"/>
        <c:lblAlgn val="ctr"/>
        <c:lblOffset val="100"/>
        <c:noMultiLvlLbl val="0"/>
      </c:catAx>
      <c:valAx>
        <c:axId val="51835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835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78762029746283E-2"/>
          <c:y val="2.1055242110484221E-2"/>
          <c:w val="0.93701753426654999"/>
          <c:h val="0.87786322772645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859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inom 3 mån.</c:v>
                </c:pt>
                <c:pt idx="1">
                  <c:v>3-6 mån.</c:v>
                </c:pt>
                <c:pt idx="2">
                  <c:v>6-9 mån.</c:v>
                </c:pt>
                <c:pt idx="3">
                  <c:v>9-12 mån.</c:v>
                </c:pt>
                <c:pt idx="4">
                  <c:v>12-18 mån.</c:v>
                </c:pt>
                <c:pt idx="5">
                  <c:v>18-24 mån.</c:v>
                </c:pt>
                <c:pt idx="6">
                  <c:v>över 24 mån.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583</c:v>
                </c:pt>
                <c:pt idx="1">
                  <c:v>991</c:v>
                </c:pt>
                <c:pt idx="2">
                  <c:v>457</c:v>
                </c:pt>
                <c:pt idx="3">
                  <c:v>368</c:v>
                </c:pt>
                <c:pt idx="4">
                  <c:v>401</c:v>
                </c:pt>
                <c:pt idx="5">
                  <c:v>126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C59-BBFF-D51D66F2DC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8356288"/>
        <c:axId val="518359240"/>
      </c:barChart>
      <c:catAx>
        <c:axId val="5183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8359240"/>
        <c:crosses val="autoZero"/>
        <c:auto val="1"/>
        <c:lblAlgn val="ctr"/>
        <c:lblOffset val="100"/>
        <c:noMultiLvlLbl val="0"/>
      </c:catAx>
      <c:valAx>
        <c:axId val="51835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835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err="1"/>
              <a:t>Anhängiga</a:t>
            </a:r>
            <a:r>
              <a:rPr lang="fi-FI" dirty="0"/>
              <a:t> </a:t>
            </a:r>
            <a:r>
              <a:rPr lang="fi-FI" sz="1600" b="0" i="0" u="none" strike="noStrike" baseline="0" dirty="0" err="1">
                <a:effectLst/>
              </a:rPr>
              <a:t>sammanlagt</a:t>
            </a:r>
            <a:r>
              <a:rPr lang="fi-FI" dirty="0"/>
              <a:t> 3 462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Yhteensä 3 462 kpl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76-4FA4-902A-7AC897D11B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76-4FA4-902A-7AC897D11B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F76-4FA4-902A-7AC897D11B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76-4FA4-902A-7AC897D11B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F76-4FA4-902A-7AC897D11B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76-4FA4-902A-7AC897D11B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76-4FA4-902A-7AC897D11B4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76-4FA4-902A-7AC897D11B4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F76-4FA4-902A-7AC897D11B4D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5F76-4FA4-902A-7AC897D11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Taul1!$A$2:$A$10</c:f>
              <c:strCache>
                <c:ptCount val="9"/>
                <c:pt idx="0">
                  <c:v>Statsrätt och allmän förvaltning</c:v>
                </c:pt>
                <c:pt idx="1">
                  <c:v>Självstyrelse</c:v>
                </c:pt>
                <c:pt idx="2">
                  <c:v>Utlänningsärenden</c:v>
                </c:pt>
                <c:pt idx="3">
                  <c:v>Byggande</c:v>
                </c:pt>
                <c:pt idx="4">
                  <c:v>Miljö</c:v>
                </c:pt>
                <c:pt idx="5">
                  <c:v>Social- och hälsovård</c:v>
                </c:pt>
                <c:pt idx="6">
                  <c:v>Ekonomisk verksamhet, trafik och kommunikation</c:v>
                </c:pt>
                <c:pt idx="7">
                  <c:v>Skatter</c:v>
                </c:pt>
                <c:pt idx="8">
                  <c:v>Övriga ärenden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370</c:v>
                </c:pt>
                <c:pt idx="1">
                  <c:v>203</c:v>
                </c:pt>
                <c:pt idx="2">
                  <c:v>1302</c:v>
                </c:pt>
                <c:pt idx="3">
                  <c:v>232</c:v>
                </c:pt>
                <c:pt idx="4">
                  <c:v>166</c:v>
                </c:pt>
                <c:pt idx="5">
                  <c:v>611</c:v>
                </c:pt>
                <c:pt idx="6">
                  <c:v>171</c:v>
                </c:pt>
                <c:pt idx="7">
                  <c:v>390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6-4FA4-902A-7AC897D11B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78785724701088"/>
          <c:y val="7.8974540110025665E-2"/>
          <c:w val="0.40226769830854475"/>
          <c:h val="0.85719967888784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9" cy="49688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l">
              <a:defRPr sz="1100"/>
            </a:lvl1pPr>
          </a:lstStyle>
          <a:p>
            <a:r>
              <a:rPr lang="fi-FI" dirty="0"/>
              <a:t>Korkein hallinto-oikeus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100" y="0"/>
            <a:ext cx="2944959" cy="49688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r">
              <a:defRPr sz="1100"/>
            </a:lvl1pPr>
          </a:lstStyle>
          <a:p>
            <a:fld id="{C5A64867-1AD7-4E3A-B7BA-1358C61EA6F1}" type="datetimeFigureOut">
              <a:rPr lang="fi-FI" smtClean="0"/>
              <a:t>3.7.2019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172"/>
            <a:ext cx="2944959" cy="496887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100" y="9428172"/>
            <a:ext cx="2944959" cy="496887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r">
              <a:defRPr sz="1100"/>
            </a:lvl1pPr>
          </a:lstStyle>
          <a:p>
            <a:fld id="{9D533924-B8B3-4527-8DFD-569791BEDD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66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6" y="4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r">
              <a:defRPr sz="1100"/>
            </a:lvl1pPr>
          </a:lstStyle>
          <a:p>
            <a:fld id="{E5A79820-B73E-4F54-AAF2-41498B07F371}" type="datetimeFigureOut">
              <a:rPr lang="fi-FI" smtClean="0"/>
              <a:t>3.7.2019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9" tIns="45504" rIns="91009" bIns="4550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009" tIns="45504" rIns="91009" bIns="4550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1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r">
              <a:defRPr sz="1100"/>
            </a:lvl1pPr>
          </a:lstStyle>
          <a:p>
            <a:fld id="{CA7B28C6-E8F1-4534-8546-7153DA717F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35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7000"/>
            <a:ext cx="103632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Esittäjän nimi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 dirty="0"/>
              <a:t>Esityksen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3717120"/>
            <a:ext cx="10386484" cy="7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2F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noProof="0" dirty="0"/>
              <a:t>Tilaisuus, päiväys ja paikkakunta</a:t>
            </a:r>
          </a:p>
        </p:txBody>
      </p:sp>
    </p:spTree>
    <p:extLst>
      <p:ext uri="{BB962C8B-B14F-4D97-AF65-F5344CB8AC3E}">
        <p14:creationId xmlns:p14="http://schemas.microsoft.com/office/powerpoint/2010/main" val="208617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30626"/>
          </a:xfrm>
        </p:spPr>
        <p:txBody>
          <a:bodyPr vert="eaVert"/>
          <a:lstStyle>
            <a:lvl1pPr>
              <a:defRPr b="0" i="0">
                <a:solidFill>
                  <a:srgbClr val="011D5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30626"/>
          </a:xfrm>
        </p:spPr>
        <p:txBody>
          <a:bodyPr vert="eaVert"/>
          <a:lstStyle>
            <a:lvl1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4.7.2019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fi-FI"/>
              <a:t>HFDs statistiköversikt 1-6/2019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F3445D4F-4F8A-1E42-B04E-F5F6ECD50E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57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6952"/>
            <a:ext cx="103632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Esittäjän nimi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noProof="0"/>
              <a:t>Esityksen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3717032"/>
            <a:ext cx="10386484" cy="79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Tilaisuus, päiväys ja paikkakunta</a:t>
            </a:r>
          </a:p>
        </p:txBody>
      </p:sp>
    </p:spTree>
    <p:extLst>
      <p:ext uri="{BB962C8B-B14F-4D97-AF65-F5344CB8AC3E}">
        <p14:creationId xmlns:p14="http://schemas.microsoft.com/office/powerpoint/2010/main" val="310874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6952"/>
            <a:ext cx="10363200" cy="46800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Alaotsikko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noProof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5263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i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96952"/>
            <a:ext cx="10363200" cy="46800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rgbClr val="21212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Alaotsikko</a:t>
            </a:r>
          </a:p>
        </p:txBody>
      </p:sp>
      <p:sp>
        <p:nvSpPr>
          <p:cNvPr id="15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578495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noProof="0" dirty="0" err="1"/>
              <a:t>Otsikko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132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536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340768"/>
            <a:ext cx="5292000" cy="4536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isällön paikkamerkki 2"/>
          <p:cNvSpPr>
            <a:spLocks noGrp="1"/>
          </p:cNvSpPr>
          <p:nvPr>
            <p:ph idx="10"/>
          </p:nvPr>
        </p:nvSpPr>
        <p:spPr>
          <a:xfrm>
            <a:off x="6276608" y="1340768"/>
            <a:ext cx="5292000" cy="4536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006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032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09600" y="1340768"/>
            <a:ext cx="109728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21212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616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ala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</p:spPr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1844824"/>
            <a:ext cx="5292000" cy="4032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aotsikko 2"/>
          <p:cNvSpPr>
            <a:spLocks noGrp="1"/>
          </p:cNvSpPr>
          <p:nvPr>
            <p:ph type="subTitle" idx="10" hasCustomPrompt="1"/>
          </p:nvPr>
        </p:nvSpPr>
        <p:spPr>
          <a:xfrm>
            <a:off x="609600" y="1340768"/>
            <a:ext cx="10972800" cy="432000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21212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Muokkaa perustyyl. napsautt.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291242" y="1844824"/>
            <a:ext cx="5292000" cy="4032000"/>
          </a:xfrm>
        </p:spPr>
        <p:txBody>
          <a:bodyPr/>
          <a:lstStyle>
            <a:lvl1pPr>
              <a:buClr>
                <a:srgbClr val="002F78"/>
              </a:buClr>
              <a:defRPr sz="24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buClr>
                <a:srgbClr val="002F78"/>
              </a:buClr>
              <a:defRPr sz="22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buClr>
                <a:srgbClr val="002F78"/>
              </a:buClr>
              <a:defRPr sz="20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buClr>
                <a:srgbClr val="002F78"/>
              </a:buClr>
              <a:defRPr sz="1800" b="0" i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98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2F78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en-US" noProof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1D5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05064"/>
          </a:xfrm>
        </p:spPr>
        <p:txBody>
          <a:bodyPr vert="eaVert"/>
          <a:lstStyle>
            <a:lvl1pPr>
              <a:defRPr sz="2200"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fi-FI"/>
              <a:t>4.7.2019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fi-FI"/>
              <a:t>HFDs statistiköversikt 1-6/2019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F3445D4F-4F8A-1E42-B04E-F5F6ECD50E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561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naps.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56792"/>
            <a:ext cx="10972800" cy="43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</a:t>
            </a:r>
            <a:r>
              <a:rPr lang="en-US" noProof="0" dirty="0" err="1"/>
              <a:t>napsauttamalla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0EF4E65-E809-4E96-BC9B-F1B3F2005E2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84000" y="5940000"/>
            <a:ext cx="31534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0" r:id="rId3"/>
    <p:sldLayoutId id="2147483698" r:id="rId4"/>
    <p:sldLayoutId id="2147483671" r:id="rId5"/>
    <p:sldLayoutId id="2147483699" r:id="rId6"/>
    <p:sldLayoutId id="2147483662" r:id="rId7"/>
    <p:sldLayoutId id="2147483655" r:id="rId8"/>
    <p:sldLayoutId id="2147483666" r:id="rId9"/>
    <p:sldLayoutId id="2147483667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2F78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Muokkaa perustyylejä naps.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</a:p>
          <a:p>
            <a:pPr lvl="4"/>
            <a:r>
              <a:rPr lang="en-US" noProof="0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2F7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2F78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Muokkaa perustyylejä naps.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Muokkaa tekstin perustyylejä napsauttamalla</a:t>
            </a:r>
          </a:p>
          <a:p>
            <a:pPr lvl="1"/>
            <a:r>
              <a:rPr lang="en-US" noProof="0"/>
              <a:t>toinen taso</a:t>
            </a:r>
          </a:p>
          <a:p>
            <a:pPr lvl="2"/>
            <a:r>
              <a:rPr lang="en-US" noProof="0"/>
              <a:t>kolmas taso</a:t>
            </a:r>
          </a:p>
          <a:p>
            <a:pPr lvl="3"/>
            <a:r>
              <a:rPr lang="en-US" noProof="0"/>
              <a:t>neljäs taso</a:t>
            </a:r>
          </a:p>
          <a:p>
            <a:pPr lvl="4"/>
            <a:r>
              <a:rPr lang="en-US" noProof="0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063552" y="6230960"/>
            <a:ext cx="1632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fi-FI"/>
              <a:t>4.7.2019</a:t>
            </a:r>
            <a:endParaRPr lang="en-US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95735" y="6230960"/>
            <a:ext cx="2496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HFDs statistiköversikt 1-6/2019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89653" y="6232230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3445D4F-4F8A-1E42-B04E-F5F6ECD5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315E"/>
        </a:buClr>
        <a:buFont typeface="Arial"/>
        <a:buChar char="•"/>
        <a:defRPr sz="20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15E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623392" y="2997000"/>
            <a:ext cx="10363200" cy="432000"/>
          </a:xfrm>
        </p:spPr>
        <p:txBody>
          <a:bodyPr/>
          <a:lstStyle/>
          <a:p>
            <a:r>
              <a:rPr lang="fi-FI" dirty="0"/>
              <a:t>1-6/2019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479376" y="2130428"/>
            <a:ext cx="11017224" cy="578495"/>
          </a:xfrm>
        </p:spPr>
        <p:txBody>
          <a:bodyPr>
            <a:noAutofit/>
          </a:bodyPr>
          <a:lstStyle/>
          <a:p>
            <a:r>
              <a:rPr lang="fi-FI" dirty="0" err="1">
                <a:solidFill>
                  <a:srgbClr val="385988"/>
                </a:solidFill>
              </a:rPr>
              <a:t>Högsta</a:t>
            </a:r>
            <a:r>
              <a:rPr lang="fi-FI" dirty="0">
                <a:solidFill>
                  <a:srgbClr val="385988"/>
                </a:solidFill>
              </a:rPr>
              <a:t> </a:t>
            </a:r>
            <a:r>
              <a:rPr lang="fi-FI" dirty="0" err="1">
                <a:solidFill>
                  <a:srgbClr val="385988"/>
                </a:solidFill>
              </a:rPr>
              <a:t>förvaltningsdomstolens</a:t>
            </a:r>
            <a:r>
              <a:rPr lang="fi-FI" dirty="0">
                <a:solidFill>
                  <a:srgbClr val="385988"/>
                </a:solidFill>
              </a:rPr>
              <a:t> </a:t>
            </a:r>
            <a:r>
              <a:rPr lang="fi-FI" dirty="0" err="1">
                <a:solidFill>
                  <a:srgbClr val="385988"/>
                </a:solidFill>
              </a:rPr>
              <a:t>statistiköversikt</a:t>
            </a:r>
            <a:r>
              <a:rPr lang="fi-FI" dirty="0">
                <a:solidFill>
                  <a:srgbClr val="38598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31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385988"/>
                </a:solidFill>
              </a:rPr>
              <a:t>Antalet ärenden i högsta förvaltningsdomstolen</a:t>
            </a:r>
            <a:endParaRPr lang="fi-FI" dirty="0">
              <a:solidFill>
                <a:srgbClr val="385988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926884"/>
              </p:ext>
            </p:extLst>
          </p:nvPr>
        </p:nvGraphicFramePr>
        <p:xfrm>
          <a:off x="609600" y="1341438"/>
          <a:ext cx="10972800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HFDs statistiköversikt 1-6/2019</a:t>
            </a:r>
            <a:endParaRPr lang="en-US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4.7.2019</a:t>
            </a:r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kstiruutu 2"/>
          <p:cNvSpPr txBox="1"/>
          <p:nvPr/>
        </p:nvSpPr>
        <p:spPr>
          <a:xfrm>
            <a:off x="657605" y="11147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308513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385988"/>
                </a:solidFill>
              </a:rPr>
              <a:t>Handläggningstider för avgjorda ärenden indelade enligt huvudgrupp</a:t>
            </a:r>
            <a:endParaRPr lang="fi-FI" dirty="0">
              <a:solidFill>
                <a:srgbClr val="385988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844675"/>
          <a:ext cx="109728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4.7.2019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HFDs statistiköversikt 1-6/2019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BD29CD-C560-48BA-81CA-55180F8282D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9600" y="1268760"/>
            <a:ext cx="10972800" cy="432000"/>
          </a:xfrm>
        </p:spPr>
        <p:txBody>
          <a:bodyPr/>
          <a:lstStyle/>
          <a:p>
            <a:r>
              <a:rPr lang="fi-FI" dirty="0"/>
              <a:t>30.6.2019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1471920" y="559992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mån</a:t>
            </a:r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91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 err="1">
                <a:solidFill>
                  <a:srgbClr val="385988"/>
                </a:solidFill>
              </a:rPr>
              <a:t>Handläggningstider</a:t>
            </a:r>
            <a:r>
              <a:rPr lang="fi-FI" sz="2700" dirty="0">
                <a:solidFill>
                  <a:srgbClr val="385988"/>
                </a:solidFill>
              </a:rPr>
              <a:t>, </a:t>
            </a:r>
            <a:r>
              <a:rPr lang="fi-FI" sz="2700" dirty="0" err="1">
                <a:solidFill>
                  <a:srgbClr val="385988"/>
                </a:solidFill>
              </a:rPr>
              <a:t>fördelning</a:t>
            </a:r>
            <a:r>
              <a:rPr lang="fi-FI" sz="2700" dirty="0">
                <a:solidFill>
                  <a:srgbClr val="385988"/>
                </a:solidFill>
              </a:rPr>
              <a:t> 30.6.2019</a:t>
            </a: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844675"/>
          <a:ext cx="109728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4.7.2019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HFDs statistiköversikt 1-6/2019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Alaotsikko 6"/>
          <p:cNvSpPr>
            <a:spLocks noGrp="1"/>
          </p:cNvSpPr>
          <p:nvPr>
            <p:ph type="subTitle" idx="10"/>
          </p:nvPr>
        </p:nvSpPr>
        <p:spPr>
          <a:xfrm>
            <a:off x="626980" y="1277295"/>
            <a:ext cx="10972800" cy="432000"/>
          </a:xfrm>
        </p:spPr>
        <p:txBody>
          <a:bodyPr>
            <a:normAutofit/>
          </a:bodyPr>
          <a:lstStyle/>
          <a:p>
            <a:r>
              <a:rPr lang="sv-SE" sz="2100" dirty="0"/>
              <a:t>I genomsnitt 7,7 mån., under 6 mån. 52,7 %, 6</a:t>
            </a:r>
            <a:r>
              <a:rPr lang="fi-FI" dirty="0"/>
              <a:t>–</a:t>
            </a:r>
            <a:r>
              <a:rPr lang="sv-SE" sz="2100" dirty="0"/>
              <a:t>9 mån. 15,3 %, median 5,5 mån.</a:t>
            </a:r>
          </a:p>
          <a:p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609600" y="160021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744101D-7F65-41AC-8602-5DA6D5EC783D}"/>
              </a:ext>
            </a:extLst>
          </p:cNvPr>
          <p:cNvSpPr txBox="1"/>
          <p:nvPr/>
        </p:nvSpPr>
        <p:spPr>
          <a:xfrm>
            <a:off x="7032104" y="1883094"/>
            <a:ext cx="432048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/>
              <a:t>Genomsnittliga</a:t>
            </a:r>
            <a:r>
              <a:rPr lang="fi-FI" dirty="0"/>
              <a:t> </a:t>
            </a:r>
            <a:r>
              <a:rPr lang="fi-FI" dirty="0" err="1"/>
              <a:t>handläggningstider</a:t>
            </a:r>
            <a:r>
              <a:rPr lang="fi-FI" dirty="0"/>
              <a:t> </a:t>
            </a:r>
            <a:r>
              <a:rPr lang="fi-FI" dirty="0" err="1"/>
              <a:t>exklusive</a:t>
            </a:r>
            <a:r>
              <a:rPr lang="fi-FI" dirty="0"/>
              <a:t> </a:t>
            </a:r>
            <a:r>
              <a:rPr lang="fi-FI" dirty="0" err="1"/>
              <a:t>utlänningsärenden</a:t>
            </a:r>
            <a:r>
              <a:rPr lang="fi-FI" dirty="0"/>
              <a:t>: 11,3 </a:t>
            </a:r>
            <a:r>
              <a:rPr lang="fi-FI" dirty="0" err="1"/>
              <a:t>mån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10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00" dirty="0" err="1">
                <a:solidFill>
                  <a:srgbClr val="385988"/>
                </a:solidFill>
              </a:rPr>
              <a:t>Anhängiga</a:t>
            </a:r>
            <a:r>
              <a:rPr lang="fi-FI" sz="2700" dirty="0">
                <a:solidFill>
                  <a:srgbClr val="385988"/>
                </a:solidFill>
              </a:rPr>
              <a:t> </a:t>
            </a:r>
            <a:r>
              <a:rPr lang="fi-FI" sz="2700" dirty="0" err="1">
                <a:solidFill>
                  <a:srgbClr val="385988"/>
                </a:solidFill>
              </a:rPr>
              <a:t>ärenden</a:t>
            </a:r>
            <a:r>
              <a:rPr lang="fi-FI" sz="2700" dirty="0">
                <a:solidFill>
                  <a:srgbClr val="385988"/>
                </a:solidFill>
              </a:rPr>
              <a:t> </a:t>
            </a:r>
            <a:r>
              <a:rPr lang="fi-FI" sz="2700" dirty="0" err="1">
                <a:solidFill>
                  <a:srgbClr val="385988"/>
                </a:solidFill>
              </a:rPr>
              <a:t>enligt</a:t>
            </a:r>
            <a:r>
              <a:rPr lang="fi-FI" sz="2700" dirty="0">
                <a:solidFill>
                  <a:srgbClr val="385988"/>
                </a:solidFill>
              </a:rPr>
              <a:t> </a:t>
            </a:r>
            <a:r>
              <a:rPr lang="fi-FI" sz="2700" dirty="0" err="1">
                <a:solidFill>
                  <a:srgbClr val="385988"/>
                </a:solidFill>
              </a:rPr>
              <a:t>huvudgrupp</a:t>
            </a:r>
            <a:r>
              <a:rPr lang="fi-FI" sz="2700" dirty="0">
                <a:solidFill>
                  <a:srgbClr val="385988"/>
                </a:solidFill>
              </a:rPr>
              <a:t> 30.6.2019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5395012-5B5F-4DBD-BB08-BF27B4E2B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304511"/>
              </p:ext>
            </p:extLst>
          </p:nvPr>
        </p:nvGraphicFramePr>
        <p:xfrm>
          <a:off x="609600" y="1341438"/>
          <a:ext cx="10972800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4.7.2019</a:t>
            </a:r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HFDs statistiköversikt 1-6/2019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45D4F-4F8A-1E42-B04E-F5F6ECD5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3376"/>
      </p:ext>
    </p:extLst>
  </p:cSld>
  <p:clrMapOvr>
    <a:masterClrMapping/>
  </p:clrMapOvr>
</p:sld>
</file>

<file path=ppt/theme/theme1.xml><?xml version="1.0" encoding="utf-8"?>
<a:theme xmlns:a="http://schemas.openxmlformats.org/drawingml/2006/main" name="KHO_Valkoinen_tausta">
  <a:themeElements>
    <a:clrScheme name="Mukautettu 1">
      <a:dk1>
        <a:srgbClr val="002F6C"/>
      </a:dk1>
      <a:lt1>
        <a:srgbClr val="FFFFFF"/>
      </a:lt1>
      <a:dk2>
        <a:srgbClr val="FFFFFF"/>
      </a:dk2>
      <a:lt2>
        <a:srgbClr val="002F6C"/>
      </a:lt2>
      <a:accent1>
        <a:srgbClr val="002F6C"/>
      </a:accent1>
      <a:accent2>
        <a:srgbClr val="009CDE"/>
      </a:accent2>
      <a:accent3>
        <a:srgbClr val="AC4FC6"/>
      </a:accent3>
      <a:accent4>
        <a:srgbClr val="BE6A14"/>
      </a:accent4>
      <a:accent5>
        <a:srgbClr val="84BD00"/>
      </a:accent5>
      <a:accent6>
        <a:srgbClr val="000000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07DDA8B-64D0-44D7-A2C6-C57C996BD85E}" vid="{0A5532B2-8510-4E94-B3B1-1796E1574286}"/>
    </a:ext>
  </a:extLst>
</a:theme>
</file>

<file path=ppt/theme/theme2.xml><?xml version="1.0" encoding="utf-8"?>
<a:theme xmlns:a="http://schemas.openxmlformats.org/drawingml/2006/main" name="KHO_Tyhjä">
  <a:themeElements>
    <a:clrScheme name="Mukautettu 1">
      <a:dk1>
        <a:srgbClr val="002F6C"/>
      </a:dk1>
      <a:lt1>
        <a:srgbClr val="FFFFFF"/>
      </a:lt1>
      <a:dk2>
        <a:srgbClr val="FFFFFF"/>
      </a:dk2>
      <a:lt2>
        <a:srgbClr val="002F6C"/>
      </a:lt2>
      <a:accent1>
        <a:srgbClr val="002F6C"/>
      </a:accent1>
      <a:accent2>
        <a:srgbClr val="009CDE"/>
      </a:accent2>
      <a:accent3>
        <a:srgbClr val="AC4FC6"/>
      </a:accent3>
      <a:accent4>
        <a:srgbClr val="BE6A14"/>
      </a:accent4>
      <a:accent5>
        <a:srgbClr val="84BD00"/>
      </a:accent5>
      <a:accent6>
        <a:srgbClr val="000000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07DDA8B-64D0-44D7-A2C6-C57C996BD85E}" vid="{3C7B0CE0-2778-4D8E-A574-2F2395334688}"/>
    </a:ext>
  </a:extLst>
</a:theme>
</file>

<file path=ppt/theme/theme3.xml><?xml version="1.0" encoding="utf-8"?>
<a:theme xmlns:a="http://schemas.openxmlformats.org/drawingml/2006/main" name="KHO_Sininen_tausta">
  <a:themeElements>
    <a:clrScheme name="Mukautettu 1">
      <a:dk1>
        <a:srgbClr val="002F6C"/>
      </a:dk1>
      <a:lt1>
        <a:srgbClr val="FFFFFF"/>
      </a:lt1>
      <a:dk2>
        <a:srgbClr val="FFFFFF"/>
      </a:dk2>
      <a:lt2>
        <a:srgbClr val="002F6C"/>
      </a:lt2>
      <a:accent1>
        <a:srgbClr val="002F6C"/>
      </a:accent1>
      <a:accent2>
        <a:srgbClr val="009CDE"/>
      </a:accent2>
      <a:accent3>
        <a:srgbClr val="AC4FC6"/>
      </a:accent3>
      <a:accent4>
        <a:srgbClr val="BE6A14"/>
      </a:accent4>
      <a:accent5>
        <a:srgbClr val="84BD00"/>
      </a:accent5>
      <a:accent6>
        <a:srgbClr val="000000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07DDA8B-64D0-44D7-A2C6-C57C996BD85E}" vid="{241C6BDE-8715-4C2B-A55C-FD2E06DFB060}"/>
    </a:ext>
  </a:extLst>
</a:theme>
</file>

<file path=ppt/theme/theme4.xml><?xml version="1.0" encoding="utf-8"?>
<a:theme xmlns:a="http://schemas.openxmlformats.org/drawingml/2006/main" name="KHO_Salidiat">
  <a:themeElements>
    <a:clrScheme name="Mukautettu 1">
      <a:dk1>
        <a:srgbClr val="002F6C"/>
      </a:dk1>
      <a:lt1>
        <a:srgbClr val="FFFFFF"/>
      </a:lt1>
      <a:dk2>
        <a:srgbClr val="FFFFFF"/>
      </a:dk2>
      <a:lt2>
        <a:srgbClr val="002F6C"/>
      </a:lt2>
      <a:accent1>
        <a:srgbClr val="002F6C"/>
      </a:accent1>
      <a:accent2>
        <a:srgbClr val="009CDE"/>
      </a:accent2>
      <a:accent3>
        <a:srgbClr val="AC4FC6"/>
      </a:accent3>
      <a:accent4>
        <a:srgbClr val="BE6A14"/>
      </a:accent4>
      <a:accent5>
        <a:srgbClr val="84BD00"/>
      </a:accent5>
      <a:accent6>
        <a:srgbClr val="000000"/>
      </a:accent6>
      <a:hlink>
        <a:srgbClr val="6565FF"/>
      </a:hlink>
      <a:folHlink>
        <a:srgbClr val="FE19FF"/>
      </a:folHlink>
    </a:clrScheme>
    <a:fontScheme name="KHO_fontt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07DDA8B-64D0-44D7-A2C6-C57C996BD85E}" vid="{6FF0E804-96D7-4F6F-87DF-560603369083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KHO_fi_sv</Template>
  <TotalTime>0</TotalTime>
  <Words>85</Words>
  <Application>Microsoft Office PowerPoint</Application>
  <PresentationFormat>Laajakuva</PresentationFormat>
  <Paragraphs>26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</vt:lpstr>
      <vt:lpstr>Helvetica Light</vt:lpstr>
      <vt:lpstr>KHO_Valkoinen_tausta</vt:lpstr>
      <vt:lpstr>KHO_Tyhjä</vt:lpstr>
      <vt:lpstr>KHO_Sininen_tausta</vt:lpstr>
      <vt:lpstr>KHO_Salidiat</vt:lpstr>
      <vt:lpstr>Högsta förvaltningsdomstolens statistiköversikt </vt:lpstr>
      <vt:lpstr>Antalet ärenden i högsta förvaltningsdomstolen</vt:lpstr>
      <vt:lpstr>Handläggningstider för avgjorda ärenden indelade enligt huvudgrupp</vt:lpstr>
      <vt:lpstr>Handläggningstider, fördelning 30.6.2019</vt:lpstr>
      <vt:lpstr>Anhängiga ärenden enligt huvudgrupp 30.6.2019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2019-07-03T10:39:51Z</dcterms:created>
  <dcterms:modified xsi:type="dcterms:W3CDTF">2019-07-03T11:32:44Z</dcterms:modified>
</cp:coreProperties>
</file>