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3" r:id="rId6"/>
    <p:sldId id="257" r:id="rId7"/>
    <p:sldId id="261" r:id="rId8"/>
    <p:sldId id="262" r:id="rId9"/>
    <p:sldId id="258" r:id="rId10"/>
    <p:sldId id="259" r:id="rId11"/>
    <p:sldId id="268" r:id="rId12"/>
    <p:sldId id="269" r:id="rId13"/>
    <p:sldId id="265" r:id="rId14"/>
    <p:sldId id="267" r:id="rId15"/>
    <p:sldId id="270" r:id="rId16"/>
    <p:sldId id="266" r:id="rId17"/>
    <p:sldId id="264" r:id="rId18"/>
  </p:sldIdLst>
  <p:sldSz cx="10058400" cy="7772400"/>
  <p:notesSz cx="6858000" cy="9313863"/>
  <p:defaultTextStyle>
    <a:defPPr>
      <a:defRPr lang="fr-FR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  <p15:guide id="3" orient="horz" pos="2902">
          <p15:clr>
            <a:srgbClr val="A4A3A4"/>
          </p15:clr>
        </p15:guide>
        <p15:guide id="4" orient="horz" pos="1042">
          <p15:clr>
            <a:srgbClr val="A4A3A4"/>
          </p15:clr>
        </p15:guide>
        <p15:guide id="5" orient="horz" pos="361">
          <p15:clr>
            <a:srgbClr val="A4A3A4"/>
          </p15:clr>
        </p15:guide>
        <p15:guide id="6" orient="horz" pos="4671">
          <p15:clr>
            <a:srgbClr val="A4A3A4"/>
          </p15:clr>
        </p15:guide>
        <p15:guide id="7" orient="horz" pos="1632">
          <p15:clr>
            <a:srgbClr val="A4A3A4"/>
          </p15:clr>
        </p15:guide>
        <p15:guide id="8" orient="horz" pos="724">
          <p15:clr>
            <a:srgbClr val="A4A3A4"/>
          </p15:clr>
        </p15:guide>
        <p15:guide id="9" orient="horz" pos="4172">
          <p15:clr>
            <a:srgbClr val="A4A3A4"/>
          </p15:clr>
        </p15:guide>
        <p15:guide id="10" pos="356">
          <p15:clr>
            <a:srgbClr val="A4A3A4"/>
          </p15:clr>
        </p15:guide>
        <p15:guide id="11" pos="5980">
          <p15:clr>
            <a:srgbClr val="A4A3A4"/>
          </p15:clr>
        </p15:guide>
        <p15:guide id="12" pos="1762">
          <p15:clr>
            <a:srgbClr val="A4A3A4"/>
          </p15:clr>
        </p15:guide>
        <p15:guide id="13" pos="45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ru Nikulainen" initials="TN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600"/>
    <a:srgbClr val="0B4499"/>
    <a:srgbClr val="C21DAC"/>
    <a:srgbClr val="F2AF00"/>
    <a:srgbClr val="E15800"/>
    <a:srgbClr val="FFFFFF"/>
    <a:srgbClr val="69BE28"/>
    <a:srgbClr val="80DED6"/>
    <a:srgbClr val="666465"/>
    <a:srgbClr val="009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143" autoAdjust="0"/>
    <p:restoredTop sz="99905" autoAdjust="0"/>
  </p:normalViewPr>
  <p:slideViewPr>
    <p:cSldViewPr>
      <p:cViewPr varScale="1">
        <p:scale>
          <a:sx n="66" d="100"/>
          <a:sy n="66" d="100"/>
        </p:scale>
        <p:origin x="846" y="66"/>
      </p:cViewPr>
      <p:guideLst>
        <p:guide orient="horz" pos="2448"/>
        <p:guide pos="3168"/>
        <p:guide orient="horz" pos="2902"/>
        <p:guide orient="horz" pos="1042"/>
        <p:guide orient="horz" pos="361"/>
        <p:guide orient="horz" pos="4671"/>
        <p:guide orient="horz" pos="1632"/>
        <p:guide orient="horz" pos="724"/>
        <p:guide orient="horz" pos="4172"/>
        <p:guide pos="356"/>
        <p:guide pos="5980"/>
        <p:guide pos="1762"/>
        <p:guide pos="45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388" y="-84"/>
      </p:cViewPr>
      <p:guideLst>
        <p:guide orient="horz" pos="2934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8F527-5D46-45A7-8AA5-F042F9C310AD}" type="datetimeFigureOut">
              <a:rPr lang="fi-FI" sz="800" smtClean="0">
                <a:solidFill>
                  <a:schemeClr val="accent6"/>
                </a:solidFill>
              </a:rPr>
              <a:t>15.12.2015</a:t>
            </a:fld>
            <a:endParaRPr lang="fi-FI" sz="800">
              <a:solidFill>
                <a:schemeClr val="accent6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>
              <a:solidFill>
                <a:schemeClr val="accent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>
              <a:solidFill>
                <a:schemeClr val="accent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30C3E-F055-44F8-873C-627D615EC31A}" type="slidenum">
              <a:rPr lang="fi-FI" sz="800" smtClean="0">
                <a:solidFill>
                  <a:schemeClr val="accent6"/>
                </a:solidFill>
              </a:rPr>
              <a:t>‹#›</a:t>
            </a:fld>
            <a:endParaRPr lang="fi-FI" sz="8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62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>
                <a:solidFill>
                  <a:schemeClr val="accent6"/>
                </a:solidFill>
              </a:defRPr>
            </a:lvl1pPr>
          </a:lstStyle>
          <a:p>
            <a:fld id="{53B841AE-5B79-4973-AE5F-345948C9F5C1}" type="datetimeFigureOut">
              <a:rPr lang="fi-FI" smtClean="0"/>
              <a:pPr/>
              <a:t>15.12.2015</a:t>
            </a:fld>
            <a:endParaRPr lang="fi-FI"/>
          </a:p>
        </p:txBody>
      </p:sp>
      <p:sp>
        <p:nvSpPr>
          <p:cNvPr id="10" name="Header Placeholder 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>
                <a:solidFill>
                  <a:schemeClr val="accent6"/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Slide Image Placeholder 10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8500"/>
            <a:ext cx="452120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accent6"/>
                </a:solidFill>
              </a:defRPr>
            </a:lvl1pPr>
          </a:lstStyle>
          <a:p>
            <a:endParaRPr lang="fi-FI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accent6"/>
                </a:solidFill>
              </a:defRPr>
            </a:lvl1pPr>
          </a:lstStyle>
          <a:p>
            <a:fld id="{C10253A9-1104-480E-90C4-04E8BCBFCC5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594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/>
          </p:nvPr>
        </p:nvSpPr>
        <p:spPr>
          <a:xfrm>
            <a:off x="2508250" y="573089"/>
            <a:ext cx="6985000" cy="6049961"/>
          </a:xfrm>
          <a:prstGeom prst="snip1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fr-CA" dirty="0"/>
          </a:p>
        </p:txBody>
      </p:sp>
      <p:cxnSp>
        <p:nvCxnSpPr>
          <p:cNvPr id="7" name="Straight Connector 14"/>
          <p:cNvCxnSpPr/>
          <p:nvPr userDrawn="1"/>
        </p:nvCxnSpPr>
        <p:spPr>
          <a:xfrm flipV="1">
            <a:off x="7045424" y="4774664"/>
            <a:ext cx="3012976" cy="3012976"/>
          </a:xfrm>
          <a:prstGeom prst="line">
            <a:avLst/>
          </a:prstGeom>
          <a:ln w="31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567583" y="573088"/>
            <a:ext cx="1797322" cy="288776"/>
          </a:xfrm>
          <a:prstGeom prst="rect">
            <a:avLst/>
          </a:prstGeom>
        </p:spPr>
        <p:txBody>
          <a:bodyPr vert="horz" lIns="36000" tIns="36000" rIns="36000" bIns="36000" rtlCol="0" anchor="t" anchorCtr="0"/>
          <a:lstStyle>
            <a:lvl1pPr algn="l">
              <a:defRPr sz="1400">
                <a:solidFill>
                  <a:schemeClr val="accent6"/>
                </a:solidFill>
              </a:defRPr>
            </a:lvl1pPr>
          </a:lstStyle>
          <a:p>
            <a:fld id="{61EA8DEC-503C-425E-9C4E-8978F03B4039}" type="datetime1">
              <a:rPr lang="fi-FI" smtClean="0"/>
              <a:t>15.12.2015</a:t>
            </a:fld>
            <a:endParaRPr lang="fi-FI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-2172" y="2374033"/>
            <a:ext cx="4430156" cy="5398368"/>
          </a:xfrm>
          <a:custGeom>
            <a:avLst/>
            <a:gdLst>
              <a:gd name="connsiteX0" fmla="*/ 1921878 w 4427984"/>
              <a:gd name="connsiteY0" fmla="*/ 0 h 5398368"/>
              <a:gd name="connsiteX1" fmla="*/ 4427984 w 4427984"/>
              <a:gd name="connsiteY1" fmla="*/ 0 h 5398368"/>
              <a:gd name="connsiteX2" fmla="*/ 4427984 w 4427984"/>
              <a:gd name="connsiteY2" fmla="*/ 0 h 5398368"/>
              <a:gd name="connsiteX3" fmla="*/ 4427984 w 4427984"/>
              <a:gd name="connsiteY3" fmla="*/ 3476490 h 5398368"/>
              <a:gd name="connsiteX4" fmla="*/ 2506106 w 4427984"/>
              <a:gd name="connsiteY4" fmla="*/ 5398368 h 5398368"/>
              <a:gd name="connsiteX5" fmla="*/ 0 w 4427984"/>
              <a:gd name="connsiteY5" fmla="*/ 5398368 h 5398368"/>
              <a:gd name="connsiteX6" fmla="*/ 0 w 4427984"/>
              <a:gd name="connsiteY6" fmla="*/ 5398368 h 5398368"/>
              <a:gd name="connsiteX7" fmla="*/ 0 w 4427984"/>
              <a:gd name="connsiteY7" fmla="*/ 1921878 h 5398368"/>
              <a:gd name="connsiteX8" fmla="*/ 1921878 w 4427984"/>
              <a:gd name="connsiteY8" fmla="*/ 0 h 5398368"/>
              <a:gd name="connsiteX0" fmla="*/ 1638 w 4427984"/>
              <a:gd name="connsiteY0" fmla="*/ 3810 h 5398368"/>
              <a:gd name="connsiteX1" fmla="*/ 4427984 w 4427984"/>
              <a:gd name="connsiteY1" fmla="*/ 0 h 5398368"/>
              <a:gd name="connsiteX2" fmla="*/ 4427984 w 4427984"/>
              <a:gd name="connsiteY2" fmla="*/ 0 h 5398368"/>
              <a:gd name="connsiteX3" fmla="*/ 4427984 w 4427984"/>
              <a:gd name="connsiteY3" fmla="*/ 3476490 h 5398368"/>
              <a:gd name="connsiteX4" fmla="*/ 2506106 w 4427984"/>
              <a:gd name="connsiteY4" fmla="*/ 5398368 h 5398368"/>
              <a:gd name="connsiteX5" fmla="*/ 0 w 4427984"/>
              <a:gd name="connsiteY5" fmla="*/ 5398368 h 5398368"/>
              <a:gd name="connsiteX6" fmla="*/ 0 w 4427984"/>
              <a:gd name="connsiteY6" fmla="*/ 5398368 h 5398368"/>
              <a:gd name="connsiteX7" fmla="*/ 0 w 4427984"/>
              <a:gd name="connsiteY7" fmla="*/ 1921878 h 5398368"/>
              <a:gd name="connsiteX8" fmla="*/ 1638 w 4427984"/>
              <a:gd name="connsiteY8" fmla="*/ 3810 h 5398368"/>
              <a:gd name="connsiteX0" fmla="*/ 0 w 4430156"/>
              <a:gd name="connsiteY0" fmla="*/ 0 h 5398368"/>
              <a:gd name="connsiteX1" fmla="*/ 4430156 w 4430156"/>
              <a:gd name="connsiteY1" fmla="*/ 0 h 5398368"/>
              <a:gd name="connsiteX2" fmla="*/ 4430156 w 4430156"/>
              <a:gd name="connsiteY2" fmla="*/ 0 h 5398368"/>
              <a:gd name="connsiteX3" fmla="*/ 4430156 w 4430156"/>
              <a:gd name="connsiteY3" fmla="*/ 3476490 h 5398368"/>
              <a:gd name="connsiteX4" fmla="*/ 2508278 w 4430156"/>
              <a:gd name="connsiteY4" fmla="*/ 5398368 h 5398368"/>
              <a:gd name="connsiteX5" fmla="*/ 2172 w 4430156"/>
              <a:gd name="connsiteY5" fmla="*/ 5398368 h 5398368"/>
              <a:gd name="connsiteX6" fmla="*/ 2172 w 4430156"/>
              <a:gd name="connsiteY6" fmla="*/ 5398368 h 5398368"/>
              <a:gd name="connsiteX7" fmla="*/ 2172 w 4430156"/>
              <a:gd name="connsiteY7" fmla="*/ 1921878 h 5398368"/>
              <a:gd name="connsiteX8" fmla="*/ 0 w 4430156"/>
              <a:gd name="connsiteY8" fmla="*/ 0 h 539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0156" h="5398368">
                <a:moveTo>
                  <a:pt x="0" y="0"/>
                </a:moveTo>
                <a:lnTo>
                  <a:pt x="4430156" y="0"/>
                </a:lnTo>
                <a:lnTo>
                  <a:pt x="4430156" y="0"/>
                </a:lnTo>
                <a:lnTo>
                  <a:pt x="4430156" y="3476490"/>
                </a:lnTo>
                <a:lnTo>
                  <a:pt x="2508278" y="5398368"/>
                </a:lnTo>
                <a:lnTo>
                  <a:pt x="2172" y="5398368"/>
                </a:lnTo>
                <a:lnTo>
                  <a:pt x="2172" y="5398368"/>
                </a:lnTo>
                <a:lnTo>
                  <a:pt x="2172" y="19218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85000"/>
            </a:schemeClr>
          </a:solidFill>
        </p:spPr>
        <p:txBody>
          <a:bodyPr lIns="576000" tIns="266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 rot="10800000" flipV="1">
            <a:off x="565150" y="2446040"/>
            <a:ext cx="3815978" cy="2448272"/>
          </a:xfrm>
          <a:prstGeom prst="rect">
            <a:avLst/>
          </a:prstGeom>
          <a:noFill/>
        </p:spPr>
        <p:txBody>
          <a:bodyPr lIns="0" rIns="0" anchor="b" anchorCtr="0">
            <a:noAutofit/>
          </a:bodyPr>
          <a:lstStyle>
            <a:lvl1pPr marL="0" indent="0" algn="l">
              <a:tabLst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INSERT TITLE</a:t>
            </a:r>
            <a:br>
              <a:rPr lang="fr-FR" dirty="0" smtClean="0"/>
            </a:br>
            <a:r>
              <a:rPr lang="fr-FR" dirty="0" smtClean="0"/>
              <a:t>HERE</a:t>
            </a:r>
            <a:endParaRPr lang="fr-CA" dirty="0"/>
          </a:p>
        </p:txBody>
      </p:sp>
      <p:pic>
        <p:nvPicPr>
          <p:cNvPr id="8" name="Picture 7" descr="L:\1000\307214_BIOBUSSI\2_Lahtotiedot\rahoittajien logot\tekes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153" y="6980041"/>
            <a:ext cx="1207135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:\1000\307214_BIOBUSSI\2_Lahtotiedot\rahoittajien logot\Lneg4v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328" y="6947022"/>
            <a:ext cx="1207135" cy="423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62943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23"/>
          </p:nvPr>
        </p:nvSpPr>
        <p:spPr>
          <a:xfrm>
            <a:off x="0" y="2373313"/>
            <a:ext cx="4452938" cy="5399087"/>
          </a:xfrm>
          <a:custGeom>
            <a:avLst/>
            <a:gdLst>
              <a:gd name="connsiteX0" fmla="*/ 1968777 w 4452938"/>
              <a:gd name="connsiteY0" fmla="*/ 0 h 5399087"/>
              <a:gd name="connsiteX1" fmla="*/ 4452938 w 4452938"/>
              <a:gd name="connsiteY1" fmla="*/ 0 h 5399087"/>
              <a:gd name="connsiteX2" fmla="*/ 4452938 w 4452938"/>
              <a:gd name="connsiteY2" fmla="*/ 0 h 5399087"/>
              <a:gd name="connsiteX3" fmla="*/ 4452938 w 4452938"/>
              <a:gd name="connsiteY3" fmla="*/ 3430310 h 5399087"/>
              <a:gd name="connsiteX4" fmla="*/ 2484161 w 4452938"/>
              <a:gd name="connsiteY4" fmla="*/ 5399087 h 5399087"/>
              <a:gd name="connsiteX5" fmla="*/ 0 w 4452938"/>
              <a:gd name="connsiteY5" fmla="*/ 5399087 h 5399087"/>
              <a:gd name="connsiteX6" fmla="*/ 0 w 4452938"/>
              <a:gd name="connsiteY6" fmla="*/ 5399087 h 5399087"/>
              <a:gd name="connsiteX7" fmla="*/ 0 w 4452938"/>
              <a:gd name="connsiteY7" fmla="*/ 1968777 h 5399087"/>
              <a:gd name="connsiteX8" fmla="*/ 1968777 w 4452938"/>
              <a:gd name="connsiteY8" fmla="*/ 0 h 5399087"/>
              <a:gd name="connsiteX0" fmla="*/ 323 w 4452938"/>
              <a:gd name="connsiteY0" fmla="*/ 0 h 5399087"/>
              <a:gd name="connsiteX1" fmla="*/ 4452938 w 4452938"/>
              <a:gd name="connsiteY1" fmla="*/ 0 h 5399087"/>
              <a:gd name="connsiteX2" fmla="*/ 4452938 w 4452938"/>
              <a:gd name="connsiteY2" fmla="*/ 0 h 5399087"/>
              <a:gd name="connsiteX3" fmla="*/ 4452938 w 4452938"/>
              <a:gd name="connsiteY3" fmla="*/ 3430310 h 5399087"/>
              <a:gd name="connsiteX4" fmla="*/ 2484161 w 4452938"/>
              <a:gd name="connsiteY4" fmla="*/ 5399087 h 5399087"/>
              <a:gd name="connsiteX5" fmla="*/ 0 w 4452938"/>
              <a:gd name="connsiteY5" fmla="*/ 5399087 h 5399087"/>
              <a:gd name="connsiteX6" fmla="*/ 0 w 4452938"/>
              <a:gd name="connsiteY6" fmla="*/ 5399087 h 5399087"/>
              <a:gd name="connsiteX7" fmla="*/ 0 w 4452938"/>
              <a:gd name="connsiteY7" fmla="*/ 1968777 h 5399087"/>
              <a:gd name="connsiteX8" fmla="*/ 323 w 4452938"/>
              <a:gd name="connsiteY8" fmla="*/ 0 h 539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2938" h="5399087">
                <a:moveTo>
                  <a:pt x="323" y="0"/>
                </a:moveTo>
                <a:lnTo>
                  <a:pt x="4452938" y="0"/>
                </a:lnTo>
                <a:lnTo>
                  <a:pt x="4452938" y="0"/>
                </a:lnTo>
                <a:lnTo>
                  <a:pt x="4452938" y="3430310"/>
                </a:lnTo>
                <a:lnTo>
                  <a:pt x="2484161" y="5399087"/>
                </a:lnTo>
                <a:lnTo>
                  <a:pt x="0" y="5399087"/>
                </a:lnTo>
                <a:lnTo>
                  <a:pt x="0" y="5399087"/>
                </a:lnTo>
                <a:lnTo>
                  <a:pt x="0" y="1968777"/>
                </a:lnTo>
                <a:cubicBezTo>
                  <a:pt x="108" y="1312518"/>
                  <a:pt x="215" y="656259"/>
                  <a:pt x="323" y="0"/>
                </a:cubicBezTo>
                <a:close/>
              </a:path>
            </a:pathLst>
          </a:custGeom>
          <a:solidFill>
            <a:srgbClr val="0B4499">
              <a:alpha val="85098"/>
            </a:srgbClr>
          </a:solidFill>
        </p:spPr>
        <p:txBody>
          <a:bodyPr lIns="684000" tIns="360000" rIns="360000" bIns="360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4BD04B2D-B965-4A7A-B2A6-A7A7FD8D8AC0}" type="datetime1">
              <a:rPr lang="fi-FI" smtClean="0"/>
              <a:t>15.12.2015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i-FI" smtClean="0"/>
              <a:t>WSP - Kaikki alkaa suunnittelusta</a:t>
            </a:r>
            <a:endParaRPr lang="fi-FI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008F345-272B-4070-AF26-BA172EEA2059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2"/>
          </p:nvPr>
        </p:nvSpPr>
        <p:spPr>
          <a:xfrm>
            <a:off x="3444875" y="1654175"/>
            <a:ext cx="6048375" cy="4968875"/>
          </a:xfrm>
          <a:prstGeom prst="snip1Rect">
            <a:avLst/>
          </a:prstGeom>
        </p:spPr>
        <p:txBody>
          <a:bodyPr lIns="360000" tIns="0" rIns="360000" bIns="360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0293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2"/>
          <p:cNvSpPr>
            <a:spLocks noGrp="1"/>
          </p:cNvSpPr>
          <p:nvPr>
            <p:ph sz="quarter" idx="23"/>
          </p:nvPr>
        </p:nvSpPr>
        <p:spPr>
          <a:xfrm>
            <a:off x="0" y="2373313"/>
            <a:ext cx="4452938" cy="5399087"/>
          </a:xfrm>
          <a:custGeom>
            <a:avLst/>
            <a:gdLst>
              <a:gd name="connsiteX0" fmla="*/ 1968777 w 4452938"/>
              <a:gd name="connsiteY0" fmla="*/ 0 h 5399087"/>
              <a:gd name="connsiteX1" fmla="*/ 4452938 w 4452938"/>
              <a:gd name="connsiteY1" fmla="*/ 0 h 5399087"/>
              <a:gd name="connsiteX2" fmla="*/ 4452938 w 4452938"/>
              <a:gd name="connsiteY2" fmla="*/ 0 h 5399087"/>
              <a:gd name="connsiteX3" fmla="*/ 4452938 w 4452938"/>
              <a:gd name="connsiteY3" fmla="*/ 3430310 h 5399087"/>
              <a:gd name="connsiteX4" fmla="*/ 2484161 w 4452938"/>
              <a:gd name="connsiteY4" fmla="*/ 5399087 h 5399087"/>
              <a:gd name="connsiteX5" fmla="*/ 0 w 4452938"/>
              <a:gd name="connsiteY5" fmla="*/ 5399087 h 5399087"/>
              <a:gd name="connsiteX6" fmla="*/ 0 w 4452938"/>
              <a:gd name="connsiteY6" fmla="*/ 5399087 h 5399087"/>
              <a:gd name="connsiteX7" fmla="*/ 0 w 4452938"/>
              <a:gd name="connsiteY7" fmla="*/ 1968777 h 5399087"/>
              <a:gd name="connsiteX8" fmla="*/ 1968777 w 4452938"/>
              <a:gd name="connsiteY8" fmla="*/ 0 h 5399087"/>
              <a:gd name="connsiteX0" fmla="*/ 323 w 4452938"/>
              <a:gd name="connsiteY0" fmla="*/ 0 h 5399087"/>
              <a:gd name="connsiteX1" fmla="*/ 4452938 w 4452938"/>
              <a:gd name="connsiteY1" fmla="*/ 0 h 5399087"/>
              <a:gd name="connsiteX2" fmla="*/ 4452938 w 4452938"/>
              <a:gd name="connsiteY2" fmla="*/ 0 h 5399087"/>
              <a:gd name="connsiteX3" fmla="*/ 4452938 w 4452938"/>
              <a:gd name="connsiteY3" fmla="*/ 3430310 h 5399087"/>
              <a:gd name="connsiteX4" fmla="*/ 2484161 w 4452938"/>
              <a:gd name="connsiteY4" fmla="*/ 5399087 h 5399087"/>
              <a:gd name="connsiteX5" fmla="*/ 0 w 4452938"/>
              <a:gd name="connsiteY5" fmla="*/ 5399087 h 5399087"/>
              <a:gd name="connsiteX6" fmla="*/ 0 w 4452938"/>
              <a:gd name="connsiteY6" fmla="*/ 5399087 h 5399087"/>
              <a:gd name="connsiteX7" fmla="*/ 0 w 4452938"/>
              <a:gd name="connsiteY7" fmla="*/ 1968777 h 5399087"/>
              <a:gd name="connsiteX8" fmla="*/ 323 w 4452938"/>
              <a:gd name="connsiteY8" fmla="*/ 0 h 539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2938" h="5399087">
                <a:moveTo>
                  <a:pt x="323" y="0"/>
                </a:moveTo>
                <a:lnTo>
                  <a:pt x="4452938" y="0"/>
                </a:lnTo>
                <a:lnTo>
                  <a:pt x="4452938" y="0"/>
                </a:lnTo>
                <a:lnTo>
                  <a:pt x="4452938" y="3430310"/>
                </a:lnTo>
                <a:lnTo>
                  <a:pt x="2484161" y="5399087"/>
                </a:lnTo>
                <a:lnTo>
                  <a:pt x="0" y="5399087"/>
                </a:lnTo>
                <a:lnTo>
                  <a:pt x="0" y="5399087"/>
                </a:lnTo>
                <a:lnTo>
                  <a:pt x="0" y="1968777"/>
                </a:lnTo>
                <a:cubicBezTo>
                  <a:pt x="108" y="1312518"/>
                  <a:pt x="215" y="656259"/>
                  <a:pt x="323" y="0"/>
                </a:cubicBezTo>
                <a:close/>
              </a:path>
            </a:pathLst>
          </a:custGeom>
          <a:solidFill>
            <a:schemeClr val="accent2">
              <a:alpha val="85098"/>
            </a:schemeClr>
          </a:solidFill>
        </p:spPr>
        <p:txBody>
          <a:bodyPr lIns="684000" tIns="360000" rIns="360000" bIns="360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66D3E9F-8200-4C80-A708-8BBD15D42A3A}" type="datetime1">
              <a:rPr lang="fi-FI" smtClean="0"/>
              <a:t>15.12.2015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i-FI" smtClean="0"/>
              <a:t>WSP - Kaikki alkaa suunnittelusta</a:t>
            </a:r>
            <a:endParaRPr lang="fi-FI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008F345-272B-4070-AF26-BA172EEA2059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22"/>
          </p:nvPr>
        </p:nvSpPr>
        <p:spPr>
          <a:xfrm>
            <a:off x="3444875" y="1654175"/>
            <a:ext cx="6048375" cy="4968875"/>
          </a:xfrm>
          <a:prstGeom prst="snip1Rect">
            <a:avLst/>
          </a:prstGeom>
          <a:solidFill>
            <a:srgbClr val="69BE28">
              <a:alpha val="20000"/>
            </a:srgbClr>
          </a:solidFill>
        </p:spPr>
        <p:txBody>
          <a:bodyPr lIns="360000" tIns="0" rIns="360000" bIns="36000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93023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4"/>
          <p:cNvSpPr>
            <a:spLocks noGrp="1"/>
          </p:cNvSpPr>
          <p:nvPr>
            <p:ph type="pic" sz="quarter" idx="10"/>
          </p:nvPr>
        </p:nvSpPr>
        <p:spPr>
          <a:xfrm>
            <a:off x="565150" y="573089"/>
            <a:ext cx="8928100" cy="6049961"/>
          </a:xfrm>
          <a:prstGeom prst="snip1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2920ED0-D042-4488-A623-CE6CC838C561}" type="datetime1">
              <a:rPr lang="fi-FI" smtClean="0"/>
              <a:t>15.12.2015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 smtClean="0"/>
              <a:t>WSP - Kaikki alkaa suunnittelusta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8F345-272B-4070-AF26-BA172EEA2059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1" name="Content Placeholder 12"/>
          <p:cNvSpPr>
            <a:spLocks noGrp="1"/>
          </p:cNvSpPr>
          <p:nvPr>
            <p:ph sz="quarter" idx="23"/>
          </p:nvPr>
        </p:nvSpPr>
        <p:spPr>
          <a:xfrm>
            <a:off x="0" y="2373313"/>
            <a:ext cx="4452938" cy="5399087"/>
          </a:xfrm>
          <a:custGeom>
            <a:avLst/>
            <a:gdLst>
              <a:gd name="connsiteX0" fmla="*/ 1968777 w 4452938"/>
              <a:gd name="connsiteY0" fmla="*/ 0 h 5399087"/>
              <a:gd name="connsiteX1" fmla="*/ 4452938 w 4452938"/>
              <a:gd name="connsiteY1" fmla="*/ 0 h 5399087"/>
              <a:gd name="connsiteX2" fmla="*/ 4452938 w 4452938"/>
              <a:gd name="connsiteY2" fmla="*/ 0 h 5399087"/>
              <a:gd name="connsiteX3" fmla="*/ 4452938 w 4452938"/>
              <a:gd name="connsiteY3" fmla="*/ 3430310 h 5399087"/>
              <a:gd name="connsiteX4" fmla="*/ 2484161 w 4452938"/>
              <a:gd name="connsiteY4" fmla="*/ 5399087 h 5399087"/>
              <a:gd name="connsiteX5" fmla="*/ 0 w 4452938"/>
              <a:gd name="connsiteY5" fmla="*/ 5399087 h 5399087"/>
              <a:gd name="connsiteX6" fmla="*/ 0 w 4452938"/>
              <a:gd name="connsiteY6" fmla="*/ 5399087 h 5399087"/>
              <a:gd name="connsiteX7" fmla="*/ 0 w 4452938"/>
              <a:gd name="connsiteY7" fmla="*/ 1968777 h 5399087"/>
              <a:gd name="connsiteX8" fmla="*/ 1968777 w 4452938"/>
              <a:gd name="connsiteY8" fmla="*/ 0 h 5399087"/>
              <a:gd name="connsiteX0" fmla="*/ 323 w 4452938"/>
              <a:gd name="connsiteY0" fmla="*/ 0 h 5399087"/>
              <a:gd name="connsiteX1" fmla="*/ 4452938 w 4452938"/>
              <a:gd name="connsiteY1" fmla="*/ 0 h 5399087"/>
              <a:gd name="connsiteX2" fmla="*/ 4452938 w 4452938"/>
              <a:gd name="connsiteY2" fmla="*/ 0 h 5399087"/>
              <a:gd name="connsiteX3" fmla="*/ 4452938 w 4452938"/>
              <a:gd name="connsiteY3" fmla="*/ 3430310 h 5399087"/>
              <a:gd name="connsiteX4" fmla="*/ 2484161 w 4452938"/>
              <a:gd name="connsiteY4" fmla="*/ 5399087 h 5399087"/>
              <a:gd name="connsiteX5" fmla="*/ 0 w 4452938"/>
              <a:gd name="connsiteY5" fmla="*/ 5399087 h 5399087"/>
              <a:gd name="connsiteX6" fmla="*/ 0 w 4452938"/>
              <a:gd name="connsiteY6" fmla="*/ 5399087 h 5399087"/>
              <a:gd name="connsiteX7" fmla="*/ 0 w 4452938"/>
              <a:gd name="connsiteY7" fmla="*/ 1968777 h 5399087"/>
              <a:gd name="connsiteX8" fmla="*/ 323 w 4452938"/>
              <a:gd name="connsiteY8" fmla="*/ 0 h 539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2938" h="5399087">
                <a:moveTo>
                  <a:pt x="323" y="0"/>
                </a:moveTo>
                <a:lnTo>
                  <a:pt x="4452938" y="0"/>
                </a:lnTo>
                <a:lnTo>
                  <a:pt x="4452938" y="0"/>
                </a:lnTo>
                <a:lnTo>
                  <a:pt x="4452938" y="3430310"/>
                </a:lnTo>
                <a:lnTo>
                  <a:pt x="2484161" y="5399087"/>
                </a:lnTo>
                <a:lnTo>
                  <a:pt x="0" y="5399087"/>
                </a:lnTo>
                <a:lnTo>
                  <a:pt x="0" y="5399087"/>
                </a:lnTo>
                <a:lnTo>
                  <a:pt x="0" y="1968777"/>
                </a:lnTo>
                <a:cubicBezTo>
                  <a:pt x="108" y="1312518"/>
                  <a:pt x="215" y="656259"/>
                  <a:pt x="323" y="0"/>
                </a:cubicBezTo>
                <a:close/>
              </a:path>
            </a:pathLst>
          </a:custGeom>
          <a:solidFill>
            <a:schemeClr val="accent2">
              <a:alpha val="85098"/>
            </a:schemeClr>
          </a:solidFill>
        </p:spPr>
        <p:txBody>
          <a:bodyPr lIns="684000" tIns="360000" rIns="360000" bIns="360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35191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and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4"/>
          <p:cNvSpPr>
            <a:spLocks noGrp="1"/>
          </p:cNvSpPr>
          <p:nvPr>
            <p:ph type="pic" sz="quarter" idx="24"/>
          </p:nvPr>
        </p:nvSpPr>
        <p:spPr>
          <a:xfrm>
            <a:off x="3589040" y="573089"/>
            <a:ext cx="5904210" cy="6049961"/>
          </a:xfrm>
          <a:prstGeom prst="snip1Rect">
            <a:avLst>
              <a:gd name="adj" fmla="val 16983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5150" y="573087"/>
            <a:ext cx="2951882" cy="15849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53A2083-FF3D-47F8-B4E1-FAAC2A952A85}" type="datetime1">
              <a:rPr lang="fi-FI" smtClean="0"/>
              <a:t>15.12.2015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 smtClean="0"/>
              <a:t>WSP - Kaikki alkaa suunnittelusta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8F345-272B-4070-AF26-BA172EEA2059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1" name="Content Placeholder 12"/>
          <p:cNvSpPr>
            <a:spLocks noGrp="1"/>
          </p:cNvSpPr>
          <p:nvPr>
            <p:ph sz="quarter" idx="23"/>
          </p:nvPr>
        </p:nvSpPr>
        <p:spPr>
          <a:xfrm>
            <a:off x="0" y="2373313"/>
            <a:ext cx="4452938" cy="5399087"/>
          </a:xfrm>
          <a:custGeom>
            <a:avLst/>
            <a:gdLst>
              <a:gd name="connsiteX0" fmla="*/ 1968777 w 4452938"/>
              <a:gd name="connsiteY0" fmla="*/ 0 h 5399087"/>
              <a:gd name="connsiteX1" fmla="*/ 4452938 w 4452938"/>
              <a:gd name="connsiteY1" fmla="*/ 0 h 5399087"/>
              <a:gd name="connsiteX2" fmla="*/ 4452938 w 4452938"/>
              <a:gd name="connsiteY2" fmla="*/ 0 h 5399087"/>
              <a:gd name="connsiteX3" fmla="*/ 4452938 w 4452938"/>
              <a:gd name="connsiteY3" fmla="*/ 3430310 h 5399087"/>
              <a:gd name="connsiteX4" fmla="*/ 2484161 w 4452938"/>
              <a:gd name="connsiteY4" fmla="*/ 5399087 h 5399087"/>
              <a:gd name="connsiteX5" fmla="*/ 0 w 4452938"/>
              <a:gd name="connsiteY5" fmla="*/ 5399087 h 5399087"/>
              <a:gd name="connsiteX6" fmla="*/ 0 w 4452938"/>
              <a:gd name="connsiteY6" fmla="*/ 5399087 h 5399087"/>
              <a:gd name="connsiteX7" fmla="*/ 0 w 4452938"/>
              <a:gd name="connsiteY7" fmla="*/ 1968777 h 5399087"/>
              <a:gd name="connsiteX8" fmla="*/ 1968777 w 4452938"/>
              <a:gd name="connsiteY8" fmla="*/ 0 h 5399087"/>
              <a:gd name="connsiteX0" fmla="*/ 323 w 4452938"/>
              <a:gd name="connsiteY0" fmla="*/ 0 h 5399087"/>
              <a:gd name="connsiteX1" fmla="*/ 4452938 w 4452938"/>
              <a:gd name="connsiteY1" fmla="*/ 0 h 5399087"/>
              <a:gd name="connsiteX2" fmla="*/ 4452938 w 4452938"/>
              <a:gd name="connsiteY2" fmla="*/ 0 h 5399087"/>
              <a:gd name="connsiteX3" fmla="*/ 4452938 w 4452938"/>
              <a:gd name="connsiteY3" fmla="*/ 3430310 h 5399087"/>
              <a:gd name="connsiteX4" fmla="*/ 2484161 w 4452938"/>
              <a:gd name="connsiteY4" fmla="*/ 5399087 h 5399087"/>
              <a:gd name="connsiteX5" fmla="*/ 0 w 4452938"/>
              <a:gd name="connsiteY5" fmla="*/ 5399087 h 5399087"/>
              <a:gd name="connsiteX6" fmla="*/ 0 w 4452938"/>
              <a:gd name="connsiteY6" fmla="*/ 5399087 h 5399087"/>
              <a:gd name="connsiteX7" fmla="*/ 0 w 4452938"/>
              <a:gd name="connsiteY7" fmla="*/ 1968777 h 5399087"/>
              <a:gd name="connsiteX8" fmla="*/ 323 w 4452938"/>
              <a:gd name="connsiteY8" fmla="*/ 0 h 539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2938" h="5399087">
                <a:moveTo>
                  <a:pt x="323" y="0"/>
                </a:moveTo>
                <a:lnTo>
                  <a:pt x="4452938" y="0"/>
                </a:lnTo>
                <a:lnTo>
                  <a:pt x="4452938" y="0"/>
                </a:lnTo>
                <a:lnTo>
                  <a:pt x="4452938" y="3430310"/>
                </a:lnTo>
                <a:lnTo>
                  <a:pt x="2484161" y="5399087"/>
                </a:lnTo>
                <a:lnTo>
                  <a:pt x="0" y="5399087"/>
                </a:lnTo>
                <a:lnTo>
                  <a:pt x="0" y="5399087"/>
                </a:lnTo>
                <a:lnTo>
                  <a:pt x="0" y="1968777"/>
                </a:lnTo>
                <a:cubicBezTo>
                  <a:pt x="108" y="1312518"/>
                  <a:pt x="215" y="656259"/>
                  <a:pt x="323" y="0"/>
                </a:cubicBezTo>
                <a:close/>
              </a:path>
            </a:pathLst>
          </a:custGeom>
          <a:solidFill>
            <a:schemeClr val="accent5">
              <a:alpha val="85098"/>
            </a:schemeClr>
          </a:solidFill>
        </p:spPr>
        <p:txBody>
          <a:bodyPr lIns="684000" tIns="360000" rIns="360000" bIns="360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34884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D41BE96-C734-42B3-8958-2BD5EC4D949E}" type="datetime1">
              <a:rPr lang="fi-FI" smtClean="0"/>
              <a:t>15.12.2015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 smtClean="0"/>
              <a:t>WSP - Kaikki alkaa suunnittelusta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8F345-272B-4070-AF26-BA172EEA2059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22"/>
          </p:nvPr>
        </p:nvSpPr>
        <p:spPr>
          <a:xfrm>
            <a:off x="565151" y="1654175"/>
            <a:ext cx="8928100" cy="4968876"/>
          </a:xfrm>
          <a:prstGeom prst="snip1Rect">
            <a:avLst/>
          </a:prstGeom>
          <a:solidFill>
            <a:srgbClr val="80DED6">
              <a:alpha val="20000"/>
            </a:srgbClr>
          </a:solidFill>
        </p:spPr>
        <p:txBody>
          <a:bodyPr lIns="360000" tIns="0" rIns="360000" bIns="360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2906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898A8F4-5CBB-43A8-AD28-A2EDB3D2898B}" type="datetime1">
              <a:rPr lang="fi-FI" smtClean="0"/>
              <a:t>15.12.2015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 smtClean="0"/>
              <a:t>WSP - Kaikki alkaa suunnittelusta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8F345-272B-4070-AF26-BA172EEA2059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22"/>
          </p:nvPr>
        </p:nvSpPr>
        <p:spPr>
          <a:xfrm>
            <a:off x="5101209" y="1654175"/>
            <a:ext cx="4392042" cy="4968876"/>
          </a:xfrm>
          <a:prstGeom prst="snip1Rect">
            <a:avLst>
              <a:gd name="adj" fmla="val 18791"/>
            </a:avLst>
          </a:prstGeom>
          <a:solidFill>
            <a:schemeClr val="accent2">
              <a:alpha val="20000"/>
            </a:schemeClr>
          </a:solidFill>
        </p:spPr>
        <p:txBody>
          <a:bodyPr lIns="360000" tIns="0" rIns="360000" bIns="360000"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7" name="Content Placeholder 10"/>
          <p:cNvSpPr>
            <a:spLocks noGrp="1"/>
          </p:cNvSpPr>
          <p:nvPr>
            <p:ph sz="quarter" idx="23"/>
          </p:nvPr>
        </p:nvSpPr>
        <p:spPr>
          <a:xfrm>
            <a:off x="565150" y="1654175"/>
            <a:ext cx="4392042" cy="4968876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txBody>
          <a:bodyPr lIns="360000" tIns="414000" rIns="360000" bIns="360000"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4242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8B90-0AED-4B6E-8FA0-ED2DEE74683B}" type="datetime1">
              <a:rPr lang="fi-FI" smtClean="0"/>
              <a:t>15.12.2015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WSP - Kaikki alkaa suunnittelusta</a:t>
            </a:r>
            <a:endParaRPr lang="fi-FI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F345-272B-4070-AF26-BA172EEA2059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65150" y="1654175"/>
            <a:ext cx="4392613" cy="496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0638" y="1654175"/>
            <a:ext cx="4392612" cy="496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9447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818F-8A70-44BD-93A5-1F42A7AF2D05}" type="datetime1">
              <a:rPr lang="fi-FI" smtClean="0"/>
              <a:t>15.12.2015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WSP - Kaikki alkaa suunnittelusta</a:t>
            </a:r>
            <a:endParaRPr lang="fi-FI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F345-272B-4070-AF26-BA172EEA2059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65150" y="573087"/>
            <a:ext cx="4392042" cy="1081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65150" y="1654175"/>
            <a:ext cx="4392613" cy="496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10" name="Espace réservé pour une image  4"/>
          <p:cNvSpPr>
            <a:spLocks noGrp="1"/>
          </p:cNvSpPr>
          <p:nvPr>
            <p:ph type="pic" sz="quarter" idx="14"/>
          </p:nvPr>
        </p:nvSpPr>
        <p:spPr>
          <a:xfrm>
            <a:off x="5101208" y="573089"/>
            <a:ext cx="4392042" cy="6049962"/>
          </a:xfrm>
          <a:prstGeom prst="snip1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843595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1761919"/>
            <a:ext cx="4957191" cy="6010482"/>
          </a:xfrm>
          <a:custGeom>
            <a:avLst/>
            <a:gdLst>
              <a:gd name="connsiteX0" fmla="*/ 1965215 w 4452938"/>
              <a:gd name="connsiteY0" fmla="*/ 0 h 5399087"/>
              <a:gd name="connsiteX1" fmla="*/ 4452938 w 4452938"/>
              <a:gd name="connsiteY1" fmla="*/ 0 h 5399087"/>
              <a:gd name="connsiteX2" fmla="*/ 4452938 w 4452938"/>
              <a:gd name="connsiteY2" fmla="*/ 0 h 5399087"/>
              <a:gd name="connsiteX3" fmla="*/ 4452938 w 4452938"/>
              <a:gd name="connsiteY3" fmla="*/ 3433872 h 5399087"/>
              <a:gd name="connsiteX4" fmla="*/ 2487723 w 4452938"/>
              <a:gd name="connsiteY4" fmla="*/ 5399087 h 5399087"/>
              <a:gd name="connsiteX5" fmla="*/ 0 w 4452938"/>
              <a:gd name="connsiteY5" fmla="*/ 5399087 h 5399087"/>
              <a:gd name="connsiteX6" fmla="*/ 0 w 4452938"/>
              <a:gd name="connsiteY6" fmla="*/ 5399087 h 5399087"/>
              <a:gd name="connsiteX7" fmla="*/ 0 w 4452938"/>
              <a:gd name="connsiteY7" fmla="*/ 1965215 h 5399087"/>
              <a:gd name="connsiteX8" fmla="*/ 1965215 w 4452938"/>
              <a:gd name="connsiteY8" fmla="*/ 0 h 5399087"/>
              <a:gd name="connsiteX0" fmla="*/ 2158 w 4452938"/>
              <a:gd name="connsiteY0" fmla="*/ 0 h 5399087"/>
              <a:gd name="connsiteX1" fmla="*/ 4452938 w 4452938"/>
              <a:gd name="connsiteY1" fmla="*/ 0 h 5399087"/>
              <a:gd name="connsiteX2" fmla="*/ 4452938 w 4452938"/>
              <a:gd name="connsiteY2" fmla="*/ 0 h 5399087"/>
              <a:gd name="connsiteX3" fmla="*/ 4452938 w 4452938"/>
              <a:gd name="connsiteY3" fmla="*/ 3433872 h 5399087"/>
              <a:gd name="connsiteX4" fmla="*/ 2487723 w 4452938"/>
              <a:gd name="connsiteY4" fmla="*/ 5399087 h 5399087"/>
              <a:gd name="connsiteX5" fmla="*/ 0 w 4452938"/>
              <a:gd name="connsiteY5" fmla="*/ 5399087 h 5399087"/>
              <a:gd name="connsiteX6" fmla="*/ 0 w 4452938"/>
              <a:gd name="connsiteY6" fmla="*/ 5399087 h 5399087"/>
              <a:gd name="connsiteX7" fmla="*/ 0 w 4452938"/>
              <a:gd name="connsiteY7" fmla="*/ 1965215 h 5399087"/>
              <a:gd name="connsiteX8" fmla="*/ 2158 w 4452938"/>
              <a:gd name="connsiteY8" fmla="*/ 0 h 539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2938" h="5399087">
                <a:moveTo>
                  <a:pt x="2158" y="0"/>
                </a:moveTo>
                <a:lnTo>
                  <a:pt x="4452938" y="0"/>
                </a:lnTo>
                <a:lnTo>
                  <a:pt x="4452938" y="0"/>
                </a:lnTo>
                <a:lnTo>
                  <a:pt x="4452938" y="3433872"/>
                </a:lnTo>
                <a:lnTo>
                  <a:pt x="2487723" y="5399087"/>
                </a:lnTo>
                <a:lnTo>
                  <a:pt x="0" y="5399087"/>
                </a:lnTo>
                <a:lnTo>
                  <a:pt x="0" y="5399087"/>
                </a:lnTo>
                <a:lnTo>
                  <a:pt x="0" y="1965215"/>
                </a:lnTo>
                <a:cubicBezTo>
                  <a:pt x="719" y="1310143"/>
                  <a:pt x="1439" y="655072"/>
                  <a:pt x="215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2AB6-C3BE-421C-9647-17ACC3B38BAD}" type="datetime1">
              <a:rPr lang="fi-FI" smtClean="0"/>
              <a:t>15.12.2015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WSP - Kaikki alkaa suunnittelusta</a:t>
            </a:r>
            <a:endParaRPr lang="fi-FI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F345-272B-4070-AF26-BA172EEA2059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65150" y="573087"/>
            <a:ext cx="4392042" cy="1081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100637" y="1654175"/>
            <a:ext cx="4392613" cy="496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83529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Th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B06F-1FE7-454F-8BAB-1603D3AE348B}" type="datetime1">
              <a:rPr lang="fi-FI" smtClean="0"/>
              <a:t>15.12.2015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WSP - Kaikki alkaa suunnittelusta</a:t>
            </a:r>
            <a:endParaRPr lang="fi-FI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F345-272B-4070-AF26-BA172EEA2059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65150" y="573087"/>
            <a:ext cx="8928100" cy="1081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65150" y="1654175"/>
            <a:ext cx="5976938" cy="496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10" name="Espace réservé pour une image  4"/>
          <p:cNvSpPr>
            <a:spLocks noGrp="1"/>
          </p:cNvSpPr>
          <p:nvPr>
            <p:ph type="pic" sz="quarter" idx="14"/>
          </p:nvPr>
        </p:nvSpPr>
        <p:spPr>
          <a:xfrm>
            <a:off x="6685384" y="1654175"/>
            <a:ext cx="2807866" cy="4968876"/>
          </a:xfrm>
          <a:prstGeom prst="snip1Rect">
            <a:avLst>
              <a:gd name="adj" fmla="val 29959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888363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C8607A0-1F28-4E69-A307-7C0FB8393486}" type="datetime1">
              <a:rPr lang="fi-FI" smtClean="0"/>
              <a:t>15.12.2015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WSP - Kaikki alkaa suunnittelusta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08F345-272B-4070-AF26-BA172EEA2059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1" name="Espace réservé du texte 2"/>
          <p:cNvSpPr>
            <a:spLocks noGrp="1"/>
          </p:cNvSpPr>
          <p:nvPr>
            <p:ph idx="1"/>
          </p:nvPr>
        </p:nvSpPr>
        <p:spPr>
          <a:xfrm>
            <a:off x="565150" y="1654175"/>
            <a:ext cx="8928099" cy="4968875"/>
          </a:xfrm>
          <a:prstGeom prst="rect">
            <a:avLst/>
          </a:prstGeom>
        </p:spPr>
        <p:txBody>
          <a:bodyPr vert="horz" lIns="108000" tIns="72000" rIns="108000" bIns="7200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39950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A3A5-894D-405E-8B60-5ADA1D47A0EF}" type="datetime1">
              <a:rPr lang="fi-FI" smtClean="0"/>
              <a:t>15.12.2015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WSP - Kaikki alkaa suunnittelusta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F345-272B-4070-AF26-BA172EEA2059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79357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D955-0049-4D4C-B101-ABB32029F9BA}" type="datetime1">
              <a:rPr lang="fi-FI" smtClean="0"/>
              <a:t>15.12.2015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WSP - Kaikki alkaa suunnittelusta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F345-272B-4070-AF26-BA172EEA2059}" type="slidenum">
              <a:rPr lang="fr-CA" smtClean="0"/>
              <a:pPr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331623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038EB2B-2B73-4FAF-9459-595E54D2378B}" type="datetime1">
              <a:rPr lang="fi-FI" smtClean="0"/>
              <a:t>15.12.2015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 smtClean="0"/>
              <a:t>WSP - Kaikki alkaa suunnittelusta</a:t>
            </a:r>
            <a:endParaRPr lang="fi-FI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8F345-272B-4070-AF26-BA172EEA2059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565150" y="573088"/>
            <a:ext cx="8928100" cy="6049962"/>
          </a:xfrm>
          <a:prstGeom prst="snip1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7242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1C670AF-1D6A-4204-ABDE-85F908196C8D}" type="datetime1">
              <a:rPr lang="fi-FI" smtClean="0"/>
              <a:t>15.12.2015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 smtClean="0"/>
              <a:t>WSP - Kaikki alkaa suunnittelusta</a:t>
            </a:r>
            <a:endParaRPr lang="fi-FI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8F345-272B-4070-AF26-BA172EEA2059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261224" y="573088"/>
            <a:ext cx="2232025" cy="2017712"/>
          </a:xfrm>
          <a:prstGeom prst="snip1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3"/>
          </p:nvPr>
        </p:nvSpPr>
        <p:spPr>
          <a:xfrm>
            <a:off x="5029200" y="573088"/>
            <a:ext cx="2232025" cy="20177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22" name="Picture Placeholder 20"/>
          <p:cNvSpPr>
            <a:spLocks noGrp="1"/>
          </p:cNvSpPr>
          <p:nvPr>
            <p:ph type="pic" sz="quarter" idx="24"/>
          </p:nvPr>
        </p:nvSpPr>
        <p:spPr>
          <a:xfrm>
            <a:off x="5029200" y="2590800"/>
            <a:ext cx="2232025" cy="20161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23" name="Picture Placeholder 20"/>
          <p:cNvSpPr>
            <a:spLocks noGrp="1"/>
          </p:cNvSpPr>
          <p:nvPr>
            <p:ph type="pic" sz="quarter" idx="25"/>
          </p:nvPr>
        </p:nvSpPr>
        <p:spPr>
          <a:xfrm>
            <a:off x="7261226" y="2590799"/>
            <a:ext cx="2232024" cy="20161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24" name="Picture Placeholder 20"/>
          <p:cNvSpPr>
            <a:spLocks noGrp="1"/>
          </p:cNvSpPr>
          <p:nvPr>
            <p:ph type="pic" sz="quarter" idx="26"/>
          </p:nvPr>
        </p:nvSpPr>
        <p:spPr>
          <a:xfrm>
            <a:off x="7261226" y="4606925"/>
            <a:ext cx="2232024" cy="20161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25" name="Picture Placeholder 20"/>
          <p:cNvSpPr>
            <a:spLocks noGrp="1"/>
          </p:cNvSpPr>
          <p:nvPr>
            <p:ph type="pic" sz="quarter" idx="27"/>
          </p:nvPr>
        </p:nvSpPr>
        <p:spPr>
          <a:xfrm>
            <a:off x="5029200" y="4606925"/>
            <a:ext cx="2232025" cy="20161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26" name="Picture Placeholder 20"/>
          <p:cNvSpPr>
            <a:spLocks noGrp="1"/>
          </p:cNvSpPr>
          <p:nvPr>
            <p:ph type="pic" sz="quarter" idx="28"/>
          </p:nvPr>
        </p:nvSpPr>
        <p:spPr>
          <a:xfrm>
            <a:off x="2800624" y="573088"/>
            <a:ext cx="2232025" cy="20177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27" name="Picture Placeholder 20"/>
          <p:cNvSpPr>
            <a:spLocks noGrp="1"/>
          </p:cNvSpPr>
          <p:nvPr>
            <p:ph type="pic" sz="quarter" idx="29"/>
          </p:nvPr>
        </p:nvSpPr>
        <p:spPr>
          <a:xfrm>
            <a:off x="2800625" y="2590800"/>
            <a:ext cx="2228576" cy="20161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28" name="Picture Placeholder 20"/>
          <p:cNvSpPr>
            <a:spLocks noGrp="1"/>
          </p:cNvSpPr>
          <p:nvPr>
            <p:ph type="pic" sz="quarter" idx="30"/>
          </p:nvPr>
        </p:nvSpPr>
        <p:spPr>
          <a:xfrm>
            <a:off x="2800624" y="4606925"/>
            <a:ext cx="2232025" cy="20161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29" name="Picture Placeholder 20"/>
          <p:cNvSpPr>
            <a:spLocks noGrp="1"/>
          </p:cNvSpPr>
          <p:nvPr>
            <p:ph type="pic" sz="quarter" idx="31"/>
          </p:nvPr>
        </p:nvSpPr>
        <p:spPr>
          <a:xfrm>
            <a:off x="565150" y="573088"/>
            <a:ext cx="2232025" cy="20177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30" name="Picture Placeholder 20"/>
          <p:cNvSpPr>
            <a:spLocks noGrp="1"/>
          </p:cNvSpPr>
          <p:nvPr>
            <p:ph type="pic" sz="quarter" idx="32"/>
          </p:nvPr>
        </p:nvSpPr>
        <p:spPr>
          <a:xfrm>
            <a:off x="565150" y="2590800"/>
            <a:ext cx="2232025" cy="20161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33"/>
          </p:nvPr>
        </p:nvSpPr>
        <p:spPr>
          <a:xfrm>
            <a:off x="565150" y="4606925"/>
            <a:ext cx="2232025" cy="2016125"/>
          </a:xfrm>
          <a:solidFill>
            <a:schemeClr val="accent5"/>
          </a:solidFill>
        </p:spPr>
        <p:txBody>
          <a:bodyPr lIns="180000" tIns="180000" rIns="180000" b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177800" indent="-177800"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2991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C0625AE-37F4-421C-8022-2A4BD069D4A1}" type="datetime1">
              <a:rPr lang="fi-FI" smtClean="0"/>
              <a:t>15.12.2015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 smtClean="0"/>
              <a:t>WSP - Kaikki alkaa suunnittelusta</a:t>
            </a:r>
            <a:endParaRPr lang="fi-FI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8F345-272B-4070-AF26-BA172EEA2059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565150" y="573088"/>
            <a:ext cx="8928100" cy="4033837"/>
          </a:xfrm>
          <a:prstGeom prst="snip1Rect">
            <a:avLst>
              <a:gd name="adj" fmla="val 24994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3"/>
          </p:nvPr>
        </p:nvSpPr>
        <p:spPr>
          <a:xfrm>
            <a:off x="565150" y="4750296"/>
            <a:ext cx="2951163" cy="187275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23"/>
          </p:nvPr>
        </p:nvSpPr>
        <p:spPr>
          <a:xfrm>
            <a:off x="3589040" y="4750296"/>
            <a:ext cx="2880320" cy="187275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24"/>
          </p:nvPr>
        </p:nvSpPr>
        <p:spPr>
          <a:xfrm>
            <a:off x="6542088" y="4750296"/>
            <a:ext cx="2951162" cy="187275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6375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4943F39-C339-492F-AB84-AF75161CDCAC}" type="datetime1">
              <a:rPr lang="fi-FI" smtClean="0"/>
              <a:t>15.12.2015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 smtClean="0"/>
              <a:t>WSP - Kaikki alkaa suunnittelusta</a:t>
            </a:r>
            <a:endParaRPr lang="fi-FI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8F345-272B-4070-AF26-BA172EEA2059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565150" y="573088"/>
            <a:ext cx="8928100" cy="6049962"/>
          </a:xfrm>
          <a:prstGeom prst="snip1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-3601" y="3670176"/>
            <a:ext cx="2376914" cy="2373313"/>
          </a:xfrm>
          <a:prstGeom prst="snip2DiagRect">
            <a:avLst>
              <a:gd name="adj1" fmla="val 23982"/>
              <a:gd name="adj2" fmla="val 0"/>
            </a:avLst>
          </a:prstGeom>
          <a:solidFill>
            <a:srgbClr val="69BE28">
              <a:alpha val="85098"/>
            </a:srgbClr>
          </a:solidFill>
        </p:spPr>
        <p:txBody>
          <a:bodyPr lIns="108000" tIns="72000" rIns="108000" bIns="72000"/>
          <a:lstStyle>
            <a:lvl1pPr marL="0" indent="0">
              <a:buClr>
                <a:schemeClr val="bg1"/>
              </a:buClr>
              <a:buFontTx/>
              <a:buNone/>
              <a:defRPr sz="1800">
                <a:solidFill>
                  <a:schemeClr val="bg1"/>
                </a:solidFill>
              </a:defRPr>
            </a:lvl1pPr>
            <a:lvl2pPr marL="180975" indent="-180975"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70851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14"/>
          <p:cNvCxnSpPr/>
          <p:nvPr userDrawn="1"/>
        </p:nvCxnSpPr>
        <p:spPr>
          <a:xfrm flipV="1">
            <a:off x="7045424" y="4774664"/>
            <a:ext cx="3012976" cy="3012976"/>
          </a:xfrm>
          <a:prstGeom prst="line">
            <a:avLst/>
          </a:prstGeom>
          <a:ln w="31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9BD8CEE-B007-4F8A-941E-8A762F46D63F}" type="datetime1">
              <a:rPr lang="fi-FI" smtClean="0"/>
              <a:t>15.12.2015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 smtClean="0"/>
              <a:t>WSP - Kaikki alkaa suunnittelusta</a:t>
            </a:r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33056" y="573087"/>
            <a:ext cx="5760193" cy="1081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008F345-272B-4070-AF26-BA172EEA2059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0" y="-3630"/>
            <a:ext cx="3444875" cy="7776029"/>
          </a:xfrm>
          <a:custGeom>
            <a:avLst/>
            <a:gdLst>
              <a:gd name="connsiteX0" fmla="*/ 951716 w 3444875"/>
              <a:gd name="connsiteY0" fmla="*/ 0 h 7772400"/>
              <a:gd name="connsiteX1" fmla="*/ 3444875 w 3444875"/>
              <a:gd name="connsiteY1" fmla="*/ 0 h 7772400"/>
              <a:gd name="connsiteX2" fmla="*/ 3444875 w 3444875"/>
              <a:gd name="connsiteY2" fmla="*/ 0 h 7772400"/>
              <a:gd name="connsiteX3" fmla="*/ 3444875 w 3444875"/>
              <a:gd name="connsiteY3" fmla="*/ 6820684 h 7772400"/>
              <a:gd name="connsiteX4" fmla="*/ 2493159 w 3444875"/>
              <a:gd name="connsiteY4" fmla="*/ 7772400 h 7772400"/>
              <a:gd name="connsiteX5" fmla="*/ 0 w 3444875"/>
              <a:gd name="connsiteY5" fmla="*/ 7772400 h 7772400"/>
              <a:gd name="connsiteX6" fmla="*/ 0 w 3444875"/>
              <a:gd name="connsiteY6" fmla="*/ 7772400 h 7772400"/>
              <a:gd name="connsiteX7" fmla="*/ 0 w 3444875"/>
              <a:gd name="connsiteY7" fmla="*/ 951716 h 7772400"/>
              <a:gd name="connsiteX8" fmla="*/ 951716 w 3444875"/>
              <a:gd name="connsiteY8" fmla="*/ 0 h 7772400"/>
              <a:gd name="connsiteX0" fmla="*/ 1030 w 3444875"/>
              <a:gd name="connsiteY0" fmla="*/ 0 h 7776029"/>
              <a:gd name="connsiteX1" fmla="*/ 3444875 w 3444875"/>
              <a:gd name="connsiteY1" fmla="*/ 3629 h 7776029"/>
              <a:gd name="connsiteX2" fmla="*/ 3444875 w 3444875"/>
              <a:gd name="connsiteY2" fmla="*/ 3629 h 7776029"/>
              <a:gd name="connsiteX3" fmla="*/ 3444875 w 3444875"/>
              <a:gd name="connsiteY3" fmla="*/ 6824313 h 7776029"/>
              <a:gd name="connsiteX4" fmla="*/ 2493159 w 3444875"/>
              <a:gd name="connsiteY4" fmla="*/ 7776029 h 7776029"/>
              <a:gd name="connsiteX5" fmla="*/ 0 w 3444875"/>
              <a:gd name="connsiteY5" fmla="*/ 7776029 h 7776029"/>
              <a:gd name="connsiteX6" fmla="*/ 0 w 3444875"/>
              <a:gd name="connsiteY6" fmla="*/ 7776029 h 7776029"/>
              <a:gd name="connsiteX7" fmla="*/ 0 w 3444875"/>
              <a:gd name="connsiteY7" fmla="*/ 955345 h 7776029"/>
              <a:gd name="connsiteX8" fmla="*/ 1030 w 3444875"/>
              <a:gd name="connsiteY8" fmla="*/ 0 h 777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4875" h="7776029">
                <a:moveTo>
                  <a:pt x="1030" y="0"/>
                </a:moveTo>
                <a:lnTo>
                  <a:pt x="3444875" y="3629"/>
                </a:lnTo>
                <a:lnTo>
                  <a:pt x="3444875" y="3629"/>
                </a:lnTo>
                <a:lnTo>
                  <a:pt x="3444875" y="6824313"/>
                </a:lnTo>
                <a:lnTo>
                  <a:pt x="2493159" y="7776029"/>
                </a:lnTo>
                <a:lnTo>
                  <a:pt x="0" y="7776029"/>
                </a:lnTo>
                <a:lnTo>
                  <a:pt x="0" y="7776029"/>
                </a:lnTo>
                <a:lnTo>
                  <a:pt x="0" y="955345"/>
                </a:lnTo>
                <a:cubicBezTo>
                  <a:pt x="343" y="636897"/>
                  <a:pt x="687" y="318448"/>
                  <a:pt x="10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3733799" y="1798413"/>
            <a:ext cx="503833" cy="503833"/>
          </a:xfrm>
          <a:prstGeom prst="snip2DiagRect">
            <a:avLst/>
          </a:prstGeom>
          <a:solidFill>
            <a:schemeClr val="accent3"/>
          </a:solidFill>
        </p:spPr>
        <p:txBody>
          <a:bodyPr lIns="36000" tIns="36000" rIns="36000" bIns="36000" anchor="ctr" anchorCtr="0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54013" indent="0">
              <a:buFontTx/>
              <a:buNone/>
              <a:defRPr/>
            </a:lvl2pPr>
            <a:lvl3pPr marL="719137" indent="0">
              <a:buFontTx/>
              <a:buNone/>
              <a:defRPr/>
            </a:lvl3pPr>
            <a:lvl4pPr marL="1073150" indent="0">
              <a:buFontTx/>
              <a:buNone/>
              <a:defRPr/>
            </a:lvl4pPr>
            <a:lvl5pPr marL="1436687" indent="0">
              <a:buFontTx/>
              <a:buNone/>
              <a:defRPr/>
            </a:lvl5pPr>
          </a:lstStyle>
          <a:p>
            <a:pPr lvl="0"/>
            <a:r>
              <a:rPr lang="fi-FI" dirty="0" smtClean="0"/>
              <a:t>N</a:t>
            </a:r>
            <a:endParaRPr lang="fi-FI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3733799" y="2446486"/>
            <a:ext cx="503833" cy="503833"/>
          </a:xfrm>
          <a:prstGeom prst="snip2DiagRect">
            <a:avLst/>
          </a:prstGeom>
          <a:solidFill>
            <a:schemeClr val="accent3"/>
          </a:solidFill>
        </p:spPr>
        <p:txBody>
          <a:bodyPr lIns="36000" tIns="36000" rIns="36000" bIns="36000" anchor="ctr" anchorCtr="0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54013" indent="0">
              <a:buFontTx/>
              <a:buNone/>
              <a:defRPr/>
            </a:lvl2pPr>
            <a:lvl3pPr marL="719137" indent="0">
              <a:buFontTx/>
              <a:buNone/>
              <a:defRPr/>
            </a:lvl3pPr>
            <a:lvl4pPr marL="1073150" indent="0">
              <a:buFontTx/>
              <a:buNone/>
              <a:defRPr/>
            </a:lvl4pPr>
            <a:lvl5pPr marL="1436687" indent="0">
              <a:buFontTx/>
              <a:buNone/>
              <a:defRPr/>
            </a:lvl5pPr>
          </a:lstStyle>
          <a:p>
            <a:pPr lvl="0"/>
            <a:r>
              <a:rPr lang="fi-FI" dirty="0" smtClean="0"/>
              <a:t>N</a:t>
            </a:r>
            <a:endParaRPr lang="fi-FI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3733799" y="3094335"/>
            <a:ext cx="503833" cy="503833"/>
          </a:xfrm>
          <a:prstGeom prst="snip2DiagRect">
            <a:avLst/>
          </a:prstGeom>
          <a:solidFill>
            <a:schemeClr val="accent3"/>
          </a:solidFill>
        </p:spPr>
        <p:txBody>
          <a:bodyPr lIns="36000" tIns="36000" rIns="36000" bIns="36000" anchor="ctr" anchorCtr="0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54013" indent="0">
              <a:buFontTx/>
              <a:buNone/>
              <a:defRPr/>
            </a:lvl2pPr>
            <a:lvl3pPr marL="719137" indent="0">
              <a:buFontTx/>
              <a:buNone/>
              <a:defRPr/>
            </a:lvl3pPr>
            <a:lvl4pPr marL="1073150" indent="0">
              <a:buFontTx/>
              <a:buNone/>
              <a:defRPr/>
            </a:lvl4pPr>
            <a:lvl5pPr marL="1436687" indent="0">
              <a:buFontTx/>
              <a:buNone/>
              <a:defRPr/>
            </a:lvl5pPr>
          </a:lstStyle>
          <a:p>
            <a:pPr lvl="0"/>
            <a:r>
              <a:rPr lang="fi-FI" dirty="0" smtClean="0"/>
              <a:t>N</a:t>
            </a:r>
            <a:endParaRPr lang="fi-FI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3733799" y="3742630"/>
            <a:ext cx="503833" cy="503833"/>
          </a:xfrm>
          <a:prstGeom prst="snip2DiagRect">
            <a:avLst/>
          </a:prstGeom>
          <a:solidFill>
            <a:schemeClr val="accent3"/>
          </a:solidFill>
        </p:spPr>
        <p:txBody>
          <a:bodyPr lIns="36000" tIns="36000" rIns="36000" bIns="36000" anchor="ctr" anchorCtr="0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54013" indent="0">
              <a:buFontTx/>
              <a:buNone/>
              <a:defRPr/>
            </a:lvl2pPr>
            <a:lvl3pPr marL="719137" indent="0">
              <a:buFontTx/>
              <a:buNone/>
              <a:defRPr/>
            </a:lvl3pPr>
            <a:lvl4pPr marL="1073150" indent="0">
              <a:buFontTx/>
              <a:buNone/>
              <a:defRPr/>
            </a:lvl4pPr>
            <a:lvl5pPr marL="1436687" indent="0">
              <a:buFontTx/>
              <a:buNone/>
              <a:defRPr/>
            </a:lvl5pPr>
          </a:lstStyle>
          <a:p>
            <a:pPr lvl="0"/>
            <a:r>
              <a:rPr lang="fi-FI" dirty="0" smtClean="0"/>
              <a:t>N</a:t>
            </a:r>
            <a:endParaRPr lang="fi-FI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3733799" y="4390479"/>
            <a:ext cx="503833" cy="503833"/>
          </a:xfrm>
          <a:prstGeom prst="snip2DiagRect">
            <a:avLst/>
          </a:prstGeom>
          <a:solidFill>
            <a:schemeClr val="accent3"/>
          </a:solidFill>
        </p:spPr>
        <p:txBody>
          <a:bodyPr lIns="36000" tIns="36000" rIns="36000" bIns="36000" anchor="ctr" anchorCtr="0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54013" indent="0">
              <a:buFontTx/>
              <a:buNone/>
              <a:defRPr/>
            </a:lvl2pPr>
            <a:lvl3pPr marL="719137" indent="0">
              <a:buFontTx/>
              <a:buNone/>
              <a:defRPr/>
            </a:lvl3pPr>
            <a:lvl4pPr marL="1073150" indent="0">
              <a:buFontTx/>
              <a:buNone/>
              <a:defRPr/>
            </a:lvl4pPr>
            <a:lvl5pPr marL="1436687" indent="0">
              <a:buFontTx/>
              <a:buNone/>
              <a:defRPr/>
            </a:lvl5pPr>
          </a:lstStyle>
          <a:p>
            <a:pPr lvl="0"/>
            <a:r>
              <a:rPr lang="fi-FI" dirty="0" smtClean="0"/>
              <a:t>N</a:t>
            </a:r>
            <a:endParaRPr lang="fi-FI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3733799" y="5038551"/>
            <a:ext cx="503833" cy="503833"/>
          </a:xfrm>
          <a:prstGeom prst="snip2DiagRect">
            <a:avLst/>
          </a:prstGeom>
          <a:solidFill>
            <a:schemeClr val="accent3"/>
          </a:solidFill>
        </p:spPr>
        <p:txBody>
          <a:bodyPr lIns="36000" tIns="36000" rIns="36000" bIns="36000" anchor="ctr" anchorCtr="0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54013" indent="0">
              <a:buFontTx/>
              <a:buNone/>
              <a:defRPr/>
            </a:lvl2pPr>
            <a:lvl3pPr marL="719137" indent="0">
              <a:buFontTx/>
              <a:buNone/>
              <a:defRPr/>
            </a:lvl3pPr>
            <a:lvl4pPr marL="1073150" indent="0">
              <a:buFontTx/>
              <a:buNone/>
              <a:defRPr/>
            </a:lvl4pPr>
            <a:lvl5pPr marL="1436687" indent="0">
              <a:buFontTx/>
              <a:buNone/>
              <a:defRPr/>
            </a:lvl5pPr>
          </a:lstStyle>
          <a:p>
            <a:pPr lvl="0"/>
            <a:r>
              <a:rPr lang="fi-FI" dirty="0" smtClean="0"/>
              <a:t>N</a:t>
            </a:r>
            <a:endParaRPr lang="fi-FI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3733799" y="5686623"/>
            <a:ext cx="503833" cy="503833"/>
          </a:xfrm>
          <a:prstGeom prst="snip2DiagRect">
            <a:avLst/>
          </a:prstGeom>
          <a:solidFill>
            <a:schemeClr val="accent3"/>
          </a:solidFill>
        </p:spPr>
        <p:txBody>
          <a:bodyPr lIns="36000" tIns="36000" rIns="36000" bIns="36000" anchor="ctr" anchorCtr="0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54013" indent="0">
              <a:buFontTx/>
              <a:buNone/>
              <a:defRPr/>
            </a:lvl2pPr>
            <a:lvl3pPr marL="719137" indent="0">
              <a:buFontTx/>
              <a:buNone/>
              <a:defRPr/>
            </a:lvl3pPr>
            <a:lvl4pPr marL="1073150" indent="0">
              <a:buFontTx/>
              <a:buNone/>
              <a:defRPr/>
            </a:lvl4pPr>
            <a:lvl5pPr marL="1436687" indent="0">
              <a:buFontTx/>
              <a:buNone/>
              <a:defRPr/>
            </a:lvl5pPr>
          </a:lstStyle>
          <a:p>
            <a:pPr lvl="0"/>
            <a:r>
              <a:rPr lang="fi-FI" dirty="0" smtClean="0"/>
              <a:t>N</a:t>
            </a:r>
            <a:endParaRPr lang="fi-FI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8"/>
          </p:nvPr>
        </p:nvSpPr>
        <p:spPr>
          <a:xfrm>
            <a:off x="4308475" y="1798638"/>
            <a:ext cx="5184775" cy="503237"/>
          </a:xfrm>
        </p:spPr>
        <p:txBody>
          <a:bodyPr anchor="ctr" anchorCtr="0"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9"/>
          </p:nvPr>
        </p:nvSpPr>
        <p:spPr>
          <a:xfrm>
            <a:off x="4308475" y="2446040"/>
            <a:ext cx="5184775" cy="503237"/>
          </a:xfrm>
        </p:spPr>
        <p:txBody>
          <a:bodyPr anchor="ctr" anchorCtr="0"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30"/>
          </p:nvPr>
        </p:nvSpPr>
        <p:spPr>
          <a:xfrm>
            <a:off x="4308475" y="3094112"/>
            <a:ext cx="5184775" cy="503237"/>
          </a:xfrm>
        </p:spPr>
        <p:txBody>
          <a:bodyPr anchor="ctr" anchorCtr="0"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31"/>
          </p:nvPr>
        </p:nvSpPr>
        <p:spPr>
          <a:xfrm>
            <a:off x="4308475" y="3742184"/>
            <a:ext cx="5184775" cy="503237"/>
          </a:xfrm>
        </p:spPr>
        <p:txBody>
          <a:bodyPr anchor="ctr" anchorCtr="0"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32"/>
          </p:nvPr>
        </p:nvSpPr>
        <p:spPr>
          <a:xfrm>
            <a:off x="4308475" y="4390256"/>
            <a:ext cx="5184775" cy="503237"/>
          </a:xfrm>
        </p:spPr>
        <p:txBody>
          <a:bodyPr anchor="ctr" anchorCtr="0"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33"/>
          </p:nvPr>
        </p:nvSpPr>
        <p:spPr>
          <a:xfrm>
            <a:off x="4308475" y="5038328"/>
            <a:ext cx="5184775" cy="503237"/>
          </a:xfrm>
        </p:spPr>
        <p:txBody>
          <a:bodyPr anchor="ctr" anchorCtr="0"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34"/>
          </p:nvPr>
        </p:nvSpPr>
        <p:spPr>
          <a:xfrm>
            <a:off x="4308475" y="5686400"/>
            <a:ext cx="5184775" cy="503237"/>
          </a:xfrm>
        </p:spPr>
        <p:txBody>
          <a:bodyPr anchor="ctr" anchorCtr="0"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73655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2373313"/>
            <a:ext cx="4452938" cy="5399087"/>
          </a:xfrm>
          <a:custGeom>
            <a:avLst/>
            <a:gdLst>
              <a:gd name="connsiteX0" fmla="*/ 1965215 w 4452938"/>
              <a:gd name="connsiteY0" fmla="*/ 0 h 5399087"/>
              <a:gd name="connsiteX1" fmla="*/ 4452938 w 4452938"/>
              <a:gd name="connsiteY1" fmla="*/ 0 h 5399087"/>
              <a:gd name="connsiteX2" fmla="*/ 4452938 w 4452938"/>
              <a:gd name="connsiteY2" fmla="*/ 0 h 5399087"/>
              <a:gd name="connsiteX3" fmla="*/ 4452938 w 4452938"/>
              <a:gd name="connsiteY3" fmla="*/ 3433872 h 5399087"/>
              <a:gd name="connsiteX4" fmla="*/ 2487723 w 4452938"/>
              <a:gd name="connsiteY4" fmla="*/ 5399087 h 5399087"/>
              <a:gd name="connsiteX5" fmla="*/ 0 w 4452938"/>
              <a:gd name="connsiteY5" fmla="*/ 5399087 h 5399087"/>
              <a:gd name="connsiteX6" fmla="*/ 0 w 4452938"/>
              <a:gd name="connsiteY6" fmla="*/ 5399087 h 5399087"/>
              <a:gd name="connsiteX7" fmla="*/ 0 w 4452938"/>
              <a:gd name="connsiteY7" fmla="*/ 1965215 h 5399087"/>
              <a:gd name="connsiteX8" fmla="*/ 1965215 w 4452938"/>
              <a:gd name="connsiteY8" fmla="*/ 0 h 5399087"/>
              <a:gd name="connsiteX0" fmla="*/ 2158 w 4452938"/>
              <a:gd name="connsiteY0" fmla="*/ 0 h 5399087"/>
              <a:gd name="connsiteX1" fmla="*/ 4452938 w 4452938"/>
              <a:gd name="connsiteY1" fmla="*/ 0 h 5399087"/>
              <a:gd name="connsiteX2" fmla="*/ 4452938 w 4452938"/>
              <a:gd name="connsiteY2" fmla="*/ 0 h 5399087"/>
              <a:gd name="connsiteX3" fmla="*/ 4452938 w 4452938"/>
              <a:gd name="connsiteY3" fmla="*/ 3433872 h 5399087"/>
              <a:gd name="connsiteX4" fmla="*/ 2487723 w 4452938"/>
              <a:gd name="connsiteY4" fmla="*/ 5399087 h 5399087"/>
              <a:gd name="connsiteX5" fmla="*/ 0 w 4452938"/>
              <a:gd name="connsiteY5" fmla="*/ 5399087 h 5399087"/>
              <a:gd name="connsiteX6" fmla="*/ 0 w 4452938"/>
              <a:gd name="connsiteY6" fmla="*/ 5399087 h 5399087"/>
              <a:gd name="connsiteX7" fmla="*/ 0 w 4452938"/>
              <a:gd name="connsiteY7" fmla="*/ 1965215 h 5399087"/>
              <a:gd name="connsiteX8" fmla="*/ 2158 w 4452938"/>
              <a:gd name="connsiteY8" fmla="*/ 0 h 539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2938" h="5399087">
                <a:moveTo>
                  <a:pt x="2158" y="0"/>
                </a:moveTo>
                <a:lnTo>
                  <a:pt x="4452938" y="0"/>
                </a:lnTo>
                <a:lnTo>
                  <a:pt x="4452938" y="0"/>
                </a:lnTo>
                <a:lnTo>
                  <a:pt x="4452938" y="3433872"/>
                </a:lnTo>
                <a:lnTo>
                  <a:pt x="2487723" y="5399087"/>
                </a:lnTo>
                <a:lnTo>
                  <a:pt x="0" y="5399087"/>
                </a:lnTo>
                <a:lnTo>
                  <a:pt x="0" y="5399087"/>
                </a:lnTo>
                <a:lnTo>
                  <a:pt x="0" y="1965215"/>
                </a:lnTo>
                <a:cubicBezTo>
                  <a:pt x="719" y="1310143"/>
                  <a:pt x="1439" y="655072"/>
                  <a:pt x="215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508250" y="573088"/>
            <a:ext cx="6986270" cy="6049961"/>
          </a:xfrm>
          <a:prstGeom prst="snip1Rect">
            <a:avLst/>
          </a:prstGeom>
          <a:solidFill>
            <a:srgbClr val="0098DB">
              <a:alpha val="80000"/>
            </a:srgbClr>
          </a:solidFill>
        </p:spPr>
        <p:txBody>
          <a:bodyPr lIns="720000" tIns="360000" rIns="360000" bIns="2160000" anchor="b" anchorCtr="0">
            <a:noAutofit/>
          </a:bodyPr>
          <a:lstStyle>
            <a:lvl1pPr algn="l">
              <a:defRPr sz="4000" b="0" cap="all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INSERT TITLE HERE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3229000" y="4470400"/>
            <a:ext cx="5904656" cy="1116012"/>
          </a:xfrm>
          <a:prstGeom prst="rect">
            <a:avLst/>
          </a:prstGeom>
        </p:spPr>
        <p:txBody>
          <a:bodyPr lIns="0" tIns="91440" rIns="0" anchor="t" anchorCtr="0">
            <a:normAutofit/>
          </a:bodyPr>
          <a:lstStyle>
            <a:lvl1pPr marL="0" indent="0">
              <a:buNone/>
              <a:defRPr sz="1400" b="0" baseline="0">
                <a:solidFill>
                  <a:schemeClr val="bg1"/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INSERT SUB-TITLE HERE</a:t>
            </a:r>
          </a:p>
        </p:txBody>
      </p:sp>
      <p:cxnSp>
        <p:nvCxnSpPr>
          <p:cNvPr id="10" name="Straight Connector 14"/>
          <p:cNvCxnSpPr/>
          <p:nvPr userDrawn="1"/>
        </p:nvCxnSpPr>
        <p:spPr>
          <a:xfrm flipV="1">
            <a:off x="7045424" y="4774664"/>
            <a:ext cx="3012976" cy="3012976"/>
          </a:xfrm>
          <a:prstGeom prst="line">
            <a:avLst/>
          </a:prstGeom>
          <a:ln w="31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6229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2373313"/>
            <a:ext cx="4452938" cy="5399087"/>
          </a:xfrm>
          <a:custGeom>
            <a:avLst/>
            <a:gdLst>
              <a:gd name="connsiteX0" fmla="*/ 1965215 w 4452938"/>
              <a:gd name="connsiteY0" fmla="*/ 0 h 5399087"/>
              <a:gd name="connsiteX1" fmla="*/ 4452938 w 4452938"/>
              <a:gd name="connsiteY1" fmla="*/ 0 h 5399087"/>
              <a:gd name="connsiteX2" fmla="*/ 4452938 w 4452938"/>
              <a:gd name="connsiteY2" fmla="*/ 0 h 5399087"/>
              <a:gd name="connsiteX3" fmla="*/ 4452938 w 4452938"/>
              <a:gd name="connsiteY3" fmla="*/ 3433872 h 5399087"/>
              <a:gd name="connsiteX4" fmla="*/ 2487723 w 4452938"/>
              <a:gd name="connsiteY4" fmla="*/ 5399087 h 5399087"/>
              <a:gd name="connsiteX5" fmla="*/ 0 w 4452938"/>
              <a:gd name="connsiteY5" fmla="*/ 5399087 h 5399087"/>
              <a:gd name="connsiteX6" fmla="*/ 0 w 4452938"/>
              <a:gd name="connsiteY6" fmla="*/ 5399087 h 5399087"/>
              <a:gd name="connsiteX7" fmla="*/ 0 w 4452938"/>
              <a:gd name="connsiteY7" fmla="*/ 1965215 h 5399087"/>
              <a:gd name="connsiteX8" fmla="*/ 1965215 w 4452938"/>
              <a:gd name="connsiteY8" fmla="*/ 0 h 5399087"/>
              <a:gd name="connsiteX0" fmla="*/ 2158 w 4452938"/>
              <a:gd name="connsiteY0" fmla="*/ 0 h 5399087"/>
              <a:gd name="connsiteX1" fmla="*/ 4452938 w 4452938"/>
              <a:gd name="connsiteY1" fmla="*/ 0 h 5399087"/>
              <a:gd name="connsiteX2" fmla="*/ 4452938 w 4452938"/>
              <a:gd name="connsiteY2" fmla="*/ 0 h 5399087"/>
              <a:gd name="connsiteX3" fmla="*/ 4452938 w 4452938"/>
              <a:gd name="connsiteY3" fmla="*/ 3433872 h 5399087"/>
              <a:gd name="connsiteX4" fmla="*/ 2487723 w 4452938"/>
              <a:gd name="connsiteY4" fmla="*/ 5399087 h 5399087"/>
              <a:gd name="connsiteX5" fmla="*/ 0 w 4452938"/>
              <a:gd name="connsiteY5" fmla="*/ 5399087 h 5399087"/>
              <a:gd name="connsiteX6" fmla="*/ 0 w 4452938"/>
              <a:gd name="connsiteY6" fmla="*/ 5399087 h 5399087"/>
              <a:gd name="connsiteX7" fmla="*/ 0 w 4452938"/>
              <a:gd name="connsiteY7" fmla="*/ 1965215 h 5399087"/>
              <a:gd name="connsiteX8" fmla="*/ 2158 w 4452938"/>
              <a:gd name="connsiteY8" fmla="*/ 0 h 539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2938" h="5399087">
                <a:moveTo>
                  <a:pt x="2158" y="0"/>
                </a:moveTo>
                <a:lnTo>
                  <a:pt x="4452938" y="0"/>
                </a:lnTo>
                <a:lnTo>
                  <a:pt x="4452938" y="0"/>
                </a:lnTo>
                <a:lnTo>
                  <a:pt x="4452938" y="3433872"/>
                </a:lnTo>
                <a:lnTo>
                  <a:pt x="2487723" y="5399087"/>
                </a:lnTo>
                <a:lnTo>
                  <a:pt x="0" y="5399087"/>
                </a:lnTo>
                <a:lnTo>
                  <a:pt x="0" y="5399087"/>
                </a:lnTo>
                <a:lnTo>
                  <a:pt x="0" y="1965215"/>
                </a:lnTo>
                <a:cubicBezTo>
                  <a:pt x="719" y="1310143"/>
                  <a:pt x="1439" y="655072"/>
                  <a:pt x="215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508250" y="573088"/>
            <a:ext cx="6986270" cy="6049961"/>
          </a:xfrm>
          <a:prstGeom prst="snip1Rect">
            <a:avLst/>
          </a:prstGeom>
          <a:solidFill>
            <a:schemeClr val="accent2">
              <a:alpha val="80000"/>
            </a:schemeClr>
          </a:solidFill>
        </p:spPr>
        <p:txBody>
          <a:bodyPr lIns="720000" tIns="360000" rIns="360000" bIns="2160000" anchor="b" anchorCtr="0">
            <a:noAutofit/>
          </a:bodyPr>
          <a:lstStyle>
            <a:lvl1pPr algn="l">
              <a:defRPr sz="4000" b="0" cap="all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INSERT TITLE HERE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3229000" y="4470400"/>
            <a:ext cx="5904656" cy="1116012"/>
          </a:xfrm>
          <a:prstGeom prst="rect">
            <a:avLst/>
          </a:prstGeom>
        </p:spPr>
        <p:txBody>
          <a:bodyPr lIns="0" tIns="91440" rIns="0" anchor="t" anchorCtr="0">
            <a:normAutofit/>
          </a:bodyPr>
          <a:lstStyle>
            <a:lvl1pPr marL="0" indent="0">
              <a:buNone/>
              <a:defRPr sz="1400" b="0" baseline="0">
                <a:solidFill>
                  <a:schemeClr val="bg1"/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INSERT SUB-TITLE HERE</a:t>
            </a:r>
          </a:p>
        </p:txBody>
      </p:sp>
      <p:cxnSp>
        <p:nvCxnSpPr>
          <p:cNvPr id="10" name="Straight Connector 14"/>
          <p:cNvCxnSpPr/>
          <p:nvPr userDrawn="1"/>
        </p:nvCxnSpPr>
        <p:spPr>
          <a:xfrm flipV="1">
            <a:off x="7045424" y="4774664"/>
            <a:ext cx="3012976" cy="3012976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514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4DA4A68-4E62-41E2-ABDF-8DAF9DAC813E}" type="datetime1">
              <a:rPr lang="fi-FI" smtClean="0"/>
              <a:t>15.12.2015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 smtClean="0"/>
              <a:t>WSP - Kaikki alkaa suunnittelusta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008F345-272B-4070-AF26-BA172EEA2059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-2172" y="2374033"/>
            <a:ext cx="4430156" cy="5398368"/>
          </a:xfrm>
          <a:custGeom>
            <a:avLst/>
            <a:gdLst>
              <a:gd name="connsiteX0" fmla="*/ 1921878 w 4427984"/>
              <a:gd name="connsiteY0" fmla="*/ 0 h 5398368"/>
              <a:gd name="connsiteX1" fmla="*/ 4427984 w 4427984"/>
              <a:gd name="connsiteY1" fmla="*/ 0 h 5398368"/>
              <a:gd name="connsiteX2" fmla="*/ 4427984 w 4427984"/>
              <a:gd name="connsiteY2" fmla="*/ 0 h 5398368"/>
              <a:gd name="connsiteX3" fmla="*/ 4427984 w 4427984"/>
              <a:gd name="connsiteY3" fmla="*/ 3476490 h 5398368"/>
              <a:gd name="connsiteX4" fmla="*/ 2506106 w 4427984"/>
              <a:gd name="connsiteY4" fmla="*/ 5398368 h 5398368"/>
              <a:gd name="connsiteX5" fmla="*/ 0 w 4427984"/>
              <a:gd name="connsiteY5" fmla="*/ 5398368 h 5398368"/>
              <a:gd name="connsiteX6" fmla="*/ 0 w 4427984"/>
              <a:gd name="connsiteY6" fmla="*/ 5398368 h 5398368"/>
              <a:gd name="connsiteX7" fmla="*/ 0 w 4427984"/>
              <a:gd name="connsiteY7" fmla="*/ 1921878 h 5398368"/>
              <a:gd name="connsiteX8" fmla="*/ 1921878 w 4427984"/>
              <a:gd name="connsiteY8" fmla="*/ 0 h 5398368"/>
              <a:gd name="connsiteX0" fmla="*/ 1638 w 4427984"/>
              <a:gd name="connsiteY0" fmla="*/ 3810 h 5398368"/>
              <a:gd name="connsiteX1" fmla="*/ 4427984 w 4427984"/>
              <a:gd name="connsiteY1" fmla="*/ 0 h 5398368"/>
              <a:gd name="connsiteX2" fmla="*/ 4427984 w 4427984"/>
              <a:gd name="connsiteY2" fmla="*/ 0 h 5398368"/>
              <a:gd name="connsiteX3" fmla="*/ 4427984 w 4427984"/>
              <a:gd name="connsiteY3" fmla="*/ 3476490 h 5398368"/>
              <a:gd name="connsiteX4" fmla="*/ 2506106 w 4427984"/>
              <a:gd name="connsiteY4" fmla="*/ 5398368 h 5398368"/>
              <a:gd name="connsiteX5" fmla="*/ 0 w 4427984"/>
              <a:gd name="connsiteY5" fmla="*/ 5398368 h 5398368"/>
              <a:gd name="connsiteX6" fmla="*/ 0 w 4427984"/>
              <a:gd name="connsiteY6" fmla="*/ 5398368 h 5398368"/>
              <a:gd name="connsiteX7" fmla="*/ 0 w 4427984"/>
              <a:gd name="connsiteY7" fmla="*/ 1921878 h 5398368"/>
              <a:gd name="connsiteX8" fmla="*/ 1638 w 4427984"/>
              <a:gd name="connsiteY8" fmla="*/ 3810 h 5398368"/>
              <a:gd name="connsiteX0" fmla="*/ 0 w 4430156"/>
              <a:gd name="connsiteY0" fmla="*/ 0 h 5398368"/>
              <a:gd name="connsiteX1" fmla="*/ 4430156 w 4430156"/>
              <a:gd name="connsiteY1" fmla="*/ 0 h 5398368"/>
              <a:gd name="connsiteX2" fmla="*/ 4430156 w 4430156"/>
              <a:gd name="connsiteY2" fmla="*/ 0 h 5398368"/>
              <a:gd name="connsiteX3" fmla="*/ 4430156 w 4430156"/>
              <a:gd name="connsiteY3" fmla="*/ 3476490 h 5398368"/>
              <a:gd name="connsiteX4" fmla="*/ 2508278 w 4430156"/>
              <a:gd name="connsiteY4" fmla="*/ 5398368 h 5398368"/>
              <a:gd name="connsiteX5" fmla="*/ 2172 w 4430156"/>
              <a:gd name="connsiteY5" fmla="*/ 5398368 h 5398368"/>
              <a:gd name="connsiteX6" fmla="*/ 2172 w 4430156"/>
              <a:gd name="connsiteY6" fmla="*/ 5398368 h 5398368"/>
              <a:gd name="connsiteX7" fmla="*/ 2172 w 4430156"/>
              <a:gd name="connsiteY7" fmla="*/ 1921878 h 5398368"/>
              <a:gd name="connsiteX8" fmla="*/ 0 w 4430156"/>
              <a:gd name="connsiteY8" fmla="*/ 0 h 539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0156" h="5398368">
                <a:moveTo>
                  <a:pt x="0" y="0"/>
                </a:moveTo>
                <a:lnTo>
                  <a:pt x="4430156" y="0"/>
                </a:lnTo>
                <a:lnTo>
                  <a:pt x="4430156" y="0"/>
                </a:lnTo>
                <a:lnTo>
                  <a:pt x="4430156" y="3476490"/>
                </a:lnTo>
                <a:lnTo>
                  <a:pt x="2508278" y="5398368"/>
                </a:lnTo>
                <a:lnTo>
                  <a:pt x="2172" y="5398368"/>
                </a:lnTo>
                <a:lnTo>
                  <a:pt x="2172" y="5398368"/>
                </a:lnTo>
                <a:lnTo>
                  <a:pt x="2172" y="1921878"/>
                </a:lnTo>
                <a:lnTo>
                  <a:pt x="0" y="0"/>
                </a:lnTo>
                <a:close/>
              </a:path>
            </a:pathLst>
          </a:custGeom>
          <a:solidFill>
            <a:srgbClr val="0098DB">
              <a:alpha val="85000"/>
            </a:srgbClr>
          </a:solidFill>
        </p:spPr>
        <p:txBody>
          <a:bodyPr lIns="576000" tIns="576000" rIns="576000" anchor="t" anchorCtr="0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3444875" y="573089"/>
            <a:ext cx="6048375" cy="6049962"/>
          </a:xfrm>
          <a:prstGeom prst="snip1Rect">
            <a:avLst/>
          </a:prstGeom>
          <a:solidFill>
            <a:srgbClr val="0B4499">
              <a:alpha val="85098"/>
            </a:srgbClr>
          </a:solidFill>
        </p:spPr>
        <p:txBody>
          <a:bodyPr lIns="360000" tIns="0" rIns="360000" b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40605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1" y="2373313"/>
            <a:ext cx="4452938" cy="5399087"/>
          </a:xfrm>
          <a:custGeom>
            <a:avLst/>
            <a:gdLst>
              <a:gd name="connsiteX0" fmla="*/ 1965215 w 4452938"/>
              <a:gd name="connsiteY0" fmla="*/ 0 h 5399087"/>
              <a:gd name="connsiteX1" fmla="*/ 4452938 w 4452938"/>
              <a:gd name="connsiteY1" fmla="*/ 0 h 5399087"/>
              <a:gd name="connsiteX2" fmla="*/ 4452938 w 4452938"/>
              <a:gd name="connsiteY2" fmla="*/ 0 h 5399087"/>
              <a:gd name="connsiteX3" fmla="*/ 4452938 w 4452938"/>
              <a:gd name="connsiteY3" fmla="*/ 3433872 h 5399087"/>
              <a:gd name="connsiteX4" fmla="*/ 2487723 w 4452938"/>
              <a:gd name="connsiteY4" fmla="*/ 5399087 h 5399087"/>
              <a:gd name="connsiteX5" fmla="*/ 0 w 4452938"/>
              <a:gd name="connsiteY5" fmla="*/ 5399087 h 5399087"/>
              <a:gd name="connsiteX6" fmla="*/ 0 w 4452938"/>
              <a:gd name="connsiteY6" fmla="*/ 5399087 h 5399087"/>
              <a:gd name="connsiteX7" fmla="*/ 0 w 4452938"/>
              <a:gd name="connsiteY7" fmla="*/ 1965215 h 5399087"/>
              <a:gd name="connsiteX8" fmla="*/ 1965215 w 4452938"/>
              <a:gd name="connsiteY8" fmla="*/ 0 h 5399087"/>
              <a:gd name="connsiteX0" fmla="*/ 2158 w 4452938"/>
              <a:gd name="connsiteY0" fmla="*/ 0 h 5399087"/>
              <a:gd name="connsiteX1" fmla="*/ 4452938 w 4452938"/>
              <a:gd name="connsiteY1" fmla="*/ 0 h 5399087"/>
              <a:gd name="connsiteX2" fmla="*/ 4452938 w 4452938"/>
              <a:gd name="connsiteY2" fmla="*/ 0 h 5399087"/>
              <a:gd name="connsiteX3" fmla="*/ 4452938 w 4452938"/>
              <a:gd name="connsiteY3" fmla="*/ 3433872 h 5399087"/>
              <a:gd name="connsiteX4" fmla="*/ 2487723 w 4452938"/>
              <a:gd name="connsiteY4" fmla="*/ 5399087 h 5399087"/>
              <a:gd name="connsiteX5" fmla="*/ 0 w 4452938"/>
              <a:gd name="connsiteY5" fmla="*/ 5399087 h 5399087"/>
              <a:gd name="connsiteX6" fmla="*/ 0 w 4452938"/>
              <a:gd name="connsiteY6" fmla="*/ 5399087 h 5399087"/>
              <a:gd name="connsiteX7" fmla="*/ 0 w 4452938"/>
              <a:gd name="connsiteY7" fmla="*/ 1965215 h 5399087"/>
              <a:gd name="connsiteX8" fmla="*/ 2158 w 4452938"/>
              <a:gd name="connsiteY8" fmla="*/ 0 h 539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2938" h="5399087">
                <a:moveTo>
                  <a:pt x="2158" y="0"/>
                </a:moveTo>
                <a:lnTo>
                  <a:pt x="4452938" y="0"/>
                </a:lnTo>
                <a:lnTo>
                  <a:pt x="4452938" y="0"/>
                </a:lnTo>
                <a:lnTo>
                  <a:pt x="4452938" y="3433872"/>
                </a:lnTo>
                <a:lnTo>
                  <a:pt x="2487723" y="5399087"/>
                </a:lnTo>
                <a:lnTo>
                  <a:pt x="0" y="5399087"/>
                </a:lnTo>
                <a:lnTo>
                  <a:pt x="0" y="5399087"/>
                </a:lnTo>
                <a:lnTo>
                  <a:pt x="0" y="1965215"/>
                </a:lnTo>
                <a:cubicBezTo>
                  <a:pt x="719" y="1310143"/>
                  <a:pt x="1439" y="655072"/>
                  <a:pt x="215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163D979-5B2B-41A6-A89E-F6D30FC9AFEA}" type="datetime1">
              <a:rPr lang="fi-FI" smtClean="0"/>
              <a:t>15.12.2015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 smtClean="0"/>
              <a:t>WSP - Kaikki alkaa suunnittelusta</a:t>
            </a:r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008F345-272B-4070-AF26-BA172EEA2059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3444875" y="1654175"/>
            <a:ext cx="6048375" cy="4968875"/>
          </a:xfrm>
          <a:prstGeom prst="snip1Rect">
            <a:avLst/>
          </a:prstGeom>
          <a:solidFill>
            <a:srgbClr val="0B4499">
              <a:alpha val="85098"/>
            </a:srgbClr>
          </a:solidFill>
        </p:spPr>
        <p:txBody>
          <a:bodyPr lIns="360000" tIns="0" rIns="360000" b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67764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9"/>
          </p:nvPr>
        </p:nvSpPr>
        <p:spPr>
          <a:xfrm>
            <a:off x="-220" y="2373313"/>
            <a:ext cx="4453157" cy="5399087"/>
          </a:xfrm>
          <a:custGeom>
            <a:avLst/>
            <a:gdLst>
              <a:gd name="connsiteX0" fmla="*/ 1978084 w 4452938"/>
              <a:gd name="connsiteY0" fmla="*/ 0 h 5399087"/>
              <a:gd name="connsiteX1" fmla="*/ 4452938 w 4452938"/>
              <a:gd name="connsiteY1" fmla="*/ 0 h 5399087"/>
              <a:gd name="connsiteX2" fmla="*/ 4452938 w 4452938"/>
              <a:gd name="connsiteY2" fmla="*/ 0 h 5399087"/>
              <a:gd name="connsiteX3" fmla="*/ 4452938 w 4452938"/>
              <a:gd name="connsiteY3" fmla="*/ 3421003 h 5399087"/>
              <a:gd name="connsiteX4" fmla="*/ 2474854 w 4452938"/>
              <a:gd name="connsiteY4" fmla="*/ 5399087 h 5399087"/>
              <a:gd name="connsiteX5" fmla="*/ 0 w 4452938"/>
              <a:gd name="connsiteY5" fmla="*/ 5399087 h 5399087"/>
              <a:gd name="connsiteX6" fmla="*/ 0 w 4452938"/>
              <a:gd name="connsiteY6" fmla="*/ 5399087 h 5399087"/>
              <a:gd name="connsiteX7" fmla="*/ 0 w 4452938"/>
              <a:gd name="connsiteY7" fmla="*/ 1978084 h 5399087"/>
              <a:gd name="connsiteX8" fmla="*/ 1978084 w 4452938"/>
              <a:gd name="connsiteY8" fmla="*/ 0 h 5399087"/>
              <a:gd name="connsiteX0" fmla="*/ 0 w 4453157"/>
              <a:gd name="connsiteY0" fmla="*/ 3477 h 5399087"/>
              <a:gd name="connsiteX1" fmla="*/ 4453157 w 4453157"/>
              <a:gd name="connsiteY1" fmla="*/ 0 h 5399087"/>
              <a:gd name="connsiteX2" fmla="*/ 4453157 w 4453157"/>
              <a:gd name="connsiteY2" fmla="*/ 0 h 5399087"/>
              <a:gd name="connsiteX3" fmla="*/ 4453157 w 4453157"/>
              <a:gd name="connsiteY3" fmla="*/ 3421003 h 5399087"/>
              <a:gd name="connsiteX4" fmla="*/ 2475073 w 4453157"/>
              <a:gd name="connsiteY4" fmla="*/ 5399087 h 5399087"/>
              <a:gd name="connsiteX5" fmla="*/ 219 w 4453157"/>
              <a:gd name="connsiteY5" fmla="*/ 5399087 h 5399087"/>
              <a:gd name="connsiteX6" fmla="*/ 219 w 4453157"/>
              <a:gd name="connsiteY6" fmla="*/ 5399087 h 5399087"/>
              <a:gd name="connsiteX7" fmla="*/ 219 w 4453157"/>
              <a:gd name="connsiteY7" fmla="*/ 1978084 h 5399087"/>
              <a:gd name="connsiteX8" fmla="*/ 0 w 4453157"/>
              <a:gd name="connsiteY8" fmla="*/ 3477 h 539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3157" h="5399087">
                <a:moveTo>
                  <a:pt x="0" y="3477"/>
                </a:moveTo>
                <a:lnTo>
                  <a:pt x="4453157" y="0"/>
                </a:lnTo>
                <a:lnTo>
                  <a:pt x="4453157" y="0"/>
                </a:lnTo>
                <a:lnTo>
                  <a:pt x="4453157" y="3421003"/>
                </a:lnTo>
                <a:lnTo>
                  <a:pt x="2475073" y="5399087"/>
                </a:lnTo>
                <a:lnTo>
                  <a:pt x="219" y="5399087"/>
                </a:lnTo>
                <a:lnTo>
                  <a:pt x="219" y="5399087"/>
                </a:lnTo>
                <a:lnTo>
                  <a:pt x="219" y="1978084"/>
                </a:lnTo>
                <a:lnTo>
                  <a:pt x="0" y="34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2CBF597-9F58-4E74-8D89-4A25296D59C7}" type="datetime1">
              <a:rPr lang="fi-FI" smtClean="0"/>
              <a:t>15.12.2015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 smtClean="0"/>
              <a:t>WSP - Kaikki alkaa suunnittelusta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008F345-272B-4070-AF26-BA172EEA2059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3444875" y="1654175"/>
            <a:ext cx="6048375" cy="4968875"/>
          </a:xfrm>
          <a:prstGeom prst="snip1Rect">
            <a:avLst/>
          </a:prstGeom>
          <a:solidFill>
            <a:srgbClr val="0B4499">
              <a:alpha val="85098"/>
            </a:srgbClr>
          </a:solidFill>
        </p:spPr>
        <p:txBody>
          <a:bodyPr lIns="360000" tIns="0" rIns="360000" b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34761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Imag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2373313"/>
            <a:ext cx="4452938" cy="5399087"/>
          </a:xfrm>
          <a:custGeom>
            <a:avLst/>
            <a:gdLst>
              <a:gd name="connsiteX0" fmla="*/ 1965215 w 4452938"/>
              <a:gd name="connsiteY0" fmla="*/ 0 h 5399087"/>
              <a:gd name="connsiteX1" fmla="*/ 4452938 w 4452938"/>
              <a:gd name="connsiteY1" fmla="*/ 0 h 5399087"/>
              <a:gd name="connsiteX2" fmla="*/ 4452938 w 4452938"/>
              <a:gd name="connsiteY2" fmla="*/ 0 h 5399087"/>
              <a:gd name="connsiteX3" fmla="*/ 4452938 w 4452938"/>
              <a:gd name="connsiteY3" fmla="*/ 3433872 h 5399087"/>
              <a:gd name="connsiteX4" fmla="*/ 2487723 w 4452938"/>
              <a:gd name="connsiteY4" fmla="*/ 5399087 h 5399087"/>
              <a:gd name="connsiteX5" fmla="*/ 0 w 4452938"/>
              <a:gd name="connsiteY5" fmla="*/ 5399087 h 5399087"/>
              <a:gd name="connsiteX6" fmla="*/ 0 w 4452938"/>
              <a:gd name="connsiteY6" fmla="*/ 5399087 h 5399087"/>
              <a:gd name="connsiteX7" fmla="*/ 0 w 4452938"/>
              <a:gd name="connsiteY7" fmla="*/ 1965215 h 5399087"/>
              <a:gd name="connsiteX8" fmla="*/ 1965215 w 4452938"/>
              <a:gd name="connsiteY8" fmla="*/ 0 h 5399087"/>
              <a:gd name="connsiteX0" fmla="*/ 2158 w 4452938"/>
              <a:gd name="connsiteY0" fmla="*/ 0 h 5399087"/>
              <a:gd name="connsiteX1" fmla="*/ 4452938 w 4452938"/>
              <a:gd name="connsiteY1" fmla="*/ 0 h 5399087"/>
              <a:gd name="connsiteX2" fmla="*/ 4452938 w 4452938"/>
              <a:gd name="connsiteY2" fmla="*/ 0 h 5399087"/>
              <a:gd name="connsiteX3" fmla="*/ 4452938 w 4452938"/>
              <a:gd name="connsiteY3" fmla="*/ 3433872 h 5399087"/>
              <a:gd name="connsiteX4" fmla="*/ 2487723 w 4452938"/>
              <a:gd name="connsiteY4" fmla="*/ 5399087 h 5399087"/>
              <a:gd name="connsiteX5" fmla="*/ 0 w 4452938"/>
              <a:gd name="connsiteY5" fmla="*/ 5399087 h 5399087"/>
              <a:gd name="connsiteX6" fmla="*/ 0 w 4452938"/>
              <a:gd name="connsiteY6" fmla="*/ 5399087 h 5399087"/>
              <a:gd name="connsiteX7" fmla="*/ 0 w 4452938"/>
              <a:gd name="connsiteY7" fmla="*/ 1965215 h 5399087"/>
              <a:gd name="connsiteX8" fmla="*/ 2158 w 4452938"/>
              <a:gd name="connsiteY8" fmla="*/ 0 h 539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2938" h="5399087">
                <a:moveTo>
                  <a:pt x="2158" y="0"/>
                </a:moveTo>
                <a:lnTo>
                  <a:pt x="4452938" y="0"/>
                </a:lnTo>
                <a:lnTo>
                  <a:pt x="4452938" y="0"/>
                </a:lnTo>
                <a:lnTo>
                  <a:pt x="4452938" y="3433872"/>
                </a:lnTo>
                <a:lnTo>
                  <a:pt x="2487723" y="5399087"/>
                </a:lnTo>
                <a:lnTo>
                  <a:pt x="0" y="5399087"/>
                </a:lnTo>
                <a:lnTo>
                  <a:pt x="0" y="5399087"/>
                </a:lnTo>
                <a:lnTo>
                  <a:pt x="0" y="1965215"/>
                </a:lnTo>
                <a:cubicBezTo>
                  <a:pt x="719" y="1310143"/>
                  <a:pt x="1439" y="655072"/>
                  <a:pt x="215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F415BB8-309D-4017-9763-4D729CD69BDB}" type="datetime1">
              <a:rPr lang="fi-FI" smtClean="0"/>
              <a:t>15.12.2015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 smtClean="0"/>
              <a:t>WSP - Kaikki alkaa suunnittelusta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008F345-272B-4070-AF26-BA172EEA2059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2"/>
          </p:nvPr>
        </p:nvSpPr>
        <p:spPr>
          <a:xfrm>
            <a:off x="3444875" y="1654175"/>
            <a:ext cx="6048375" cy="4968875"/>
          </a:xfrm>
          <a:prstGeom prst="snip1Rect">
            <a:avLst/>
          </a:prstGeom>
          <a:solidFill>
            <a:schemeClr val="accent5">
              <a:alpha val="69804"/>
            </a:schemeClr>
          </a:solidFill>
        </p:spPr>
        <p:txBody>
          <a:bodyPr lIns="360000" tIns="0" rIns="360000" bIns="360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9285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7">
            <a:alphaModFix amt="25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65150" y="573087"/>
            <a:ext cx="8928100" cy="1081087"/>
          </a:xfrm>
          <a:prstGeom prst="rect">
            <a:avLst/>
          </a:prstGeom>
        </p:spPr>
        <p:txBody>
          <a:bodyPr vert="horz" lIns="108000" tIns="72000" rIns="108000" bIns="72000" rtlCol="0" anchor="t" anchorCtr="0">
            <a:noAutofit/>
          </a:bodyPr>
          <a:lstStyle/>
          <a:p>
            <a:r>
              <a:rPr lang="fr-FR" dirty="0" smtClean="0"/>
              <a:t>INSERT TITLE HERE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558863" y="7198568"/>
            <a:ext cx="365881" cy="2166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800">
                <a:solidFill>
                  <a:schemeClr val="accent6"/>
                </a:solidFill>
              </a:defRPr>
            </a:lvl1pPr>
          </a:lstStyle>
          <a:p>
            <a:fld id="{6008F345-272B-4070-AF26-BA172EEA2059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"/>
          </p:nvPr>
        </p:nvSpPr>
        <p:spPr>
          <a:xfrm>
            <a:off x="565150" y="1654175"/>
            <a:ext cx="8928099" cy="4968875"/>
          </a:xfrm>
          <a:prstGeom prst="rect">
            <a:avLst/>
          </a:prstGeom>
        </p:spPr>
        <p:txBody>
          <a:bodyPr vert="horz" lIns="108000" tIns="72000" rIns="108000" bIns="72000" rtlCol="0">
            <a:noAutofit/>
          </a:bodyPr>
          <a:lstStyle/>
          <a:p>
            <a:pPr lvl="0"/>
            <a:r>
              <a:rPr lang="fr-FR" dirty="0" smtClean="0"/>
              <a:t>Enter </a:t>
            </a:r>
            <a:r>
              <a:rPr lang="fr-FR" dirty="0" err="1" smtClean="0"/>
              <a:t>text</a:t>
            </a:r>
            <a:r>
              <a:rPr lang="fr-FR" dirty="0" smtClean="0"/>
              <a:t> </a:t>
            </a:r>
            <a:r>
              <a:rPr lang="fr-FR" dirty="0" err="1" smtClean="0"/>
              <a:t>here</a:t>
            </a:r>
            <a:endParaRPr lang="fr-FR" dirty="0" smtClean="0"/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 </a:t>
            </a:r>
            <a:r>
              <a:rPr lang="fr-FR" dirty="0" err="1" smtClean="0"/>
              <a:t>text</a:t>
            </a:r>
            <a:endParaRPr lang="fr-FR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568" y="7054850"/>
            <a:ext cx="1151682" cy="35922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4745" y="7198568"/>
            <a:ext cx="1583506" cy="21664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800">
                <a:solidFill>
                  <a:schemeClr val="accent6"/>
                </a:solidFill>
              </a:defRPr>
            </a:lvl1pPr>
          </a:lstStyle>
          <a:p>
            <a:fld id="{206CC8FB-A793-4061-BB54-029B73D8E8FB}" type="datetime1">
              <a:rPr lang="fi-FI" smtClean="0"/>
              <a:t>15.12.2015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08250" y="7198568"/>
            <a:ext cx="5545286" cy="21664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fi-FI" smtClean="0"/>
              <a:t>WSP - Kaikki alkaa suunnittelusta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099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7" r:id="rId3"/>
    <p:sldLayoutId id="2147483663" r:id="rId4"/>
    <p:sldLayoutId id="2147483688" r:id="rId5"/>
    <p:sldLayoutId id="2147483691" r:id="rId6"/>
    <p:sldLayoutId id="2147483672" r:id="rId7"/>
    <p:sldLayoutId id="2147483673" r:id="rId8"/>
    <p:sldLayoutId id="2147483681" r:id="rId9"/>
    <p:sldLayoutId id="2147483674" r:id="rId10"/>
    <p:sldLayoutId id="2147483677" r:id="rId11"/>
    <p:sldLayoutId id="2147483675" r:id="rId12"/>
    <p:sldLayoutId id="2147483689" r:id="rId13"/>
    <p:sldLayoutId id="2147483676" r:id="rId14"/>
    <p:sldLayoutId id="2147483685" r:id="rId15"/>
    <p:sldLayoutId id="2147483664" r:id="rId16"/>
    <p:sldLayoutId id="2147483683" r:id="rId17"/>
    <p:sldLayoutId id="2147483684" r:id="rId18"/>
    <p:sldLayoutId id="2147483692" r:id="rId19"/>
    <p:sldLayoutId id="2147483666" r:id="rId20"/>
    <p:sldLayoutId id="2147483667" r:id="rId21"/>
    <p:sldLayoutId id="2147483686" r:id="rId22"/>
    <p:sldLayoutId id="2147483694" r:id="rId23"/>
    <p:sldLayoutId id="2147483690" r:id="rId24"/>
    <p:sldLayoutId id="2147483693" r:id="rId25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marL="0" indent="0" algn="l" defTabSz="1018824" rtl="0" eaLnBrk="1" latinLnBrk="0" hangingPunct="1">
        <a:lnSpc>
          <a:spcPct val="90000"/>
        </a:lnSpc>
        <a:spcBef>
          <a:spcPct val="0"/>
        </a:spcBef>
        <a:buNone/>
        <a:tabLst/>
        <a:defRPr sz="3000" kern="1200">
          <a:solidFill>
            <a:schemeClr val="accent3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54013" indent="-354013" algn="l" defTabSz="101882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defRPr sz="2200" b="0" kern="1200" baseline="0">
          <a:solidFill>
            <a:schemeClr val="accent6"/>
          </a:solidFill>
          <a:latin typeface="+mn-lt"/>
          <a:ea typeface="+mn-ea"/>
          <a:cs typeface="+mn-cs"/>
        </a:defRPr>
      </a:lvl1pPr>
      <a:lvl2pPr marL="719138" indent="-365125" algn="l" defTabSz="101882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Font typeface="Arial" panose="020B0604020202020204" pitchFamily="34" charset="0"/>
        <a:buChar char="−"/>
        <a:defRPr lang="fr-FR" sz="2000" kern="1200" baseline="0" dirty="0" smtClean="0">
          <a:solidFill>
            <a:schemeClr val="accent6"/>
          </a:solidFill>
          <a:latin typeface="+mn-lt"/>
          <a:ea typeface="+mn-ea"/>
          <a:cs typeface="+mn-cs"/>
        </a:defRPr>
      </a:lvl2pPr>
      <a:lvl3pPr marL="1073150" marR="0" indent="-354013" algn="l" defTabSz="1018824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Tx/>
        <a:buFont typeface="Wingdings" panose="05000000000000000000" pitchFamily="2" charset="2"/>
        <a:buChar char="§"/>
        <a:tabLst/>
        <a:defRPr lang="fr-FR" sz="1800" kern="1200" dirty="0" smtClean="0">
          <a:solidFill>
            <a:schemeClr val="accent6"/>
          </a:solidFill>
          <a:latin typeface="+mn-lt"/>
          <a:ea typeface="+mn-ea"/>
          <a:cs typeface="+mn-cs"/>
        </a:defRPr>
      </a:lvl3pPr>
      <a:lvl4pPr marL="1436688" marR="0" indent="-363538" algn="l" defTabSz="1018824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Tx/>
        <a:buFont typeface="Wingdings" panose="05000000000000000000" pitchFamily="2" charset="2"/>
        <a:buChar char="§"/>
        <a:tabLst/>
        <a:defRPr lang="fr-FR" sz="1800" kern="1200" dirty="0" smtClean="0">
          <a:solidFill>
            <a:schemeClr val="accent6"/>
          </a:solidFill>
          <a:latin typeface="+mn-lt"/>
          <a:ea typeface="+mn-ea"/>
          <a:cs typeface="+mn-cs"/>
        </a:defRPr>
      </a:lvl4pPr>
      <a:lvl5pPr marL="1790700" indent="-354013" algn="l" defTabSz="1018824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155825" indent="-365125" algn="l" defTabSz="1018824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accent6"/>
          </a:solidFill>
          <a:latin typeface="+mn-lt"/>
          <a:ea typeface="+mn-ea"/>
          <a:cs typeface="+mn-cs"/>
        </a:defRPr>
      </a:lvl6pPr>
      <a:lvl7pPr marL="2509838" indent="-354013" algn="l" defTabSz="1018824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accent6"/>
          </a:solidFill>
          <a:latin typeface="+mn-lt"/>
          <a:ea typeface="+mn-ea"/>
          <a:cs typeface="+mn-cs"/>
        </a:defRPr>
      </a:lvl7pPr>
      <a:lvl8pPr marL="2873375" indent="-363538" algn="l" defTabSz="1018824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accent6"/>
          </a:solidFill>
          <a:latin typeface="+mn-lt"/>
          <a:ea typeface="+mn-ea"/>
          <a:cs typeface="+mn-cs"/>
        </a:defRPr>
      </a:lvl8pPr>
      <a:lvl9pPr marL="3228975" indent="-355600" algn="l" defTabSz="1018824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accent6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4" r="17474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2172" y="2590056"/>
            <a:ext cx="4959364" cy="518234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 rot="10800000" flipV="1">
            <a:off x="204664" y="2590056"/>
            <a:ext cx="4536504" cy="2520280"/>
          </a:xfrm>
        </p:spPr>
        <p:txBody>
          <a:bodyPr/>
          <a:lstStyle/>
          <a:p>
            <a:r>
              <a:rPr lang="fi-FI" dirty="0" smtClean="0"/>
              <a:t>Käyttövoimaselvitys Lahden hyötyajoneuvo-liikenteen tarpeisiin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39322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C8607A0-1F28-4E69-A307-7C0FB8393486}" type="datetime1">
              <a:rPr lang="fi-FI" smtClean="0"/>
              <a:t>15.12.2015</a:t>
            </a:fld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08F345-272B-4070-AF26-BA172EEA2059}" type="slidenum">
              <a:rPr lang="fr-CA" smtClean="0"/>
              <a:pPr/>
              <a:t>10</a:t>
            </a:fld>
            <a:endParaRPr lang="fr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b="1" dirty="0" smtClean="0">
                <a:solidFill>
                  <a:srgbClr val="739600"/>
                </a:solidFill>
              </a:rPr>
              <a:t>Vähentää merkittävästi joukkoliikenteen päästöjä</a:t>
            </a:r>
            <a:endParaRPr lang="fi-FI" sz="2400" b="1" dirty="0" smtClean="0">
              <a:solidFill>
                <a:srgbClr val="739600"/>
              </a:solidFill>
            </a:endParaRPr>
          </a:p>
          <a:p>
            <a:r>
              <a:rPr lang="fi-FI" sz="2400" dirty="0" smtClean="0">
                <a:solidFill>
                  <a:schemeClr val="tx1"/>
                </a:solidFill>
              </a:rPr>
              <a:t>Edulliset polttoainekustannukset</a:t>
            </a:r>
          </a:p>
          <a:p>
            <a:pPr lvl="1"/>
            <a:r>
              <a:rPr lang="fi-FI" sz="2200" dirty="0" smtClean="0">
                <a:solidFill>
                  <a:schemeClr val="tx1"/>
                </a:solidFill>
              </a:rPr>
              <a:t>Jarrutusenergia voidaan hyödyntää</a:t>
            </a:r>
          </a:p>
          <a:p>
            <a:pPr lvl="1"/>
            <a:r>
              <a:rPr lang="fi-FI" sz="2200" dirty="0" smtClean="0">
                <a:solidFill>
                  <a:schemeClr val="tx1"/>
                </a:solidFill>
              </a:rPr>
              <a:t>Käyttökustannukset kompensoivat kalliimpaa hankintahintaa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Parempi matkustusmukavuus</a:t>
            </a:r>
          </a:p>
          <a:p>
            <a:pPr lvl="1"/>
            <a:r>
              <a:rPr lang="fi-FI" sz="2200" dirty="0" smtClean="0">
                <a:solidFill>
                  <a:schemeClr val="tx1"/>
                </a:solidFill>
              </a:rPr>
              <a:t>Sähköbussi on todella hiljainen kaupunkinopeuksissa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Soveltuvaa kalustoa on tarjolla erilaisille linjoille</a:t>
            </a:r>
          </a:p>
          <a:p>
            <a:pPr lvl="1"/>
            <a:r>
              <a:rPr lang="fi-FI" sz="2200" dirty="0" smtClean="0">
                <a:solidFill>
                  <a:schemeClr val="tx1"/>
                </a:solidFill>
              </a:rPr>
              <a:t>Hybridit, </a:t>
            </a:r>
            <a:r>
              <a:rPr lang="fi-FI" sz="2200" dirty="0" err="1" smtClean="0">
                <a:solidFill>
                  <a:schemeClr val="tx1"/>
                </a:solidFill>
              </a:rPr>
              <a:t>plug-in-hybridit</a:t>
            </a:r>
            <a:r>
              <a:rPr lang="fi-FI" sz="2200" dirty="0" smtClean="0">
                <a:solidFill>
                  <a:schemeClr val="tx1"/>
                </a:solidFill>
              </a:rPr>
              <a:t> ja täyssähköbussit</a:t>
            </a:r>
          </a:p>
          <a:p>
            <a:r>
              <a:rPr lang="fi-FI" sz="2600" dirty="0" smtClean="0">
                <a:solidFill>
                  <a:schemeClr val="tx1"/>
                </a:solidFill>
              </a:rPr>
              <a:t>Sähkö yleistyy voimakkaasti bussiliikenteessä</a:t>
            </a:r>
          </a:p>
          <a:p>
            <a:pPr lvl="1"/>
            <a:r>
              <a:rPr lang="fi-FI" sz="2200" dirty="0" smtClean="0">
                <a:solidFill>
                  <a:schemeClr val="tx1"/>
                </a:solidFill>
              </a:rPr>
              <a:t>Useat kalustovalmistajat kehittävät sähköbusseja</a:t>
            </a:r>
          </a:p>
          <a:p>
            <a:pPr lvl="1"/>
            <a:endParaRPr lang="fi-FI" sz="2200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Miksi sähköistetty joukkoliikenne</a:t>
            </a:r>
            <a:endParaRPr lang="fi-FI" dirty="0"/>
          </a:p>
        </p:txBody>
      </p:sp>
      <p:sp>
        <p:nvSpPr>
          <p:cNvPr id="6" name="Rectangle 5"/>
          <p:cNvSpPr/>
          <p:nvPr/>
        </p:nvSpPr>
        <p:spPr>
          <a:xfrm>
            <a:off x="2796952" y="7342584"/>
            <a:ext cx="50292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100" dirty="0" smtClean="0"/>
              <a:t>Tausta: Volvon </a:t>
            </a:r>
            <a:r>
              <a:rPr lang="fi-FI" sz="1100" dirty="0" err="1"/>
              <a:t>plug-in-hybridibussi</a:t>
            </a:r>
            <a:r>
              <a:rPr lang="fi-FI" sz="1100" dirty="0"/>
              <a:t>  (kuva: Volvo </a:t>
            </a:r>
            <a:r>
              <a:rPr lang="fi-FI" sz="1100" dirty="0" err="1"/>
              <a:t>Bus</a:t>
            </a:r>
            <a:r>
              <a:rPr lang="fi-FI" sz="1100" dirty="0"/>
              <a:t> corp.)</a:t>
            </a:r>
          </a:p>
        </p:txBody>
      </p:sp>
    </p:spTree>
    <p:extLst>
      <p:ext uri="{BB962C8B-B14F-4D97-AF65-F5344CB8AC3E}">
        <p14:creationId xmlns:p14="http://schemas.microsoft.com/office/powerpoint/2010/main" val="9575966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C8607A0-1F28-4E69-A307-7C0FB8393486}" type="datetime1">
              <a:rPr lang="fi-FI" smtClean="0"/>
              <a:t>15.12.2015</a:t>
            </a:fld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08F345-272B-4070-AF26-BA172EEA2059}" type="slidenum">
              <a:rPr lang="fr-CA" smtClean="0"/>
              <a:pPr/>
              <a:t>11</a:t>
            </a:fld>
            <a:endParaRPr lang="fr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Plug-in-hybridibussilla</a:t>
            </a:r>
            <a:r>
              <a:rPr lang="fi-FI" dirty="0" smtClean="0"/>
              <a:t> tai täyssähköbussilla liikennöitävät linjat</a:t>
            </a:r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>
            <a:off x="492696" y="1653952"/>
            <a:ext cx="45365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Linjat 5, 21 ja 32/A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Yhteensä 15 bussia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Noin 17% kilpailutetun liikenteen suoritteista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Lataus torilla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err="1" smtClean="0"/>
              <a:t>Plug-in-hybridillä</a:t>
            </a:r>
            <a:r>
              <a:rPr lang="fi-FI" sz="2400" dirty="0" smtClean="0"/>
              <a:t> voidaan liikennöidä nykyisen kaltaisilla aikatauluilla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Täyssähköbussin lataus torin lisäksi jokaisen linjan päätepysäkillä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Täyssähköbussi vaatii hieman väljemmät aikataulut</a:t>
            </a:r>
          </a:p>
        </p:txBody>
      </p:sp>
      <p:pic>
        <p:nvPicPr>
          <p:cNvPr id="8" name="Content Placeholder 7" descr="\\se.wspgroup.com\Projects-HEL1\1000\307214_BIOBUSSI\3_Dokumentit\33_Kaaviot_kuvat\Linjakartat_pdf\linjakartta_5_21_32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5"/>
          <a:stretch/>
        </p:blipFill>
        <p:spPr bwMode="auto">
          <a:xfrm>
            <a:off x="5173217" y="1365921"/>
            <a:ext cx="3960440" cy="2790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L:\1000\307214_BIOBUSSI\2_Lahtotiedot\21_Valokuvat\Volvo_Pug_in_ Hybrid_Sweden_2013_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216" y="4263746"/>
            <a:ext cx="3960440" cy="265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101208" y="6995755"/>
            <a:ext cx="50292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100" dirty="0" smtClean="0"/>
              <a:t>Volvon </a:t>
            </a:r>
            <a:r>
              <a:rPr lang="fi-FI" sz="1100" dirty="0" err="1" smtClean="0"/>
              <a:t>plug-in-hybridibussi</a:t>
            </a:r>
            <a:r>
              <a:rPr lang="fi-FI" sz="1100" dirty="0" smtClean="0"/>
              <a:t> (</a:t>
            </a:r>
            <a:r>
              <a:rPr lang="fi-FI" sz="1100" dirty="0"/>
              <a:t>kuva: </a:t>
            </a:r>
            <a:r>
              <a:rPr lang="fi-FI" sz="1100" dirty="0" smtClean="0"/>
              <a:t>Volvo </a:t>
            </a:r>
            <a:r>
              <a:rPr lang="fi-FI" sz="1100" dirty="0" err="1" smtClean="0"/>
              <a:t>Bus</a:t>
            </a:r>
            <a:r>
              <a:rPr lang="fi-FI" sz="1100" dirty="0" smtClean="0"/>
              <a:t> corp.)</a:t>
            </a:r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4182306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C8607A0-1F28-4E69-A307-7C0FB8393486}" type="datetime1">
              <a:rPr lang="fi-FI" smtClean="0"/>
              <a:t>15.12.2015</a:t>
            </a:fld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08F345-272B-4070-AF26-BA172EEA2059}" type="slidenum">
              <a:rPr lang="fr-CA" smtClean="0"/>
              <a:pPr/>
              <a:t>12</a:t>
            </a:fld>
            <a:endParaRPr lang="fr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</a:t>
            </a:r>
            <a:r>
              <a:rPr lang="fi-FI" dirty="0" smtClean="0"/>
              <a:t>ybridibussilla liikennöitävät linjat</a:t>
            </a:r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>
            <a:off x="492696" y="1653952"/>
            <a:ext cx="45365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Linjat 1 ja 31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Yhteensä 12 bussia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Noin 14% kilpailutetun liikenteen suoritteista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Voidaan liikennöidä nykyisillä aikatauluilla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Ei vaadi latausinfrastruktuuria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Voidaan ottaa käyttöön myös muilla linjoilla</a:t>
            </a:r>
          </a:p>
          <a:p>
            <a:pPr marL="795162" lvl="1" indent="-285750">
              <a:buFont typeface="Arial" panose="020B0604020202020204" pitchFamily="34" charset="0"/>
              <a:buChar char="•"/>
            </a:pPr>
            <a:r>
              <a:rPr lang="fi-FI" sz="2200" dirty="0" smtClean="0"/>
              <a:t>Ensisijaisesti tiheästi liikennöidyt kaupunkilinjat</a:t>
            </a:r>
          </a:p>
        </p:txBody>
      </p:sp>
      <p:pic>
        <p:nvPicPr>
          <p:cNvPr id="9" name="Picture 8" descr="L:\1000\307214_BIOBUSSI\3_Dokumentit\33_Kaaviot_kuvat\Linjakartat_pdf\linjakartta_1_3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7" b="1625"/>
          <a:stretch/>
        </p:blipFill>
        <p:spPr bwMode="auto">
          <a:xfrm>
            <a:off x="5419106" y="1149896"/>
            <a:ext cx="3642542" cy="31735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6" name="Picture 2" descr="L:\1000\307214_BIOBUSSI\2_Lahtotiedot\21_Valokuvat\15225-0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106" y="4462264"/>
            <a:ext cx="3642542" cy="252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317232" y="7008966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 smtClean="0"/>
              <a:t>Scanian </a:t>
            </a:r>
            <a:r>
              <a:rPr lang="fi-FI" sz="1100" dirty="0"/>
              <a:t>hybridibussi </a:t>
            </a:r>
            <a:r>
              <a:rPr lang="fi-FI" sz="1100" dirty="0" smtClean="0"/>
              <a:t> (</a:t>
            </a:r>
            <a:r>
              <a:rPr lang="fi-FI" sz="1100" dirty="0"/>
              <a:t>kuva: Scania CV AB)</a:t>
            </a:r>
          </a:p>
        </p:txBody>
      </p:sp>
    </p:spTree>
    <p:extLst>
      <p:ext uri="{BB962C8B-B14F-4D97-AF65-F5344CB8AC3E}">
        <p14:creationId xmlns:p14="http://schemas.microsoft.com/office/powerpoint/2010/main" val="42823533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C8607A0-1F28-4E69-A307-7C0FB8393486}" type="datetime1">
              <a:rPr lang="fi-FI" smtClean="0"/>
              <a:t>15.12.2015</a:t>
            </a:fld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08F345-272B-4070-AF26-BA172EEA2059}" type="slidenum">
              <a:rPr lang="fr-CA" smtClean="0"/>
              <a:pPr/>
              <a:t>13</a:t>
            </a:fld>
            <a:endParaRPr lang="fr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5150" y="3022104"/>
            <a:ext cx="8928099" cy="3085280"/>
          </a:xfrm>
        </p:spPr>
        <p:txBody>
          <a:bodyPr/>
          <a:lstStyle/>
          <a:p>
            <a:r>
              <a:rPr lang="fi-FI" sz="2400" dirty="0" smtClean="0">
                <a:solidFill>
                  <a:schemeClr val="tx1"/>
                </a:solidFill>
              </a:rPr>
              <a:t>Ei vähennä päästöjä</a:t>
            </a:r>
          </a:p>
          <a:p>
            <a:pPr lvl="1"/>
            <a:r>
              <a:rPr lang="fi-FI" sz="2200" dirty="0" smtClean="0">
                <a:solidFill>
                  <a:schemeClr val="tx1"/>
                </a:solidFill>
              </a:rPr>
              <a:t>Vastaavat päästöt kuin EURO 6 diesel-kalustolla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Hankintahinnaltaan diesel-busseja kalliimpia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Kalusto on epäluotettavampaa ja huolto- ja korjauskustannukset ovat suuremmat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Ei säästöä polttoainekustannuksissa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Vaatii merkittävät investoinnit tankkausinfrastruktuuriin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Miksi ei biokaasu</a:t>
            </a:r>
            <a:endParaRPr lang="fi-FI" dirty="0"/>
          </a:p>
        </p:txBody>
      </p:sp>
      <p:pic>
        <p:nvPicPr>
          <p:cNvPr id="1026" name="Picture 2" descr="L:\1000\307214_BIOBUSSI\2_Lahtotiedot\21_Valokuvat\P52503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326" y="789856"/>
            <a:ext cx="3397019" cy="2547764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&quot;No&quot; Symbol 9"/>
          <p:cNvSpPr/>
          <p:nvPr/>
        </p:nvSpPr>
        <p:spPr>
          <a:xfrm>
            <a:off x="6903558" y="1579074"/>
            <a:ext cx="914400" cy="914400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9878" y="1312999"/>
            <a:ext cx="8739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800" b="1" dirty="0" smtClean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3383801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C8607A0-1F28-4E69-A307-7C0FB8393486}" type="datetime1">
              <a:rPr lang="fi-FI" smtClean="0"/>
              <a:t>15.12.2015</a:t>
            </a:fld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08F345-272B-4070-AF26-BA172EEA2059}" type="slidenum">
              <a:rPr lang="fr-CA" smtClean="0"/>
              <a:pPr/>
              <a:t>14</a:t>
            </a:fld>
            <a:endParaRPr lang="fr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 smtClean="0">
                <a:solidFill>
                  <a:schemeClr val="tx1"/>
                </a:solidFill>
              </a:rPr>
              <a:t>Esitettyjen linjojen liikennöintisopimukset päättyvät 30.6.2019</a:t>
            </a:r>
          </a:p>
          <a:p>
            <a:pPr lvl="1"/>
            <a:r>
              <a:rPr lang="fi-FI" sz="2200" dirty="0" smtClean="0">
                <a:solidFill>
                  <a:schemeClr val="tx1"/>
                </a:solidFill>
              </a:rPr>
              <a:t>Uuden käyttövoiman kalusto liikenteessä 1.7.2019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Kilpailutus tulee käynnistää alkuvuodesta 2018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Ennen kilpailutusta tulee seurata Suomen ja Ruotsin sähköistetystä liikenteestä saatavia kokemuksia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Kilpailutus mahdollisesti innovaatiokilpailuna, jonka ensimmäisessä vaiheessa käydään vuoropuhelua liikennöitsijöiden, kalustovalmistajien ja latauslaitteiden valmistajien kanssa</a:t>
            </a:r>
          </a:p>
          <a:p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Jatko ja aikataulu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441915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C8607A0-1F28-4E69-A307-7C0FB8393486}" type="datetime1">
              <a:rPr lang="fi-FI" smtClean="0"/>
              <a:t>15.12.2015</a:t>
            </a:fld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08F345-272B-4070-AF26-BA172EEA2059}" type="slidenum">
              <a:rPr lang="fr-CA" smtClean="0"/>
              <a:pPr/>
              <a:t>2</a:t>
            </a:fld>
            <a:endParaRPr lang="fr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 smtClean="0">
                <a:solidFill>
                  <a:schemeClr val="tx1"/>
                </a:solidFill>
              </a:rPr>
              <a:t>Lahden kaupungin tavoitteena kasvihuonepäästöjen vähentäminen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Muutos hyötyajoneuvojen käyttövoimassa näyttää tapahtuvan henkilöautokantaa nopeammin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Lahden seudun liikenteellä on liikenteen tilaajana suuri vastuu alueen joukkoliikenteen kehittämisestä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Mahdollisuus hyödyntää käyttövoimaa muussa hyötyajoneuvoliikenteessä?</a:t>
            </a:r>
          </a:p>
          <a:p>
            <a:r>
              <a:rPr lang="fi-FI" sz="2400" dirty="0">
                <a:solidFill>
                  <a:schemeClr val="tx1"/>
                </a:solidFill>
              </a:rPr>
              <a:t>Selvitys on osa </a:t>
            </a:r>
            <a:r>
              <a:rPr lang="fi-FI" sz="2400" dirty="0" err="1" smtClean="0">
                <a:solidFill>
                  <a:schemeClr val="tx1"/>
                </a:solidFill>
              </a:rPr>
              <a:t>Tekes-eBusSystems-hankketta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Työn lähtökohdat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26514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07A0-1F28-4E69-A307-7C0FB8393486}" type="datetime1">
              <a:rPr lang="fi-FI" smtClean="0"/>
              <a:pPr/>
              <a:t>15.12.2015</a:t>
            </a:fld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F345-272B-4070-AF26-BA172EEA2059}" type="slidenum">
              <a:rPr lang="fr-CA" smtClean="0"/>
              <a:pPr/>
              <a:t>3</a:t>
            </a:fld>
            <a:endParaRPr lang="fr-CA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Bussien käyttövoimavaihtoehdot</a:t>
            </a:r>
            <a:endParaRPr lang="fi-FI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890" y="1293912"/>
            <a:ext cx="4392613" cy="2174517"/>
          </a:xfrm>
        </p:spPr>
      </p:pic>
      <p:sp>
        <p:nvSpPr>
          <p:cNvPr id="13" name="TextBox 12"/>
          <p:cNvSpPr txBox="1"/>
          <p:nvPr/>
        </p:nvSpPr>
        <p:spPr>
          <a:xfrm>
            <a:off x="708719" y="1293912"/>
            <a:ext cx="458636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Dieselbussi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Perinteisin ja yleisin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Tarvittava infrastruktuuri olemassa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Polttoainekustannukset </a:t>
            </a:r>
            <a:br>
              <a:rPr lang="fi-FI" dirty="0" smtClean="0"/>
            </a:br>
            <a:r>
              <a:rPr lang="fi-FI" dirty="0" smtClean="0"/>
              <a:t>noin 33 € /100km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Bussin hinta noin 240 000 €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06468" y="3454152"/>
            <a:ext cx="50292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100" dirty="0" smtClean="0"/>
              <a:t>Mercedes </a:t>
            </a:r>
            <a:r>
              <a:rPr lang="fi-FI" sz="1100" dirty="0"/>
              <a:t>Benzin dieselbussi Lahdessa (kuva: Lahden kaupunki)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8719" y="4073324"/>
            <a:ext cx="45929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Kaasubussi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Polttoaineena maa- tai biokaasu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Vaatii suuret investoinnit</a:t>
            </a:r>
          </a:p>
          <a:p>
            <a:r>
              <a:rPr lang="fi-FI" dirty="0" smtClean="0"/>
              <a:t>     tankkausinfrastruktuuriin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Polttoainekustannukset </a:t>
            </a:r>
            <a:br>
              <a:rPr lang="fi-FI" dirty="0" smtClean="0"/>
            </a:br>
            <a:r>
              <a:rPr lang="fi-FI" dirty="0" smtClean="0"/>
              <a:t>noin 36€ /100km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Bussin hinta noin 300 000 €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06468" y="6838528"/>
            <a:ext cx="29654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 smtClean="0"/>
              <a:t>MAN kaasubussi (kuva</a:t>
            </a:r>
            <a:r>
              <a:rPr lang="fi-FI" sz="1100" dirty="0"/>
              <a:t>: </a:t>
            </a:r>
            <a:r>
              <a:rPr lang="fi-FI" sz="1100" dirty="0" smtClean="0"/>
              <a:t>Simo Airaksinen)</a:t>
            </a:r>
            <a:endParaRPr lang="fi-FI" sz="1100" dirty="0"/>
          </a:p>
        </p:txBody>
      </p:sp>
      <p:pic>
        <p:nvPicPr>
          <p:cNvPr id="18" name="Content Placeholder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3" b="14568"/>
          <a:stretch/>
        </p:blipFill>
        <p:spPr>
          <a:xfrm>
            <a:off x="5291322" y="4289366"/>
            <a:ext cx="4359274" cy="257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435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07A0-1F28-4E69-A307-7C0FB8393486}" type="datetime1">
              <a:rPr lang="fi-FI" smtClean="0"/>
              <a:pPr/>
              <a:t>15.12.2015</a:t>
            </a:fld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F345-272B-4070-AF26-BA172EEA2059}" type="slidenum">
              <a:rPr lang="fr-CA" smtClean="0"/>
              <a:pPr/>
              <a:t>4</a:t>
            </a:fld>
            <a:endParaRPr lang="fr-CA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Bussien käyttövoimavaihtoehdot</a:t>
            </a:r>
            <a:endParaRPr lang="fi-FI" dirty="0"/>
          </a:p>
        </p:txBody>
      </p:sp>
      <p:sp>
        <p:nvSpPr>
          <p:cNvPr id="14" name="TextBox 13"/>
          <p:cNvSpPr txBox="1"/>
          <p:nvPr/>
        </p:nvSpPr>
        <p:spPr>
          <a:xfrm>
            <a:off x="708720" y="3958208"/>
            <a:ext cx="468052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 smtClean="0"/>
              <a:t>Plug-in-hybridibussi</a:t>
            </a:r>
            <a:endParaRPr lang="fi-FI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Diesel- ja sähkömoottori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Ladattavat akut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</a:t>
            </a:r>
            <a:r>
              <a:rPr lang="fi-FI" dirty="0" smtClean="0"/>
              <a:t>ahdollista ajaa myös pelkällä sähköllä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Vaatii latauslaitteen linjan varrelle ja varikolle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Polttoainekustannukset </a:t>
            </a:r>
            <a:br>
              <a:rPr lang="fi-FI" dirty="0" smtClean="0"/>
            </a:br>
            <a:r>
              <a:rPr lang="fi-FI" dirty="0" smtClean="0"/>
              <a:t>noin 17€ /100km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Bussin hinta noin 480 000 €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04900" y="6648926"/>
            <a:ext cx="50292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100" dirty="0" smtClean="0"/>
              <a:t>Volvon </a:t>
            </a:r>
            <a:r>
              <a:rPr lang="fi-FI" sz="1100" dirty="0" err="1" smtClean="0"/>
              <a:t>plug-in-hybridibussi</a:t>
            </a:r>
            <a:r>
              <a:rPr lang="fi-FI" sz="1100" dirty="0" smtClean="0"/>
              <a:t>  (</a:t>
            </a:r>
            <a:r>
              <a:rPr lang="fi-FI" sz="1100" dirty="0"/>
              <a:t>kuva: </a:t>
            </a:r>
            <a:r>
              <a:rPr lang="fi-FI" sz="1100" dirty="0" smtClean="0"/>
              <a:t>Volvo </a:t>
            </a:r>
            <a:r>
              <a:rPr lang="fi-FI" sz="1100" dirty="0" err="1" smtClean="0"/>
              <a:t>Bus</a:t>
            </a:r>
            <a:r>
              <a:rPr lang="fi-FI" sz="1100" dirty="0" smtClean="0"/>
              <a:t> corp.)</a:t>
            </a:r>
            <a:endParaRPr lang="fi-FI" sz="1100" dirty="0"/>
          </a:p>
        </p:txBody>
      </p:sp>
      <p:pic>
        <p:nvPicPr>
          <p:cNvPr id="22" name="Content Placeholder 21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296" y="4275028"/>
            <a:ext cx="3603890" cy="2375610"/>
          </a:xfrm>
        </p:spPr>
      </p:pic>
      <p:pic>
        <p:nvPicPr>
          <p:cNvPr id="12" name="Content Placeholder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786" y="1340257"/>
            <a:ext cx="3600400" cy="246436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08720" y="1344881"/>
            <a:ext cx="47400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Hybridibussi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Diesel- ja sähkömoottori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Voi liikennöidä nykyisessä infrastruktuurissa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Polttoainekustannukset </a:t>
            </a:r>
            <a:br>
              <a:rPr lang="fi-FI" dirty="0" smtClean="0"/>
            </a:br>
            <a:r>
              <a:rPr lang="fi-FI" dirty="0" smtClean="0"/>
              <a:t>noin 26€ /100km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Bussin hinta noin 300 000 €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01357" y="3804625"/>
            <a:ext cx="50292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100" dirty="0" smtClean="0"/>
              <a:t>Scanian </a:t>
            </a:r>
            <a:r>
              <a:rPr lang="fi-FI" sz="1100" dirty="0"/>
              <a:t>hybridibussi </a:t>
            </a:r>
            <a:r>
              <a:rPr lang="fi-FI" sz="1100" dirty="0" smtClean="0"/>
              <a:t> (</a:t>
            </a:r>
            <a:r>
              <a:rPr lang="fi-FI" sz="1100" dirty="0"/>
              <a:t>kuva: Scania CV AB)</a:t>
            </a:r>
          </a:p>
        </p:txBody>
      </p:sp>
    </p:spTree>
    <p:extLst>
      <p:ext uri="{BB962C8B-B14F-4D97-AF65-F5344CB8AC3E}">
        <p14:creationId xmlns:p14="http://schemas.microsoft.com/office/powerpoint/2010/main" val="11977155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07A0-1F28-4E69-A307-7C0FB8393486}" type="datetime1">
              <a:rPr lang="fi-FI" smtClean="0"/>
              <a:pPr/>
              <a:t>15.12.2015</a:t>
            </a:fld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F345-272B-4070-AF26-BA172EEA2059}" type="slidenum">
              <a:rPr lang="fr-CA" smtClean="0"/>
              <a:pPr/>
              <a:t>5</a:t>
            </a:fld>
            <a:endParaRPr lang="fr-CA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Bussien käyttövoimavaihtoehdot</a:t>
            </a:r>
            <a:endParaRPr lang="fi-FI" dirty="0"/>
          </a:p>
        </p:txBody>
      </p:sp>
      <p:sp>
        <p:nvSpPr>
          <p:cNvPr id="14" name="TextBox 13"/>
          <p:cNvSpPr txBox="1"/>
          <p:nvPr/>
        </p:nvSpPr>
        <p:spPr>
          <a:xfrm>
            <a:off x="636712" y="1365920"/>
            <a:ext cx="55469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Täyssähköbussi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Sähkömoottori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Ladattavat akut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Ei lähipäästöjä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Vaatii latauslaitteen linjan varrelle ja varikolle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Polttoainekustannukset noin 10€ /100km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Bussin hinta noin 470 000 €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73216" y="6694512"/>
            <a:ext cx="50292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100" dirty="0" smtClean="0"/>
              <a:t>Volvon täyssähköbussi (</a:t>
            </a:r>
            <a:r>
              <a:rPr lang="fi-FI" sz="1100" dirty="0"/>
              <a:t>kuva: </a:t>
            </a:r>
            <a:r>
              <a:rPr lang="fi-FI" sz="1100" dirty="0" smtClean="0"/>
              <a:t>Volvo </a:t>
            </a:r>
            <a:r>
              <a:rPr lang="fi-FI" sz="1100" dirty="0" err="1" smtClean="0"/>
              <a:t>Bus</a:t>
            </a:r>
            <a:r>
              <a:rPr lang="fi-FI" sz="1100" dirty="0" smtClean="0"/>
              <a:t> corp.)</a:t>
            </a:r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3984412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C8607A0-1F28-4E69-A307-7C0FB8393486}" type="datetime1">
              <a:rPr lang="fi-FI" smtClean="0"/>
              <a:t>15.12.2015</a:t>
            </a:fld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08F345-272B-4070-AF26-BA172EEA2059}" type="slidenum">
              <a:rPr lang="fr-CA" smtClean="0"/>
              <a:pPr/>
              <a:t>6</a:t>
            </a:fld>
            <a:endParaRPr lang="fr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Yhteenveto tarkasteltavista tekniikoista</a:t>
            </a:r>
            <a:endParaRPr lang="fi-FI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180861"/>
              </p:ext>
            </p:extLst>
          </p:nvPr>
        </p:nvGraphicFramePr>
        <p:xfrm>
          <a:off x="636713" y="1941984"/>
          <a:ext cx="8712968" cy="43204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1191"/>
                <a:gridCol w="1285520"/>
                <a:gridCol w="1500722"/>
                <a:gridCol w="1560703"/>
                <a:gridCol w="1509313"/>
                <a:gridCol w="1285519"/>
              </a:tblGrid>
              <a:tr h="508293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fi-FI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fi-FI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Dieselbussi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fi-FI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Hybridibussi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fi-FI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Plug-in-hybridibussi</a:t>
                      </a:r>
                      <a:endParaRPr lang="fi-FI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fi-FI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Täyssähkö-bussi</a:t>
                      </a:r>
                      <a:endParaRPr lang="fi-FI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fi-FI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Biokaasu-bussi</a:t>
                      </a:r>
                      <a:endParaRPr lang="fi-FI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08293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fi-FI" sz="1400" dirty="0">
                          <a:effectLst/>
                        </a:rPr>
                        <a:t>Hankintahinta</a:t>
                      </a:r>
                      <a:endParaRPr lang="fi-FI" sz="1400" dirty="0"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fi-FI" sz="1400" dirty="0">
                          <a:effectLst/>
                        </a:rPr>
                        <a:t>Edullisin</a:t>
                      </a:r>
                      <a:endParaRPr lang="fi-FI" sz="1400" dirty="0"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fi-FI" sz="1400">
                          <a:effectLst/>
                        </a:rPr>
                        <a:t>Kalliimpi +25%</a:t>
                      </a:r>
                      <a:endParaRPr lang="fi-FI" sz="1400"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fi-FI" sz="1400">
                          <a:effectLst/>
                        </a:rPr>
                        <a:t>Kalliimpi +100%</a:t>
                      </a:r>
                      <a:endParaRPr lang="fi-FI" sz="1400"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fi-FI" sz="1400">
                          <a:effectLst/>
                        </a:rPr>
                        <a:t>Kalliimpi +100%</a:t>
                      </a:r>
                      <a:endParaRPr lang="fi-FI" sz="1400"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fi-FI" sz="1400">
                          <a:effectLst/>
                        </a:rPr>
                        <a:t>Kalliimpi +25%</a:t>
                      </a:r>
                      <a:endParaRPr lang="fi-FI" sz="1400"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2437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fi-FI" sz="1400" dirty="0">
                          <a:effectLst/>
                        </a:rPr>
                        <a:t>Varikko- ja </a:t>
                      </a:r>
                      <a:r>
                        <a:rPr lang="fi-FI" sz="1400" dirty="0" err="1" smtClean="0">
                          <a:effectLst/>
                        </a:rPr>
                        <a:t>infra-kustannukset</a:t>
                      </a:r>
                      <a:endParaRPr lang="fi-FI" sz="1400" dirty="0"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fi-FI" sz="1400" dirty="0">
                          <a:effectLst/>
                        </a:rPr>
                        <a:t>Ei </a:t>
                      </a:r>
                      <a:r>
                        <a:rPr lang="fi-FI" sz="1400" dirty="0" smtClean="0">
                          <a:effectLst/>
                        </a:rPr>
                        <a:t>lisä-kustannuksia</a:t>
                      </a:r>
                      <a:endParaRPr lang="fi-FI" sz="1400" dirty="0"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fi-FI" sz="1400" dirty="0">
                          <a:effectLst/>
                        </a:rPr>
                        <a:t>Pienet</a:t>
                      </a:r>
                      <a:endParaRPr lang="fi-FI" sz="1400" dirty="0"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fi-FI" sz="1400" dirty="0">
                          <a:effectLst/>
                        </a:rPr>
                        <a:t>Kohtalaiset</a:t>
                      </a:r>
                      <a:endParaRPr lang="fi-FI" sz="1400" dirty="0"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fi-FI" sz="1400">
                          <a:effectLst/>
                        </a:rPr>
                        <a:t>Suuret</a:t>
                      </a:r>
                      <a:endParaRPr lang="fi-FI" sz="1400"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fi-FI" sz="1400">
                          <a:effectLst/>
                        </a:rPr>
                        <a:t>Suuret</a:t>
                      </a:r>
                      <a:endParaRPr lang="fi-FI" sz="1400"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8293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fi-FI" sz="1400" dirty="0" smtClean="0">
                          <a:effectLst/>
                        </a:rPr>
                        <a:t>Kilometri-kustannus</a:t>
                      </a:r>
                      <a:endParaRPr lang="fi-FI" sz="1400" dirty="0"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fi-FI" sz="1400" dirty="0">
                          <a:effectLst/>
                        </a:rPr>
                        <a:t>Normaali</a:t>
                      </a:r>
                      <a:endParaRPr lang="fi-FI" sz="1400" dirty="0"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fi-FI" sz="1400" dirty="0">
                          <a:effectLst/>
                        </a:rPr>
                        <a:t>Edullisempi</a:t>
                      </a:r>
                      <a:endParaRPr lang="fi-FI" sz="1400" dirty="0"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fi-FI" sz="1400" dirty="0">
                          <a:effectLst/>
                        </a:rPr>
                        <a:t>Selvästi edullisempi</a:t>
                      </a:r>
                      <a:endParaRPr lang="fi-FI" sz="1400" dirty="0"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fi-FI" sz="1400" dirty="0">
                          <a:effectLst/>
                        </a:rPr>
                        <a:t>Selvästi edullisempi</a:t>
                      </a:r>
                      <a:endParaRPr lang="fi-FI" sz="1400" dirty="0"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fi-FI" sz="1400">
                          <a:effectLst/>
                        </a:rPr>
                        <a:t>Normaali</a:t>
                      </a:r>
                      <a:endParaRPr lang="fi-FI" sz="1400"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8293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fi-FI" sz="1400" dirty="0" smtClean="0">
                          <a:effectLst/>
                        </a:rPr>
                        <a:t>Pakokaasu-päästöt</a:t>
                      </a:r>
                      <a:endParaRPr lang="fi-FI" sz="1400" dirty="0"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fi-FI" sz="1400">
                          <a:effectLst/>
                        </a:rPr>
                        <a:t>Normaalit</a:t>
                      </a:r>
                      <a:endParaRPr lang="fi-FI" sz="1400"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fi-FI" sz="1400">
                          <a:effectLst/>
                        </a:rPr>
                        <a:t>Pienemmät</a:t>
                      </a:r>
                      <a:endParaRPr lang="fi-FI" sz="1400"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fi-FI" sz="1400" dirty="0">
                          <a:effectLst/>
                        </a:rPr>
                        <a:t>Pienet</a:t>
                      </a:r>
                      <a:endParaRPr lang="fi-FI" sz="1400" dirty="0"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fi-FI" sz="1400" dirty="0">
                          <a:effectLst/>
                        </a:rPr>
                        <a:t>Ei päästöjä</a:t>
                      </a:r>
                      <a:endParaRPr lang="fi-FI" sz="1400" dirty="0"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fi-FI" sz="1400">
                          <a:effectLst/>
                        </a:rPr>
                        <a:t>Normaalit</a:t>
                      </a:r>
                      <a:endParaRPr lang="fi-FI" sz="1400"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243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fi-FI" sz="1400" dirty="0">
                          <a:effectLst/>
                        </a:rPr>
                        <a:t>Kaluston luotettavuus</a:t>
                      </a:r>
                      <a:endParaRPr lang="fi-FI" sz="1400" dirty="0"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fi-FI" sz="1400">
                          <a:effectLst/>
                        </a:rPr>
                        <a:t>Normaali</a:t>
                      </a:r>
                      <a:endParaRPr lang="fi-FI" sz="1400"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fi-FI" sz="1400">
                          <a:effectLst/>
                        </a:rPr>
                        <a:t>Normaali</a:t>
                      </a:r>
                      <a:endParaRPr lang="fi-FI" sz="1400"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fi-FI" sz="1400" dirty="0">
                          <a:effectLst/>
                        </a:rPr>
                        <a:t>Ei kokemuksia</a:t>
                      </a:r>
                      <a:endParaRPr lang="fi-FI" sz="1400" dirty="0"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fi-FI" sz="1400" dirty="0">
                          <a:effectLst/>
                        </a:rPr>
                        <a:t>Ei kokemuksia</a:t>
                      </a:r>
                      <a:endParaRPr lang="fi-FI" sz="1400" dirty="0"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fi-FI" sz="1400" dirty="0">
                          <a:effectLst/>
                        </a:rPr>
                        <a:t>Heikompi</a:t>
                      </a:r>
                      <a:endParaRPr lang="fi-FI" sz="1400" dirty="0"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243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fi-FI" sz="1400" dirty="0">
                          <a:effectLst/>
                        </a:rPr>
                        <a:t>Houkuttelevuus</a:t>
                      </a:r>
                      <a:endParaRPr lang="fi-FI" sz="1400" dirty="0"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fi-FI" sz="1400">
                          <a:effectLst/>
                        </a:rPr>
                        <a:t>Normaali</a:t>
                      </a:r>
                      <a:endParaRPr lang="fi-FI" sz="1400"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fi-FI" sz="1400">
                          <a:effectLst/>
                        </a:rPr>
                        <a:t>Hieman houkuttelevampi</a:t>
                      </a:r>
                      <a:endParaRPr lang="fi-FI" sz="1400"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fi-FI" sz="1400">
                          <a:effectLst/>
                        </a:rPr>
                        <a:t>Houkutteleva</a:t>
                      </a:r>
                      <a:endParaRPr lang="fi-FI" sz="1400"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fi-FI" sz="1400" dirty="0">
                          <a:effectLst/>
                        </a:rPr>
                        <a:t>Houkutteleva</a:t>
                      </a:r>
                      <a:endParaRPr lang="fi-FI" sz="1400" dirty="0"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fi-FI" sz="1400" dirty="0">
                          <a:effectLst/>
                        </a:rPr>
                        <a:t>Normaali</a:t>
                      </a:r>
                      <a:endParaRPr lang="fi-FI" sz="1400" dirty="0"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03128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C8607A0-1F28-4E69-A307-7C0FB8393486}" type="datetime1">
              <a:rPr lang="fi-FI" smtClean="0"/>
              <a:t>15.12.2015</a:t>
            </a:fld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08F345-272B-4070-AF26-BA172EEA2059}" type="slidenum">
              <a:rPr lang="fr-CA" smtClean="0"/>
              <a:pPr/>
              <a:t>7</a:t>
            </a:fld>
            <a:endParaRPr lang="fr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Nykyinen joukkoliikennelinjasto</a:t>
            </a:r>
            <a:endParaRPr lang="fi-FI" dirty="0"/>
          </a:p>
        </p:txBody>
      </p:sp>
      <p:pic>
        <p:nvPicPr>
          <p:cNvPr id="6" name="Content Placeholder 5" descr="L:\1000\307214_BIOBUSSI\2_Lahtotiedot\LAKOS_linjakarttoja\linjakartta_kaikki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" t="1788" r="3493" b="1513"/>
          <a:stretch/>
        </p:blipFill>
        <p:spPr bwMode="auto">
          <a:xfrm>
            <a:off x="708720" y="1365920"/>
            <a:ext cx="5904656" cy="41301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6712" y="5494183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87 bussia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Liikennöintikustannukset 19,5 miljoonaa €/vuosi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Pääasiassa keskustan läpi kulkevia heilurilinjoja</a:t>
            </a:r>
          </a:p>
        </p:txBody>
      </p:sp>
    </p:spTree>
    <p:extLst>
      <p:ext uri="{BB962C8B-B14F-4D97-AF65-F5344CB8AC3E}">
        <p14:creationId xmlns:p14="http://schemas.microsoft.com/office/powerpoint/2010/main" val="34796938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C8607A0-1F28-4E69-A307-7C0FB8393486}" type="datetime1">
              <a:rPr lang="fi-FI" smtClean="0"/>
              <a:t>15.12.2015</a:t>
            </a:fld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08F345-272B-4070-AF26-BA172EEA2059}" type="slidenum">
              <a:rPr lang="fr-CA" smtClean="0"/>
              <a:pPr/>
              <a:t>8</a:t>
            </a:fld>
            <a:endParaRPr lang="fr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Käyttövoimien kustannusvaikutukset</a:t>
            </a:r>
            <a:endParaRPr lang="fi-FI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03" y="1509936"/>
            <a:ext cx="902285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02" y="4174232"/>
            <a:ext cx="9001002" cy="2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57239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C8607A0-1F28-4E69-A307-7C0FB8393486}" type="datetime1">
              <a:rPr lang="fi-FI" smtClean="0"/>
              <a:t>15.12.2015</a:t>
            </a:fld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08F345-272B-4070-AF26-BA172EEA2059}" type="slidenum">
              <a:rPr lang="fr-CA" smtClean="0"/>
              <a:pPr/>
              <a:t>9</a:t>
            </a:fld>
            <a:endParaRPr lang="fr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Käyttövoimien kustannusvaikutukset</a:t>
            </a:r>
            <a:endParaRPr lang="fi-FI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02" y="1221904"/>
            <a:ext cx="8928994" cy="273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03" y="4102224"/>
            <a:ext cx="894210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06253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blank">
  <a:themeElements>
    <a:clrScheme name="WSP Blu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B4499"/>
      </a:accent1>
      <a:accent2>
        <a:srgbClr val="69BE28"/>
      </a:accent2>
      <a:accent3>
        <a:srgbClr val="0098DB"/>
      </a:accent3>
      <a:accent4>
        <a:srgbClr val="9DBCB0"/>
      </a:accent4>
      <a:accent5>
        <a:srgbClr val="009AA6"/>
      </a:accent5>
      <a:accent6>
        <a:srgbClr val="666465"/>
      </a:accent6>
      <a:hlink>
        <a:srgbClr val="000000"/>
      </a:hlink>
      <a:folHlink>
        <a:srgbClr val="000000"/>
      </a:folHlink>
    </a:clrScheme>
    <a:fontScheme name="Geniv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WSP Group">
      <a:dk1>
        <a:sysClr val="windowText" lastClr="000000"/>
      </a:dk1>
      <a:lt1>
        <a:sysClr val="window" lastClr="FFFFFF"/>
      </a:lt1>
      <a:dk2>
        <a:srgbClr val="0B4499"/>
      </a:dk2>
      <a:lt2>
        <a:srgbClr val="B5ACA6"/>
      </a:lt2>
      <a:accent1>
        <a:srgbClr val="0B4499"/>
      </a:accent1>
      <a:accent2>
        <a:srgbClr val="69BE28"/>
      </a:accent2>
      <a:accent3>
        <a:srgbClr val="0098DB"/>
      </a:accent3>
      <a:accent4>
        <a:srgbClr val="80DED6"/>
      </a:accent4>
      <a:accent5>
        <a:srgbClr val="009AA6"/>
      </a:accent5>
      <a:accent6>
        <a:srgbClr val="666465"/>
      </a:accent6>
      <a:hlink>
        <a:srgbClr val="0B4499"/>
      </a:hlink>
      <a:folHlink>
        <a:srgbClr val="009A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SP Group">
      <a:dk1>
        <a:sysClr val="windowText" lastClr="000000"/>
      </a:dk1>
      <a:lt1>
        <a:sysClr val="window" lastClr="FFFFFF"/>
      </a:lt1>
      <a:dk2>
        <a:srgbClr val="0B4499"/>
      </a:dk2>
      <a:lt2>
        <a:srgbClr val="B5ACA6"/>
      </a:lt2>
      <a:accent1>
        <a:srgbClr val="0B4499"/>
      </a:accent1>
      <a:accent2>
        <a:srgbClr val="69BE28"/>
      </a:accent2>
      <a:accent3>
        <a:srgbClr val="0098DB"/>
      </a:accent3>
      <a:accent4>
        <a:srgbClr val="80DED6"/>
      </a:accent4>
      <a:accent5>
        <a:srgbClr val="009AA6"/>
      </a:accent5>
      <a:accent6>
        <a:srgbClr val="666465"/>
      </a:accent6>
      <a:hlink>
        <a:srgbClr val="0B4499"/>
      </a:hlink>
      <a:folHlink>
        <a:srgbClr val="009A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5A4EB978DFC9428167E8148DBED513" ma:contentTypeVersion="0" ma:contentTypeDescription="Create a new document." ma:contentTypeScope="" ma:versionID="4ee113c05b14a9505774be66ca72f18e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AD01FBC-25AC-4514-8A91-122D8D99F6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870B71-538F-46F2-B59A-E1BC0746BB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A3098FA6-BB2D-4626-BAE4-DBA79769470D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577</TotalTime>
  <Words>492</Words>
  <Application>Microsoft Office PowerPoint</Application>
  <PresentationFormat>Mukautettu</PresentationFormat>
  <Paragraphs>166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9" baseType="lpstr">
      <vt:lpstr>Arial</vt:lpstr>
      <vt:lpstr>Gill Sans MT</vt:lpstr>
      <vt:lpstr>Times New Roman</vt:lpstr>
      <vt:lpstr>Wingdings</vt:lpstr>
      <vt:lpstr>blank</vt:lpstr>
      <vt:lpstr>Käyttövoimaselvitys Lahden hyötyajoneuvo-liikenteen tarpeisiin</vt:lpstr>
      <vt:lpstr>Työn lähtökohdat</vt:lpstr>
      <vt:lpstr>Bussien käyttövoimavaihtoehdot</vt:lpstr>
      <vt:lpstr>Bussien käyttövoimavaihtoehdot</vt:lpstr>
      <vt:lpstr>Bussien käyttövoimavaihtoehdot</vt:lpstr>
      <vt:lpstr>Yhteenveto tarkasteltavista tekniikoista</vt:lpstr>
      <vt:lpstr>Nykyinen joukkoliikennelinjasto</vt:lpstr>
      <vt:lpstr>Käyttövoimien kustannusvaikutukset</vt:lpstr>
      <vt:lpstr>Käyttövoimien kustannusvaikutukset</vt:lpstr>
      <vt:lpstr>Miksi sähköistetty joukkoliikenne</vt:lpstr>
      <vt:lpstr>Plug-in-hybridibussilla tai täyssähköbussilla liikennöitävät linjat</vt:lpstr>
      <vt:lpstr>Hybridibussilla liikennöitävät linjat</vt:lpstr>
      <vt:lpstr>Miksi ei biokaasu</vt:lpstr>
      <vt:lpstr>Jatko ja aikataulu</vt:lpstr>
    </vt:vector>
  </TitlesOfParts>
  <Manager>WSP Group</Manager>
  <Company>WSP Group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Lehtinen, Vili-Verneri</dc:creator>
  <cp:lastModifiedBy>Vauramo Saara</cp:lastModifiedBy>
  <cp:revision>33</cp:revision>
  <cp:lastPrinted>2013-11-15T21:26:15Z</cp:lastPrinted>
  <dcterms:created xsi:type="dcterms:W3CDTF">2015-12-03T09:59:23Z</dcterms:created>
  <dcterms:modified xsi:type="dcterms:W3CDTF">2015-12-15T08:57:43Z</dcterms:modified>
</cp:coreProperties>
</file>