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89" r:id="rId5"/>
    <p:sldId id="259" r:id="rId6"/>
    <p:sldId id="286" r:id="rId7"/>
    <p:sldId id="285" r:id="rId8"/>
    <p:sldId id="290" r:id="rId9"/>
    <p:sldId id="291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  <p:sldId id="307" r:id="rId22"/>
    <p:sldId id="306" r:id="rId23"/>
  </p:sldIdLst>
  <p:sldSz cx="9144000" cy="5143500" type="screen16x9"/>
  <p:notesSz cx="6805613" cy="99441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erriweather" panose="02060503050406030704" pitchFamily="18" charset="0"/>
      <p:regular r:id="rId30"/>
      <p:bold r:id="rId31"/>
      <p:italic r:id="rId32"/>
      <p:boldItalic r:id="rId33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000"/>
    <a:srgbClr val="6B944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howGuides="1">
      <p:cViewPr>
        <p:scale>
          <a:sx n="80" d="100"/>
          <a:sy n="80" d="100"/>
        </p:scale>
        <p:origin x="-6" y="-300"/>
      </p:cViewPr>
      <p:guideLst>
        <p:guide orient="horz" pos="2709"/>
        <p:guide orient="horz" pos="1756"/>
        <p:guide orient="horz" pos="985"/>
        <p:guide pos="2880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-1842" y="-96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llsmi\AppData\Local\Temp\Miten%20voit%20johtaja_-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hnas01.tapio001.tapiola.fi\homedirs\Killsmi\Pc3270\Tutkimus\Kuinka%20voit%20johtaja\Miten%20voit%20johtaja_-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llsmi\AppData\Roaming\Microsoft\Excel\Miten%20voit%20johtaja_-3%20(version%201).xlsb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hnas01.tapio001.tapiola.fi\homedirs\Killsmi\Pc3270\Tutkimus\Kuinka%20voit%20johtaja\Miten%20voit%20johtaja_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'[Miten voit johtaja_-1.xlsx]Millä toimialalla yritykse'!$B$1</c:f>
              <c:strCache>
                <c:ptCount val="1"/>
                <c:pt idx="0">
                  <c:v>Millä toimialalla yrityksesi toimii?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'[Miten voit johtaja_-1.xlsx]Millä toimialalla yritykse'!$A$2:$A$11</c:f>
              <c:strCache>
                <c:ptCount val="10"/>
                <c:pt idx="0">
                  <c:v>Öljy ja kaasu</c:v>
                </c:pt>
                <c:pt idx="1">
                  <c:v>Rahoitus</c:v>
                </c:pt>
                <c:pt idx="2">
                  <c:v>Tietoliikennepalvelut</c:v>
                </c:pt>
                <c:pt idx="3">
                  <c:v>Perusteollisuus</c:v>
                </c:pt>
                <c:pt idx="4">
                  <c:v>Terveydenhuolto</c:v>
                </c:pt>
                <c:pt idx="5">
                  <c:v>Kulutustavarat</c:v>
                </c:pt>
                <c:pt idx="6">
                  <c:v>Teknologia</c:v>
                </c:pt>
                <c:pt idx="7">
                  <c:v>Kulutuspalvelut</c:v>
                </c:pt>
                <c:pt idx="8">
                  <c:v>Teollisuustuotteet ja -palvelut</c:v>
                </c:pt>
                <c:pt idx="9">
                  <c:v>Yleishyödylliset palvelut</c:v>
                </c:pt>
              </c:strCache>
            </c:strRef>
          </c:cat>
          <c:val>
            <c:numRef>
              <c:f>'[Miten voit johtaja_-1.xlsx]Millä toimialalla yritykse'!$B$2:$B$11</c:f>
              <c:numCache>
                <c:formatCode>0%</c:formatCode>
                <c:ptCount val="10"/>
                <c:pt idx="0">
                  <c:v>4.96031746031746E-3</c:v>
                </c:pt>
                <c:pt idx="1">
                  <c:v>1.58730158730159E-2</c:v>
                </c:pt>
                <c:pt idx="2">
                  <c:v>2.18253968253968E-2</c:v>
                </c:pt>
                <c:pt idx="3">
                  <c:v>6.1507936507936498E-2</c:v>
                </c:pt>
                <c:pt idx="4">
                  <c:v>8.8293650793650799E-2</c:v>
                </c:pt>
                <c:pt idx="5">
                  <c:v>0.103174603174603</c:v>
                </c:pt>
                <c:pt idx="6">
                  <c:v>0.103174603174603</c:v>
                </c:pt>
                <c:pt idx="7">
                  <c:v>0.148809523809524</c:v>
                </c:pt>
                <c:pt idx="8">
                  <c:v>0.21924603174603199</c:v>
                </c:pt>
                <c:pt idx="9">
                  <c:v>0.233134920634921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3117696"/>
        <c:axId val="144888960"/>
      </c:barChart>
      <c:catAx>
        <c:axId val="143117696"/>
        <c:scaling>
          <c:orientation val="minMax"/>
        </c:scaling>
        <c:delete val="0"/>
        <c:axPos val="l"/>
        <c:majorTickMark val="out"/>
        <c:minorTickMark val="none"/>
        <c:tickLblPos val="nextTo"/>
        <c:crossAx val="144888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888960"/>
        <c:scaling>
          <c:orientation val="minMax"/>
          <c:min val="0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4311769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'Yrityksen koko'!$B$1</c:f>
              <c:strCache>
                <c:ptCount val="1"/>
                <c:pt idx="0">
                  <c:v>Yrityksen koko</c:v>
                </c:pt>
              </c:strCache>
            </c:strRef>
          </c:tx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'Yrityksen koko'!$A$2:$A$8</c:f>
              <c:strCache>
                <c:ptCount val="7"/>
                <c:pt idx="0">
                  <c:v>1-9 työntekijää</c:v>
                </c:pt>
                <c:pt idx="1">
                  <c:v>10-19 työntekijää</c:v>
                </c:pt>
                <c:pt idx="2">
                  <c:v>20-49 työntekijää</c:v>
                </c:pt>
                <c:pt idx="3">
                  <c:v>50-249 työntekijää</c:v>
                </c:pt>
                <c:pt idx="4">
                  <c:v>250-499 työntekijää</c:v>
                </c:pt>
                <c:pt idx="5">
                  <c:v>500-1000 työntekijää</c:v>
                </c:pt>
                <c:pt idx="6">
                  <c:v>yli 1000 työntekijää</c:v>
                </c:pt>
              </c:strCache>
            </c:strRef>
          </c:cat>
          <c:val>
            <c:numRef>
              <c:f>'Yrityksen koko'!$B$2:$B$8</c:f>
              <c:numCache>
                <c:formatCode>0%</c:formatCode>
                <c:ptCount val="7"/>
                <c:pt idx="0">
                  <c:v>0.62797619047619102</c:v>
                </c:pt>
                <c:pt idx="1">
                  <c:v>0.136904761904762</c:v>
                </c:pt>
                <c:pt idx="2">
                  <c:v>0.125</c:v>
                </c:pt>
                <c:pt idx="3">
                  <c:v>7.7380952380952397E-2</c:v>
                </c:pt>
                <c:pt idx="4">
                  <c:v>9.9206349206349201E-3</c:v>
                </c:pt>
                <c:pt idx="5">
                  <c:v>4.96031746031746E-3</c:v>
                </c:pt>
                <c:pt idx="6">
                  <c:v>1.7857142857142901E-2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44899456"/>
        <c:axId val="144914688"/>
      </c:barChart>
      <c:catAx>
        <c:axId val="144899456"/>
        <c:scaling>
          <c:orientation val="maxMin"/>
        </c:scaling>
        <c:delete val="0"/>
        <c:axPos val="l"/>
        <c:numFmt formatCode="#,##0" sourceLinked="0"/>
        <c:majorTickMark val="out"/>
        <c:minorTickMark val="none"/>
        <c:tickLblPos val="nextTo"/>
        <c:crossAx val="144914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4914688"/>
        <c:scaling>
          <c:orientation val="minMax"/>
          <c:min val="0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144899456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accent3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'Yrityksen päätoimipaikka o'!$B$1</c:f>
              <c:strCache>
                <c:ptCount val="1"/>
                <c:pt idx="0">
                  <c:v>Yrityksen päätoimipaikka on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'Yrityksen päätoimipaikka o'!$A$2:$A$7</c:f>
              <c:strCache>
                <c:ptCount val="6"/>
                <c:pt idx="0">
                  <c:v>Etelä-Suomessa (muu Uusimaa)</c:v>
                </c:pt>
                <c:pt idx="1">
                  <c:v>Keski-Suomessa (Kanta-Häme, Päijät-Häme, Keski-Suomi)</c:v>
                </c:pt>
                <c:pt idx="2">
                  <c:v>Itä-Suomessa ( Pohjois-Savo, Etelä-Savo, Pohjois-Karjala, Etelä-Karjala, Kymenlaakso)</c:v>
                </c:pt>
                <c:pt idx="3">
                  <c:v>Pohjois-Suomessa (Lappi, Kainuu, Pohjois-Pohjanmaa)</c:v>
                </c:pt>
                <c:pt idx="4">
                  <c:v>Länsi-Suomessa (Varsinais-Suomi, Ahvenanmaa, Satakunta, Pohjanmaa, Etelä-Pohjanmaa, Pirkanmaa)</c:v>
                </c:pt>
                <c:pt idx="5">
                  <c:v>Pääkaupunkiseudulla (Helsinki, Espoo, Vantaa, Kauniainen)</c:v>
                </c:pt>
              </c:strCache>
            </c:strRef>
          </c:cat>
          <c:val>
            <c:numRef>
              <c:f>'Yrityksen päätoimipaikka o'!$B$2:$B$7</c:f>
              <c:numCache>
                <c:formatCode>0%</c:formatCode>
                <c:ptCount val="6"/>
                <c:pt idx="0">
                  <c:v>8.3333333333333301E-2</c:v>
                </c:pt>
                <c:pt idx="1">
                  <c:v>8.7301587301587297E-2</c:v>
                </c:pt>
                <c:pt idx="2">
                  <c:v>0.123015873015873</c:v>
                </c:pt>
                <c:pt idx="3">
                  <c:v>0.123015873015873</c:v>
                </c:pt>
                <c:pt idx="4">
                  <c:v>0.28174603174603202</c:v>
                </c:pt>
                <c:pt idx="5">
                  <c:v>0.30158730158730201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5028992"/>
        <c:axId val="145030528"/>
      </c:barChart>
      <c:catAx>
        <c:axId val="145028992"/>
        <c:scaling>
          <c:orientation val="minMax"/>
        </c:scaling>
        <c:delete val="0"/>
        <c:axPos val="l"/>
        <c:majorTickMark val="out"/>
        <c:minorTickMark val="none"/>
        <c:tickLblPos val="nextTo"/>
        <c:crossAx val="145030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030528"/>
        <c:scaling>
          <c:orientation val="minMax"/>
          <c:min val="0"/>
        </c:scaling>
        <c:delete val="1"/>
        <c:axPos val="b"/>
        <c:majorGridlines/>
        <c:numFmt formatCode="0%" sourceLinked="1"/>
        <c:majorTickMark val="out"/>
        <c:minorTickMark val="none"/>
        <c:tickLblPos val="nextTo"/>
        <c:crossAx val="14502899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3175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'[Miten voit johtaja_.xlsx]Johtajakokemuksesi pituus'!$B$1</c:f>
              <c:strCache>
                <c:ptCount val="1"/>
                <c:pt idx="0">
                  <c:v>Johtajakokemuksesi pituus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'[Miten voit johtaja_.xlsx]Johtajakokemuksesi pituus'!$A$2:$A$4</c:f>
              <c:strCache>
                <c:ptCount val="3"/>
                <c:pt idx="0">
                  <c:v>0-3 vuotta</c:v>
                </c:pt>
                <c:pt idx="1">
                  <c:v>4-10 vuotta</c:v>
                </c:pt>
                <c:pt idx="2">
                  <c:v>Yli 10 vuotta</c:v>
                </c:pt>
              </c:strCache>
            </c:strRef>
          </c:cat>
          <c:val>
            <c:numRef>
              <c:f>'[Miten voit johtaja_.xlsx]Johtajakokemuksesi pituus'!$B$2:$B$4</c:f>
              <c:numCache>
                <c:formatCode>0.00%</c:formatCode>
                <c:ptCount val="3"/>
                <c:pt idx="0">
                  <c:v>0.10515873015872999</c:v>
                </c:pt>
                <c:pt idx="1">
                  <c:v>0.27182539682539703</c:v>
                </c:pt>
                <c:pt idx="2">
                  <c:v>0.62301587301587302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295360"/>
        <c:axId val="71296896"/>
      </c:barChart>
      <c:catAx>
        <c:axId val="71295360"/>
        <c:scaling>
          <c:orientation val="minMax"/>
        </c:scaling>
        <c:delete val="0"/>
        <c:axPos val="l"/>
        <c:majorTickMark val="out"/>
        <c:minorTickMark val="none"/>
        <c:tickLblPos val="nextTo"/>
        <c:crossAx val="71296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1296896"/>
        <c:scaling>
          <c:orientation val="minMax"/>
          <c:min val="0"/>
        </c:scaling>
        <c:delete val="1"/>
        <c:axPos val="b"/>
        <c:majorGridlines/>
        <c:numFmt formatCode="0.00%" sourceLinked="1"/>
        <c:majorTickMark val="out"/>
        <c:minorTickMark val="none"/>
        <c:tickLblPos val="nextTo"/>
        <c:crossAx val="7129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'Minkä ikäinen olet_'!$B$1</c:f>
              <c:strCache>
                <c:ptCount val="1"/>
                <c:pt idx="0">
                  <c:v>Minkä ikäinen olet?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'Minkä ikäinen olet_'!$A$2:$A$6</c:f>
              <c:strCache>
                <c:ptCount val="5"/>
                <c:pt idx="0">
                  <c:v>Alle 30 v.</c:v>
                </c:pt>
                <c:pt idx="1">
                  <c:v>30-39 v.</c:v>
                </c:pt>
                <c:pt idx="2">
                  <c:v>40-49 v.,</c:v>
                </c:pt>
                <c:pt idx="3">
                  <c:v>50-59 v.,</c:v>
                </c:pt>
                <c:pt idx="4">
                  <c:v>vähintään 60 v.</c:v>
                </c:pt>
              </c:strCache>
            </c:strRef>
          </c:cat>
          <c:val>
            <c:numRef>
              <c:f>'Minkä ikäinen olet_'!$B$2:$B$6</c:f>
              <c:numCache>
                <c:formatCode>0%</c:formatCode>
                <c:ptCount val="5"/>
                <c:pt idx="0">
                  <c:v>2.9761904761904798E-2</c:v>
                </c:pt>
                <c:pt idx="1">
                  <c:v>0.11706349206349199</c:v>
                </c:pt>
                <c:pt idx="2">
                  <c:v>0.28075396825396798</c:v>
                </c:pt>
                <c:pt idx="3">
                  <c:v>0.370039682539683</c:v>
                </c:pt>
                <c:pt idx="4">
                  <c:v>0.20337301587301601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7782656"/>
        <c:axId val="187784192"/>
      </c:barChart>
      <c:catAx>
        <c:axId val="187782656"/>
        <c:scaling>
          <c:orientation val="maxMin"/>
        </c:scaling>
        <c:delete val="0"/>
        <c:axPos val="l"/>
        <c:majorTickMark val="out"/>
        <c:minorTickMark val="none"/>
        <c:tickLblPos val="nextTo"/>
        <c:crossAx val="187784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7784192"/>
        <c:scaling>
          <c:orientation val="minMax"/>
          <c:min val="0"/>
        </c:scaling>
        <c:delete val="1"/>
        <c:axPos val="t"/>
        <c:majorGridlines/>
        <c:numFmt formatCode="0%" sourceLinked="1"/>
        <c:majorTickMark val="out"/>
        <c:minorTickMark val="none"/>
        <c:tickLblPos val="nextTo"/>
        <c:crossAx val="1877826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'Kuinka monta tuntia nukut '!$B$1</c:f>
              <c:strCache>
                <c:ptCount val="1"/>
                <c:pt idx="0">
                  <c:v>Kuinka monta tuntia nukut keskimäärin yössä?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'Kuinka monta tuntia nukut '!$A$2:$A$5</c:f>
              <c:strCache>
                <c:ptCount val="4"/>
                <c:pt idx="0">
                  <c:v>4 tuntia tai vähemmän</c:v>
                </c:pt>
                <c:pt idx="1">
                  <c:v>5-6 tuntia</c:v>
                </c:pt>
                <c:pt idx="2">
                  <c:v>7-8 tuntia</c:v>
                </c:pt>
                <c:pt idx="3">
                  <c:v>yli 8 tuntia</c:v>
                </c:pt>
              </c:strCache>
            </c:strRef>
          </c:cat>
          <c:val>
            <c:numRef>
              <c:f>'Kuinka monta tuntia nukut '!$B$2:$B$5</c:f>
              <c:numCache>
                <c:formatCode>0%</c:formatCode>
                <c:ptCount val="4"/>
                <c:pt idx="0">
                  <c:v>1.6865079365079399E-2</c:v>
                </c:pt>
                <c:pt idx="1">
                  <c:v>0.38888888888888901</c:v>
                </c:pt>
                <c:pt idx="2">
                  <c:v>0.54464285714285698</c:v>
                </c:pt>
                <c:pt idx="3">
                  <c:v>4.96031746031746E-2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015872"/>
        <c:axId val="204017664"/>
      </c:barChart>
      <c:catAx>
        <c:axId val="204015872"/>
        <c:scaling>
          <c:orientation val="minMax"/>
        </c:scaling>
        <c:delete val="0"/>
        <c:axPos val="l"/>
        <c:majorTickMark val="out"/>
        <c:minorTickMark val="none"/>
        <c:tickLblPos val="nextTo"/>
        <c:crossAx val="204017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01766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204015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'Mikä on työaikasi viikossa'!$B$1</c:f>
              <c:strCache>
                <c:ptCount val="1"/>
                <c:pt idx="0">
                  <c:v>Mikä on työaikasi viikossa?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'Mikä on työaikasi viikossa'!$A$2:$A$5</c:f>
              <c:strCache>
                <c:ptCount val="4"/>
                <c:pt idx="0">
                  <c:v>alle 40 tuntia</c:v>
                </c:pt>
                <c:pt idx="1">
                  <c:v>40-49 tuntia</c:v>
                </c:pt>
                <c:pt idx="2">
                  <c:v>50-59 tuntia</c:v>
                </c:pt>
                <c:pt idx="3">
                  <c:v>60 tuntia tai yli</c:v>
                </c:pt>
              </c:strCache>
            </c:strRef>
          </c:cat>
          <c:val>
            <c:numRef>
              <c:f>'Mikä on työaikasi viikossa'!$B$2:$B$5</c:f>
              <c:numCache>
                <c:formatCode>0%</c:formatCode>
                <c:ptCount val="4"/>
                <c:pt idx="0">
                  <c:v>0.15972222222222199</c:v>
                </c:pt>
                <c:pt idx="1">
                  <c:v>0.38392857142857201</c:v>
                </c:pt>
                <c:pt idx="2">
                  <c:v>0.29563492063492097</c:v>
                </c:pt>
                <c:pt idx="3">
                  <c:v>0.160714285714286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21678464"/>
        <c:axId val="121692544"/>
      </c:barChart>
      <c:catAx>
        <c:axId val="121678464"/>
        <c:scaling>
          <c:orientation val="minMax"/>
        </c:scaling>
        <c:delete val="0"/>
        <c:axPos val="l"/>
        <c:majorTickMark val="out"/>
        <c:minorTickMark val="none"/>
        <c:tickLblPos val="nextTo"/>
        <c:crossAx val="121692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1692544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21678464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'Oletko viime aikoina harki'!$B$1</c:f>
              <c:strCache>
                <c:ptCount val="1"/>
                <c:pt idx="0">
                  <c:v>Oletko viime aikoina harkinnut vakavasti?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'Oletko viime aikoina harki'!$A$2:$A$7</c:f>
              <c:strCache>
                <c:ptCount val="6"/>
                <c:pt idx="0">
                  <c:v>tehtävien vaihtoa nykyisessä organisaatiossa</c:v>
                </c:pt>
                <c:pt idx="1">
                  <c:v>vuorotteluvapaan, opintovapaan tai muun pidemmän vapaan pitämistä</c:v>
                </c:pt>
                <c:pt idx="2">
                  <c:v>siirtymistä tehtäviin, joissa on nykyistä vähemmän vastuuta</c:v>
                </c:pt>
                <c:pt idx="3">
                  <c:v>alan tai työpaikan vaihtoa</c:v>
                </c:pt>
                <c:pt idx="4">
                  <c:v>eläkkeelle siirtymistä</c:v>
                </c:pt>
                <c:pt idx="5">
                  <c:v>en mitään näistä</c:v>
                </c:pt>
              </c:strCache>
            </c:strRef>
          </c:cat>
          <c:val>
            <c:numRef>
              <c:f>'Oletko viime aikoina harki'!$B$2:$B$7</c:f>
              <c:numCache>
                <c:formatCode>0%</c:formatCode>
                <c:ptCount val="6"/>
                <c:pt idx="0">
                  <c:v>5.1700000000000003E-2</c:v>
                </c:pt>
                <c:pt idx="1">
                  <c:v>7.6499999999999999E-2</c:v>
                </c:pt>
                <c:pt idx="2">
                  <c:v>0.1084</c:v>
                </c:pt>
                <c:pt idx="3">
                  <c:v>0.20380000000000001</c:v>
                </c:pt>
                <c:pt idx="4">
                  <c:v>0.2306</c:v>
                </c:pt>
                <c:pt idx="5">
                  <c:v>0.47220000000000001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2170880"/>
        <c:axId val="132172416"/>
      </c:barChart>
      <c:catAx>
        <c:axId val="132170880"/>
        <c:scaling>
          <c:orientation val="minMax"/>
        </c:scaling>
        <c:delete val="0"/>
        <c:axPos val="l"/>
        <c:majorTickMark val="out"/>
        <c:minorTickMark val="none"/>
        <c:tickLblPos val="nextTo"/>
        <c:crossAx val="132172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2172416"/>
        <c:scaling>
          <c:orientation val="minMax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132170880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'Minkä pistemäärän antaisit'!$B$1</c:f>
              <c:strCache>
                <c:ptCount val="1"/>
                <c:pt idx="0">
                  <c:v>Minkä pistemäärän antaisit nykyiselle työkyvyllesi?</c:v>
                </c:pt>
              </c:strCache>
            </c:strRef>
          </c:tx>
          <c:invertIfNegative val="0"/>
          <c:dLbls>
            <c:txPr>
              <a:bodyPr rot="0"/>
              <a:lstStyle/>
              <a:p>
                <a:pPr>
                  <a:defRPr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'Minkä pistemäärän antaisit'!$A$2:$A$12</c:f>
              <c:strCache>
                <c:ptCount val="11"/>
                <c:pt idx="0">
                  <c:v>0=täysin työkyvytön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10=työkyky parhaimmillaan</c:v>
                </c:pt>
              </c:strCache>
            </c:strRef>
          </c:cat>
          <c:val>
            <c:numRef>
              <c:f>'Minkä pistemäärän antaisit'!$B$2:$B$12</c:f>
              <c:numCache>
                <c:formatCode>0%</c:formatCode>
                <c:ptCount val="11"/>
                <c:pt idx="0" formatCode="0.0%">
                  <c:v>4.96031746031746E-3</c:v>
                </c:pt>
                <c:pt idx="1">
                  <c:v>7.9365079365079361E-3</c:v>
                </c:pt>
                <c:pt idx="2">
                  <c:v>8.9285714285714281E-3</c:v>
                </c:pt>
                <c:pt idx="3">
                  <c:v>1.984126984126984E-2</c:v>
                </c:pt>
                <c:pt idx="4">
                  <c:v>2.1825396825396824E-2</c:v>
                </c:pt>
                <c:pt idx="5">
                  <c:v>2.8769841269841268E-2</c:v>
                </c:pt>
                <c:pt idx="6">
                  <c:v>5.8531746031746032E-2</c:v>
                </c:pt>
                <c:pt idx="7">
                  <c:v>0.1736111111111111</c:v>
                </c:pt>
                <c:pt idx="8">
                  <c:v>0.31845238095238093</c:v>
                </c:pt>
                <c:pt idx="9">
                  <c:v>0.27281746031746029</c:v>
                </c:pt>
                <c:pt idx="10">
                  <c:v>8.4325396825396831E-2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4071296"/>
        <c:axId val="204072832"/>
      </c:barChart>
      <c:catAx>
        <c:axId val="204071296"/>
        <c:scaling>
          <c:orientation val="minMax"/>
        </c:scaling>
        <c:delete val="0"/>
        <c:axPos val="l"/>
        <c:majorTickMark val="out"/>
        <c:minorTickMark val="none"/>
        <c:tickLblPos val="nextTo"/>
        <c:crossAx val="204072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072832"/>
        <c:scaling>
          <c:orientation val="minMax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204071296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31035-7A21-4BC9-86CE-D3EC8B53C38F}" type="datetimeFigureOut">
              <a:rPr lang="fi-FI" sz="800" smtClean="0"/>
              <a:t>25.8.2015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14748-A719-4BF1-989B-EDF0B11E0B55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659440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B7C187DD-272E-468B-9E42-77C453FFFF9A}" type="datetimeFigureOut">
              <a:rPr lang="fi-FI" smtClean="0"/>
              <a:pPr/>
              <a:t>25.8.2015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FA0E49D5-7CFB-4A39-9E86-7D273826FE9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23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49D5-7CFB-4A39-9E86-7D273826FE96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407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203325"/>
            <a:ext cx="7921626" cy="2160513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4155926"/>
            <a:ext cx="5689004" cy="288032"/>
          </a:xfrm>
        </p:spPr>
        <p:txBody>
          <a:bodyPr anchor="ctr" anchorCtr="0"/>
          <a:lstStyle>
            <a:lvl1pPr marL="0" indent="0" algn="r">
              <a:buNone/>
              <a:defRPr sz="1200" i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654097" y="4066939"/>
            <a:ext cx="1942797" cy="401731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57232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6FE3-E4DA-46B3-A38B-0B3352FD1799}" type="datetime1">
              <a:rPr lang="fi-FI" smtClean="0"/>
              <a:t>25.8.2015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1563689"/>
            <a:ext cx="3816792" cy="27368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20" y="1563689"/>
            <a:ext cx="3816793" cy="273685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95989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493"/>
            <a:ext cx="7921625" cy="136763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2066925"/>
            <a:ext cx="3816792" cy="22336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20" y="2066925"/>
            <a:ext cx="3816793" cy="22336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C5D1B-A217-413E-A557-00444CAABE0A}" type="datetime1">
              <a:rPr lang="fi-FI" smtClean="0"/>
              <a:t>25.8.2015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11188" y="1708150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33793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9"/>
            <a:ext cx="3816792" cy="287336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20" y="1563688"/>
            <a:ext cx="3816793" cy="287337"/>
          </a:xfrm>
        </p:spPr>
        <p:txBody>
          <a:bodyPr anchor="t" anchorCtr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16DEC-7337-4EB2-BF87-ED48AD342CB3}" type="datetime1">
              <a:rPr lang="fi-FI" smtClean="0"/>
              <a:t>25.8.2015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11188" y="1851025"/>
            <a:ext cx="3816792" cy="24495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716020" y="1851025"/>
            <a:ext cx="3816793" cy="2449513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88605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38" y="1563687"/>
            <a:ext cx="4968875" cy="273685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EEB5E-761C-4559-A402-927D3A3A7184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188" y="1563688"/>
            <a:ext cx="2736850" cy="2736850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21802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938" y="267494"/>
            <a:ext cx="4968875" cy="1080086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938" y="1779589"/>
            <a:ext cx="4968875" cy="252095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9BB0B-77E6-4115-8075-A81531E16735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188" y="627010"/>
            <a:ext cx="2736850" cy="2736850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63938" y="1419590"/>
            <a:ext cx="496887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267368" y="3435350"/>
            <a:ext cx="1080670" cy="108067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24068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1923660"/>
            <a:ext cx="3312721" cy="2592360"/>
          </a:xfrm>
        </p:spPr>
        <p:txBody>
          <a:bodyPr anchor="t" anchorCtr="0"/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0" y="627063"/>
            <a:ext cx="4032823" cy="36734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92732-42A5-484A-9E44-32DBE12FD8E2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79725" y="627063"/>
            <a:ext cx="1038171" cy="1038171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211950" y="627063"/>
            <a:ext cx="0" cy="388895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7362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27063"/>
            <a:ext cx="2448601" cy="3888957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70" y="627063"/>
            <a:ext cx="4896943" cy="36734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4FEC-582C-495B-8F52-BD7E550ACC4B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40156" y="627063"/>
            <a:ext cx="0" cy="388895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504631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and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627063"/>
            <a:ext cx="2448601" cy="3888957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71" y="627063"/>
            <a:ext cx="2376290" cy="36734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F733-2A82-4501-81B4-FBF1B6680300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340156" y="627063"/>
            <a:ext cx="0" cy="3888957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156523" y="627063"/>
            <a:ext cx="2376290" cy="36734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970845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690" y="1347581"/>
            <a:ext cx="2304319" cy="2952958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82563" indent="-182563">
              <a:defRPr sz="1000"/>
            </a:lvl2pPr>
            <a:lvl3pPr>
              <a:defRPr sz="10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4D01-0EA4-4985-866D-381366357586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1188" y="1347580"/>
            <a:ext cx="1512472" cy="1512472"/>
          </a:xfrm>
          <a:custGeom>
            <a:avLst/>
            <a:gdLst/>
            <a:ahLst/>
            <a:cxnLst/>
            <a:rect l="l" t="t" r="r" b="b"/>
            <a:pathLst>
              <a:path w="2736850" h="2736850">
                <a:moveTo>
                  <a:pt x="0" y="0"/>
                </a:moveTo>
                <a:lnTo>
                  <a:pt x="2736850" y="0"/>
                </a:lnTo>
                <a:lnTo>
                  <a:pt x="2736850" y="2736850"/>
                </a:lnTo>
                <a:lnTo>
                  <a:pt x="864382" y="2736850"/>
                </a:lnTo>
                <a:lnTo>
                  <a:pt x="864382" y="2735936"/>
                </a:lnTo>
                <a:lnTo>
                  <a:pt x="853414" y="2735631"/>
                </a:lnTo>
                <a:lnTo>
                  <a:pt x="842445" y="2735022"/>
                </a:lnTo>
                <a:lnTo>
                  <a:pt x="831476" y="2734108"/>
                </a:lnTo>
                <a:lnTo>
                  <a:pt x="820508" y="2733194"/>
                </a:lnTo>
                <a:lnTo>
                  <a:pt x="809235" y="2731671"/>
                </a:lnTo>
                <a:lnTo>
                  <a:pt x="797961" y="2730147"/>
                </a:lnTo>
                <a:lnTo>
                  <a:pt x="786688" y="2728014"/>
                </a:lnTo>
                <a:lnTo>
                  <a:pt x="775415" y="2725882"/>
                </a:lnTo>
                <a:lnTo>
                  <a:pt x="763837" y="2723140"/>
                </a:lnTo>
                <a:lnTo>
                  <a:pt x="752259" y="2720397"/>
                </a:lnTo>
                <a:lnTo>
                  <a:pt x="740986" y="2717046"/>
                </a:lnTo>
                <a:lnTo>
                  <a:pt x="729408" y="2713390"/>
                </a:lnTo>
                <a:lnTo>
                  <a:pt x="717526" y="2709429"/>
                </a:lnTo>
                <a:lnTo>
                  <a:pt x="705948" y="2705468"/>
                </a:lnTo>
                <a:lnTo>
                  <a:pt x="694370" y="2700593"/>
                </a:lnTo>
                <a:lnTo>
                  <a:pt x="682487" y="2695718"/>
                </a:lnTo>
                <a:lnTo>
                  <a:pt x="676393" y="2692976"/>
                </a:lnTo>
                <a:lnTo>
                  <a:pt x="670605" y="2690234"/>
                </a:lnTo>
                <a:lnTo>
                  <a:pt x="658722" y="2684750"/>
                </a:lnTo>
                <a:lnTo>
                  <a:pt x="652933" y="2681703"/>
                </a:lnTo>
                <a:lnTo>
                  <a:pt x="646535" y="2678351"/>
                </a:lnTo>
                <a:lnTo>
                  <a:pt x="634652" y="2671953"/>
                </a:lnTo>
                <a:lnTo>
                  <a:pt x="622769" y="2664945"/>
                </a:lnTo>
                <a:lnTo>
                  <a:pt x="610887" y="2657633"/>
                </a:lnTo>
                <a:lnTo>
                  <a:pt x="598700" y="2650016"/>
                </a:lnTo>
                <a:lnTo>
                  <a:pt x="592606" y="2646055"/>
                </a:lnTo>
                <a:lnTo>
                  <a:pt x="586817" y="2641790"/>
                </a:lnTo>
                <a:lnTo>
                  <a:pt x="574630" y="2633258"/>
                </a:lnTo>
                <a:lnTo>
                  <a:pt x="562747" y="2624118"/>
                </a:lnTo>
                <a:lnTo>
                  <a:pt x="550560" y="2614673"/>
                </a:lnTo>
                <a:lnTo>
                  <a:pt x="538373" y="2604618"/>
                </a:lnTo>
                <a:lnTo>
                  <a:pt x="526185" y="2594259"/>
                </a:lnTo>
                <a:lnTo>
                  <a:pt x="514303" y="2583291"/>
                </a:lnTo>
                <a:lnTo>
                  <a:pt x="508209" y="2577502"/>
                </a:lnTo>
                <a:lnTo>
                  <a:pt x="502116" y="2572017"/>
                </a:lnTo>
                <a:lnTo>
                  <a:pt x="489928" y="2560135"/>
                </a:lnTo>
                <a:lnTo>
                  <a:pt x="333627" y="2403224"/>
                </a:lnTo>
                <a:lnTo>
                  <a:pt x="177020" y="2246922"/>
                </a:lnTo>
                <a:lnTo>
                  <a:pt x="174887" y="2245094"/>
                </a:lnTo>
                <a:lnTo>
                  <a:pt x="169403" y="2239000"/>
                </a:lnTo>
                <a:lnTo>
                  <a:pt x="165747" y="2234735"/>
                </a:lnTo>
                <a:lnTo>
                  <a:pt x="161177" y="2229555"/>
                </a:lnTo>
                <a:lnTo>
                  <a:pt x="155692" y="2223462"/>
                </a:lnTo>
                <a:lnTo>
                  <a:pt x="149903" y="2216454"/>
                </a:lnTo>
                <a:lnTo>
                  <a:pt x="143810" y="2208532"/>
                </a:lnTo>
                <a:lnTo>
                  <a:pt x="140458" y="2204571"/>
                </a:lnTo>
                <a:lnTo>
                  <a:pt x="136802" y="2200001"/>
                </a:lnTo>
                <a:lnTo>
                  <a:pt x="129794" y="2190556"/>
                </a:lnTo>
                <a:lnTo>
                  <a:pt x="122177" y="2180197"/>
                </a:lnTo>
                <a:lnTo>
                  <a:pt x="114560" y="2169228"/>
                </a:lnTo>
                <a:lnTo>
                  <a:pt x="106639" y="2157650"/>
                </a:lnTo>
                <a:lnTo>
                  <a:pt x="102678" y="2151557"/>
                </a:lnTo>
                <a:lnTo>
                  <a:pt x="98717" y="2145158"/>
                </a:lnTo>
                <a:lnTo>
                  <a:pt x="90491" y="2132057"/>
                </a:lnTo>
                <a:lnTo>
                  <a:pt x="82264" y="2118346"/>
                </a:lnTo>
                <a:lnTo>
                  <a:pt x="74342" y="2103722"/>
                </a:lnTo>
                <a:lnTo>
                  <a:pt x="66116" y="2088792"/>
                </a:lnTo>
                <a:lnTo>
                  <a:pt x="62155" y="2080870"/>
                </a:lnTo>
                <a:lnTo>
                  <a:pt x="58499" y="2072949"/>
                </a:lnTo>
                <a:lnTo>
                  <a:pt x="50882" y="2056496"/>
                </a:lnTo>
                <a:lnTo>
                  <a:pt x="47226" y="2047965"/>
                </a:lnTo>
                <a:lnTo>
                  <a:pt x="43570" y="2039434"/>
                </a:lnTo>
                <a:lnTo>
                  <a:pt x="39913" y="2030903"/>
                </a:lnTo>
                <a:lnTo>
                  <a:pt x="36562" y="2022067"/>
                </a:lnTo>
                <a:lnTo>
                  <a:pt x="33210" y="2013231"/>
                </a:lnTo>
                <a:lnTo>
                  <a:pt x="30164" y="2004091"/>
                </a:lnTo>
                <a:lnTo>
                  <a:pt x="27117" y="1994950"/>
                </a:lnTo>
                <a:lnTo>
                  <a:pt x="24070" y="1985810"/>
                </a:lnTo>
                <a:lnTo>
                  <a:pt x="21328" y="1976365"/>
                </a:lnTo>
                <a:lnTo>
                  <a:pt x="18586" y="1966615"/>
                </a:lnTo>
                <a:lnTo>
                  <a:pt x="16148" y="1957170"/>
                </a:lnTo>
                <a:lnTo>
                  <a:pt x="13711" y="1947420"/>
                </a:lnTo>
                <a:lnTo>
                  <a:pt x="11578" y="1937365"/>
                </a:lnTo>
                <a:lnTo>
                  <a:pt x="9750" y="1927616"/>
                </a:lnTo>
                <a:lnTo>
                  <a:pt x="7922" y="1917256"/>
                </a:lnTo>
                <a:lnTo>
                  <a:pt x="6094" y="1907202"/>
                </a:lnTo>
                <a:lnTo>
                  <a:pt x="4875" y="1896843"/>
                </a:lnTo>
                <a:lnTo>
                  <a:pt x="3656" y="1886484"/>
                </a:lnTo>
                <a:lnTo>
                  <a:pt x="2437" y="1876124"/>
                </a:lnTo>
                <a:lnTo>
                  <a:pt x="1828" y="1865461"/>
                </a:lnTo>
                <a:lnTo>
                  <a:pt x="1219" y="1854797"/>
                </a:lnTo>
                <a:lnTo>
                  <a:pt x="914" y="1843828"/>
                </a:lnTo>
                <a:lnTo>
                  <a:pt x="0" y="1843828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860039" y="3723910"/>
            <a:ext cx="3672773" cy="576628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400"/>
              </a:spcBef>
              <a:buFontTx/>
              <a:buNone/>
              <a:defRPr sz="800" i="1"/>
            </a:lvl1pPr>
            <a:lvl2pPr marL="182563" indent="-182563">
              <a:lnSpc>
                <a:spcPct val="110000"/>
              </a:lnSpc>
              <a:spcBef>
                <a:spcPts val="400"/>
              </a:spcBef>
              <a:defRPr sz="800" i="0"/>
            </a:lvl2pPr>
            <a:lvl3pPr>
              <a:defRPr sz="500" i="1"/>
            </a:lvl3pPr>
            <a:lvl4pPr>
              <a:defRPr sz="200" i="1"/>
            </a:lvl4pPr>
            <a:lvl5pPr>
              <a:defRPr sz="200" i="1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4860040" y="1347788"/>
            <a:ext cx="3672773" cy="230346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/>
          </a:p>
        </p:txBody>
      </p:sp>
      <p:sp>
        <p:nvSpPr>
          <p:cNvPr id="12" name="Title 16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72008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1188" y="1059582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468557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4608512" y="1203325"/>
            <a:ext cx="3924301" cy="1584325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Rectangle 29"/>
          <p:cNvSpPr/>
          <p:nvPr userDrawn="1"/>
        </p:nvSpPr>
        <p:spPr>
          <a:xfrm flipH="1">
            <a:off x="609639" y="1203325"/>
            <a:ext cx="3924301" cy="1584325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Rectangle 29"/>
          <p:cNvSpPr/>
          <p:nvPr userDrawn="1"/>
        </p:nvSpPr>
        <p:spPr>
          <a:xfrm flipH="1" flipV="1">
            <a:off x="609639" y="2859088"/>
            <a:ext cx="3924301" cy="1584325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Rectangle 29"/>
          <p:cNvSpPr/>
          <p:nvPr userDrawn="1"/>
        </p:nvSpPr>
        <p:spPr>
          <a:xfrm flipV="1">
            <a:off x="4608513" y="2859088"/>
            <a:ext cx="3924301" cy="1584325"/>
          </a:xfrm>
          <a:custGeom>
            <a:avLst/>
            <a:gdLst/>
            <a:ahLst/>
            <a:cxnLst/>
            <a:rect l="l" t="t" r="r" b="b"/>
            <a:pathLst>
              <a:path w="3924301" h="1584325">
                <a:moveTo>
                  <a:pt x="1" y="0"/>
                </a:moveTo>
                <a:lnTo>
                  <a:pt x="3924301" y="0"/>
                </a:lnTo>
                <a:lnTo>
                  <a:pt x="3924301" y="73025"/>
                </a:lnTo>
                <a:lnTo>
                  <a:pt x="3924301" y="756357"/>
                </a:lnTo>
                <a:lnTo>
                  <a:pt x="3924301" y="1008375"/>
                </a:lnTo>
                <a:lnTo>
                  <a:pt x="3924301" y="1224404"/>
                </a:lnTo>
                <a:lnTo>
                  <a:pt x="3924301" y="1584325"/>
                </a:lnTo>
                <a:lnTo>
                  <a:pt x="1259668" y="1584325"/>
                </a:lnTo>
                <a:lnTo>
                  <a:pt x="1259668" y="1584323"/>
                </a:lnTo>
                <a:lnTo>
                  <a:pt x="409244" y="1584323"/>
                </a:lnTo>
                <a:lnTo>
                  <a:pt x="397690" y="1584323"/>
                </a:lnTo>
                <a:lnTo>
                  <a:pt x="288325" y="1584323"/>
                </a:lnTo>
                <a:lnTo>
                  <a:pt x="288325" y="1583962"/>
                </a:lnTo>
                <a:lnTo>
                  <a:pt x="281094" y="1583781"/>
                </a:lnTo>
                <a:lnTo>
                  <a:pt x="277479" y="1583420"/>
                </a:lnTo>
                <a:lnTo>
                  <a:pt x="273683" y="1583059"/>
                </a:lnTo>
                <a:lnTo>
                  <a:pt x="270067" y="1582697"/>
                </a:lnTo>
                <a:lnTo>
                  <a:pt x="266272" y="1582155"/>
                </a:lnTo>
                <a:lnTo>
                  <a:pt x="258679" y="1580530"/>
                </a:lnTo>
                <a:lnTo>
                  <a:pt x="251087" y="1578904"/>
                </a:lnTo>
                <a:lnTo>
                  <a:pt x="243314" y="1576375"/>
                </a:lnTo>
                <a:lnTo>
                  <a:pt x="239337" y="1575110"/>
                </a:lnTo>
                <a:lnTo>
                  <a:pt x="235541" y="1573846"/>
                </a:lnTo>
                <a:lnTo>
                  <a:pt x="231564" y="1572401"/>
                </a:lnTo>
                <a:lnTo>
                  <a:pt x="227587" y="1570595"/>
                </a:lnTo>
                <a:lnTo>
                  <a:pt x="223610" y="1568788"/>
                </a:lnTo>
                <a:lnTo>
                  <a:pt x="219814" y="1566982"/>
                </a:lnTo>
                <a:lnTo>
                  <a:pt x="215837" y="1564814"/>
                </a:lnTo>
                <a:lnTo>
                  <a:pt x="211860" y="1562827"/>
                </a:lnTo>
                <a:lnTo>
                  <a:pt x="207703" y="1560299"/>
                </a:lnTo>
                <a:lnTo>
                  <a:pt x="203726" y="1557950"/>
                </a:lnTo>
                <a:lnTo>
                  <a:pt x="199930" y="1555241"/>
                </a:lnTo>
                <a:lnTo>
                  <a:pt x="195772" y="1552712"/>
                </a:lnTo>
                <a:lnTo>
                  <a:pt x="191795" y="1549641"/>
                </a:lnTo>
                <a:lnTo>
                  <a:pt x="187637" y="1546571"/>
                </a:lnTo>
                <a:lnTo>
                  <a:pt x="183661" y="1543500"/>
                </a:lnTo>
                <a:lnTo>
                  <a:pt x="179683" y="1540248"/>
                </a:lnTo>
                <a:lnTo>
                  <a:pt x="175707" y="1536636"/>
                </a:lnTo>
                <a:lnTo>
                  <a:pt x="173538" y="1534830"/>
                </a:lnTo>
                <a:lnTo>
                  <a:pt x="171549" y="1533204"/>
                </a:lnTo>
                <a:lnTo>
                  <a:pt x="169561" y="1531217"/>
                </a:lnTo>
                <a:lnTo>
                  <a:pt x="167572" y="1529230"/>
                </a:lnTo>
                <a:lnTo>
                  <a:pt x="163414" y="1525256"/>
                </a:lnTo>
                <a:lnTo>
                  <a:pt x="59111" y="1420850"/>
                </a:lnTo>
                <a:lnTo>
                  <a:pt x="56580" y="1418321"/>
                </a:lnTo>
                <a:lnTo>
                  <a:pt x="53869" y="1415070"/>
                </a:lnTo>
                <a:lnTo>
                  <a:pt x="50073" y="1410735"/>
                </a:lnTo>
                <a:lnTo>
                  <a:pt x="45735" y="1405316"/>
                </a:lnTo>
                <a:lnTo>
                  <a:pt x="40854" y="1398813"/>
                </a:lnTo>
                <a:lnTo>
                  <a:pt x="38323" y="1395020"/>
                </a:lnTo>
                <a:lnTo>
                  <a:pt x="35611" y="1391046"/>
                </a:lnTo>
                <a:lnTo>
                  <a:pt x="33081" y="1387072"/>
                </a:lnTo>
                <a:lnTo>
                  <a:pt x="30188" y="1382737"/>
                </a:lnTo>
                <a:lnTo>
                  <a:pt x="27477" y="1378041"/>
                </a:lnTo>
                <a:lnTo>
                  <a:pt x="24765" y="1373164"/>
                </a:lnTo>
                <a:lnTo>
                  <a:pt x="22054" y="1368286"/>
                </a:lnTo>
                <a:lnTo>
                  <a:pt x="19523" y="1363048"/>
                </a:lnTo>
                <a:lnTo>
                  <a:pt x="16992" y="1357629"/>
                </a:lnTo>
                <a:lnTo>
                  <a:pt x="14642" y="1351849"/>
                </a:lnTo>
                <a:lnTo>
                  <a:pt x="12112" y="1345888"/>
                </a:lnTo>
                <a:lnTo>
                  <a:pt x="10123" y="1339927"/>
                </a:lnTo>
                <a:lnTo>
                  <a:pt x="8134" y="1333966"/>
                </a:lnTo>
                <a:lnTo>
                  <a:pt x="7050" y="1330715"/>
                </a:lnTo>
                <a:lnTo>
                  <a:pt x="6146" y="1327644"/>
                </a:lnTo>
                <a:lnTo>
                  <a:pt x="4700" y="1320960"/>
                </a:lnTo>
                <a:lnTo>
                  <a:pt x="3977" y="1317890"/>
                </a:lnTo>
                <a:lnTo>
                  <a:pt x="3254" y="1314458"/>
                </a:lnTo>
                <a:lnTo>
                  <a:pt x="1989" y="1307774"/>
                </a:lnTo>
                <a:lnTo>
                  <a:pt x="1627" y="1304162"/>
                </a:lnTo>
                <a:lnTo>
                  <a:pt x="1085" y="1300730"/>
                </a:lnTo>
                <a:lnTo>
                  <a:pt x="904" y="1297298"/>
                </a:lnTo>
                <a:lnTo>
                  <a:pt x="543" y="1293685"/>
                </a:lnTo>
                <a:lnTo>
                  <a:pt x="361" y="1290073"/>
                </a:lnTo>
                <a:lnTo>
                  <a:pt x="361" y="1286640"/>
                </a:lnTo>
                <a:lnTo>
                  <a:pt x="0" y="1286640"/>
                </a:lnTo>
                <a:lnTo>
                  <a:pt x="0" y="1180609"/>
                </a:lnTo>
                <a:lnTo>
                  <a:pt x="0" y="1074939"/>
                </a:lnTo>
                <a:lnTo>
                  <a:pt x="0" y="969269"/>
                </a:lnTo>
                <a:lnTo>
                  <a:pt x="0" y="863599"/>
                </a:lnTo>
                <a:lnTo>
                  <a:pt x="1" y="863599"/>
                </a:lnTo>
                <a:lnTo>
                  <a:pt x="1" y="756357"/>
                </a:lnTo>
                <a:lnTo>
                  <a:pt x="1" y="730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F4FC-0A76-42B0-8977-DBD444B45E99}" type="datetime1">
              <a:rPr lang="fi-FI" smtClean="0"/>
              <a:t>25.8.2015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72008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611188" y="1059582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57704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203325"/>
            <a:ext cx="7921626" cy="2160513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4155926"/>
            <a:ext cx="5689004" cy="288032"/>
          </a:xfrm>
        </p:spPr>
        <p:txBody>
          <a:bodyPr anchor="ctr" anchorCtr="0"/>
          <a:lstStyle>
            <a:lvl1pPr marL="0" indent="0" algn="r">
              <a:buNone/>
              <a:defRPr sz="1200" i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654097" y="4066939"/>
            <a:ext cx="1942797" cy="401731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125140" y="4359756"/>
            <a:ext cx="1479948" cy="215999"/>
          </a:xfrm>
        </p:spPr>
        <p:txBody>
          <a:bodyPr/>
          <a:lstStyle>
            <a:lvl1pPr marL="0" indent="0">
              <a:buFontTx/>
              <a:buNone/>
              <a:defRPr sz="1000" i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Pankki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757654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WOT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FD7-4E4A-4537-BA59-CF819A2272D2}" type="datetime1">
              <a:rPr lang="fi-FI" smtClean="0"/>
              <a:t>25.8.2015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720080"/>
          </a:xfrm>
        </p:spPr>
        <p:txBody>
          <a:bodyPr/>
          <a:lstStyle>
            <a:lvl1pPr>
              <a:defRPr sz="30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0" y="1203325"/>
            <a:ext cx="0" cy="3240088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611187" y="2824163"/>
            <a:ext cx="7921625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611188" y="1059582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6"/>
          <p:cNvSpPr>
            <a:spLocks noChangeAspect="1" noEditPoints="1"/>
          </p:cNvSpPr>
          <p:nvPr userDrawn="1"/>
        </p:nvSpPr>
        <p:spPr bwMode="auto">
          <a:xfrm>
            <a:off x="7668344" y="4551374"/>
            <a:ext cx="1044000" cy="215878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622895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76A65-B2F6-4956-8886-43784ECBC43F}" type="datetime1">
              <a:rPr lang="fi-FI" smtClean="0"/>
              <a:t>25.8.2015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4402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488" y="158749"/>
            <a:ext cx="8791125" cy="4826001"/>
          </a:xfrm>
          <a:custGeom>
            <a:avLst/>
            <a:gdLst/>
            <a:ahLst/>
            <a:cxnLst/>
            <a:rect l="l" t="t" r="r" b="b"/>
            <a:pathLst>
              <a:path w="8791125" h="4826001">
                <a:moveTo>
                  <a:pt x="5898" y="0"/>
                </a:moveTo>
                <a:lnTo>
                  <a:pt x="2598285" y="0"/>
                </a:lnTo>
                <a:lnTo>
                  <a:pt x="2598285" y="1"/>
                </a:lnTo>
                <a:lnTo>
                  <a:pt x="8791125" y="1"/>
                </a:lnTo>
                <a:lnTo>
                  <a:pt x="8791125" y="1404939"/>
                </a:lnTo>
                <a:lnTo>
                  <a:pt x="8791125" y="3457117"/>
                </a:lnTo>
                <a:lnTo>
                  <a:pt x="8791125" y="4826001"/>
                </a:lnTo>
                <a:lnTo>
                  <a:pt x="2742750" y="4826001"/>
                </a:lnTo>
                <a:lnTo>
                  <a:pt x="2130260" y="4826001"/>
                </a:lnTo>
                <a:lnTo>
                  <a:pt x="870282" y="4826001"/>
                </a:lnTo>
                <a:lnTo>
                  <a:pt x="870282" y="4825999"/>
                </a:lnTo>
                <a:lnTo>
                  <a:pt x="786514" y="4825999"/>
                </a:lnTo>
                <a:lnTo>
                  <a:pt x="786514" y="4825167"/>
                </a:lnTo>
                <a:lnTo>
                  <a:pt x="776534" y="4824890"/>
                </a:lnTo>
                <a:lnTo>
                  <a:pt x="766553" y="4824336"/>
                </a:lnTo>
                <a:lnTo>
                  <a:pt x="756572" y="4823504"/>
                </a:lnTo>
                <a:lnTo>
                  <a:pt x="746592" y="4822672"/>
                </a:lnTo>
                <a:lnTo>
                  <a:pt x="736335" y="4821287"/>
                </a:lnTo>
                <a:lnTo>
                  <a:pt x="726076" y="4819900"/>
                </a:lnTo>
                <a:lnTo>
                  <a:pt x="715819" y="4817959"/>
                </a:lnTo>
                <a:lnTo>
                  <a:pt x="705561" y="4816019"/>
                </a:lnTo>
                <a:lnTo>
                  <a:pt x="695026" y="4813524"/>
                </a:lnTo>
                <a:lnTo>
                  <a:pt x="684491" y="4811028"/>
                </a:lnTo>
                <a:lnTo>
                  <a:pt x="674234" y="4807979"/>
                </a:lnTo>
                <a:lnTo>
                  <a:pt x="663699" y="4804653"/>
                </a:lnTo>
                <a:lnTo>
                  <a:pt x="652887" y="4801048"/>
                </a:lnTo>
                <a:lnTo>
                  <a:pt x="642352" y="4797444"/>
                </a:lnTo>
                <a:lnTo>
                  <a:pt x="631817" y="4793008"/>
                </a:lnTo>
                <a:lnTo>
                  <a:pt x="621005" y="4788573"/>
                </a:lnTo>
                <a:lnTo>
                  <a:pt x="615460" y="4786078"/>
                </a:lnTo>
                <a:lnTo>
                  <a:pt x="610193" y="4783583"/>
                </a:lnTo>
                <a:lnTo>
                  <a:pt x="599381" y="4778593"/>
                </a:lnTo>
                <a:lnTo>
                  <a:pt x="594113" y="4775820"/>
                </a:lnTo>
                <a:lnTo>
                  <a:pt x="588291" y="4772770"/>
                </a:lnTo>
                <a:lnTo>
                  <a:pt x="577479" y="4766948"/>
                </a:lnTo>
                <a:lnTo>
                  <a:pt x="566666" y="4760572"/>
                </a:lnTo>
                <a:lnTo>
                  <a:pt x="555855" y="4753918"/>
                </a:lnTo>
                <a:lnTo>
                  <a:pt x="544766" y="4746988"/>
                </a:lnTo>
                <a:lnTo>
                  <a:pt x="539221" y="4743383"/>
                </a:lnTo>
                <a:lnTo>
                  <a:pt x="533953" y="4739503"/>
                </a:lnTo>
                <a:lnTo>
                  <a:pt x="522864" y="4731739"/>
                </a:lnTo>
                <a:lnTo>
                  <a:pt x="512052" y="4723423"/>
                </a:lnTo>
                <a:lnTo>
                  <a:pt x="500963" y="4714829"/>
                </a:lnTo>
                <a:lnTo>
                  <a:pt x="489873" y="4705679"/>
                </a:lnTo>
                <a:lnTo>
                  <a:pt x="478783" y="4696254"/>
                </a:lnTo>
                <a:lnTo>
                  <a:pt x="467972" y="4686274"/>
                </a:lnTo>
                <a:lnTo>
                  <a:pt x="462427" y="4681006"/>
                </a:lnTo>
                <a:lnTo>
                  <a:pt x="456883" y="4676015"/>
                </a:lnTo>
                <a:lnTo>
                  <a:pt x="445793" y="4665204"/>
                </a:lnTo>
                <a:lnTo>
                  <a:pt x="303572" y="4522428"/>
                </a:lnTo>
                <a:lnTo>
                  <a:pt x="161073" y="4380207"/>
                </a:lnTo>
                <a:lnTo>
                  <a:pt x="159132" y="4378543"/>
                </a:lnTo>
                <a:lnTo>
                  <a:pt x="154142" y="4372998"/>
                </a:lnTo>
                <a:lnTo>
                  <a:pt x="150816" y="4369118"/>
                </a:lnTo>
                <a:lnTo>
                  <a:pt x="146657" y="4364404"/>
                </a:lnTo>
                <a:lnTo>
                  <a:pt x="141666" y="4358860"/>
                </a:lnTo>
                <a:lnTo>
                  <a:pt x="136399" y="4352483"/>
                </a:lnTo>
                <a:lnTo>
                  <a:pt x="130855" y="4345275"/>
                </a:lnTo>
                <a:lnTo>
                  <a:pt x="127805" y="4341671"/>
                </a:lnTo>
                <a:lnTo>
                  <a:pt x="124478" y="4337513"/>
                </a:lnTo>
                <a:lnTo>
                  <a:pt x="118101" y="4328918"/>
                </a:lnTo>
                <a:lnTo>
                  <a:pt x="111171" y="4319493"/>
                </a:lnTo>
                <a:lnTo>
                  <a:pt x="104240" y="4309512"/>
                </a:lnTo>
                <a:lnTo>
                  <a:pt x="97032" y="4298977"/>
                </a:lnTo>
                <a:lnTo>
                  <a:pt x="93428" y="4293433"/>
                </a:lnTo>
                <a:lnTo>
                  <a:pt x="89824" y="4287610"/>
                </a:lnTo>
                <a:lnTo>
                  <a:pt x="82339" y="4275689"/>
                </a:lnTo>
                <a:lnTo>
                  <a:pt x="74853" y="4263214"/>
                </a:lnTo>
                <a:lnTo>
                  <a:pt x="67645" y="4249907"/>
                </a:lnTo>
                <a:lnTo>
                  <a:pt x="60160" y="4236322"/>
                </a:lnTo>
                <a:lnTo>
                  <a:pt x="56556" y="4229114"/>
                </a:lnTo>
                <a:lnTo>
                  <a:pt x="53229" y="4221906"/>
                </a:lnTo>
                <a:lnTo>
                  <a:pt x="46298" y="4206935"/>
                </a:lnTo>
                <a:lnTo>
                  <a:pt x="42972" y="4199173"/>
                </a:lnTo>
                <a:lnTo>
                  <a:pt x="39645" y="4191410"/>
                </a:lnTo>
                <a:lnTo>
                  <a:pt x="36317" y="4183648"/>
                </a:lnTo>
                <a:lnTo>
                  <a:pt x="33268" y="4175608"/>
                </a:lnTo>
                <a:lnTo>
                  <a:pt x="30218" y="4167568"/>
                </a:lnTo>
                <a:lnTo>
                  <a:pt x="27447" y="4159251"/>
                </a:lnTo>
                <a:lnTo>
                  <a:pt x="24674" y="4150934"/>
                </a:lnTo>
                <a:lnTo>
                  <a:pt x="21902" y="4142617"/>
                </a:lnTo>
                <a:lnTo>
                  <a:pt x="19407" y="4134023"/>
                </a:lnTo>
                <a:lnTo>
                  <a:pt x="16912" y="4125151"/>
                </a:lnTo>
                <a:lnTo>
                  <a:pt x="14693" y="4116557"/>
                </a:lnTo>
                <a:lnTo>
                  <a:pt x="12476" y="4107686"/>
                </a:lnTo>
                <a:lnTo>
                  <a:pt x="10535" y="4098536"/>
                </a:lnTo>
                <a:lnTo>
                  <a:pt x="8872" y="4089666"/>
                </a:lnTo>
                <a:lnTo>
                  <a:pt x="7208" y="4080239"/>
                </a:lnTo>
                <a:lnTo>
                  <a:pt x="5545" y="4071091"/>
                </a:lnTo>
                <a:lnTo>
                  <a:pt x="4436" y="4061665"/>
                </a:lnTo>
                <a:lnTo>
                  <a:pt x="3327" y="4052239"/>
                </a:lnTo>
                <a:lnTo>
                  <a:pt x="2217" y="4042812"/>
                </a:lnTo>
                <a:lnTo>
                  <a:pt x="1663" y="4033110"/>
                </a:lnTo>
                <a:lnTo>
                  <a:pt x="1109" y="4023407"/>
                </a:lnTo>
                <a:lnTo>
                  <a:pt x="832" y="4013426"/>
                </a:lnTo>
                <a:lnTo>
                  <a:pt x="0" y="4013426"/>
                </a:lnTo>
                <a:lnTo>
                  <a:pt x="0" y="2335700"/>
                </a:lnTo>
                <a:lnTo>
                  <a:pt x="5898" y="23357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4892346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Mosa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488" y="158749"/>
            <a:ext cx="2598286" cy="4826000"/>
          </a:xfrm>
          <a:custGeom>
            <a:avLst/>
            <a:gdLst/>
            <a:ahLst/>
            <a:cxnLst/>
            <a:rect l="l" t="t" r="r" b="b"/>
            <a:pathLst>
              <a:path w="2598286" h="4826000">
                <a:moveTo>
                  <a:pt x="5898" y="0"/>
                </a:moveTo>
                <a:lnTo>
                  <a:pt x="2598285" y="0"/>
                </a:lnTo>
                <a:lnTo>
                  <a:pt x="2598285" y="2413000"/>
                </a:lnTo>
                <a:lnTo>
                  <a:pt x="2598286" y="2413000"/>
                </a:lnTo>
                <a:lnTo>
                  <a:pt x="2598286" y="4826000"/>
                </a:lnTo>
                <a:lnTo>
                  <a:pt x="2094255" y="4826000"/>
                </a:lnTo>
                <a:lnTo>
                  <a:pt x="2094255" y="4825999"/>
                </a:lnTo>
                <a:lnTo>
                  <a:pt x="786514" y="4825999"/>
                </a:lnTo>
                <a:lnTo>
                  <a:pt x="786514" y="4825167"/>
                </a:lnTo>
                <a:lnTo>
                  <a:pt x="776534" y="4824890"/>
                </a:lnTo>
                <a:lnTo>
                  <a:pt x="766553" y="4824336"/>
                </a:lnTo>
                <a:lnTo>
                  <a:pt x="756572" y="4823504"/>
                </a:lnTo>
                <a:lnTo>
                  <a:pt x="746592" y="4822672"/>
                </a:lnTo>
                <a:lnTo>
                  <a:pt x="736335" y="4821287"/>
                </a:lnTo>
                <a:lnTo>
                  <a:pt x="726076" y="4819900"/>
                </a:lnTo>
                <a:lnTo>
                  <a:pt x="715819" y="4817959"/>
                </a:lnTo>
                <a:lnTo>
                  <a:pt x="705561" y="4816019"/>
                </a:lnTo>
                <a:lnTo>
                  <a:pt x="695026" y="4813524"/>
                </a:lnTo>
                <a:lnTo>
                  <a:pt x="684491" y="4811028"/>
                </a:lnTo>
                <a:lnTo>
                  <a:pt x="674234" y="4807979"/>
                </a:lnTo>
                <a:lnTo>
                  <a:pt x="663699" y="4804653"/>
                </a:lnTo>
                <a:lnTo>
                  <a:pt x="652887" y="4801048"/>
                </a:lnTo>
                <a:lnTo>
                  <a:pt x="642352" y="4797444"/>
                </a:lnTo>
                <a:lnTo>
                  <a:pt x="631817" y="4793008"/>
                </a:lnTo>
                <a:lnTo>
                  <a:pt x="621005" y="4788573"/>
                </a:lnTo>
                <a:lnTo>
                  <a:pt x="615460" y="4786078"/>
                </a:lnTo>
                <a:lnTo>
                  <a:pt x="610193" y="4783583"/>
                </a:lnTo>
                <a:lnTo>
                  <a:pt x="599381" y="4778593"/>
                </a:lnTo>
                <a:lnTo>
                  <a:pt x="594113" y="4775820"/>
                </a:lnTo>
                <a:lnTo>
                  <a:pt x="588291" y="4772770"/>
                </a:lnTo>
                <a:lnTo>
                  <a:pt x="577479" y="4766948"/>
                </a:lnTo>
                <a:lnTo>
                  <a:pt x="566666" y="4760572"/>
                </a:lnTo>
                <a:lnTo>
                  <a:pt x="555855" y="4753918"/>
                </a:lnTo>
                <a:lnTo>
                  <a:pt x="544766" y="4746988"/>
                </a:lnTo>
                <a:lnTo>
                  <a:pt x="539221" y="4743383"/>
                </a:lnTo>
                <a:lnTo>
                  <a:pt x="533953" y="4739503"/>
                </a:lnTo>
                <a:lnTo>
                  <a:pt x="522864" y="4731739"/>
                </a:lnTo>
                <a:lnTo>
                  <a:pt x="512052" y="4723423"/>
                </a:lnTo>
                <a:lnTo>
                  <a:pt x="500963" y="4714829"/>
                </a:lnTo>
                <a:lnTo>
                  <a:pt x="489873" y="4705679"/>
                </a:lnTo>
                <a:lnTo>
                  <a:pt x="478783" y="4696254"/>
                </a:lnTo>
                <a:lnTo>
                  <a:pt x="467972" y="4686274"/>
                </a:lnTo>
                <a:lnTo>
                  <a:pt x="462427" y="4681006"/>
                </a:lnTo>
                <a:lnTo>
                  <a:pt x="456883" y="4676015"/>
                </a:lnTo>
                <a:lnTo>
                  <a:pt x="445793" y="4665204"/>
                </a:lnTo>
                <a:lnTo>
                  <a:pt x="303572" y="4522428"/>
                </a:lnTo>
                <a:lnTo>
                  <a:pt x="161073" y="4380207"/>
                </a:lnTo>
                <a:lnTo>
                  <a:pt x="159132" y="4378543"/>
                </a:lnTo>
                <a:lnTo>
                  <a:pt x="154142" y="4372998"/>
                </a:lnTo>
                <a:lnTo>
                  <a:pt x="150816" y="4369118"/>
                </a:lnTo>
                <a:lnTo>
                  <a:pt x="146657" y="4364404"/>
                </a:lnTo>
                <a:lnTo>
                  <a:pt x="141666" y="4358860"/>
                </a:lnTo>
                <a:lnTo>
                  <a:pt x="136399" y="4352483"/>
                </a:lnTo>
                <a:lnTo>
                  <a:pt x="130855" y="4345275"/>
                </a:lnTo>
                <a:lnTo>
                  <a:pt x="127805" y="4341671"/>
                </a:lnTo>
                <a:lnTo>
                  <a:pt x="124478" y="4337513"/>
                </a:lnTo>
                <a:lnTo>
                  <a:pt x="118101" y="4328918"/>
                </a:lnTo>
                <a:lnTo>
                  <a:pt x="111171" y="4319493"/>
                </a:lnTo>
                <a:lnTo>
                  <a:pt x="104240" y="4309512"/>
                </a:lnTo>
                <a:lnTo>
                  <a:pt x="97032" y="4298977"/>
                </a:lnTo>
                <a:lnTo>
                  <a:pt x="93428" y="4293433"/>
                </a:lnTo>
                <a:lnTo>
                  <a:pt x="89824" y="4287610"/>
                </a:lnTo>
                <a:lnTo>
                  <a:pt x="82339" y="4275689"/>
                </a:lnTo>
                <a:lnTo>
                  <a:pt x="74853" y="4263214"/>
                </a:lnTo>
                <a:lnTo>
                  <a:pt x="67645" y="4249907"/>
                </a:lnTo>
                <a:lnTo>
                  <a:pt x="60160" y="4236322"/>
                </a:lnTo>
                <a:lnTo>
                  <a:pt x="56556" y="4229114"/>
                </a:lnTo>
                <a:lnTo>
                  <a:pt x="53229" y="4221906"/>
                </a:lnTo>
                <a:lnTo>
                  <a:pt x="46298" y="4206935"/>
                </a:lnTo>
                <a:lnTo>
                  <a:pt x="42972" y="4199173"/>
                </a:lnTo>
                <a:lnTo>
                  <a:pt x="39645" y="4191410"/>
                </a:lnTo>
                <a:lnTo>
                  <a:pt x="36317" y="4183648"/>
                </a:lnTo>
                <a:lnTo>
                  <a:pt x="33268" y="4175608"/>
                </a:lnTo>
                <a:lnTo>
                  <a:pt x="30218" y="4167568"/>
                </a:lnTo>
                <a:lnTo>
                  <a:pt x="27447" y="4159251"/>
                </a:lnTo>
                <a:lnTo>
                  <a:pt x="24674" y="4150934"/>
                </a:lnTo>
                <a:lnTo>
                  <a:pt x="21902" y="4142617"/>
                </a:lnTo>
                <a:lnTo>
                  <a:pt x="19407" y="4134023"/>
                </a:lnTo>
                <a:lnTo>
                  <a:pt x="16912" y="4125151"/>
                </a:lnTo>
                <a:lnTo>
                  <a:pt x="14693" y="4116557"/>
                </a:lnTo>
                <a:lnTo>
                  <a:pt x="12476" y="4107686"/>
                </a:lnTo>
                <a:lnTo>
                  <a:pt x="10535" y="4098536"/>
                </a:lnTo>
                <a:lnTo>
                  <a:pt x="8872" y="4089666"/>
                </a:lnTo>
                <a:lnTo>
                  <a:pt x="7208" y="4080239"/>
                </a:lnTo>
                <a:lnTo>
                  <a:pt x="5545" y="4071091"/>
                </a:lnTo>
                <a:lnTo>
                  <a:pt x="4436" y="4061665"/>
                </a:lnTo>
                <a:lnTo>
                  <a:pt x="3327" y="4052239"/>
                </a:lnTo>
                <a:lnTo>
                  <a:pt x="2217" y="4042812"/>
                </a:lnTo>
                <a:lnTo>
                  <a:pt x="1663" y="4033110"/>
                </a:lnTo>
                <a:lnTo>
                  <a:pt x="1109" y="4023407"/>
                </a:lnTo>
                <a:lnTo>
                  <a:pt x="832" y="4013426"/>
                </a:lnTo>
                <a:lnTo>
                  <a:pt x="0" y="4013426"/>
                </a:lnTo>
                <a:lnTo>
                  <a:pt x="0" y="2335700"/>
                </a:lnTo>
                <a:lnTo>
                  <a:pt x="5898" y="23357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879725" y="158750"/>
            <a:ext cx="6084888" cy="34925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79725" y="3759882"/>
            <a:ext cx="6084888" cy="122486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25865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Mosa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488" y="3759882"/>
            <a:ext cx="6343200" cy="1224868"/>
          </a:xfrm>
          <a:custGeom>
            <a:avLst/>
            <a:gdLst/>
            <a:ahLst/>
            <a:cxnLst/>
            <a:rect l="l" t="t" r="r" b="b"/>
            <a:pathLst>
              <a:path w="6343200" h="1224868">
                <a:moveTo>
                  <a:pt x="0" y="0"/>
                </a:moveTo>
                <a:lnTo>
                  <a:pt x="6343200" y="0"/>
                </a:lnTo>
                <a:lnTo>
                  <a:pt x="6343200" y="1224868"/>
                </a:lnTo>
                <a:lnTo>
                  <a:pt x="2742750" y="1224868"/>
                </a:lnTo>
                <a:lnTo>
                  <a:pt x="2130260" y="1224868"/>
                </a:lnTo>
                <a:lnTo>
                  <a:pt x="870282" y="1224868"/>
                </a:lnTo>
                <a:lnTo>
                  <a:pt x="870282" y="1224866"/>
                </a:lnTo>
                <a:lnTo>
                  <a:pt x="786514" y="1224866"/>
                </a:lnTo>
                <a:lnTo>
                  <a:pt x="786514" y="1224034"/>
                </a:lnTo>
                <a:lnTo>
                  <a:pt x="776534" y="1223757"/>
                </a:lnTo>
                <a:lnTo>
                  <a:pt x="766553" y="1223203"/>
                </a:lnTo>
                <a:lnTo>
                  <a:pt x="756572" y="1222371"/>
                </a:lnTo>
                <a:lnTo>
                  <a:pt x="746592" y="1221539"/>
                </a:lnTo>
                <a:lnTo>
                  <a:pt x="736335" y="1220154"/>
                </a:lnTo>
                <a:lnTo>
                  <a:pt x="726076" y="1218767"/>
                </a:lnTo>
                <a:lnTo>
                  <a:pt x="715819" y="1216826"/>
                </a:lnTo>
                <a:lnTo>
                  <a:pt x="705561" y="1214886"/>
                </a:lnTo>
                <a:lnTo>
                  <a:pt x="695026" y="1212391"/>
                </a:lnTo>
                <a:lnTo>
                  <a:pt x="684491" y="1209895"/>
                </a:lnTo>
                <a:lnTo>
                  <a:pt x="674234" y="1206846"/>
                </a:lnTo>
                <a:lnTo>
                  <a:pt x="663699" y="1203520"/>
                </a:lnTo>
                <a:lnTo>
                  <a:pt x="652887" y="1199915"/>
                </a:lnTo>
                <a:lnTo>
                  <a:pt x="642352" y="1196311"/>
                </a:lnTo>
                <a:lnTo>
                  <a:pt x="631817" y="1191875"/>
                </a:lnTo>
                <a:lnTo>
                  <a:pt x="621005" y="1187440"/>
                </a:lnTo>
                <a:lnTo>
                  <a:pt x="615460" y="1184945"/>
                </a:lnTo>
                <a:lnTo>
                  <a:pt x="610193" y="1182450"/>
                </a:lnTo>
                <a:lnTo>
                  <a:pt x="599381" y="1177460"/>
                </a:lnTo>
                <a:lnTo>
                  <a:pt x="594113" y="1174687"/>
                </a:lnTo>
                <a:lnTo>
                  <a:pt x="588291" y="1171637"/>
                </a:lnTo>
                <a:lnTo>
                  <a:pt x="577479" y="1165815"/>
                </a:lnTo>
                <a:lnTo>
                  <a:pt x="566666" y="1159439"/>
                </a:lnTo>
                <a:lnTo>
                  <a:pt x="555855" y="1152785"/>
                </a:lnTo>
                <a:lnTo>
                  <a:pt x="544766" y="1145855"/>
                </a:lnTo>
                <a:lnTo>
                  <a:pt x="539221" y="1142250"/>
                </a:lnTo>
                <a:lnTo>
                  <a:pt x="533953" y="1138370"/>
                </a:lnTo>
                <a:lnTo>
                  <a:pt x="522864" y="1130606"/>
                </a:lnTo>
                <a:lnTo>
                  <a:pt x="512052" y="1122290"/>
                </a:lnTo>
                <a:lnTo>
                  <a:pt x="500963" y="1113696"/>
                </a:lnTo>
                <a:lnTo>
                  <a:pt x="489873" y="1104546"/>
                </a:lnTo>
                <a:lnTo>
                  <a:pt x="478783" y="1095121"/>
                </a:lnTo>
                <a:lnTo>
                  <a:pt x="467972" y="1085141"/>
                </a:lnTo>
                <a:lnTo>
                  <a:pt x="462427" y="1079873"/>
                </a:lnTo>
                <a:lnTo>
                  <a:pt x="456883" y="1074882"/>
                </a:lnTo>
                <a:lnTo>
                  <a:pt x="445793" y="1064071"/>
                </a:lnTo>
                <a:lnTo>
                  <a:pt x="303572" y="921295"/>
                </a:lnTo>
                <a:lnTo>
                  <a:pt x="161073" y="779074"/>
                </a:lnTo>
                <a:lnTo>
                  <a:pt x="159132" y="777410"/>
                </a:lnTo>
                <a:lnTo>
                  <a:pt x="154142" y="771865"/>
                </a:lnTo>
                <a:lnTo>
                  <a:pt x="150816" y="767985"/>
                </a:lnTo>
                <a:lnTo>
                  <a:pt x="146657" y="763271"/>
                </a:lnTo>
                <a:lnTo>
                  <a:pt x="141666" y="757727"/>
                </a:lnTo>
                <a:lnTo>
                  <a:pt x="136399" y="751350"/>
                </a:lnTo>
                <a:lnTo>
                  <a:pt x="130855" y="744142"/>
                </a:lnTo>
                <a:lnTo>
                  <a:pt x="127805" y="740538"/>
                </a:lnTo>
                <a:lnTo>
                  <a:pt x="124478" y="736380"/>
                </a:lnTo>
                <a:lnTo>
                  <a:pt x="118101" y="727785"/>
                </a:lnTo>
                <a:lnTo>
                  <a:pt x="111171" y="718360"/>
                </a:lnTo>
                <a:lnTo>
                  <a:pt x="104240" y="708379"/>
                </a:lnTo>
                <a:lnTo>
                  <a:pt x="97032" y="697844"/>
                </a:lnTo>
                <a:lnTo>
                  <a:pt x="93428" y="692300"/>
                </a:lnTo>
                <a:lnTo>
                  <a:pt x="89824" y="686477"/>
                </a:lnTo>
                <a:lnTo>
                  <a:pt x="82339" y="674556"/>
                </a:lnTo>
                <a:lnTo>
                  <a:pt x="74853" y="662081"/>
                </a:lnTo>
                <a:lnTo>
                  <a:pt x="67645" y="648774"/>
                </a:lnTo>
                <a:lnTo>
                  <a:pt x="60160" y="635189"/>
                </a:lnTo>
                <a:lnTo>
                  <a:pt x="56556" y="627981"/>
                </a:lnTo>
                <a:lnTo>
                  <a:pt x="53229" y="620773"/>
                </a:lnTo>
                <a:lnTo>
                  <a:pt x="46298" y="605802"/>
                </a:lnTo>
                <a:lnTo>
                  <a:pt x="42972" y="598040"/>
                </a:lnTo>
                <a:lnTo>
                  <a:pt x="39645" y="590277"/>
                </a:lnTo>
                <a:lnTo>
                  <a:pt x="36317" y="582515"/>
                </a:lnTo>
                <a:lnTo>
                  <a:pt x="33268" y="574475"/>
                </a:lnTo>
                <a:lnTo>
                  <a:pt x="30218" y="566435"/>
                </a:lnTo>
                <a:lnTo>
                  <a:pt x="27447" y="558118"/>
                </a:lnTo>
                <a:lnTo>
                  <a:pt x="24674" y="549801"/>
                </a:lnTo>
                <a:lnTo>
                  <a:pt x="21902" y="541484"/>
                </a:lnTo>
                <a:lnTo>
                  <a:pt x="19407" y="532890"/>
                </a:lnTo>
                <a:lnTo>
                  <a:pt x="16912" y="524018"/>
                </a:lnTo>
                <a:lnTo>
                  <a:pt x="14693" y="515424"/>
                </a:lnTo>
                <a:lnTo>
                  <a:pt x="12476" y="506553"/>
                </a:lnTo>
                <a:lnTo>
                  <a:pt x="10535" y="497403"/>
                </a:lnTo>
                <a:lnTo>
                  <a:pt x="8872" y="488533"/>
                </a:lnTo>
                <a:lnTo>
                  <a:pt x="7208" y="479106"/>
                </a:lnTo>
                <a:lnTo>
                  <a:pt x="5545" y="469958"/>
                </a:lnTo>
                <a:lnTo>
                  <a:pt x="4436" y="460532"/>
                </a:lnTo>
                <a:lnTo>
                  <a:pt x="3327" y="451106"/>
                </a:lnTo>
                <a:lnTo>
                  <a:pt x="2217" y="441679"/>
                </a:lnTo>
                <a:lnTo>
                  <a:pt x="1663" y="431977"/>
                </a:lnTo>
                <a:lnTo>
                  <a:pt x="1109" y="422274"/>
                </a:lnTo>
                <a:lnTo>
                  <a:pt x="832" y="412293"/>
                </a:lnTo>
                <a:lnTo>
                  <a:pt x="0" y="41229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79389" y="158750"/>
            <a:ext cx="6337300" cy="34925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624638" y="158750"/>
            <a:ext cx="2339975" cy="4826000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393122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179512" y="159482"/>
            <a:ext cx="8784976" cy="4824536"/>
          </a:xfrm>
          <a:custGeom>
            <a:avLst/>
            <a:gdLst/>
            <a:ahLst/>
            <a:cxnLst/>
            <a:rect l="l" t="t" r="r" b="b"/>
            <a:pathLst>
              <a:path w="8784976" h="4824536">
                <a:moveTo>
                  <a:pt x="0" y="0"/>
                </a:moveTo>
                <a:lnTo>
                  <a:pt x="8784976" y="0"/>
                </a:lnTo>
                <a:lnTo>
                  <a:pt x="8784976" y="4824536"/>
                </a:lnTo>
                <a:lnTo>
                  <a:pt x="719263" y="4824536"/>
                </a:lnTo>
                <a:lnTo>
                  <a:pt x="710460" y="4822871"/>
                </a:lnTo>
                <a:lnTo>
                  <a:pt x="699850" y="4820358"/>
                </a:lnTo>
                <a:lnTo>
                  <a:pt x="689240" y="4817845"/>
                </a:lnTo>
                <a:lnTo>
                  <a:pt x="678909" y="4814774"/>
                </a:lnTo>
                <a:lnTo>
                  <a:pt x="668299" y="4811423"/>
                </a:lnTo>
                <a:lnTo>
                  <a:pt x="657410" y="4807794"/>
                </a:lnTo>
                <a:lnTo>
                  <a:pt x="646801" y="4804164"/>
                </a:lnTo>
                <a:lnTo>
                  <a:pt x="636191" y="4799697"/>
                </a:lnTo>
                <a:lnTo>
                  <a:pt x="625302" y="4795229"/>
                </a:lnTo>
                <a:lnTo>
                  <a:pt x="619717" y="4792716"/>
                </a:lnTo>
                <a:lnTo>
                  <a:pt x="614413" y="4790204"/>
                </a:lnTo>
                <a:lnTo>
                  <a:pt x="603523" y="4785178"/>
                </a:lnTo>
                <a:lnTo>
                  <a:pt x="598219" y="4782386"/>
                </a:lnTo>
                <a:lnTo>
                  <a:pt x="592355" y="4779314"/>
                </a:lnTo>
                <a:lnTo>
                  <a:pt x="581466" y="4773451"/>
                </a:lnTo>
                <a:lnTo>
                  <a:pt x="570577" y="4767029"/>
                </a:lnTo>
                <a:lnTo>
                  <a:pt x="559688" y="4760328"/>
                </a:lnTo>
                <a:lnTo>
                  <a:pt x="548520" y="4753348"/>
                </a:lnTo>
                <a:lnTo>
                  <a:pt x="542935" y="4749718"/>
                </a:lnTo>
                <a:lnTo>
                  <a:pt x="537631" y="4745810"/>
                </a:lnTo>
                <a:lnTo>
                  <a:pt x="526462" y="4737992"/>
                </a:lnTo>
                <a:lnTo>
                  <a:pt x="515573" y="4729616"/>
                </a:lnTo>
                <a:lnTo>
                  <a:pt x="504405" y="4720960"/>
                </a:lnTo>
                <a:lnTo>
                  <a:pt x="493237" y="4711746"/>
                </a:lnTo>
                <a:lnTo>
                  <a:pt x="482068" y="4702253"/>
                </a:lnTo>
                <a:lnTo>
                  <a:pt x="471179" y="4692202"/>
                </a:lnTo>
                <a:lnTo>
                  <a:pt x="465595" y="4686897"/>
                </a:lnTo>
                <a:lnTo>
                  <a:pt x="460011" y="4681871"/>
                </a:lnTo>
                <a:lnTo>
                  <a:pt x="448843" y="4670982"/>
                </a:lnTo>
                <a:lnTo>
                  <a:pt x="305610" y="4527190"/>
                </a:lnTo>
                <a:lnTo>
                  <a:pt x="162097" y="4383957"/>
                </a:lnTo>
                <a:lnTo>
                  <a:pt x="160143" y="4382282"/>
                </a:lnTo>
                <a:lnTo>
                  <a:pt x="155117" y="4376698"/>
                </a:lnTo>
                <a:lnTo>
                  <a:pt x="151767" y="4372789"/>
                </a:lnTo>
                <a:lnTo>
                  <a:pt x="147578" y="4368042"/>
                </a:lnTo>
                <a:lnTo>
                  <a:pt x="142553" y="4362458"/>
                </a:lnTo>
                <a:lnTo>
                  <a:pt x="137248" y="4356037"/>
                </a:lnTo>
                <a:lnTo>
                  <a:pt x="131664" y="4348777"/>
                </a:lnTo>
                <a:lnTo>
                  <a:pt x="128592" y="4345147"/>
                </a:lnTo>
                <a:lnTo>
                  <a:pt x="125242" y="4340959"/>
                </a:lnTo>
                <a:lnTo>
                  <a:pt x="118820" y="4332304"/>
                </a:lnTo>
                <a:lnTo>
                  <a:pt x="111840" y="4322811"/>
                </a:lnTo>
                <a:lnTo>
                  <a:pt x="104860" y="4312759"/>
                </a:lnTo>
                <a:lnTo>
                  <a:pt x="97600" y="4302150"/>
                </a:lnTo>
                <a:lnTo>
                  <a:pt x="93971" y="4296565"/>
                </a:lnTo>
                <a:lnTo>
                  <a:pt x="90341" y="4290702"/>
                </a:lnTo>
                <a:lnTo>
                  <a:pt x="82802" y="4278696"/>
                </a:lnTo>
                <a:lnTo>
                  <a:pt x="75264" y="4266132"/>
                </a:lnTo>
                <a:lnTo>
                  <a:pt x="68004" y="4252730"/>
                </a:lnTo>
                <a:lnTo>
                  <a:pt x="60466" y="4239049"/>
                </a:lnTo>
                <a:lnTo>
                  <a:pt x="56836" y="4231789"/>
                </a:lnTo>
                <a:lnTo>
                  <a:pt x="53486" y="4224530"/>
                </a:lnTo>
                <a:lnTo>
                  <a:pt x="46506" y="4209453"/>
                </a:lnTo>
                <a:lnTo>
                  <a:pt x="43155" y="4201635"/>
                </a:lnTo>
                <a:lnTo>
                  <a:pt x="39805" y="4193817"/>
                </a:lnTo>
                <a:lnTo>
                  <a:pt x="36454" y="4185999"/>
                </a:lnTo>
                <a:lnTo>
                  <a:pt x="33383" y="4177902"/>
                </a:lnTo>
                <a:lnTo>
                  <a:pt x="30312" y="4169805"/>
                </a:lnTo>
                <a:lnTo>
                  <a:pt x="27520" y="4161429"/>
                </a:lnTo>
                <a:lnTo>
                  <a:pt x="24727" y="4153053"/>
                </a:lnTo>
                <a:lnTo>
                  <a:pt x="21935" y="4144677"/>
                </a:lnTo>
                <a:lnTo>
                  <a:pt x="19422" y="4136021"/>
                </a:lnTo>
                <a:lnTo>
                  <a:pt x="16910" y="4127087"/>
                </a:lnTo>
                <a:lnTo>
                  <a:pt x="14676" y="4118431"/>
                </a:lnTo>
                <a:lnTo>
                  <a:pt x="12442" y="4109497"/>
                </a:lnTo>
                <a:lnTo>
                  <a:pt x="10488" y="4100283"/>
                </a:lnTo>
                <a:lnTo>
                  <a:pt x="8813" y="4091348"/>
                </a:lnTo>
                <a:lnTo>
                  <a:pt x="7137" y="4081855"/>
                </a:lnTo>
                <a:lnTo>
                  <a:pt x="5462" y="4072641"/>
                </a:lnTo>
                <a:lnTo>
                  <a:pt x="4345" y="4063148"/>
                </a:lnTo>
                <a:lnTo>
                  <a:pt x="3228" y="4053655"/>
                </a:lnTo>
                <a:lnTo>
                  <a:pt x="2112" y="4044162"/>
                </a:lnTo>
                <a:lnTo>
                  <a:pt x="1553" y="4034390"/>
                </a:lnTo>
                <a:lnTo>
                  <a:pt x="995" y="4024618"/>
                </a:lnTo>
                <a:lnTo>
                  <a:pt x="716" y="4014566"/>
                </a:lnTo>
                <a:lnTo>
                  <a:pt x="0" y="4014566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976728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osaic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quarter" idx="20"/>
          </p:nvPr>
        </p:nvSpPr>
        <p:spPr>
          <a:xfrm>
            <a:off x="2879725" y="3759882"/>
            <a:ext cx="6084888" cy="1224248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2879725" y="158750"/>
            <a:ext cx="6084888" cy="3492500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179512" y="159482"/>
            <a:ext cx="2592288" cy="4824536"/>
          </a:xfrm>
          <a:custGeom>
            <a:avLst/>
            <a:gdLst/>
            <a:ahLst/>
            <a:cxnLst/>
            <a:rect l="l" t="t" r="r" b="b"/>
            <a:pathLst>
              <a:path w="2592288" h="4824536">
                <a:moveTo>
                  <a:pt x="0" y="0"/>
                </a:moveTo>
                <a:lnTo>
                  <a:pt x="2592288" y="0"/>
                </a:lnTo>
                <a:lnTo>
                  <a:pt x="2592288" y="4824536"/>
                </a:lnTo>
                <a:lnTo>
                  <a:pt x="719263" y="4824536"/>
                </a:lnTo>
                <a:lnTo>
                  <a:pt x="710460" y="4822871"/>
                </a:lnTo>
                <a:lnTo>
                  <a:pt x="699850" y="4820358"/>
                </a:lnTo>
                <a:lnTo>
                  <a:pt x="689240" y="4817845"/>
                </a:lnTo>
                <a:lnTo>
                  <a:pt x="678909" y="4814774"/>
                </a:lnTo>
                <a:lnTo>
                  <a:pt x="668299" y="4811423"/>
                </a:lnTo>
                <a:lnTo>
                  <a:pt x="657410" y="4807794"/>
                </a:lnTo>
                <a:lnTo>
                  <a:pt x="646801" y="4804164"/>
                </a:lnTo>
                <a:lnTo>
                  <a:pt x="636191" y="4799697"/>
                </a:lnTo>
                <a:lnTo>
                  <a:pt x="625302" y="4795229"/>
                </a:lnTo>
                <a:lnTo>
                  <a:pt x="619717" y="4792716"/>
                </a:lnTo>
                <a:lnTo>
                  <a:pt x="614413" y="4790204"/>
                </a:lnTo>
                <a:lnTo>
                  <a:pt x="603523" y="4785178"/>
                </a:lnTo>
                <a:lnTo>
                  <a:pt x="598219" y="4782386"/>
                </a:lnTo>
                <a:lnTo>
                  <a:pt x="592355" y="4779314"/>
                </a:lnTo>
                <a:lnTo>
                  <a:pt x="581466" y="4773451"/>
                </a:lnTo>
                <a:lnTo>
                  <a:pt x="570577" y="4767029"/>
                </a:lnTo>
                <a:lnTo>
                  <a:pt x="559688" y="4760328"/>
                </a:lnTo>
                <a:lnTo>
                  <a:pt x="548520" y="4753348"/>
                </a:lnTo>
                <a:lnTo>
                  <a:pt x="542935" y="4749718"/>
                </a:lnTo>
                <a:lnTo>
                  <a:pt x="537631" y="4745810"/>
                </a:lnTo>
                <a:lnTo>
                  <a:pt x="526462" y="4737992"/>
                </a:lnTo>
                <a:lnTo>
                  <a:pt x="515573" y="4729616"/>
                </a:lnTo>
                <a:lnTo>
                  <a:pt x="504405" y="4720960"/>
                </a:lnTo>
                <a:lnTo>
                  <a:pt x="493237" y="4711746"/>
                </a:lnTo>
                <a:lnTo>
                  <a:pt x="482068" y="4702253"/>
                </a:lnTo>
                <a:lnTo>
                  <a:pt x="471179" y="4692202"/>
                </a:lnTo>
                <a:lnTo>
                  <a:pt x="465595" y="4686897"/>
                </a:lnTo>
                <a:lnTo>
                  <a:pt x="460011" y="4681871"/>
                </a:lnTo>
                <a:lnTo>
                  <a:pt x="448843" y="4670982"/>
                </a:lnTo>
                <a:lnTo>
                  <a:pt x="305610" y="4527190"/>
                </a:lnTo>
                <a:lnTo>
                  <a:pt x="162097" y="4383957"/>
                </a:lnTo>
                <a:lnTo>
                  <a:pt x="160143" y="4382282"/>
                </a:lnTo>
                <a:lnTo>
                  <a:pt x="155117" y="4376698"/>
                </a:lnTo>
                <a:lnTo>
                  <a:pt x="151767" y="4372789"/>
                </a:lnTo>
                <a:lnTo>
                  <a:pt x="147578" y="4368042"/>
                </a:lnTo>
                <a:lnTo>
                  <a:pt x="142553" y="4362458"/>
                </a:lnTo>
                <a:lnTo>
                  <a:pt x="137248" y="4356037"/>
                </a:lnTo>
                <a:lnTo>
                  <a:pt x="131664" y="4348777"/>
                </a:lnTo>
                <a:lnTo>
                  <a:pt x="128592" y="4345147"/>
                </a:lnTo>
                <a:lnTo>
                  <a:pt x="125242" y="4340959"/>
                </a:lnTo>
                <a:lnTo>
                  <a:pt x="118820" y="4332304"/>
                </a:lnTo>
                <a:lnTo>
                  <a:pt x="111840" y="4322811"/>
                </a:lnTo>
                <a:lnTo>
                  <a:pt x="104860" y="4312759"/>
                </a:lnTo>
                <a:lnTo>
                  <a:pt x="97600" y="4302150"/>
                </a:lnTo>
                <a:lnTo>
                  <a:pt x="93971" y="4296565"/>
                </a:lnTo>
                <a:lnTo>
                  <a:pt x="90341" y="4290702"/>
                </a:lnTo>
                <a:lnTo>
                  <a:pt x="82802" y="4278696"/>
                </a:lnTo>
                <a:lnTo>
                  <a:pt x="75264" y="4266132"/>
                </a:lnTo>
                <a:lnTo>
                  <a:pt x="68004" y="4252730"/>
                </a:lnTo>
                <a:lnTo>
                  <a:pt x="60466" y="4239049"/>
                </a:lnTo>
                <a:lnTo>
                  <a:pt x="56836" y="4231789"/>
                </a:lnTo>
                <a:lnTo>
                  <a:pt x="53486" y="4224530"/>
                </a:lnTo>
                <a:lnTo>
                  <a:pt x="46506" y="4209453"/>
                </a:lnTo>
                <a:lnTo>
                  <a:pt x="43155" y="4201635"/>
                </a:lnTo>
                <a:lnTo>
                  <a:pt x="39805" y="4193817"/>
                </a:lnTo>
                <a:lnTo>
                  <a:pt x="36454" y="4185999"/>
                </a:lnTo>
                <a:lnTo>
                  <a:pt x="33383" y="4177902"/>
                </a:lnTo>
                <a:lnTo>
                  <a:pt x="30312" y="4169805"/>
                </a:lnTo>
                <a:lnTo>
                  <a:pt x="27520" y="4161429"/>
                </a:lnTo>
                <a:lnTo>
                  <a:pt x="24727" y="4153053"/>
                </a:lnTo>
                <a:lnTo>
                  <a:pt x="21935" y="4144677"/>
                </a:lnTo>
                <a:lnTo>
                  <a:pt x="19422" y="4136021"/>
                </a:lnTo>
                <a:lnTo>
                  <a:pt x="16910" y="4127087"/>
                </a:lnTo>
                <a:lnTo>
                  <a:pt x="14676" y="4118431"/>
                </a:lnTo>
                <a:lnTo>
                  <a:pt x="12442" y="4109497"/>
                </a:lnTo>
                <a:lnTo>
                  <a:pt x="10488" y="4100283"/>
                </a:lnTo>
                <a:lnTo>
                  <a:pt x="8813" y="4091348"/>
                </a:lnTo>
                <a:lnTo>
                  <a:pt x="7137" y="4081855"/>
                </a:lnTo>
                <a:lnTo>
                  <a:pt x="5462" y="4072641"/>
                </a:lnTo>
                <a:lnTo>
                  <a:pt x="4345" y="4063148"/>
                </a:lnTo>
                <a:lnTo>
                  <a:pt x="3228" y="4053655"/>
                </a:lnTo>
                <a:lnTo>
                  <a:pt x="2112" y="4044162"/>
                </a:lnTo>
                <a:lnTo>
                  <a:pt x="1553" y="4034390"/>
                </a:lnTo>
                <a:lnTo>
                  <a:pt x="995" y="4024618"/>
                </a:lnTo>
                <a:lnTo>
                  <a:pt x="716" y="4014566"/>
                </a:lnTo>
                <a:lnTo>
                  <a:pt x="0" y="4014566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191008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Mosaic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179512" y="3759882"/>
            <a:ext cx="6336704" cy="1224136"/>
          </a:xfrm>
          <a:custGeom>
            <a:avLst/>
            <a:gdLst/>
            <a:ahLst/>
            <a:cxnLst/>
            <a:rect l="l" t="t" r="r" b="b"/>
            <a:pathLst>
              <a:path w="6336704" h="1224136">
                <a:moveTo>
                  <a:pt x="0" y="0"/>
                </a:moveTo>
                <a:lnTo>
                  <a:pt x="6336704" y="0"/>
                </a:lnTo>
                <a:lnTo>
                  <a:pt x="6336704" y="1224136"/>
                </a:lnTo>
                <a:lnTo>
                  <a:pt x="719263" y="1224136"/>
                </a:lnTo>
                <a:lnTo>
                  <a:pt x="710460" y="1222471"/>
                </a:lnTo>
                <a:lnTo>
                  <a:pt x="699850" y="1219958"/>
                </a:lnTo>
                <a:lnTo>
                  <a:pt x="689240" y="1217445"/>
                </a:lnTo>
                <a:lnTo>
                  <a:pt x="678909" y="1214374"/>
                </a:lnTo>
                <a:lnTo>
                  <a:pt x="668299" y="1211023"/>
                </a:lnTo>
                <a:lnTo>
                  <a:pt x="657410" y="1207394"/>
                </a:lnTo>
                <a:lnTo>
                  <a:pt x="646801" y="1203764"/>
                </a:lnTo>
                <a:lnTo>
                  <a:pt x="636191" y="1199297"/>
                </a:lnTo>
                <a:lnTo>
                  <a:pt x="625302" y="1194829"/>
                </a:lnTo>
                <a:lnTo>
                  <a:pt x="619717" y="1192316"/>
                </a:lnTo>
                <a:lnTo>
                  <a:pt x="614413" y="1189804"/>
                </a:lnTo>
                <a:lnTo>
                  <a:pt x="603523" y="1184778"/>
                </a:lnTo>
                <a:lnTo>
                  <a:pt x="598219" y="1181986"/>
                </a:lnTo>
                <a:lnTo>
                  <a:pt x="592355" y="1178914"/>
                </a:lnTo>
                <a:lnTo>
                  <a:pt x="581466" y="1173051"/>
                </a:lnTo>
                <a:lnTo>
                  <a:pt x="570577" y="1166629"/>
                </a:lnTo>
                <a:lnTo>
                  <a:pt x="559688" y="1159928"/>
                </a:lnTo>
                <a:lnTo>
                  <a:pt x="548520" y="1152948"/>
                </a:lnTo>
                <a:lnTo>
                  <a:pt x="542935" y="1149318"/>
                </a:lnTo>
                <a:lnTo>
                  <a:pt x="537631" y="1145410"/>
                </a:lnTo>
                <a:lnTo>
                  <a:pt x="526462" y="1137592"/>
                </a:lnTo>
                <a:lnTo>
                  <a:pt x="515573" y="1129216"/>
                </a:lnTo>
                <a:lnTo>
                  <a:pt x="504405" y="1120560"/>
                </a:lnTo>
                <a:lnTo>
                  <a:pt x="493237" y="1111346"/>
                </a:lnTo>
                <a:lnTo>
                  <a:pt x="482068" y="1101853"/>
                </a:lnTo>
                <a:lnTo>
                  <a:pt x="471179" y="1091802"/>
                </a:lnTo>
                <a:lnTo>
                  <a:pt x="465595" y="1086497"/>
                </a:lnTo>
                <a:lnTo>
                  <a:pt x="460011" y="1081471"/>
                </a:lnTo>
                <a:lnTo>
                  <a:pt x="448843" y="1070582"/>
                </a:lnTo>
                <a:lnTo>
                  <a:pt x="305610" y="926790"/>
                </a:lnTo>
                <a:lnTo>
                  <a:pt x="162097" y="783557"/>
                </a:lnTo>
                <a:lnTo>
                  <a:pt x="160143" y="781882"/>
                </a:lnTo>
                <a:lnTo>
                  <a:pt x="155117" y="776298"/>
                </a:lnTo>
                <a:lnTo>
                  <a:pt x="151767" y="772389"/>
                </a:lnTo>
                <a:lnTo>
                  <a:pt x="147578" y="767642"/>
                </a:lnTo>
                <a:lnTo>
                  <a:pt x="142553" y="762058"/>
                </a:lnTo>
                <a:lnTo>
                  <a:pt x="137248" y="755637"/>
                </a:lnTo>
                <a:lnTo>
                  <a:pt x="131664" y="748377"/>
                </a:lnTo>
                <a:lnTo>
                  <a:pt x="128592" y="744747"/>
                </a:lnTo>
                <a:lnTo>
                  <a:pt x="125242" y="740559"/>
                </a:lnTo>
                <a:lnTo>
                  <a:pt x="118820" y="731904"/>
                </a:lnTo>
                <a:lnTo>
                  <a:pt x="111840" y="722411"/>
                </a:lnTo>
                <a:lnTo>
                  <a:pt x="104860" y="712359"/>
                </a:lnTo>
                <a:lnTo>
                  <a:pt x="97600" y="701750"/>
                </a:lnTo>
                <a:lnTo>
                  <a:pt x="93971" y="696165"/>
                </a:lnTo>
                <a:lnTo>
                  <a:pt x="90341" y="690302"/>
                </a:lnTo>
                <a:lnTo>
                  <a:pt x="82802" y="678296"/>
                </a:lnTo>
                <a:lnTo>
                  <a:pt x="75264" y="665732"/>
                </a:lnTo>
                <a:lnTo>
                  <a:pt x="68004" y="652330"/>
                </a:lnTo>
                <a:lnTo>
                  <a:pt x="60466" y="638649"/>
                </a:lnTo>
                <a:lnTo>
                  <a:pt x="56836" y="631389"/>
                </a:lnTo>
                <a:lnTo>
                  <a:pt x="53486" y="624130"/>
                </a:lnTo>
                <a:lnTo>
                  <a:pt x="46506" y="609053"/>
                </a:lnTo>
                <a:lnTo>
                  <a:pt x="43155" y="601235"/>
                </a:lnTo>
                <a:lnTo>
                  <a:pt x="39805" y="593417"/>
                </a:lnTo>
                <a:lnTo>
                  <a:pt x="36454" y="585599"/>
                </a:lnTo>
                <a:lnTo>
                  <a:pt x="33383" y="577502"/>
                </a:lnTo>
                <a:lnTo>
                  <a:pt x="30312" y="569405"/>
                </a:lnTo>
                <a:lnTo>
                  <a:pt x="27520" y="561029"/>
                </a:lnTo>
                <a:lnTo>
                  <a:pt x="24727" y="552653"/>
                </a:lnTo>
                <a:lnTo>
                  <a:pt x="21935" y="544277"/>
                </a:lnTo>
                <a:lnTo>
                  <a:pt x="19422" y="535621"/>
                </a:lnTo>
                <a:lnTo>
                  <a:pt x="16910" y="526687"/>
                </a:lnTo>
                <a:lnTo>
                  <a:pt x="14676" y="518031"/>
                </a:lnTo>
                <a:lnTo>
                  <a:pt x="12442" y="509097"/>
                </a:lnTo>
                <a:lnTo>
                  <a:pt x="10488" y="499883"/>
                </a:lnTo>
                <a:lnTo>
                  <a:pt x="8813" y="490948"/>
                </a:lnTo>
                <a:lnTo>
                  <a:pt x="7137" y="481455"/>
                </a:lnTo>
                <a:lnTo>
                  <a:pt x="5462" y="472241"/>
                </a:lnTo>
                <a:lnTo>
                  <a:pt x="4345" y="462748"/>
                </a:lnTo>
                <a:lnTo>
                  <a:pt x="3228" y="453255"/>
                </a:lnTo>
                <a:lnTo>
                  <a:pt x="2112" y="443762"/>
                </a:lnTo>
                <a:lnTo>
                  <a:pt x="1553" y="433990"/>
                </a:lnTo>
                <a:lnTo>
                  <a:pt x="995" y="424218"/>
                </a:lnTo>
                <a:lnTo>
                  <a:pt x="716" y="414166"/>
                </a:lnTo>
                <a:lnTo>
                  <a:pt x="0" y="414166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smtClean="0"/>
              <a:t>Lisää kaavio napsauttamalla kuvaketta</a:t>
            </a:r>
            <a:endParaRPr lang="fi-FI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9"/>
          </p:nvPr>
        </p:nvSpPr>
        <p:spPr>
          <a:xfrm>
            <a:off x="179512" y="158750"/>
            <a:ext cx="6336703" cy="3492500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20"/>
          </p:nvPr>
        </p:nvSpPr>
        <p:spPr>
          <a:xfrm>
            <a:off x="6624228" y="158750"/>
            <a:ext cx="2340259" cy="4825268"/>
          </a:xfrm>
        </p:spPr>
        <p:txBody>
          <a:bodyPr lIns="180000" tIns="162000" rIns="180000" bIns="162000"/>
          <a:lstStyle/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149539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1203846"/>
            <a:ext cx="7921625" cy="2304008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6800" b="0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Kiitos</a:t>
            </a:r>
            <a:r>
              <a:rPr lang="en-US" dirty="0" smtClean="0"/>
              <a:t>!</a:t>
            </a:r>
            <a:endParaRPr lang="fi-FI" dirty="0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4253015"/>
            <a:ext cx="1224000" cy="253099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51922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1132"/>
                </a:moveTo>
                <a:lnTo>
                  <a:pt x="8785225" y="3601132"/>
                </a:lnTo>
                <a:lnTo>
                  <a:pt x="8785225" y="4826000"/>
                </a:lnTo>
                <a:lnTo>
                  <a:pt x="768349" y="4826000"/>
                </a:lnTo>
                <a:lnTo>
                  <a:pt x="768349" y="4825207"/>
                </a:lnTo>
                <a:lnTo>
                  <a:pt x="758549" y="4824942"/>
                </a:lnTo>
                <a:lnTo>
                  <a:pt x="748750" y="4824413"/>
                </a:lnTo>
                <a:lnTo>
                  <a:pt x="739215" y="4823620"/>
                </a:lnTo>
                <a:lnTo>
                  <a:pt x="729415" y="4822826"/>
                </a:lnTo>
                <a:lnTo>
                  <a:pt x="719351" y="4821504"/>
                </a:lnTo>
                <a:lnTo>
                  <a:pt x="709286" y="4820181"/>
                </a:lnTo>
                <a:lnTo>
                  <a:pt x="699222" y="4818065"/>
                </a:lnTo>
                <a:lnTo>
                  <a:pt x="689157" y="4816214"/>
                </a:lnTo>
                <a:lnTo>
                  <a:pt x="678827" y="4813833"/>
                </a:lnTo>
                <a:lnTo>
                  <a:pt x="668498" y="4811453"/>
                </a:lnTo>
                <a:lnTo>
                  <a:pt x="658698" y="4808544"/>
                </a:lnTo>
                <a:lnTo>
                  <a:pt x="648369" y="4805105"/>
                </a:lnTo>
                <a:lnTo>
                  <a:pt x="637775" y="4801667"/>
                </a:lnTo>
                <a:lnTo>
                  <a:pt x="627445" y="4798228"/>
                </a:lnTo>
                <a:lnTo>
                  <a:pt x="617116" y="4793732"/>
                </a:lnTo>
                <a:lnTo>
                  <a:pt x="606522" y="4789500"/>
                </a:lnTo>
                <a:lnTo>
                  <a:pt x="601224" y="4787119"/>
                </a:lnTo>
                <a:lnTo>
                  <a:pt x="595927" y="4784739"/>
                </a:lnTo>
                <a:lnTo>
                  <a:pt x="585333" y="4779714"/>
                </a:lnTo>
                <a:lnTo>
                  <a:pt x="580301" y="4777069"/>
                </a:lnTo>
                <a:lnTo>
                  <a:pt x="574739" y="4774159"/>
                </a:lnTo>
                <a:lnTo>
                  <a:pt x="564409" y="4768340"/>
                </a:lnTo>
                <a:lnTo>
                  <a:pt x="553815" y="4762257"/>
                </a:lnTo>
                <a:lnTo>
                  <a:pt x="543221" y="4755645"/>
                </a:lnTo>
                <a:lnTo>
                  <a:pt x="532362" y="4749032"/>
                </a:lnTo>
                <a:lnTo>
                  <a:pt x="526800" y="4745329"/>
                </a:lnTo>
                <a:lnTo>
                  <a:pt x="521768" y="4741626"/>
                </a:lnTo>
                <a:lnTo>
                  <a:pt x="510908" y="4733956"/>
                </a:lnTo>
                <a:lnTo>
                  <a:pt x="500314" y="4726021"/>
                </a:lnTo>
                <a:lnTo>
                  <a:pt x="489455" y="4717557"/>
                </a:lnTo>
                <a:lnTo>
                  <a:pt x="478596" y="4708564"/>
                </a:lnTo>
                <a:lnTo>
                  <a:pt x="467737" y="4699307"/>
                </a:lnTo>
                <a:lnTo>
                  <a:pt x="457143" y="4689785"/>
                </a:lnTo>
                <a:lnTo>
                  <a:pt x="451845" y="4684495"/>
                </a:lnTo>
                <a:lnTo>
                  <a:pt x="446283" y="4679735"/>
                </a:lnTo>
                <a:lnTo>
                  <a:pt x="435424" y="4669155"/>
                </a:lnTo>
                <a:lnTo>
                  <a:pt x="296374" y="4530031"/>
                </a:lnTo>
                <a:lnTo>
                  <a:pt x="157590" y="4391435"/>
                </a:lnTo>
                <a:lnTo>
                  <a:pt x="155471" y="4389848"/>
                </a:lnTo>
                <a:lnTo>
                  <a:pt x="150703" y="4384294"/>
                </a:lnTo>
                <a:lnTo>
                  <a:pt x="147525" y="4380591"/>
                </a:lnTo>
                <a:lnTo>
                  <a:pt x="143287" y="4375830"/>
                </a:lnTo>
                <a:lnTo>
                  <a:pt x="138520" y="4370540"/>
                </a:lnTo>
                <a:lnTo>
                  <a:pt x="133223" y="4364457"/>
                </a:lnTo>
                <a:lnTo>
                  <a:pt x="127926" y="4357315"/>
                </a:lnTo>
                <a:lnTo>
                  <a:pt x="125012" y="4353877"/>
                </a:lnTo>
                <a:lnTo>
                  <a:pt x="121569" y="4349645"/>
                </a:lnTo>
                <a:lnTo>
                  <a:pt x="115477" y="4341446"/>
                </a:lnTo>
                <a:lnTo>
                  <a:pt x="108591" y="4332188"/>
                </a:lnTo>
                <a:lnTo>
                  <a:pt x="101970" y="4322402"/>
                </a:lnTo>
                <a:lnTo>
                  <a:pt x="94819" y="4312087"/>
                </a:lnTo>
                <a:lnTo>
                  <a:pt x="91375" y="4306797"/>
                </a:lnTo>
                <a:lnTo>
                  <a:pt x="87932" y="4300978"/>
                </a:lnTo>
                <a:lnTo>
                  <a:pt x="80516" y="4289340"/>
                </a:lnTo>
                <a:lnTo>
                  <a:pt x="73100" y="4277173"/>
                </a:lnTo>
                <a:lnTo>
                  <a:pt x="66214" y="4264213"/>
                </a:lnTo>
                <a:lnTo>
                  <a:pt x="58798" y="4250988"/>
                </a:lnTo>
                <a:lnTo>
                  <a:pt x="55355" y="4243847"/>
                </a:lnTo>
                <a:lnTo>
                  <a:pt x="51912" y="4236970"/>
                </a:lnTo>
                <a:lnTo>
                  <a:pt x="45290" y="4222688"/>
                </a:lnTo>
                <a:lnTo>
                  <a:pt x="42112" y="4215017"/>
                </a:lnTo>
                <a:lnTo>
                  <a:pt x="38669" y="4207347"/>
                </a:lnTo>
                <a:lnTo>
                  <a:pt x="35491" y="4199941"/>
                </a:lnTo>
                <a:lnTo>
                  <a:pt x="32577" y="4192006"/>
                </a:lnTo>
                <a:lnTo>
                  <a:pt x="29664" y="4184336"/>
                </a:lnTo>
                <a:lnTo>
                  <a:pt x="26751" y="4176136"/>
                </a:lnTo>
                <a:lnTo>
                  <a:pt x="24102" y="4167937"/>
                </a:lnTo>
                <a:lnTo>
                  <a:pt x="21453" y="4159738"/>
                </a:lnTo>
                <a:lnTo>
                  <a:pt x="19070" y="4151538"/>
                </a:lnTo>
                <a:lnTo>
                  <a:pt x="16421" y="4142810"/>
                </a:lnTo>
                <a:lnTo>
                  <a:pt x="14302" y="4134346"/>
                </a:lnTo>
                <a:lnTo>
                  <a:pt x="12183" y="4125882"/>
                </a:lnTo>
                <a:lnTo>
                  <a:pt x="10329" y="4116890"/>
                </a:lnTo>
                <a:lnTo>
                  <a:pt x="8740" y="4108161"/>
                </a:lnTo>
                <a:lnTo>
                  <a:pt x="7151" y="4098904"/>
                </a:lnTo>
                <a:lnTo>
                  <a:pt x="5297" y="4090176"/>
                </a:lnTo>
                <a:lnTo>
                  <a:pt x="4238" y="4080918"/>
                </a:lnTo>
                <a:lnTo>
                  <a:pt x="3178" y="4071661"/>
                </a:lnTo>
                <a:lnTo>
                  <a:pt x="2119" y="4062404"/>
                </a:lnTo>
                <a:lnTo>
                  <a:pt x="1589" y="4053146"/>
                </a:lnTo>
                <a:lnTo>
                  <a:pt x="1059" y="4043625"/>
                </a:lnTo>
                <a:lnTo>
                  <a:pt x="795" y="4033838"/>
                </a:lnTo>
                <a:lnTo>
                  <a:pt x="0" y="4033838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3120"/>
                </a:lnTo>
                <a:lnTo>
                  <a:pt x="0" y="349312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203325"/>
            <a:ext cx="7921626" cy="2160513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4155926"/>
            <a:ext cx="5689004" cy="288032"/>
          </a:xfrm>
        </p:spPr>
        <p:txBody>
          <a:bodyPr anchor="ctr" anchorCtr="0"/>
          <a:lstStyle>
            <a:lvl1pPr marL="0" indent="0" algn="r">
              <a:buNone/>
              <a:defRPr sz="1200" i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7752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0450"/>
                </a:moveTo>
                <a:lnTo>
                  <a:pt x="1548296" y="3600450"/>
                </a:lnTo>
                <a:lnTo>
                  <a:pt x="1955743" y="3600450"/>
                </a:lnTo>
                <a:lnTo>
                  <a:pt x="8785225" y="3600450"/>
                </a:lnTo>
                <a:lnTo>
                  <a:pt x="8785225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3601132"/>
                </a:moveTo>
                <a:lnTo>
                  <a:pt x="8785225" y="3601132"/>
                </a:lnTo>
                <a:lnTo>
                  <a:pt x="8785225" y="4826000"/>
                </a:lnTo>
                <a:lnTo>
                  <a:pt x="768349" y="4826000"/>
                </a:lnTo>
                <a:lnTo>
                  <a:pt x="768349" y="4825207"/>
                </a:lnTo>
                <a:lnTo>
                  <a:pt x="758549" y="4824942"/>
                </a:lnTo>
                <a:lnTo>
                  <a:pt x="748750" y="4824413"/>
                </a:lnTo>
                <a:lnTo>
                  <a:pt x="739215" y="4823620"/>
                </a:lnTo>
                <a:lnTo>
                  <a:pt x="729415" y="4822826"/>
                </a:lnTo>
                <a:lnTo>
                  <a:pt x="719351" y="4821504"/>
                </a:lnTo>
                <a:lnTo>
                  <a:pt x="709286" y="4820181"/>
                </a:lnTo>
                <a:lnTo>
                  <a:pt x="699222" y="4818065"/>
                </a:lnTo>
                <a:lnTo>
                  <a:pt x="689157" y="4816214"/>
                </a:lnTo>
                <a:lnTo>
                  <a:pt x="678827" y="4813833"/>
                </a:lnTo>
                <a:lnTo>
                  <a:pt x="668498" y="4811453"/>
                </a:lnTo>
                <a:lnTo>
                  <a:pt x="658698" y="4808544"/>
                </a:lnTo>
                <a:lnTo>
                  <a:pt x="648369" y="4805105"/>
                </a:lnTo>
                <a:lnTo>
                  <a:pt x="637775" y="4801667"/>
                </a:lnTo>
                <a:lnTo>
                  <a:pt x="627445" y="4798228"/>
                </a:lnTo>
                <a:lnTo>
                  <a:pt x="617116" y="4793732"/>
                </a:lnTo>
                <a:lnTo>
                  <a:pt x="606522" y="4789500"/>
                </a:lnTo>
                <a:lnTo>
                  <a:pt x="601224" y="4787119"/>
                </a:lnTo>
                <a:lnTo>
                  <a:pt x="595927" y="4784739"/>
                </a:lnTo>
                <a:lnTo>
                  <a:pt x="585333" y="4779714"/>
                </a:lnTo>
                <a:lnTo>
                  <a:pt x="580301" y="4777069"/>
                </a:lnTo>
                <a:lnTo>
                  <a:pt x="574739" y="4774159"/>
                </a:lnTo>
                <a:lnTo>
                  <a:pt x="564409" y="4768340"/>
                </a:lnTo>
                <a:lnTo>
                  <a:pt x="553815" y="4762257"/>
                </a:lnTo>
                <a:lnTo>
                  <a:pt x="543221" y="4755645"/>
                </a:lnTo>
                <a:lnTo>
                  <a:pt x="532362" y="4749032"/>
                </a:lnTo>
                <a:lnTo>
                  <a:pt x="526800" y="4745329"/>
                </a:lnTo>
                <a:lnTo>
                  <a:pt x="521768" y="4741626"/>
                </a:lnTo>
                <a:lnTo>
                  <a:pt x="510908" y="4733956"/>
                </a:lnTo>
                <a:lnTo>
                  <a:pt x="500314" y="4726021"/>
                </a:lnTo>
                <a:lnTo>
                  <a:pt x="489455" y="4717557"/>
                </a:lnTo>
                <a:lnTo>
                  <a:pt x="478596" y="4708564"/>
                </a:lnTo>
                <a:lnTo>
                  <a:pt x="467737" y="4699307"/>
                </a:lnTo>
                <a:lnTo>
                  <a:pt x="457143" y="4689785"/>
                </a:lnTo>
                <a:lnTo>
                  <a:pt x="451845" y="4684495"/>
                </a:lnTo>
                <a:lnTo>
                  <a:pt x="446283" y="4679735"/>
                </a:lnTo>
                <a:lnTo>
                  <a:pt x="435424" y="4669155"/>
                </a:lnTo>
                <a:lnTo>
                  <a:pt x="296374" y="4530031"/>
                </a:lnTo>
                <a:lnTo>
                  <a:pt x="157590" y="4391435"/>
                </a:lnTo>
                <a:lnTo>
                  <a:pt x="155471" y="4389848"/>
                </a:lnTo>
                <a:lnTo>
                  <a:pt x="150703" y="4384294"/>
                </a:lnTo>
                <a:lnTo>
                  <a:pt x="147525" y="4380591"/>
                </a:lnTo>
                <a:lnTo>
                  <a:pt x="143287" y="4375830"/>
                </a:lnTo>
                <a:lnTo>
                  <a:pt x="138520" y="4370540"/>
                </a:lnTo>
                <a:lnTo>
                  <a:pt x="133223" y="4364457"/>
                </a:lnTo>
                <a:lnTo>
                  <a:pt x="127926" y="4357315"/>
                </a:lnTo>
                <a:lnTo>
                  <a:pt x="125012" y="4353877"/>
                </a:lnTo>
                <a:lnTo>
                  <a:pt x="121569" y="4349645"/>
                </a:lnTo>
                <a:lnTo>
                  <a:pt x="115477" y="4341446"/>
                </a:lnTo>
                <a:lnTo>
                  <a:pt x="108591" y="4332188"/>
                </a:lnTo>
                <a:lnTo>
                  <a:pt x="101970" y="4322402"/>
                </a:lnTo>
                <a:lnTo>
                  <a:pt x="94819" y="4312087"/>
                </a:lnTo>
                <a:lnTo>
                  <a:pt x="91375" y="4306797"/>
                </a:lnTo>
                <a:lnTo>
                  <a:pt x="87932" y="4300978"/>
                </a:lnTo>
                <a:lnTo>
                  <a:pt x="80516" y="4289340"/>
                </a:lnTo>
                <a:lnTo>
                  <a:pt x="73100" y="4277173"/>
                </a:lnTo>
                <a:lnTo>
                  <a:pt x="66214" y="4264213"/>
                </a:lnTo>
                <a:lnTo>
                  <a:pt x="58798" y="4250988"/>
                </a:lnTo>
                <a:lnTo>
                  <a:pt x="55355" y="4243847"/>
                </a:lnTo>
                <a:lnTo>
                  <a:pt x="51912" y="4236970"/>
                </a:lnTo>
                <a:lnTo>
                  <a:pt x="45290" y="4222688"/>
                </a:lnTo>
                <a:lnTo>
                  <a:pt x="42112" y="4215017"/>
                </a:lnTo>
                <a:lnTo>
                  <a:pt x="38669" y="4207347"/>
                </a:lnTo>
                <a:lnTo>
                  <a:pt x="35491" y="4199941"/>
                </a:lnTo>
                <a:lnTo>
                  <a:pt x="32577" y="4192006"/>
                </a:lnTo>
                <a:lnTo>
                  <a:pt x="29664" y="4184336"/>
                </a:lnTo>
                <a:lnTo>
                  <a:pt x="26751" y="4176136"/>
                </a:lnTo>
                <a:lnTo>
                  <a:pt x="24102" y="4167937"/>
                </a:lnTo>
                <a:lnTo>
                  <a:pt x="21453" y="4159738"/>
                </a:lnTo>
                <a:lnTo>
                  <a:pt x="19070" y="4151538"/>
                </a:lnTo>
                <a:lnTo>
                  <a:pt x="16421" y="4142810"/>
                </a:lnTo>
                <a:lnTo>
                  <a:pt x="14302" y="4134346"/>
                </a:lnTo>
                <a:lnTo>
                  <a:pt x="12183" y="4125882"/>
                </a:lnTo>
                <a:lnTo>
                  <a:pt x="10329" y="4116890"/>
                </a:lnTo>
                <a:lnTo>
                  <a:pt x="8740" y="4108161"/>
                </a:lnTo>
                <a:lnTo>
                  <a:pt x="7151" y="4098904"/>
                </a:lnTo>
                <a:lnTo>
                  <a:pt x="5297" y="4090176"/>
                </a:lnTo>
                <a:lnTo>
                  <a:pt x="4238" y="4080918"/>
                </a:lnTo>
                <a:lnTo>
                  <a:pt x="3178" y="4071661"/>
                </a:lnTo>
                <a:lnTo>
                  <a:pt x="2119" y="4062404"/>
                </a:lnTo>
                <a:lnTo>
                  <a:pt x="1589" y="4053146"/>
                </a:lnTo>
                <a:lnTo>
                  <a:pt x="1059" y="4043625"/>
                </a:lnTo>
                <a:lnTo>
                  <a:pt x="795" y="4033838"/>
                </a:lnTo>
                <a:lnTo>
                  <a:pt x="0" y="4033838"/>
                </a:lnTo>
                <a:close/>
                <a:moveTo>
                  <a:pt x="0" y="0"/>
                </a:moveTo>
                <a:lnTo>
                  <a:pt x="8785225" y="0"/>
                </a:lnTo>
                <a:lnTo>
                  <a:pt x="8785225" y="3493120"/>
                </a:lnTo>
                <a:lnTo>
                  <a:pt x="0" y="349312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7" y="1203325"/>
            <a:ext cx="7921626" cy="2160513"/>
          </a:xfrm>
        </p:spPr>
        <p:txBody>
          <a:bodyPr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43808" y="4155926"/>
            <a:ext cx="5689004" cy="288032"/>
          </a:xfrm>
        </p:spPr>
        <p:txBody>
          <a:bodyPr anchor="ctr" anchorCtr="0"/>
          <a:lstStyle>
            <a:lvl1pPr marL="0" indent="0" algn="r">
              <a:buNone/>
              <a:defRPr sz="1200" i="1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Author/date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7752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1188" y="1203846"/>
            <a:ext cx="7921625" cy="2304008"/>
          </a:xfrm>
        </p:spPr>
        <p:txBody>
          <a:bodyPr anchor="ctr" anchorCtr="0"/>
          <a:lstStyle>
            <a:lvl1pPr algn="ctr">
              <a:lnSpc>
                <a:spcPct val="70000"/>
              </a:lnSpc>
              <a:defRPr sz="6800" b="0" cap="all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Kiitos</a:t>
            </a:r>
            <a:r>
              <a:rPr lang="en-US" dirty="0" smtClean="0"/>
              <a:t>!</a:t>
            </a:r>
            <a:endParaRPr lang="fi-FI" dirty="0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4253015"/>
            <a:ext cx="1224000" cy="253099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15192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EE47-4FAF-48FB-9696-4D540D77644D}" type="datetime1">
              <a:rPr lang="fi-FI" smtClean="0"/>
              <a:t>25.8.2015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864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9" y="267494"/>
            <a:ext cx="7921624" cy="136815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2066925"/>
            <a:ext cx="7921625" cy="223361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FB6C-148B-495F-84E2-A1BAB5C59F17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EDE5A-921A-434D-93D9-BC17B5E312F5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1188" y="1708150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90019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03846"/>
            <a:ext cx="7921625" cy="230400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6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15754C-EDAC-4EF1-A6C5-338BE2197D28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4253015"/>
            <a:ext cx="1224000" cy="253099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620246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0" y="0"/>
                </a:moveTo>
                <a:lnTo>
                  <a:pt x="2160364" y="0"/>
                </a:lnTo>
                <a:lnTo>
                  <a:pt x="2592387" y="0"/>
                </a:lnTo>
                <a:lnTo>
                  <a:pt x="8785225" y="0"/>
                </a:lnTo>
                <a:lnTo>
                  <a:pt x="8785225" y="4826000"/>
                </a:lnTo>
                <a:lnTo>
                  <a:pt x="2592387" y="4826000"/>
                </a:lnTo>
                <a:lnTo>
                  <a:pt x="2160364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203846"/>
            <a:ext cx="7921625" cy="2304008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46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ED3E02-74D2-4088-A330-5A6A9C81A95D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4253015"/>
            <a:ext cx="1224000" cy="253099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45227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79388" y="158750"/>
            <a:ext cx="8785224" cy="4826000"/>
          </a:xfrm>
          <a:custGeom>
            <a:avLst/>
            <a:gdLst/>
            <a:ahLst/>
            <a:cxnLst/>
            <a:rect l="l" t="t" r="r" b="b"/>
            <a:pathLst>
              <a:path w="8785224" h="4826000">
                <a:moveTo>
                  <a:pt x="0" y="3600450"/>
                </a:moveTo>
                <a:lnTo>
                  <a:pt x="6337300" y="3600450"/>
                </a:lnTo>
                <a:lnTo>
                  <a:pt x="6337300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737402"/>
                </a:lnTo>
                <a:lnTo>
                  <a:pt x="0" y="3709144"/>
                </a:lnTo>
                <a:close/>
                <a:moveTo>
                  <a:pt x="6445250" y="0"/>
                </a:moveTo>
                <a:lnTo>
                  <a:pt x="8785224" y="0"/>
                </a:lnTo>
                <a:lnTo>
                  <a:pt x="8785224" y="4826000"/>
                </a:lnTo>
                <a:lnTo>
                  <a:pt x="6445250" y="4826000"/>
                </a:lnTo>
                <a:close/>
                <a:moveTo>
                  <a:pt x="0" y="0"/>
                </a:moveTo>
                <a:lnTo>
                  <a:pt x="6337300" y="0"/>
                </a:lnTo>
                <a:lnTo>
                  <a:pt x="6337300" y="3492500"/>
                </a:lnTo>
                <a:lnTo>
                  <a:pt x="0" y="34925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591531"/>
            <a:ext cx="5472979" cy="2592288"/>
          </a:xfrm>
        </p:spPr>
        <p:txBody>
          <a:bodyPr anchor="b" anchorCtr="0"/>
          <a:lstStyle>
            <a:lvl1pPr algn="l">
              <a:defRPr sz="46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5AEF66-9B6D-4234-9B80-3A6EADA02727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4253015"/>
            <a:ext cx="1224000" cy="253099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915249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4"/>
          <p:cNvSpPr/>
          <p:nvPr userDrawn="1"/>
        </p:nvSpPr>
        <p:spPr>
          <a:xfrm>
            <a:off x="179388" y="158750"/>
            <a:ext cx="8785225" cy="4826000"/>
          </a:xfrm>
          <a:custGeom>
            <a:avLst/>
            <a:gdLst/>
            <a:ahLst/>
            <a:cxnLst/>
            <a:rect l="l" t="t" r="r" b="b"/>
            <a:pathLst>
              <a:path w="8785225" h="4826000">
                <a:moveTo>
                  <a:pt x="2700337" y="3600450"/>
                </a:moveTo>
                <a:lnTo>
                  <a:pt x="8785225" y="3600450"/>
                </a:lnTo>
                <a:lnTo>
                  <a:pt x="8785225" y="4826000"/>
                </a:lnTo>
                <a:lnTo>
                  <a:pt x="2700337" y="4826000"/>
                </a:lnTo>
                <a:close/>
                <a:moveTo>
                  <a:pt x="2700337" y="0"/>
                </a:moveTo>
                <a:lnTo>
                  <a:pt x="8785225" y="0"/>
                </a:lnTo>
                <a:lnTo>
                  <a:pt x="8785225" y="3492500"/>
                </a:lnTo>
                <a:lnTo>
                  <a:pt x="2700337" y="3492500"/>
                </a:lnTo>
                <a:close/>
                <a:moveTo>
                  <a:pt x="0" y="0"/>
                </a:moveTo>
                <a:lnTo>
                  <a:pt x="2592387" y="0"/>
                </a:lnTo>
                <a:lnTo>
                  <a:pt x="2592387" y="3600450"/>
                </a:lnTo>
                <a:lnTo>
                  <a:pt x="2592387" y="3817156"/>
                </a:lnTo>
                <a:lnTo>
                  <a:pt x="2592387" y="4826000"/>
                </a:lnTo>
                <a:lnTo>
                  <a:pt x="1955743" y="4826000"/>
                </a:lnTo>
                <a:lnTo>
                  <a:pt x="1660464" y="4826000"/>
                </a:lnTo>
                <a:lnTo>
                  <a:pt x="1548296" y="4826000"/>
                </a:lnTo>
                <a:lnTo>
                  <a:pt x="1365888" y="4826000"/>
                </a:lnTo>
                <a:lnTo>
                  <a:pt x="1071664" y="4826000"/>
                </a:lnTo>
                <a:lnTo>
                  <a:pt x="777088" y="4826000"/>
                </a:lnTo>
                <a:lnTo>
                  <a:pt x="777088" y="4824944"/>
                </a:lnTo>
                <a:lnTo>
                  <a:pt x="757380" y="4824592"/>
                </a:lnTo>
                <a:lnTo>
                  <a:pt x="747525" y="4823536"/>
                </a:lnTo>
                <a:lnTo>
                  <a:pt x="737671" y="4822479"/>
                </a:lnTo>
                <a:lnTo>
                  <a:pt x="727465" y="4821423"/>
                </a:lnTo>
                <a:lnTo>
                  <a:pt x="717258" y="4820015"/>
                </a:lnTo>
                <a:lnTo>
                  <a:pt x="697198" y="4815790"/>
                </a:lnTo>
                <a:lnTo>
                  <a:pt x="676433" y="4811213"/>
                </a:lnTo>
                <a:lnTo>
                  <a:pt x="655668" y="4804876"/>
                </a:lnTo>
                <a:lnTo>
                  <a:pt x="645110" y="4801355"/>
                </a:lnTo>
                <a:lnTo>
                  <a:pt x="634552" y="4797835"/>
                </a:lnTo>
                <a:lnTo>
                  <a:pt x="623994" y="4793610"/>
                </a:lnTo>
                <a:lnTo>
                  <a:pt x="613435" y="4789033"/>
                </a:lnTo>
                <a:lnTo>
                  <a:pt x="602525" y="4784104"/>
                </a:lnTo>
                <a:lnTo>
                  <a:pt x="591967" y="4778823"/>
                </a:lnTo>
                <a:lnTo>
                  <a:pt x="581409" y="4773542"/>
                </a:lnTo>
                <a:lnTo>
                  <a:pt x="570850" y="4767909"/>
                </a:lnTo>
                <a:lnTo>
                  <a:pt x="559588" y="4761219"/>
                </a:lnTo>
                <a:lnTo>
                  <a:pt x="549030" y="4754882"/>
                </a:lnTo>
                <a:lnTo>
                  <a:pt x="538472" y="4747489"/>
                </a:lnTo>
                <a:lnTo>
                  <a:pt x="527561" y="4740447"/>
                </a:lnTo>
                <a:lnTo>
                  <a:pt x="516651" y="4732350"/>
                </a:lnTo>
                <a:lnTo>
                  <a:pt x="505741" y="4724252"/>
                </a:lnTo>
                <a:lnTo>
                  <a:pt x="495183" y="4715802"/>
                </a:lnTo>
                <a:lnTo>
                  <a:pt x="483921" y="4707353"/>
                </a:lnTo>
                <a:lnTo>
                  <a:pt x="473362" y="4697495"/>
                </a:lnTo>
                <a:lnTo>
                  <a:pt x="467731" y="4692566"/>
                </a:lnTo>
                <a:lnTo>
                  <a:pt x="462100" y="4687989"/>
                </a:lnTo>
                <a:lnTo>
                  <a:pt x="456821" y="4683060"/>
                </a:lnTo>
                <a:lnTo>
                  <a:pt x="451542" y="4677427"/>
                </a:lnTo>
                <a:lnTo>
                  <a:pt x="440632" y="4666865"/>
                </a:lnTo>
                <a:lnTo>
                  <a:pt x="159078" y="4385210"/>
                </a:lnTo>
                <a:lnTo>
                  <a:pt x="152743" y="4378168"/>
                </a:lnTo>
                <a:lnTo>
                  <a:pt x="145000" y="4369718"/>
                </a:lnTo>
                <a:lnTo>
                  <a:pt x="134794" y="4358100"/>
                </a:lnTo>
                <a:lnTo>
                  <a:pt x="123180" y="4343313"/>
                </a:lnTo>
                <a:lnTo>
                  <a:pt x="110158" y="4325710"/>
                </a:lnTo>
                <a:lnTo>
                  <a:pt x="103119" y="4315500"/>
                </a:lnTo>
                <a:lnTo>
                  <a:pt x="96080" y="4304938"/>
                </a:lnTo>
                <a:lnTo>
                  <a:pt x="89041" y="4293672"/>
                </a:lnTo>
                <a:lnTo>
                  <a:pt x="81299" y="4282053"/>
                </a:lnTo>
                <a:lnTo>
                  <a:pt x="74260" y="4269379"/>
                </a:lnTo>
                <a:lnTo>
                  <a:pt x="66517" y="4256352"/>
                </a:lnTo>
                <a:lnTo>
                  <a:pt x="59478" y="4243326"/>
                </a:lnTo>
                <a:lnTo>
                  <a:pt x="52439" y="4229243"/>
                </a:lnTo>
                <a:lnTo>
                  <a:pt x="46104" y="4214456"/>
                </a:lnTo>
                <a:lnTo>
                  <a:pt x="39418" y="4198613"/>
                </a:lnTo>
                <a:lnTo>
                  <a:pt x="32731" y="4183122"/>
                </a:lnTo>
                <a:lnTo>
                  <a:pt x="27452" y="4166927"/>
                </a:lnTo>
                <a:lnTo>
                  <a:pt x="21820" y="4150731"/>
                </a:lnTo>
                <a:lnTo>
                  <a:pt x="19357" y="4142282"/>
                </a:lnTo>
                <a:lnTo>
                  <a:pt x="16541" y="4133480"/>
                </a:lnTo>
                <a:lnTo>
                  <a:pt x="12670" y="4115877"/>
                </a:lnTo>
                <a:lnTo>
                  <a:pt x="10558" y="4107427"/>
                </a:lnTo>
                <a:lnTo>
                  <a:pt x="8447" y="4098273"/>
                </a:lnTo>
                <a:lnTo>
                  <a:pt x="5631" y="4079966"/>
                </a:lnTo>
                <a:lnTo>
                  <a:pt x="4575" y="4070460"/>
                </a:lnTo>
                <a:lnTo>
                  <a:pt x="3168" y="4061306"/>
                </a:lnTo>
                <a:lnTo>
                  <a:pt x="2464" y="4051800"/>
                </a:lnTo>
                <a:lnTo>
                  <a:pt x="1408" y="4041942"/>
                </a:lnTo>
                <a:lnTo>
                  <a:pt x="1056" y="4032436"/>
                </a:lnTo>
                <a:lnTo>
                  <a:pt x="1056" y="4022930"/>
                </a:lnTo>
                <a:lnTo>
                  <a:pt x="0" y="4022930"/>
                </a:lnTo>
                <a:lnTo>
                  <a:pt x="0" y="3817156"/>
                </a:lnTo>
                <a:lnTo>
                  <a:pt x="0" y="3737402"/>
                </a:lnTo>
                <a:lnTo>
                  <a:pt x="0" y="360045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039" y="627534"/>
            <a:ext cx="5148398" cy="2556284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3200" b="0" cap="all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AD47B4-6225-4E80-A444-EAA18223921C}" type="datetime1">
              <a:rPr lang="fi-FI" smtClean="0"/>
              <a:t>25.8.2015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Elo ja LähiTapiola: Kuinka voit johtaja?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647564" y="4253015"/>
            <a:ext cx="1224000" cy="253099"/>
          </a:xfrm>
          <a:custGeom>
            <a:avLst/>
            <a:gdLst>
              <a:gd name="T0" fmla="*/ 20 w 8257"/>
              <a:gd name="T1" fmla="*/ 750 h 1711"/>
              <a:gd name="T2" fmla="*/ 807 w 8257"/>
              <a:gd name="T3" fmla="*/ 5 h 1711"/>
              <a:gd name="T4" fmla="*/ 502 w 8257"/>
              <a:gd name="T5" fmla="*/ 609 h 1711"/>
              <a:gd name="T6" fmla="*/ 672 w 8257"/>
              <a:gd name="T7" fmla="*/ 735 h 1711"/>
              <a:gd name="T8" fmla="*/ 1130 w 8257"/>
              <a:gd name="T9" fmla="*/ 801 h 1711"/>
              <a:gd name="T10" fmla="*/ 878 w 8257"/>
              <a:gd name="T11" fmla="*/ 1169 h 1711"/>
              <a:gd name="T12" fmla="*/ 337 w 8257"/>
              <a:gd name="T13" fmla="*/ 756 h 1711"/>
              <a:gd name="T14" fmla="*/ 272 w 8257"/>
              <a:gd name="T15" fmla="*/ 946 h 1711"/>
              <a:gd name="T16" fmla="*/ 947 w 8257"/>
              <a:gd name="T17" fmla="*/ 1449 h 1711"/>
              <a:gd name="T18" fmla="*/ 1461 w 8257"/>
              <a:gd name="T19" fmla="*/ 874 h 1711"/>
              <a:gd name="T20" fmla="*/ 1085 w 8257"/>
              <a:gd name="T21" fmla="*/ 377 h 1711"/>
              <a:gd name="T22" fmla="*/ 1691 w 8257"/>
              <a:gd name="T23" fmla="*/ 743 h 1711"/>
              <a:gd name="T24" fmla="*/ 1164 w 8257"/>
              <a:gd name="T25" fmla="*/ 1607 h 1711"/>
              <a:gd name="T26" fmla="*/ 679 w 8257"/>
              <a:gd name="T27" fmla="*/ 1668 h 1711"/>
              <a:gd name="T28" fmla="*/ 8127 w 8257"/>
              <a:gd name="T29" fmla="*/ 1224 h 1711"/>
              <a:gd name="T30" fmla="*/ 7593 w 8257"/>
              <a:gd name="T31" fmla="*/ 1220 h 1711"/>
              <a:gd name="T32" fmla="*/ 7943 w 8257"/>
              <a:gd name="T33" fmla="*/ 483 h 1711"/>
              <a:gd name="T34" fmla="*/ 7540 w 8257"/>
              <a:gd name="T35" fmla="*/ 1220 h 1711"/>
              <a:gd name="T36" fmla="*/ 7170 w 8257"/>
              <a:gd name="T37" fmla="*/ 488 h 1711"/>
              <a:gd name="T38" fmla="*/ 7551 w 8257"/>
              <a:gd name="T39" fmla="*/ 1108 h 1711"/>
              <a:gd name="T40" fmla="*/ 6914 w 8257"/>
              <a:gd name="T41" fmla="*/ 1156 h 1711"/>
              <a:gd name="T42" fmla="*/ 6479 w 8257"/>
              <a:gd name="T43" fmla="*/ 1192 h 1711"/>
              <a:gd name="T44" fmla="*/ 6334 w 8257"/>
              <a:gd name="T45" fmla="*/ 815 h 1711"/>
              <a:gd name="T46" fmla="*/ 6550 w 8257"/>
              <a:gd name="T47" fmla="*/ 493 h 1711"/>
              <a:gd name="T48" fmla="*/ 6952 w 8257"/>
              <a:gd name="T49" fmla="*/ 574 h 1711"/>
              <a:gd name="T50" fmla="*/ 6857 w 8257"/>
              <a:gd name="T51" fmla="*/ 724 h 1711"/>
              <a:gd name="T52" fmla="*/ 6631 w 8257"/>
              <a:gd name="T53" fmla="*/ 600 h 1711"/>
              <a:gd name="T54" fmla="*/ 6490 w 8257"/>
              <a:gd name="T55" fmla="*/ 895 h 1711"/>
              <a:gd name="T56" fmla="*/ 6628 w 8257"/>
              <a:gd name="T57" fmla="*/ 1107 h 1711"/>
              <a:gd name="T58" fmla="*/ 6853 w 8257"/>
              <a:gd name="T59" fmla="*/ 986 h 1711"/>
              <a:gd name="T60" fmla="*/ 6078 w 8257"/>
              <a:gd name="T61" fmla="*/ 1220 h 1711"/>
              <a:gd name="T62" fmla="*/ 6168 w 8257"/>
              <a:gd name="T63" fmla="*/ 484 h 1711"/>
              <a:gd name="T64" fmla="*/ 5898 w 8257"/>
              <a:gd name="T65" fmla="*/ 863 h 1711"/>
              <a:gd name="T66" fmla="*/ 5583 w 8257"/>
              <a:gd name="T67" fmla="*/ 1212 h 1711"/>
              <a:gd name="T68" fmla="*/ 5442 w 8257"/>
              <a:gd name="T69" fmla="*/ 511 h 1711"/>
              <a:gd name="T70" fmla="*/ 5872 w 8257"/>
              <a:gd name="T71" fmla="*/ 546 h 1711"/>
              <a:gd name="T72" fmla="*/ 5777 w 8257"/>
              <a:gd name="T73" fmla="*/ 669 h 1711"/>
              <a:gd name="T74" fmla="*/ 5711 w 8257"/>
              <a:gd name="T75" fmla="*/ 842 h 1711"/>
              <a:gd name="T76" fmla="*/ 5340 w 8257"/>
              <a:gd name="T77" fmla="*/ 1215 h 1711"/>
              <a:gd name="T78" fmla="*/ 4791 w 8257"/>
              <a:gd name="T79" fmla="*/ 1221 h 1711"/>
              <a:gd name="T80" fmla="*/ 4913 w 8257"/>
              <a:gd name="T81" fmla="*/ 494 h 1711"/>
              <a:gd name="T82" fmla="*/ 4997 w 8257"/>
              <a:gd name="T83" fmla="*/ 626 h 1711"/>
              <a:gd name="T84" fmla="*/ 4456 w 8257"/>
              <a:gd name="T85" fmla="*/ 1225 h 1711"/>
              <a:gd name="T86" fmla="*/ 4175 w 8257"/>
              <a:gd name="T87" fmla="*/ 548 h 1711"/>
              <a:gd name="T88" fmla="*/ 4081 w 8257"/>
              <a:gd name="T89" fmla="*/ 1214 h 1711"/>
              <a:gd name="T90" fmla="*/ 3940 w 8257"/>
              <a:gd name="T91" fmla="*/ 496 h 1711"/>
              <a:gd name="T92" fmla="*/ 3775 w 8257"/>
              <a:gd name="T93" fmla="*/ 1206 h 1711"/>
              <a:gd name="T94" fmla="*/ 3352 w 8257"/>
              <a:gd name="T95" fmla="*/ 1204 h 1711"/>
              <a:gd name="T96" fmla="*/ 3204 w 8257"/>
              <a:gd name="T97" fmla="*/ 501 h 1711"/>
              <a:gd name="T98" fmla="*/ 3627 w 8257"/>
              <a:gd name="T99" fmla="*/ 507 h 1711"/>
              <a:gd name="T100" fmla="*/ 3777 w 8257"/>
              <a:gd name="T101" fmla="*/ 507 h 1711"/>
              <a:gd name="T102" fmla="*/ 2952 w 8257"/>
              <a:gd name="T103" fmla="*/ 1205 h 1711"/>
              <a:gd name="T104" fmla="*/ 2432 w 8257"/>
              <a:gd name="T105" fmla="*/ 1202 h 1711"/>
              <a:gd name="T106" fmla="*/ 2864 w 8257"/>
              <a:gd name="T107" fmla="*/ 497 h 1711"/>
              <a:gd name="T108" fmla="*/ 2611 w 8257"/>
              <a:gd name="T109" fmla="*/ 417 h 1711"/>
              <a:gd name="T110" fmla="*/ 2620 w 8257"/>
              <a:gd name="T111" fmla="*/ 282 h 1711"/>
              <a:gd name="T112" fmla="*/ 2971 w 8257"/>
              <a:gd name="T113" fmla="*/ 349 h 1711"/>
              <a:gd name="T114" fmla="*/ 2830 w 8257"/>
              <a:gd name="T115" fmla="*/ 397 h 1711"/>
              <a:gd name="T116" fmla="*/ 2933 w 8257"/>
              <a:gd name="T117" fmla="*/ 283 h 1711"/>
              <a:gd name="T118" fmla="*/ 2036 w 8257"/>
              <a:gd name="T119" fmla="*/ 1220 h 1711"/>
              <a:gd name="T120" fmla="*/ 2080 w 8257"/>
              <a:gd name="T121" fmla="*/ 482 h 1711"/>
              <a:gd name="T122" fmla="*/ 2410 w 8257"/>
              <a:gd name="T123" fmla="*/ 1159 h 1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257" h="1711">
                <a:moveTo>
                  <a:pt x="109" y="1137"/>
                </a:moveTo>
                <a:lnTo>
                  <a:pt x="96" y="1123"/>
                </a:lnTo>
                <a:lnTo>
                  <a:pt x="84" y="1109"/>
                </a:lnTo>
                <a:lnTo>
                  <a:pt x="72" y="1094"/>
                </a:lnTo>
                <a:lnTo>
                  <a:pt x="61" y="1079"/>
                </a:lnTo>
                <a:lnTo>
                  <a:pt x="52" y="1063"/>
                </a:lnTo>
                <a:lnTo>
                  <a:pt x="47" y="1055"/>
                </a:lnTo>
                <a:lnTo>
                  <a:pt x="43" y="1047"/>
                </a:lnTo>
                <a:lnTo>
                  <a:pt x="39" y="1039"/>
                </a:lnTo>
                <a:lnTo>
                  <a:pt x="34" y="1031"/>
                </a:lnTo>
                <a:lnTo>
                  <a:pt x="27" y="1014"/>
                </a:lnTo>
                <a:lnTo>
                  <a:pt x="20" y="997"/>
                </a:lnTo>
                <a:lnTo>
                  <a:pt x="15" y="980"/>
                </a:lnTo>
                <a:lnTo>
                  <a:pt x="11" y="963"/>
                </a:lnTo>
                <a:lnTo>
                  <a:pt x="6" y="945"/>
                </a:lnTo>
                <a:lnTo>
                  <a:pt x="4" y="927"/>
                </a:lnTo>
                <a:lnTo>
                  <a:pt x="2" y="910"/>
                </a:lnTo>
                <a:lnTo>
                  <a:pt x="1" y="892"/>
                </a:lnTo>
                <a:lnTo>
                  <a:pt x="0" y="874"/>
                </a:lnTo>
                <a:lnTo>
                  <a:pt x="1" y="856"/>
                </a:lnTo>
                <a:lnTo>
                  <a:pt x="2" y="838"/>
                </a:lnTo>
                <a:lnTo>
                  <a:pt x="4" y="820"/>
                </a:lnTo>
                <a:lnTo>
                  <a:pt x="6" y="803"/>
                </a:lnTo>
                <a:lnTo>
                  <a:pt x="11" y="785"/>
                </a:lnTo>
                <a:lnTo>
                  <a:pt x="15" y="768"/>
                </a:lnTo>
                <a:lnTo>
                  <a:pt x="20" y="750"/>
                </a:lnTo>
                <a:lnTo>
                  <a:pt x="27" y="734"/>
                </a:lnTo>
                <a:lnTo>
                  <a:pt x="34" y="717"/>
                </a:lnTo>
                <a:lnTo>
                  <a:pt x="43" y="701"/>
                </a:lnTo>
                <a:lnTo>
                  <a:pt x="52" y="684"/>
                </a:lnTo>
                <a:lnTo>
                  <a:pt x="61" y="669"/>
                </a:lnTo>
                <a:lnTo>
                  <a:pt x="72" y="653"/>
                </a:lnTo>
                <a:lnTo>
                  <a:pt x="84" y="639"/>
                </a:lnTo>
                <a:lnTo>
                  <a:pt x="96" y="624"/>
                </a:lnTo>
                <a:lnTo>
                  <a:pt x="109" y="610"/>
                </a:lnTo>
                <a:lnTo>
                  <a:pt x="611" y="109"/>
                </a:lnTo>
                <a:lnTo>
                  <a:pt x="621" y="98"/>
                </a:lnTo>
                <a:lnTo>
                  <a:pt x="632" y="88"/>
                </a:lnTo>
                <a:lnTo>
                  <a:pt x="644" y="78"/>
                </a:lnTo>
                <a:lnTo>
                  <a:pt x="656" y="70"/>
                </a:lnTo>
                <a:lnTo>
                  <a:pt x="668" y="61"/>
                </a:lnTo>
                <a:lnTo>
                  <a:pt x="681" y="54"/>
                </a:lnTo>
                <a:lnTo>
                  <a:pt x="692" y="46"/>
                </a:lnTo>
                <a:lnTo>
                  <a:pt x="705" y="40"/>
                </a:lnTo>
                <a:lnTo>
                  <a:pt x="718" y="33"/>
                </a:lnTo>
                <a:lnTo>
                  <a:pt x="731" y="28"/>
                </a:lnTo>
                <a:lnTo>
                  <a:pt x="745" y="22"/>
                </a:lnTo>
                <a:lnTo>
                  <a:pt x="758" y="18"/>
                </a:lnTo>
                <a:lnTo>
                  <a:pt x="772" y="14"/>
                </a:lnTo>
                <a:lnTo>
                  <a:pt x="786" y="9"/>
                </a:lnTo>
                <a:lnTo>
                  <a:pt x="799" y="7"/>
                </a:lnTo>
                <a:lnTo>
                  <a:pt x="807" y="5"/>
                </a:lnTo>
                <a:lnTo>
                  <a:pt x="813" y="4"/>
                </a:lnTo>
                <a:lnTo>
                  <a:pt x="827" y="2"/>
                </a:lnTo>
                <a:lnTo>
                  <a:pt x="841" y="1"/>
                </a:lnTo>
                <a:lnTo>
                  <a:pt x="855" y="0"/>
                </a:lnTo>
                <a:lnTo>
                  <a:pt x="869" y="0"/>
                </a:lnTo>
                <a:lnTo>
                  <a:pt x="898" y="0"/>
                </a:lnTo>
                <a:lnTo>
                  <a:pt x="912" y="2"/>
                </a:lnTo>
                <a:lnTo>
                  <a:pt x="926" y="3"/>
                </a:lnTo>
                <a:lnTo>
                  <a:pt x="940" y="5"/>
                </a:lnTo>
                <a:lnTo>
                  <a:pt x="953" y="8"/>
                </a:lnTo>
                <a:lnTo>
                  <a:pt x="967" y="12"/>
                </a:lnTo>
                <a:lnTo>
                  <a:pt x="981" y="15"/>
                </a:lnTo>
                <a:lnTo>
                  <a:pt x="994" y="19"/>
                </a:lnTo>
                <a:lnTo>
                  <a:pt x="1008" y="25"/>
                </a:lnTo>
                <a:lnTo>
                  <a:pt x="1021" y="30"/>
                </a:lnTo>
                <a:lnTo>
                  <a:pt x="1034" y="36"/>
                </a:lnTo>
                <a:lnTo>
                  <a:pt x="538" y="532"/>
                </a:lnTo>
                <a:lnTo>
                  <a:pt x="534" y="537"/>
                </a:lnTo>
                <a:lnTo>
                  <a:pt x="530" y="542"/>
                </a:lnTo>
                <a:lnTo>
                  <a:pt x="522" y="552"/>
                </a:lnTo>
                <a:lnTo>
                  <a:pt x="516" y="563"/>
                </a:lnTo>
                <a:lnTo>
                  <a:pt x="514" y="568"/>
                </a:lnTo>
                <a:lnTo>
                  <a:pt x="512" y="573"/>
                </a:lnTo>
                <a:lnTo>
                  <a:pt x="507" y="585"/>
                </a:lnTo>
                <a:lnTo>
                  <a:pt x="504" y="597"/>
                </a:lnTo>
                <a:lnTo>
                  <a:pt x="502" y="609"/>
                </a:lnTo>
                <a:lnTo>
                  <a:pt x="502" y="621"/>
                </a:lnTo>
                <a:lnTo>
                  <a:pt x="502" y="633"/>
                </a:lnTo>
                <a:lnTo>
                  <a:pt x="504" y="645"/>
                </a:lnTo>
                <a:lnTo>
                  <a:pt x="506" y="655"/>
                </a:lnTo>
                <a:lnTo>
                  <a:pt x="510" y="667"/>
                </a:lnTo>
                <a:lnTo>
                  <a:pt x="516" y="678"/>
                </a:lnTo>
                <a:lnTo>
                  <a:pt x="522" y="689"/>
                </a:lnTo>
                <a:lnTo>
                  <a:pt x="526" y="694"/>
                </a:lnTo>
                <a:lnTo>
                  <a:pt x="529" y="698"/>
                </a:lnTo>
                <a:lnTo>
                  <a:pt x="537" y="708"/>
                </a:lnTo>
                <a:lnTo>
                  <a:pt x="543" y="713"/>
                </a:lnTo>
                <a:lnTo>
                  <a:pt x="547" y="717"/>
                </a:lnTo>
                <a:lnTo>
                  <a:pt x="552" y="720"/>
                </a:lnTo>
                <a:lnTo>
                  <a:pt x="557" y="724"/>
                </a:lnTo>
                <a:lnTo>
                  <a:pt x="568" y="730"/>
                </a:lnTo>
                <a:lnTo>
                  <a:pt x="578" y="735"/>
                </a:lnTo>
                <a:lnTo>
                  <a:pt x="590" y="739"/>
                </a:lnTo>
                <a:lnTo>
                  <a:pt x="595" y="741"/>
                </a:lnTo>
                <a:lnTo>
                  <a:pt x="601" y="742"/>
                </a:lnTo>
                <a:lnTo>
                  <a:pt x="607" y="743"/>
                </a:lnTo>
                <a:lnTo>
                  <a:pt x="613" y="744"/>
                </a:lnTo>
                <a:lnTo>
                  <a:pt x="625" y="744"/>
                </a:lnTo>
                <a:lnTo>
                  <a:pt x="636" y="744"/>
                </a:lnTo>
                <a:lnTo>
                  <a:pt x="648" y="742"/>
                </a:lnTo>
                <a:lnTo>
                  <a:pt x="660" y="739"/>
                </a:lnTo>
                <a:lnTo>
                  <a:pt x="672" y="735"/>
                </a:lnTo>
                <a:lnTo>
                  <a:pt x="683" y="730"/>
                </a:lnTo>
                <a:lnTo>
                  <a:pt x="692" y="724"/>
                </a:lnTo>
                <a:lnTo>
                  <a:pt x="698" y="720"/>
                </a:lnTo>
                <a:lnTo>
                  <a:pt x="703" y="717"/>
                </a:lnTo>
                <a:lnTo>
                  <a:pt x="712" y="708"/>
                </a:lnTo>
                <a:lnTo>
                  <a:pt x="800" y="621"/>
                </a:lnTo>
                <a:lnTo>
                  <a:pt x="809" y="611"/>
                </a:lnTo>
                <a:lnTo>
                  <a:pt x="818" y="604"/>
                </a:lnTo>
                <a:lnTo>
                  <a:pt x="828" y="597"/>
                </a:lnTo>
                <a:lnTo>
                  <a:pt x="837" y="593"/>
                </a:lnTo>
                <a:lnTo>
                  <a:pt x="846" y="589"/>
                </a:lnTo>
                <a:lnTo>
                  <a:pt x="855" y="585"/>
                </a:lnTo>
                <a:lnTo>
                  <a:pt x="859" y="584"/>
                </a:lnTo>
                <a:lnTo>
                  <a:pt x="864" y="583"/>
                </a:lnTo>
                <a:lnTo>
                  <a:pt x="873" y="582"/>
                </a:lnTo>
                <a:lnTo>
                  <a:pt x="882" y="582"/>
                </a:lnTo>
                <a:lnTo>
                  <a:pt x="886" y="583"/>
                </a:lnTo>
                <a:lnTo>
                  <a:pt x="891" y="583"/>
                </a:lnTo>
                <a:lnTo>
                  <a:pt x="895" y="584"/>
                </a:lnTo>
                <a:lnTo>
                  <a:pt x="899" y="585"/>
                </a:lnTo>
                <a:lnTo>
                  <a:pt x="908" y="590"/>
                </a:lnTo>
                <a:lnTo>
                  <a:pt x="916" y="594"/>
                </a:lnTo>
                <a:lnTo>
                  <a:pt x="925" y="599"/>
                </a:lnTo>
                <a:lnTo>
                  <a:pt x="934" y="606"/>
                </a:lnTo>
                <a:lnTo>
                  <a:pt x="941" y="613"/>
                </a:lnTo>
                <a:lnTo>
                  <a:pt x="1130" y="801"/>
                </a:lnTo>
                <a:lnTo>
                  <a:pt x="1138" y="811"/>
                </a:lnTo>
                <a:lnTo>
                  <a:pt x="1147" y="819"/>
                </a:lnTo>
                <a:lnTo>
                  <a:pt x="1153" y="829"/>
                </a:lnTo>
                <a:lnTo>
                  <a:pt x="1160" y="838"/>
                </a:lnTo>
                <a:lnTo>
                  <a:pt x="1164" y="846"/>
                </a:lnTo>
                <a:lnTo>
                  <a:pt x="1167" y="856"/>
                </a:lnTo>
                <a:lnTo>
                  <a:pt x="1169" y="865"/>
                </a:lnTo>
                <a:lnTo>
                  <a:pt x="1171" y="873"/>
                </a:lnTo>
                <a:lnTo>
                  <a:pt x="1169" y="883"/>
                </a:lnTo>
                <a:lnTo>
                  <a:pt x="1168" y="892"/>
                </a:lnTo>
                <a:lnTo>
                  <a:pt x="1165" y="901"/>
                </a:lnTo>
                <a:lnTo>
                  <a:pt x="1161" y="911"/>
                </a:lnTo>
                <a:lnTo>
                  <a:pt x="1155" y="921"/>
                </a:lnTo>
                <a:lnTo>
                  <a:pt x="1148" y="930"/>
                </a:lnTo>
                <a:lnTo>
                  <a:pt x="1139" y="940"/>
                </a:lnTo>
                <a:lnTo>
                  <a:pt x="1130" y="951"/>
                </a:lnTo>
                <a:lnTo>
                  <a:pt x="951" y="1130"/>
                </a:lnTo>
                <a:lnTo>
                  <a:pt x="942" y="1138"/>
                </a:lnTo>
                <a:lnTo>
                  <a:pt x="933" y="1146"/>
                </a:lnTo>
                <a:lnTo>
                  <a:pt x="924" y="1152"/>
                </a:lnTo>
                <a:lnTo>
                  <a:pt x="914" y="1158"/>
                </a:lnTo>
                <a:lnTo>
                  <a:pt x="906" y="1162"/>
                </a:lnTo>
                <a:lnTo>
                  <a:pt x="896" y="1165"/>
                </a:lnTo>
                <a:lnTo>
                  <a:pt x="892" y="1166"/>
                </a:lnTo>
                <a:lnTo>
                  <a:pt x="887" y="1168"/>
                </a:lnTo>
                <a:lnTo>
                  <a:pt x="878" y="1169"/>
                </a:lnTo>
                <a:lnTo>
                  <a:pt x="869" y="1168"/>
                </a:lnTo>
                <a:lnTo>
                  <a:pt x="859" y="1166"/>
                </a:lnTo>
                <a:lnTo>
                  <a:pt x="855" y="1164"/>
                </a:lnTo>
                <a:lnTo>
                  <a:pt x="851" y="1163"/>
                </a:lnTo>
                <a:lnTo>
                  <a:pt x="841" y="1159"/>
                </a:lnTo>
                <a:lnTo>
                  <a:pt x="831" y="1154"/>
                </a:lnTo>
                <a:lnTo>
                  <a:pt x="822" y="1147"/>
                </a:lnTo>
                <a:lnTo>
                  <a:pt x="812" y="1138"/>
                </a:lnTo>
                <a:lnTo>
                  <a:pt x="801" y="1130"/>
                </a:lnTo>
                <a:lnTo>
                  <a:pt x="459" y="787"/>
                </a:lnTo>
                <a:lnTo>
                  <a:pt x="454" y="783"/>
                </a:lnTo>
                <a:lnTo>
                  <a:pt x="450" y="778"/>
                </a:lnTo>
                <a:lnTo>
                  <a:pt x="445" y="774"/>
                </a:lnTo>
                <a:lnTo>
                  <a:pt x="439" y="771"/>
                </a:lnTo>
                <a:lnTo>
                  <a:pt x="430" y="764"/>
                </a:lnTo>
                <a:lnTo>
                  <a:pt x="419" y="759"/>
                </a:lnTo>
                <a:lnTo>
                  <a:pt x="407" y="756"/>
                </a:lnTo>
                <a:lnTo>
                  <a:pt x="402" y="753"/>
                </a:lnTo>
                <a:lnTo>
                  <a:pt x="395" y="752"/>
                </a:lnTo>
                <a:lnTo>
                  <a:pt x="390" y="751"/>
                </a:lnTo>
                <a:lnTo>
                  <a:pt x="383" y="751"/>
                </a:lnTo>
                <a:lnTo>
                  <a:pt x="372" y="750"/>
                </a:lnTo>
                <a:lnTo>
                  <a:pt x="360" y="751"/>
                </a:lnTo>
                <a:lnTo>
                  <a:pt x="348" y="752"/>
                </a:lnTo>
                <a:lnTo>
                  <a:pt x="342" y="753"/>
                </a:lnTo>
                <a:lnTo>
                  <a:pt x="337" y="756"/>
                </a:lnTo>
                <a:lnTo>
                  <a:pt x="325" y="759"/>
                </a:lnTo>
                <a:lnTo>
                  <a:pt x="314" y="764"/>
                </a:lnTo>
                <a:lnTo>
                  <a:pt x="304" y="771"/>
                </a:lnTo>
                <a:lnTo>
                  <a:pt x="299" y="774"/>
                </a:lnTo>
                <a:lnTo>
                  <a:pt x="294" y="778"/>
                </a:lnTo>
                <a:lnTo>
                  <a:pt x="290" y="783"/>
                </a:lnTo>
                <a:lnTo>
                  <a:pt x="284" y="787"/>
                </a:lnTo>
                <a:lnTo>
                  <a:pt x="280" y="791"/>
                </a:lnTo>
                <a:lnTo>
                  <a:pt x="276" y="796"/>
                </a:lnTo>
                <a:lnTo>
                  <a:pt x="272" y="801"/>
                </a:lnTo>
                <a:lnTo>
                  <a:pt x="269" y="806"/>
                </a:lnTo>
                <a:lnTo>
                  <a:pt x="263" y="816"/>
                </a:lnTo>
                <a:lnTo>
                  <a:pt x="257" y="828"/>
                </a:lnTo>
                <a:lnTo>
                  <a:pt x="253" y="839"/>
                </a:lnTo>
                <a:lnTo>
                  <a:pt x="252" y="844"/>
                </a:lnTo>
                <a:lnTo>
                  <a:pt x="251" y="851"/>
                </a:lnTo>
                <a:lnTo>
                  <a:pt x="250" y="856"/>
                </a:lnTo>
                <a:lnTo>
                  <a:pt x="249" y="862"/>
                </a:lnTo>
                <a:lnTo>
                  <a:pt x="249" y="874"/>
                </a:lnTo>
                <a:lnTo>
                  <a:pt x="249" y="886"/>
                </a:lnTo>
                <a:lnTo>
                  <a:pt x="251" y="898"/>
                </a:lnTo>
                <a:lnTo>
                  <a:pt x="253" y="909"/>
                </a:lnTo>
                <a:lnTo>
                  <a:pt x="257" y="921"/>
                </a:lnTo>
                <a:lnTo>
                  <a:pt x="263" y="931"/>
                </a:lnTo>
                <a:lnTo>
                  <a:pt x="269" y="942"/>
                </a:lnTo>
                <a:lnTo>
                  <a:pt x="272" y="946"/>
                </a:lnTo>
                <a:lnTo>
                  <a:pt x="276" y="952"/>
                </a:lnTo>
                <a:lnTo>
                  <a:pt x="284" y="962"/>
                </a:lnTo>
                <a:lnTo>
                  <a:pt x="720" y="1397"/>
                </a:lnTo>
                <a:lnTo>
                  <a:pt x="728" y="1405"/>
                </a:lnTo>
                <a:lnTo>
                  <a:pt x="737" y="1412"/>
                </a:lnTo>
                <a:lnTo>
                  <a:pt x="745" y="1419"/>
                </a:lnTo>
                <a:lnTo>
                  <a:pt x="754" y="1425"/>
                </a:lnTo>
                <a:lnTo>
                  <a:pt x="763" y="1432"/>
                </a:lnTo>
                <a:lnTo>
                  <a:pt x="773" y="1436"/>
                </a:lnTo>
                <a:lnTo>
                  <a:pt x="783" y="1441"/>
                </a:lnTo>
                <a:lnTo>
                  <a:pt x="793" y="1446"/>
                </a:lnTo>
                <a:lnTo>
                  <a:pt x="802" y="1449"/>
                </a:lnTo>
                <a:lnTo>
                  <a:pt x="812" y="1452"/>
                </a:lnTo>
                <a:lnTo>
                  <a:pt x="823" y="1455"/>
                </a:lnTo>
                <a:lnTo>
                  <a:pt x="832" y="1458"/>
                </a:lnTo>
                <a:lnTo>
                  <a:pt x="843" y="1460"/>
                </a:lnTo>
                <a:lnTo>
                  <a:pt x="854" y="1461"/>
                </a:lnTo>
                <a:lnTo>
                  <a:pt x="865" y="1461"/>
                </a:lnTo>
                <a:lnTo>
                  <a:pt x="874" y="1462"/>
                </a:lnTo>
                <a:lnTo>
                  <a:pt x="885" y="1461"/>
                </a:lnTo>
                <a:lnTo>
                  <a:pt x="896" y="1461"/>
                </a:lnTo>
                <a:lnTo>
                  <a:pt x="906" y="1460"/>
                </a:lnTo>
                <a:lnTo>
                  <a:pt x="916" y="1458"/>
                </a:lnTo>
                <a:lnTo>
                  <a:pt x="927" y="1455"/>
                </a:lnTo>
                <a:lnTo>
                  <a:pt x="937" y="1452"/>
                </a:lnTo>
                <a:lnTo>
                  <a:pt x="947" y="1449"/>
                </a:lnTo>
                <a:lnTo>
                  <a:pt x="957" y="1446"/>
                </a:lnTo>
                <a:lnTo>
                  <a:pt x="967" y="1441"/>
                </a:lnTo>
                <a:lnTo>
                  <a:pt x="977" y="1436"/>
                </a:lnTo>
                <a:lnTo>
                  <a:pt x="985" y="1431"/>
                </a:lnTo>
                <a:lnTo>
                  <a:pt x="995" y="1425"/>
                </a:lnTo>
                <a:lnTo>
                  <a:pt x="1004" y="1419"/>
                </a:lnTo>
                <a:lnTo>
                  <a:pt x="1012" y="1412"/>
                </a:lnTo>
                <a:lnTo>
                  <a:pt x="1021" y="1405"/>
                </a:lnTo>
                <a:lnTo>
                  <a:pt x="1029" y="1397"/>
                </a:lnTo>
                <a:lnTo>
                  <a:pt x="1398" y="1028"/>
                </a:lnTo>
                <a:lnTo>
                  <a:pt x="1405" y="1021"/>
                </a:lnTo>
                <a:lnTo>
                  <a:pt x="1413" y="1012"/>
                </a:lnTo>
                <a:lnTo>
                  <a:pt x="1419" y="1004"/>
                </a:lnTo>
                <a:lnTo>
                  <a:pt x="1426" y="994"/>
                </a:lnTo>
                <a:lnTo>
                  <a:pt x="1431" y="985"/>
                </a:lnTo>
                <a:lnTo>
                  <a:pt x="1437" y="976"/>
                </a:lnTo>
                <a:lnTo>
                  <a:pt x="1441" y="966"/>
                </a:lnTo>
                <a:lnTo>
                  <a:pt x="1445" y="956"/>
                </a:lnTo>
                <a:lnTo>
                  <a:pt x="1449" y="946"/>
                </a:lnTo>
                <a:lnTo>
                  <a:pt x="1453" y="937"/>
                </a:lnTo>
                <a:lnTo>
                  <a:pt x="1455" y="926"/>
                </a:lnTo>
                <a:lnTo>
                  <a:pt x="1458" y="915"/>
                </a:lnTo>
                <a:lnTo>
                  <a:pt x="1459" y="906"/>
                </a:lnTo>
                <a:lnTo>
                  <a:pt x="1460" y="895"/>
                </a:lnTo>
                <a:lnTo>
                  <a:pt x="1461" y="884"/>
                </a:lnTo>
                <a:lnTo>
                  <a:pt x="1461" y="874"/>
                </a:lnTo>
                <a:lnTo>
                  <a:pt x="1461" y="863"/>
                </a:lnTo>
                <a:lnTo>
                  <a:pt x="1460" y="853"/>
                </a:lnTo>
                <a:lnTo>
                  <a:pt x="1459" y="843"/>
                </a:lnTo>
                <a:lnTo>
                  <a:pt x="1458" y="832"/>
                </a:lnTo>
                <a:lnTo>
                  <a:pt x="1455" y="821"/>
                </a:lnTo>
                <a:lnTo>
                  <a:pt x="1453" y="812"/>
                </a:lnTo>
                <a:lnTo>
                  <a:pt x="1449" y="801"/>
                </a:lnTo>
                <a:lnTo>
                  <a:pt x="1445" y="791"/>
                </a:lnTo>
                <a:lnTo>
                  <a:pt x="1441" y="782"/>
                </a:lnTo>
                <a:lnTo>
                  <a:pt x="1437" y="772"/>
                </a:lnTo>
                <a:lnTo>
                  <a:pt x="1431" y="762"/>
                </a:lnTo>
                <a:lnTo>
                  <a:pt x="1426" y="753"/>
                </a:lnTo>
                <a:lnTo>
                  <a:pt x="1419" y="744"/>
                </a:lnTo>
                <a:lnTo>
                  <a:pt x="1413" y="735"/>
                </a:lnTo>
                <a:lnTo>
                  <a:pt x="1405" y="728"/>
                </a:lnTo>
                <a:lnTo>
                  <a:pt x="1398" y="719"/>
                </a:lnTo>
                <a:lnTo>
                  <a:pt x="1117" y="438"/>
                </a:lnTo>
                <a:lnTo>
                  <a:pt x="1108" y="429"/>
                </a:lnTo>
                <a:lnTo>
                  <a:pt x="1102" y="420"/>
                </a:lnTo>
                <a:lnTo>
                  <a:pt x="1096" y="412"/>
                </a:lnTo>
                <a:lnTo>
                  <a:pt x="1094" y="407"/>
                </a:lnTo>
                <a:lnTo>
                  <a:pt x="1092" y="403"/>
                </a:lnTo>
                <a:lnTo>
                  <a:pt x="1089" y="394"/>
                </a:lnTo>
                <a:lnTo>
                  <a:pt x="1087" y="386"/>
                </a:lnTo>
                <a:lnTo>
                  <a:pt x="1085" y="381"/>
                </a:lnTo>
                <a:lnTo>
                  <a:pt x="1085" y="377"/>
                </a:lnTo>
                <a:lnTo>
                  <a:pt x="1085" y="369"/>
                </a:lnTo>
                <a:lnTo>
                  <a:pt x="1087" y="360"/>
                </a:lnTo>
                <a:lnTo>
                  <a:pt x="1089" y="350"/>
                </a:lnTo>
                <a:lnTo>
                  <a:pt x="1091" y="342"/>
                </a:lnTo>
                <a:lnTo>
                  <a:pt x="1093" y="337"/>
                </a:lnTo>
                <a:lnTo>
                  <a:pt x="1095" y="333"/>
                </a:lnTo>
                <a:lnTo>
                  <a:pt x="1101" y="324"/>
                </a:lnTo>
                <a:lnTo>
                  <a:pt x="1106" y="316"/>
                </a:lnTo>
                <a:lnTo>
                  <a:pt x="1113" y="307"/>
                </a:lnTo>
                <a:lnTo>
                  <a:pt x="1121" y="298"/>
                </a:lnTo>
                <a:lnTo>
                  <a:pt x="1211" y="208"/>
                </a:lnTo>
                <a:lnTo>
                  <a:pt x="1218" y="201"/>
                </a:lnTo>
                <a:lnTo>
                  <a:pt x="1223" y="195"/>
                </a:lnTo>
                <a:lnTo>
                  <a:pt x="1574" y="548"/>
                </a:lnTo>
                <a:lnTo>
                  <a:pt x="1591" y="565"/>
                </a:lnTo>
                <a:lnTo>
                  <a:pt x="1607" y="583"/>
                </a:lnTo>
                <a:lnTo>
                  <a:pt x="1621" y="601"/>
                </a:lnTo>
                <a:lnTo>
                  <a:pt x="1634" y="620"/>
                </a:lnTo>
                <a:lnTo>
                  <a:pt x="1645" y="639"/>
                </a:lnTo>
                <a:lnTo>
                  <a:pt x="1657" y="660"/>
                </a:lnTo>
                <a:lnTo>
                  <a:pt x="1667" y="679"/>
                </a:lnTo>
                <a:lnTo>
                  <a:pt x="1671" y="690"/>
                </a:lnTo>
                <a:lnTo>
                  <a:pt x="1676" y="701"/>
                </a:lnTo>
                <a:lnTo>
                  <a:pt x="1684" y="721"/>
                </a:lnTo>
                <a:lnTo>
                  <a:pt x="1687" y="732"/>
                </a:lnTo>
                <a:lnTo>
                  <a:pt x="1691" y="743"/>
                </a:lnTo>
                <a:lnTo>
                  <a:pt x="1696" y="764"/>
                </a:lnTo>
                <a:lnTo>
                  <a:pt x="1701" y="786"/>
                </a:lnTo>
                <a:lnTo>
                  <a:pt x="1705" y="807"/>
                </a:lnTo>
                <a:lnTo>
                  <a:pt x="1708" y="830"/>
                </a:lnTo>
                <a:lnTo>
                  <a:pt x="1709" y="852"/>
                </a:lnTo>
                <a:lnTo>
                  <a:pt x="1710" y="874"/>
                </a:lnTo>
                <a:lnTo>
                  <a:pt x="1709" y="896"/>
                </a:lnTo>
                <a:lnTo>
                  <a:pt x="1708" y="918"/>
                </a:lnTo>
                <a:lnTo>
                  <a:pt x="1705" y="940"/>
                </a:lnTo>
                <a:lnTo>
                  <a:pt x="1704" y="951"/>
                </a:lnTo>
                <a:lnTo>
                  <a:pt x="1701" y="962"/>
                </a:lnTo>
                <a:lnTo>
                  <a:pt x="1696" y="983"/>
                </a:lnTo>
                <a:lnTo>
                  <a:pt x="1691" y="1005"/>
                </a:lnTo>
                <a:lnTo>
                  <a:pt x="1684" y="1026"/>
                </a:lnTo>
                <a:lnTo>
                  <a:pt x="1676" y="1048"/>
                </a:lnTo>
                <a:lnTo>
                  <a:pt x="1667" y="1068"/>
                </a:lnTo>
                <a:lnTo>
                  <a:pt x="1657" y="1089"/>
                </a:lnTo>
                <a:lnTo>
                  <a:pt x="1645" y="1108"/>
                </a:lnTo>
                <a:lnTo>
                  <a:pt x="1634" y="1128"/>
                </a:lnTo>
                <a:lnTo>
                  <a:pt x="1621" y="1147"/>
                </a:lnTo>
                <a:lnTo>
                  <a:pt x="1607" y="1165"/>
                </a:lnTo>
                <a:lnTo>
                  <a:pt x="1591" y="1183"/>
                </a:lnTo>
                <a:lnTo>
                  <a:pt x="1574" y="1200"/>
                </a:lnTo>
                <a:lnTo>
                  <a:pt x="1200" y="1576"/>
                </a:lnTo>
                <a:lnTo>
                  <a:pt x="1182" y="1592"/>
                </a:lnTo>
                <a:lnTo>
                  <a:pt x="1164" y="1607"/>
                </a:lnTo>
                <a:lnTo>
                  <a:pt x="1146" y="1622"/>
                </a:lnTo>
                <a:lnTo>
                  <a:pt x="1126" y="1636"/>
                </a:lnTo>
                <a:lnTo>
                  <a:pt x="1107" y="1647"/>
                </a:lnTo>
                <a:lnTo>
                  <a:pt x="1088" y="1658"/>
                </a:lnTo>
                <a:lnTo>
                  <a:pt x="1067" y="1668"/>
                </a:lnTo>
                <a:lnTo>
                  <a:pt x="1057" y="1673"/>
                </a:lnTo>
                <a:lnTo>
                  <a:pt x="1047" y="1678"/>
                </a:lnTo>
                <a:lnTo>
                  <a:pt x="1026" y="1685"/>
                </a:lnTo>
                <a:lnTo>
                  <a:pt x="1015" y="1688"/>
                </a:lnTo>
                <a:lnTo>
                  <a:pt x="1005" y="1692"/>
                </a:lnTo>
                <a:lnTo>
                  <a:pt x="983" y="1698"/>
                </a:lnTo>
                <a:lnTo>
                  <a:pt x="962" y="1702"/>
                </a:lnTo>
                <a:lnTo>
                  <a:pt x="939" y="1707"/>
                </a:lnTo>
                <a:lnTo>
                  <a:pt x="917" y="1709"/>
                </a:lnTo>
                <a:lnTo>
                  <a:pt x="895" y="1711"/>
                </a:lnTo>
                <a:lnTo>
                  <a:pt x="873" y="1711"/>
                </a:lnTo>
                <a:lnTo>
                  <a:pt x="851" y="1711"/>
                </a:lnTo>
                <a:lnTo>
                  <a:pt x="829" y="1709"/>
                </a:lnTo>
                <a:lnTo>
                  <a:pt x="808" y="1707"/>
                </a:lnTo>
                <a:lnTo>
                  <a:pt x="796" y="1705"/>
                </a:lnTo>
                <a:lnTo>
                  <a:pt x="785" y="1702"/>
                </a:lnTo>
                <a:lnTo>
                  <a:pt x="763" y="1698"/>
                </a:lnTo>
                <a:lnTo>
                  <a:pt x="742" y="1692"/>
                </a:lnTo>
                <a:lnTo>
                  <a:pt x="720" y="1685"/>
                </a:lnTo>
                <a:lnTo>
                  <a:pt x="700" y="1678"/>
                </a:lnTo>
                <a:lnTo>
                  <a:pt x="679" y="1668"/>
                </a:lnTo>
                <a:lnTo>
                  <a:pt x="659" y="1658"/>
                </a:lnTo>
                <a:lnTo>
                  <a:pt x="640" y="1647"/>
                </a:lnTo>
                <a:lnTo>
                  <a:pt x="619" y="1636"/>
                </a:lnTo>
                <a:lnTo>
                  <a:pt x="601" y="1622"/>
                </a:lnTo>
                <a:lnTo>
                  <a:pt x="583" y="1607"/>
                </a:lnTo>
                <a:lnTo>
                  <a:pt x="564" y="1592"/>
                </a:lnTo>
                <a:lnTo>
                  <a:pt x="547" y="1576"/>
                </a:lnTo>
                <a:lnTo>
                  <a:pt x="109" y="1137"/>
                </a:lnTo>
                <a:close/>
                <a:moveTo>
                  <a:pt x="8248" y="1166"/>
                </a:moveTo>
                <a:lnTo>
                  <a:pt x="8254" y="1185"/>
                </a:lnTo>
                <a:lnTo>
                  <a:pt x="8257" y="1199"/>
                </a:lnTo>
                <a:lnTo>
                  <a:pt x="8257" y="1204"/>
                </a:lnTo>
                <a:lnTo>
                  <a:pt x="8256" y="1209"/>
                </a:lnTo>
                <a:lnTo>
                  <a:pt x="8256" y="1211"/>
                </a:lnTo>
                <a:lnTo>
                  <a:pt x="8255" y="1213"/>
                </a:lnTo>
                <a:lnTo>
                  <a:pt x="8254" y="1215"/>
                </a:lnTo>
                <a:lnTo>
                  <a:pt x="8252" y="1216"/>
                </a:lnTo>
                <a:lnTo>
                  <a:pt x="8249" y="1219"/>
                </a:lnTo>
                <a:lnTo>
                  <a:pt x="8243" y="1221"/>
                </a:lnTo>
                <a:lnTo>
                  <a:pt x="8237" y="1223"/>
                </a:lnTo>
                <a:lnTo>
                  <a:pt x="8230" y="1224"/>
                </a:lnTo>
                <a:lnTo>
                  <a:pt x="8211" y="1225"/>
                </a:lnTo>
                <a:lnTo>
                  <a:pt x="8186" y="1225"/>
                </a:lnTo>
                <a:lnTo>
                  <a:pt x="8160" y="1225"/>
                </a:lnTo>
                <a:lnTo>
                  <a:pt x="8141" y="1225"/>
                </a:lnTo>
                <a:lnTo>
                  <a:pt x="8127" y="1224"/>
                </a:lnTo>
                <a:lnTo>
                  <a:pt x="8116" y="1221"/>
                </a:lnTo>
                <a:lnTo>
                  <a:pt x="8112" y="1219"/>
                </a:lnTo>
                <a:lnTo>
                  <a:pt x="8109" y="1218"/>
                </a:lnTo>
                <a:lnTo>
                  <a:pt x="8107" y="1216"/>
                </a:lnTo>
                <a:lnTo>
                  <a:pt x="8104" y="1214"/>
                </a:lnTo>
                <a:lnTo>
                  <a:pt x="8101" y="1209"/>
                </a:lnTo>
                <a:lnTo>
                  <a:pt x="8099" y="1202"/>
                </a:lnTo>
                <a:lnTo>
                  <a:pt x="8049" y="1054"/>
                </a:lnTo>
                <a:lnTo>
                  <a:pt x="7773" y="1054"/>
                </a:lnTo>
                <a:lnTo>
                  <a:pt x="7726" y="1198"/>
                </a:lnTo>
                <a:lnTo>
                  <a:pt x="7724" y="1205"/>
                </a:lnTo>
                <a:lnTo>
                  <a:pt x="7721" y="1212"/>
                </a:lnTo>
                <a:lnTo>
                  <a:pt x="7716" y="1216"/>
                </a:lnTo>
                <a:lnTo>
                  <a:pt x="7712" y="1218"/>
                </a:lnTo>
                <a:lnTo>
                  <a:pt x="7709" y="1219"/>
                </a:lnTo>
                <a:lnTo>
                  <a:pt x="7704" y="1221"/>
                </a:lnTo>
                <a:lnTo>
                  <a:pt x="7698" y="1223"/>
                </a:lnTo>
                <a:lnTo>
                  <a:pt x="7693" y="1224"/>
                </a:lnTo>
                <a:lnTo>
                  <a:pt x="7685" y="1224"/>
                </a:lnTo>
                <a:lnTo>
                  <a:pt x="7677" y="1225"/>
                </a:lnTo>
                <a:lnTo>
                  <a:pt x="7668" y="1225"/>
                </a:lnTo>
                <a:lnTo>
                  <a:pt x="7646" y="1225"/>
                </a:lnTo>
                <a:lnTo>
                  <a:pt x="7623" y="1225"/>
                </a:lnTo>
                <a:lnTo>
                  <a:pt x="7605" y="1224"/>
                </a:lnTo>
                <a:lnTo>
                  <a:pt x="7598" y="1223"/>
                </a:lnTo>
                <a:lnTo>
                  <a:pt x="7593" y="1220"/>
                </a:lnTo>
                <a:lnTo>
                  <a:pt x="7590" y="1219"/>
                </a:lnTo>
                <a:lnTo>
                  <a:pt x="7588" y="1218"/>
                </a:lnTo>
                <a:lnTo>
                  <a:pt x="7586" y="1217"/>
                </a:lnTo>
                <a:lnTo>
                  <a:pt x="7584" y="1215"/>
                </a:lnTo>
                <a:lnTo>
                  <a:pt x="7583" y="1214"/>
                </a:lnTo>
                <a:lnTo>
                  <a:pt x="7582" y="1212"/>
                </a:lnTo>
                <a:lnTo>
                  <a:pt x="7581" y="1207"/>
                </a:lnTo>
                <a:lnTo>
                  <a:pt x="7580" y="1202"/>
                </a:lnTo>
                <a:lnTo>
                  <a:pt x="7580" y="1200"/>
                </a:lnTo>
                <a:lnTo>
                  <a:pt x="7581" y="1197"/>
                </a:lnTo>
                <a:lnTo>
                  <a:pt x="7582" y="1190"/>
                </a:lnTo>
                <a:lnTo>
                  <a:pt x="7583" y="1183"/>
                </a:lnTo>
                <a:lnTo>
                  <a:pt x="7589" y="1164"/>
                </a:lnTo>
                <a:lnTo>
                  <a:pt x="7816" y="512"/>
                </a:lnTo>
                <a:lnTo>
                  <a:pt x="7819" y="503"/>
                </a:lnTo>
                <a:lnTo>
                  <a:pt x="7823" y="496"/>
                </a:lnTo>
                <a:lnTo>
                  <a:pt x="7827" y="494"/>
                </a:lnTo>
                <a:lnTo>
                  <a:pt x="7830" y="490"/>
                </a:lnTo>
                <a:lnTo>
                  <a:pt x="7833" y="488"/>
                </a:lnTo>
                <a:lnTo>
                  <a:pt x="7838" y="487"/>
                </a:lnTo>
                <a:lnTo>
                  <a:pt x="7844" y="486"/>
                </a:lnTo>
                <a:lnTo>
                  <a:pt x="7850" y="485"/>
                </a:lnTo>
                <a:lnTo>
                  <a:pt x="7865" y="483"/>
                </a:lnTo>
                <a:lnTo>
                  <a:pt x="7886" y="483"/>
                </a:lnTo>
                <a:lnTo>
                  <a:pt x="7913" y="482"/>
                </a:lnTo>
                <a:lnTo>
                  <a:pt x="7943" y="483"/>
                </a:lnTo>
                <a:lnTo>
                  <a:pt x="7965" y="483"/>
                </a:lnTo>
                <a:lnTo>
                  <a:pt x="7984" y="485"/>
                </a:lnTo>
                <a:lnTo>
                  <a:pt x="7990" y="486"/>
                </a:lnTo>
                <a:lnTo>
                  <a:pt x="7997" y="487"/>
                </a:lnTo>
                <a:lnTo>
                  <a:pt x="8002" y="488"/>
                </a:lnTo>
                <a:lnTo>
                  <a:pt x="8006" y="490"/>
                </a:lnTo>
                <a:lnTo>
                  <a:pt x="8010" y="494"/>
                </a:lnTo>
                <a:lnTo>
                  <a:pt x="8013" y="497"/>
                </a:lnTo>
                <a:lnTo>
                  <a:pt x="8015" y="500"/>
                </a:lnTo>
                <a:lnTo>
                  <a:pt x="8017" y="503"/>
                </a:lnTo>
                <a:lnTo>
                  <a:pt x="8019" y="509"/>
                </a:lnTo>
                <a:lnTo>
                  <a:pt x="8021" y="513"/>
                </a:lnTo>
                <a:lnTo>
                  <a:pt x="8248" y="1166"/>
                </a:lnTo>
                <a:close/>
                <a:moveTo>
                  <a:pt x="7911" y="626"/>
                </a:moveTo>
                <a:lnTo>
                  <a:pt x="7806" y="939"/>
                </a:lnTo>
                <a:lnTo>
                  <a:pt x="8015" y="939"/>
                </a:lnTo>
                <a:lnTo>
                  <a:pt x="7911" y="626"/>
                </a:lnTo>
                <a:close/>
                <a:moveTo>
                  <a:pt x="7557" y="1159"/>
                </a:moveTo>
                <a:lnTo>
                  <a:pt x="7557" y="1175"/>
                </a:lnTo>
                <a:lnTo>
                  <a:pt x="7556" y="1188"/>
                </a:lnTo>
                <a:lnTo>
                  <a:pt x="7554" y="1199"/>
                </a:lnTo>
                <a:lnTo>
                  <a:pt x="7552" y="1207"/>
                </a:lnTo>
                <a:lnTo>
                  <a:pt x="7549" y="1214"/>
                </a:lnTo>
                <a:lnTo>
                  <a:pt x="7547" y="1216"/>
                </a:lnTo>
                <a:lnTo>
                  <a:pt x="7546" y="1218"/>
                </a:lnTo>
                <a:lnTo>
                  <a:pt x="7540" y="1220"/>
                </a:lnTo>
                <a:lnTo>
                  <a:pt x="7535" y="1221"/>
                </a:lnTo>
                <a:lnTo>
                  <a:pt x="7198" y="1221"/>
                </a:lnTo>
                <a:lnTo>
                  <a:pt x="7189" y="1221"/>
                </a:lnTo>
                <a:lnTo>
                  <a:pt x="7185" y="1220"/>
                </a:lnTo>
                <a:lnTo>
                  <a:pt x="7180" y="1219"/>
                </a:lnTo>
                <a:lnTo>
                  <a:pt x="7177" y="1217"/>
                </a:lnTo>
                <a:lnTo>
                  <a:pt x="7173" y="1216"/>
                </a:lnTo>
                <a:lnTo>
                  <a:pt x="7170" y="1213"/>
                </a:lnTo>
                <a:lnTo>
                  <a:pt x="7166" y="1211"/>
                </a:lnTo>
                <a:lnTo>
                  <a:pt x="7163" y="1207"/>
                </a:lnTo>
                <a:lnTo>
                  <a:pt x="7161" y="1204"/>
                </a:lnTo>
                <a:lnTo>
                  <a:pt x="7159" y="1201"/>
                </a:lnTo>
                <a:lnTo>
                  <a:pt x="7157" y="1197"/>
                </a:lnTo>
                <a:lnTo>
                  <a:pt x="7156" y="1191"/>
                </a:lnTo>
                <a:lnTo>
                  <a:pt x="7155" y="1186"/>
                </a:lnTo>
                <a:lnTo>
                  <a:pt x="7154" y="1180"/>
                </a:lnTo>
                <a:lnTo>
                  <a:pt x="7154" y="1175"/>
                </a:lnTo>
                <a:lnTo>
                  <a:pt x="7154" y="507"/>
                </a:lnTo>
                <a:lnTo>
                  <a:pt x="7154" y="503"/>
                </a:lnTo>
                <a:lnTo>
                  <a:pt x="7155" y="501"/>
                </a:lnTo>
                <a:lnTo>
                  <a:pt x="7156" y="498"/>
                </a:lnTo>
                <a:lnTo>
                  <a:pt x="7158" y="496"/>
                </a:lnTo>
                <a:lnTo>
                  <a:pt x="7160" y="494"/>
                </a:lnTo>
                <a:lnTo>
                  <a:pt x="7162" y="491"/>
                </a:lnTo>
                <a:lnTo>
                  <a:pt x="7165" y="490"/>
                </a:lnTo>
                <a:lnTo>
                  <a:pt x="7170" y="488"/>
                </a:lnTo>
                <a:lnTo>
                  <a:pt x="7174" y="487"/>
                </a:lnTo>
                <a:lnTo>
                  <a:pt x="7179" y="486"/>
                </a:lnTo>
                <a:lnTo>
                  <a:pt x="7192" y="484"/>
                </a:lnTo>
                <a:lnTo>
                  <a:pt x="7210" y="483"/>
                </a:lnTo>
                <a:lnTo>
                  <a:pt x="7229" y="482"/>
                </a:lnTo>
                <a:lnTo>
                  <a:pt x="7249" y="483"/>
                </a:lnTo>
                <a:lnTo>
                  <a:pt x="7266" y="484"/>
                </a:lnTo>
                <a:lnTo>
                  <a:pt x="7278" y="486"/>
                </a:lnTo>
                <a:lnTo>
                  <a:pt x="7284" y="487"/>
                </a:lnTo>
                <a:lnTo>
                  <a:pt x="7288" y="488"/>
                </a:lnTo>
                <a:lnTo>
                  <a:pt x="7291" y="490"/>
                </a:lnTo>
                <a:lnTo>
                  <a:pt x="7296" y="491"/>
                </a:lnTo>
                <a:lnTo>
                  <a:pt x="7298" y="494"/>
                </a:lnTo>
                <a:lnTo>
                  <a:pt x="7300" y="496"/>
                </a:lnTo>
                <a:lnTo>
                  <a:pt x="7302" y="498"/>
                </a:lnTo>
                <a:lnTo>
                  <a:pt x="7303" y="501"/>
                </a:lnTo>
                <a:lnTo>
                  <a:pt x="7303" y="503"/>
                </a:lnTo>
                <a:lnTo>
                  <a:pt x="7304" y="507"/>
                </a:lnTo>
                <a:lnTo>
                  <a:pt x="7304" y="1099"/>
                </a:lnTo>
                <a:lnTo>
                  <a:pt x="7535" y="1099"/>
                </a:lnTo>
                <a:lnTo>
                  <a:pt x="7540" y="1100"/>
                </a:lnTo>
                <a:lnTo>
                  <a:pt x="7542" y="1100"/>
                </a:lnTo>
                <a:lnTo>
                  <a:pt x="7546" y="1102"/>
                </a:lnTo>
                <a:lnTo>
                  <a:pt x="7547" y="1103"/>
                </a:lnTo>
                <a:lnTo>
                  <a:pt x="7549" y="1106"/>
                </a:lnTo>
                <a:lnTo>
                  <a:pt x="7551" y="1108"/>
                </a:lnTo>
                <a:lnTo>
                  <a:pt x="7552" y="1111"/>
                </a:lnTo>
                <a:lnTo>
                  <a:pt x="7554" y="1120"/>
                </a:lnTo>
                <a:lnTo>
                  <a:pt x="7556" y="1131"/>
                </a:lnTo>
                <a:lnTo>
                  <a:pt x="7557" y="1144"/>
                </a:lnTo>
                <a:lnTo>
                  <a:pt x="7557" y="1159"/>
                </a:lnTo>
                <a:close/>
                <a:moveTo>
                  <a:pt x="7029" y="845"/>
                </a:moveTo>
                <a:lnTo>
                  <a:pt x="7028" y="868"/>
                </a:lnTo>
                <a:lnTo>
                  <a:pt x="7026" y="889"/>
                </a:lnTo>
                <a:lnTo>
                  <a:pt x="7025" y="911"/>
                </a:lnTo>
                <a:lnTo>
                  <a:pt x="7022" y="932"/>
                </a:lnTo>
                <a:lnTo>
                  <a:pt x="7019" y="952"/>
                </a:lnTo>
                <a:lnTo>
                  <a:pt x="7018" y="962"/>
                </a:lnTo>
                <a:lnTo>
                  <a:pt x="7016" y="971"/>
                </a:lnTo>
                <a:lnTo>
                  <a:pt x="7011" y="991"/>
                </a:lnTo>
                <a:lnTo>
                  <a:pt x="7006" y="1009"/>
                </a:lnTo>
                <a:lnTo>
                  <a:pt x="7000" y="1026"/>
                </a:lnTo>
                <a:lnTo>
                  <a:pt x="6993" y="1044"/>
                </a:lnTo>
                <a:lnTo>
                  <a:pt x="6986" y="1060"/>
                </a:lnTo>
                <a:lnTo>
                  <a:pt x="6977" y="1076"/>
                </a:lnTo>
                <a:lnTo>
                  <a:pt x="6968" y="1091"/>
                </a:lnTo>
                <a:lnTo>
                  <a:pt x="6959" y="1105"/>
                </a:lnTo>
                <a:lnTo>
                  <a:pt x="6949" y="1119"/>
                </a:lnTo>
                <a:lnTo>
                  <a:pt x="6938" y="1132"/>
                </a:lnTo>
                <a:lnTo>
                  <a:pt x="6933" y="1137"/>
                </a:lnTo>
                <a:lnTo>
                  <a:pt x="6926" y="1144"/>
                </a:lnTo>
                <a:lnTo>
                  <a:pt x="6914" y="1156"/>
                </a:lnTo>
                <a:lnTo>
                  <a:pt x="6902" y="1166"/>
                </a:lnTo>
                <a:lnTo>
                  <a:pt x="6888" y="1176"/>
                </a:lnTo>
                <a:lnTo>
                  <a:pt x="6874" y="1185"/>
                </a:lnTo>
                <a:lnTo>
                  <a:pt x="6858" y="1193"/>
                </a:lnTo>
                <a:lnTo>
                  <a:pt x="6843" y="1201"/>
                </a:lnTo>
                <a:lnTo>
                  <a:pt x="6827" y="1209"/>
                </a:lnTo>
                <a:lnTo>
                  <a:pt x="6810" y="1215"/>
                </a:lnTo>
                <a:lnTo>
                  <a:pt x="6793" y="1220"/>
                </a:lnTo>
                <a:lnTo>
                  <a:pt x="6774" y="1225"/>
                </a:lnTo>
                <a:lnTo>
                  <a:pt x="6755" y="1228"/>
                </a:lnTo>
                <a:lnTo>
                  <a:pt x="6736" y="1231"/>
                </a:lnTo>
                <a:lnTo>
                  <a:pt x="6716" y="1233"/>
                </a:lnTo>
                <a:lnTo>
                  <a:pt x="6695" y="1234"/>
                </a:lnTo>
                <a:lnTo>
                  <a:pt x="6673" y="1234"/>
                </a:lnTo>
                <a:lnTo>
                  <a:pt x="6653" y="1234"/>
                </a:lnTo>
                <a:lnTo>
                  <a:pt x="6632" y="1233"/>
                </a:lnTo>
                <a:lnTo>
                  <a:pt x="6613" y="1232"/>
                </a:lnTo>
                <a:lnTo>
                  <a:pt x="6594" y="1229"/>
                </a:lnTo>
                <a:lnTo>
                  <a:pt x="6584" y="1228"/>
                </a:lnTo>
                <a:lnTo>
                  <a:pt x="6575" y="1226"/>
                </a:lnTo>
                <a:lnTo>
                  <a:pt x="6557" y="1223"/>
                </a:lnTo>
                <a:lnTo>
                  <a:pt x="6541" y="1217"/>
                </a:lnTo>
                <a:lnTo>
                  <a:pt x="6524" y="1213"/>
                </a:lnTo>
                <a:lnTo>
                  <a:pt x="6508" y="1206"/>
                </a:lnTo>
                <a:lnTo>
                  <a:pt x="6493" y="1200"/>
                </a:lnTo>
                <a:lnTo>
                  <a:pt x="6479" y="1192"/>
                </a:lnTo>
                <a:lnTo>
                  <a:pt x="6465" y="1184"/>
                </a:lnTo>
                <a:lnTo>
                  <a:pt x="6453" y="1175"/>
                </a:lnTo>
                <a:lnTo>
                  <a:pt x="6441" y="1165"/>
                </a:lnTo>
                <a:lnTo>
                  <a:pt x="6434" y="1160"/>
                </a:lnTo>
                <a:lnTo>
                  <a:pt x="6429" y="1155"/>
                </a:lnTo>
                <a:lnTo>
                  <a:pt x="6422" y="1149"/>
                </a:lnTo>
                <a:lnTo>
                  <a:pt x="6417" y="1144"/>
                </a:lnTo>
                <a:lnTo>
                  <a:pt x="6407" y="1132"/>
                </a:lnTo>
                <a:lnTo>
                  <a:pt x="6398" y="1119"/>
                </a:lnTo>
                <a:lnTo>
                  <a:pt x="6393" y="1113"/>
                </a:lnTo>
                <a:lnTo>
                  <a:pt x="6389" y="1106"/>
                </a:lnTo>
                <a:lnTo>
                  <a:pt x="6380" y="1091"/>
                </a:lnTo>
                <a:lnTo>
                  <a:pt x="6373" y="1077"/>
                </a:lnTo>
                <a:lnTo>
                  <a:pt x="6365" y="1061"/>
                </a:lnTo>
                <a:lnTo>
                  <a:pt x="6359" y="1045"/>
                </a:lnTo>
                <a:lnTo>
                  <a:pt x="6353" y="1026"/>
                </a:lnTo>
                <a:lnTo>
                  <a:pt x="6348" y="1009"/>
                </a:lnTo>
                <a:lnTo>
                  <a:pt x="6344" y="990"/>
                </a:lnTo>
                <a:lnTo>
                  <a:pt x="6341" y="969"/>
                </a:lnTo>
                <a:lnTo>
                  <a:pt x="6337" y="949"/>
                </a:lnTo>
                <a:lnTo>
                  <a:pt x="6335" y="927"/>
                </a:lnTo>
                <a:lnTo>
                  <a:pt x="6334" y="906"/>
                </a:lnTo>
                <a:lnTo>
                  <a:pt x="6333" y="882"/>
                </a:lnTo>
                <a:lnTo>
                  <a:pt x="6332" y="858"/>
                </a:lnTo>
                <a:lnTo>
                  <a:pt x="6333" y="837"/>
                </a:lnTo>
                <a:lnTo>
                  <a:pt x="6334" y="815"/>
                </a:lnTo>
                <a:lnTo>
                  <a:pt x="6335" y="793"/>
                </a:lnTo>
                <a:lnTo>
                  <a:pt x="6338" y="774"/>
                </a:lnTo>
                <a:lnTo>
                  <a:pt x="6342" y="753"/>
                </a:lnTo>
                <a:lnTo>
                  <a:pt x="6343" y="744"/>
                </a:lnTo>
                <a:lnTo>
                  <a:pt x="6345" y="734"/>
                </a:lnTo>
                <a:lnTo>
                  <a:pt x="6349" y="716"/>
                </a:lnTo>
                <a:lnTo>
                  <a:pt x="6355" y="697"/>
                </a:lnTo>
                <a:lnTo>
                  <a:pt x="6361" y="680"/>
                </a:lnTo>
                <a:lnTo>
                  <a:pt x="6367" y="663"/>
                </a:lnTo>
                <a:lnTo>
                  <a:pt x="6375" y="647"/>
                </a:lnTo>
                <a:lnTo>
                  <a:pt x="6384" y="632"/>
                </a:lnTo>
                <a:lnTo>
                  <a:pt x="6388" y="624"/>
                </a:lnTo>
                <a:lnTo>
                  <a:pt x="6392" y="617"/>
                </a:lnTo>
                <a:lnTo>
                  <a:pt x="6402" y="603"/>
                </a:lnTo>
                <a:lnTo>
                  <a:pt x="6412" y="589"/>
                </a:lnTo>
                <a:lnTo>
                  <a:pt x="6422" y="577"/>
                </a:lnTo>
                <a:lnTo>
                  <a:pt x="6429" y="570"/>
                </a:lnTo>
                <a:lnTo>
                  <a:pt x="6434" y="564"/>
                </a:lnTo>
                <a:lnTo>
                  <a:pt x="6446" y="553"/>
                </a:lnTo>
                <a:lnTo>
                  <a:pt x="6459" y="542"/>
                </a:lnTo>
                <a:lnTo>
                  <a:pt x="6473" y="531"/>
                </a:lnTo>
                <a:lnTo>
                  <a:pt x="6487" y="523"/>
                </a:lnTo>
                <a:lnTo>
                  <a:pt x="6502" y="514"/>
                </a:lnTo>
                <a:lnTo>
                  <a:pt x="6517" y="507"/>
                </a:lnTo>
                <a:lnTo>
                  <a:pt x="6533" y="499"/>
                </a:lnTo>
                <a:lnTo>
                  <a:pt x="6550" y="493"/>
                </a:lnTo>
                <a:lnTo>
                  <a:pt x="6568" y="487"/>
                </a:lnTo>
                <a:lnTo>
                  <a:pt x="6586" y="483"/>
                </a:lnTo>
                <a:lnTo>
                  <a:pt x="6605" y="480"/>
                </a:lnTo>
                <a:lnTo>
                  <a:pt x="6625" y="476"/>
                </a:lnTo>
                <a:lnTo>
                  <a:pt x="6645" y="474"/>
                </a:lnTo>
                <a:lnTo>
                  <a:pt x="6666" y="473"/>
                </a:lnTo>
                <a:lnTo>
                  <a:pt x="6687" y="472"/>
                </a:lnTo>
                <a:lnTo>
                  <a:pt x="6708" y="473"/>
                </a:lnTo>
                <a:lnTo>
                  <a:pt x="6728" y="474"/>
                </a:lnTo>
                <a:lnTo>
                  <a:pt x="6748" y="475"/>
                </a:lnTo>
                <a:lnTo>
                  <a:pt x="6766" y="477"/>
                </a:lnTo>
                <a:lnTo>
                  <a:pt x="6776" y="480"/>
                </a:lnTo>
                <a:lnTo>
                  <a:pt x="6784" y="481"/>
                </a:lnTo>
                <a:lnTo>
                  <a:pt x="6801" y="485"/>
                </a:lnTo>
                <a:lnTo>
                  <a:pt x="6819" y="489"/>
                </a:lnTo>
                <a:lnTo>
                  <a:pt x="6835" y="495"/>
                </a:lnTo>
                <a:lnTo>
                  <a:pt x="6851" y="500"/>
                </a:lnTo>
                <a:lnTo>
                  <a:pt x="6865" y="508"/>
                </a:lnTo>
                <a:lnTo>
                  <a:pt x="6880" y="515"/>
                </a:lnTo>
                <a:lnTo>
                  <a:pt x="6893" y="523"/>
                </a:lnTo>
                <a:lnTo>
                  <a:pt x="6907" y="531"/>
                </a:lnTo>
                <a:lnTo>
                  <a:pt x="6912" y="537"/>
                </a:lnTo>
                <a:lnTo>
                  <a:pt x="6919" y="541"/>
                </a:lnTo>
                <a:lnTo>
                  <a:pt x="6931" y="552"/>
                </a:lnTo>
                <a:lnTo>
                  <a:pt x="6941" y="563"/>
                </a:lnTo>
                <a:lnTo>
                  <a:pt x="6952" y="574"/>
                </a:lnTo>
                <a:lnTo>
                  <a:pt x="6962" y="587"/>
                </a:lnTo>
                <a:lnTo>
                  <a:pt x="6970" y="601"/>
                </a:lnTo>
                <a:lnTo>
                  <a:pt x="6979" y="615"/>
                </a:lnTo>
                <a:lnTo>
                  <a:pt x="6987" y="629"/>
                </a:lnTo>
                <a:lnTo>
                  <a:pt x="6994" y="646"/>
                </a:lnTo>
                <a:lnTo>
                  <a:pt x="7001" y="662"/>
                </a:lnTo>
                <a:lnTo>
                  <a:pt x="7004" y="670"/>
                </a:lnTo>
                <a:lnTo>
                  <a:pt x="7006" y="679"/>
                </a:lnTo>
                <a:lnTo>
                  <a:pt x="7011" y="697"/>
                </a:lnTo>
                <a:lnTo>
                  <a:pt x="7016" y="716"/>
                </a:lnTo>
                <a:lnTo>
                  <a:pt x="7020" y="735"/>
                </a:lnTo>
                <a:lnTo>
                  <a:pt x="7023" y="756"/>
                </a:lnTo>
                <a:lnTo>
                  <a:pt x="7025" y="777"/>
                </a:lnTo>
                <a:lnTo>
                  <a:pt x="7026" y="799"/>
                </a:lnTo>
                <a:lnTo>
                  <a:pt x="7028" y="821"/>
                </a:lnTo>
                <a:lnTo>
                  <a:pt x="7029" y="845"/>
                </a:lnTo>
                <a:close/>
                <a:moveTo>
                  <a:pt x="6871" y="853"/>
                </a:moveTo>
                <a:lnTo>
                  <a:pt x="6870" y="825"/>
                </a:lnTo>
                <a:lnTo>
                  <a:pt x="6870" y="811"/>
                </a:lnTo>
                <a:lnTo>
                  <a:pt x="6869" y="798"/>
                </a:lnTo>
                <a:lnTo>
                  <a:pt x="6868" y="785"/>
                </a:lnTo>
                <a:lnTo>
                  <a:pt x="6866" y="772"/>
                </a:lnTo>
                <a:lnTo>
                  <a:pt x="6865" y="760"/>
                </a:lnTo>
                <a:lnTo>
                  <a:pt x="6863" y="748"/>
                </a:lnTo>
                <a:lnTo>
                  <a:pt x="6860" y="736"/>
                </a:lnTo>
                <a:lnTo>
                  <a:pt x="6857" y="724"/>
                </a:lnTo>
                <a:lnTo>
                  <a:pt x="6854" y="714"/>
                </a:lnTo>
                <a:lnTo>
                  <a:pt x="6850" y="704"/>
                </a:lnTo>
                <a:lnTo>
                  <a:pt x="6846" y="693"/>
                </a:lnTo>
                <a:lnTo>
                  <a:pt x="6841" y="684"/>
                </a:lnTo>
                <a:lnTo>
                  <a:pt x="6837" y="675"/>
                </a:lnTo>
                <a:lnTo>
                  <a:pt x="6832" y="666"/>
                </a:lnTo>
                <a:lnTo>
                  <a:pt x="6826" y="658"/>
                </a:lnTo>
                <a:lnTo>
                  <a:pt x="6820" y="650"/>
                </a:lnTo>
                <a:lnTo>
                  <a:pt x="6813" y="644"/>
                </a:lnTo>
                <a:lnTo>
                  <a:pt x="6806" y="636"/>
                </a:lnTo>
                <a:lnTo>
                  <a:pt x="6798" y="629"/>
                </a:lnTo>
                <a:lnTo>
                  <a:pt x="6791" y="624"/>
                </a:lnTo>
                <a:lnTo>
                  <a:pt x="6782" y="619"/>
                </a:lnTo>
                <a:lnTo>
                  <a:pt x="6773" y="614"/>
                </a:lnTo>
                <a:lnTo>
                  <a:pt x="6764" y="610"/>
                </a:lnTo>
                <a:lnTo>
                  <a:pt x="6754" y="606"/>
                </a:lnTo>
                <a:lnTo>
                  <a:pt x="6743" y="603"/>
                </a:lnTo>
                <a:lnTo>
                  <a:pt x="6732" y="600"/>
                </a:lnTo>
                <a:lnTo>
                  <a:pt x="6721" y="598"/>
                </a:lnTo>
                <a:lnTo>
                  <a:pt x="6709" y="596"/>
                </a:lnTo>
                <a:lnTo>
                  <a:pt x="6696" y="596"/>
                </a:lnTo>
                <a:lnTo>
                  <a:pt x="6682" y="595"/>
                </a:lnTo>
                <a:lnTo>
                  <a:pt x="6669" y="596"/>
                </a:lnTo>
                <a:lnTo>
                  <a:pt x="6656" y="597"/>
                </a:lnTo>
                <a:lnTo>
                  <a:pt x="6643" y="598"/>
                </a:lnTo>
                <a:lnTo>
                  <a:pt x="6631" y="600"/>
                </a:lnTo>
                <a:lnTo>
                  <a:pt x="6620" y="604"/>
                </a:lnTo>
                <a:lnTo>
                  <a:pt x="6610" y="607"/>
                </a:lnTo>
                <a:lnTo>
                  <a:pt x="6600" y="611"/>
                </a:lnTo>
                <a:lnTo>
                  <a:pt x="6590" y="617"/>
                </a:lnTo>
                <a:lnTo>
                  <a:pt x="6581" y="622"/>
                </a:lnTo>
                <a:lnTo>
                  <a:pt x="6573" y="627"/>
                </a:lnTo>
                <a:lnTo>
                  <a:pt x="6564" y="634"/>
                </a:lnTo>
                <a:lnTo>
                  <a:pt x="6557" y="640"/>
                </a:lnTo>
                <a:lnTo>
                  <a:pt x="6549" y="648"/>
                </a:lnTo>
                <a:lnTo>
                  <a:pt x="6543" y="655"/>
                </a:lnTo>
                <a:lnTo>
                  <a:pt x="6536" y="663"/>
                </a:lnTo>
                <a:lnTo>
                  <a:pt x="6530" y="672"/>
                </a:lnTo>
                <a:lnTo>
                  <a:pt x="6525" y="680"/>
                </a:lnTo>
                <a:lnTo>
                  <a:pt x="6520" y="690"/>
                </a:lnTo>
                <a:lnTo>
                  <a:pt x="6515" y="700"/>
                </a:lnTo>
                <a:lnTo>
                  <a:pt x="6511" y="709"/>
                </a:lnTo>
                <a:lnTo>
                  <a:pt x="6507" y="720"/>
                </a:lnTo>
                <a:lnTo>
                  <a:pt x="6504" y="730"/>
                </a:lnTo>
                <a:lnTo>
                  <a:pt x="6501" y="742"/>
                </a:lnTo>
                <a:lnTo>
                  <a:pt x="6499" y="752"/>
                </a:lnTo>
                <a:lnTo>
                  <a:pt x="6494" y="776"/>
                </a:lnTo>
                <a:lnTo>
                  <a:pt x="6491" y="801"/>
                </a:lnTo>
                <a:lnTo>
                  <a:pt x="6489" y="826"/>
                </a:lnTo>
                <a:lnTo>
                  <a:pt x="6489" y="851"/>
                </a:lnTo>
                <a:lnTo>
                  <a:pt x="6489" y="881"/>
                </a:lnTo>
                <a:lnTo>
                  <a:pt x="6490" y="895"/>
                </a:lnTo>
                <a:lnTo>
                  <a:pt x="6491" y="908"/>
                </a:lnTo>
                <a:lnTo>
                  <a:pt x="6492" y="922"/>
                </a:lnTo>
                <a:lnTo>
                  <a:pt x="6494" y="935"/>
                </a:lnTo>
                <a:lnTo>
                  <a:pt x="6496" y="946"/>
                </a:lnTo>
                <a:lnTo>
                  <a:pt x="6498" y="959"/>
                </a:lnTo>
                <a:lnTo>
                  <a:pt x="6501" y="971"/>
                </a:lnTo>
                <a:lnTo>
                  <a:pt x="6503" y="982"/>
                </a:lnTo>
                <a:lnTo>
                  <a:pt x="6506" y="993"/>
                </a:lnTo>
                <a:lnTo>
                  <a:pt x="6511" y="1004"/>
                </a:lnTo>
                <a:lnTo>
                  <a:pt x="6514" y="1013"/>
                </a:lnTo>
                <a:lnTo>
                  <a:pt x="6519" y="1023"/>
                </a:lnTo>
                <a:lnTo>
                  <a:pt x="6524" y="1033"/>
                </a:lnTo>
                <a:lnTo>
                  <a:pt x="6529" y="1041"/>
                </a:lnTo>
                <a:lnTo>
                  <a:pt x="6534" y="1050"/>
                </a:lnTo>
                <a:lnTo>
                  <a:pt x="6541" y="1058"/>
                </a:lnTo>
                <a:lnTo>
                  <a:pt x="6547" y="1065"/>
                </a:lnTo>
                <a:lnTo>
                  <a:pt x="6554" y="1072"/>
                </a:lnTo>
                <a:lnTo>
                  <a:pt x="6561" y="1078"/>
                </a:lnTo>
                <a:lnTo>
                  <a:pt x="6570" y="1083"/>
                </a:lnTo>
                <a:lnTo>
                  <a:pt x="6577" y="1089"/>
                </a:lnTo>
                <a:lnTo>
                  <a:pt x="6587" y="1093"/>
                </a:lnTo>
                <a:lnTo>
                  <a:pt x="6596" y="1097"/>
                </a:lnTo>
                <a:lnTo>
                  <a:pt x="6606" y="1102"/>
                </a:lnTo>
                <a:lnTo>
                  <a:pt x="6616" y="1104"/>
                </a:lnTo>
                <a:lnTo>
                  <a:pt x="6623" y="1106"/>
                </a:lnTo>
                <a:lnTo>
                  <a:pt x="6628" y="1107"/>
                </a:lnTo>
                <a:lnTo>
                  <a:pt x="6640" y="1109"/>
                </a:lnTo>
                <a:lnTo>
                  <a:pt x="6652" y="1110"/>
                </a:lnTo>
                <a:lnTo>
                  <a:pt x="6665" y="1111"/>
                </a:lnTo>
                <a:lnTo>
                  <a:pt x="6679" y="1111"/>
                </a:lnTo>
                <a:lnTo>
                  <a:pt x="6692" y="1111"/>
                </a:lnTo>
                <a:lnTo>
                  <a:pt x="6704" y="1110"/>
                </a:lnTo>
                <a:lnTo>
                  <a:pt x="6717" y="1108"/>
                </a:lnTo>
                <a:lnTo>
                  <a:pt x="6729" y="1106"/>
                </a:lnTo>
                <a:lnTo>
                  <a:pt x="6740" y="1104"/>
                </a:lnTo>
                <a:lnTo>
                  <a:pt x="6751" y="1100"/>
                </a:lnTo>
                <a:lnTo>
                  <a:pt x="6760" y="1095"/>
                </a:lnTo>
                <a:lnTo>
                  <a:pt x="6766" y="1093"/>
                </a:lnTo>
                <a:lnTo>
                  <a:pt x="6770" y="1091"/>
                </a:lnTo>
                <a:lnTo>
                  <a:pt x="6779" y="1086"/>
                </a:lnTo>
                <a:lnTo>
                  <a:pt x="6787" y="1080"/>
                </a:lnTo>
                <a:lnTo>
                  <a:pt x="6796" y="1074"/>
                </a:lnTo>
                <a:lnTo>
                  <a:pt x="6804" y="1067"/>
                </a:lnTo>
                <a:lnTo>
                  <a:pt x="6811" y="1060"/>
                </a:lnTo>
                <a:lnTo>
                  <a:pt x="6818" y="1052"/>
                </a:lnTo>
                <a:lnTo>
                  <a:pt x="6824" y="1044"/>
                </a:lnTo>
                <a:lnTo>
                  <a:pt x="6829" y="1035"/>
                </a:lnTo>
                <a:lnTo>
                  <a:pt x="6836" y="1026"/>
                </a:lnTo>
                <a:lnTo>
                  <a:pt x="6840" y="1017"/>
                </a:lnTo>
                <a:lnTo>
                  <a:pt x="6846" y="1007"/>
                </a:lnTo>
                <a:lnTo>
                  <a:pt x="6850" y="997"/>
                </a:lnTo>
                <a:lnTo>
                  <a:pt x="6853" y="986"/>
                </a:lnTo>
                <a:lnTo>
                  <a:pt x="6856" y="976"/>
                </a:lnTo>
                <a:lnTo>
                  <a:pt x="6860" y="965"/>
                </a:lnTo>
                <a:lnTo>
                  <a:pt x="6861" y="958"/>
                </a:lnTo>
                <a:lnTo>
                  <a:pt x="6862" y="953"/>
                </a:lnTo>
                <a:lnTo>
                  <a:pt x="6866" y="929"/>
                </a:lnTo>
                <a:lnTo>
                  <a:pt x="6869" y="904"/>
                </a:lnTo>
                <a:lnTo>
                  <a:pt x="6870" y="892"/>
                </a:lnTo>
                <a:lnTo>
                  <a:pt x="6870" y="880"/>
                </a:lnTo>
                <a:lnTo>
                  <a:pt x="6871" y="853"/>
                </a:lnTo>
                <a:close/>
                <a:moveTo>
                  <a:pt x="6207" y="1201"/>
                </a:moveTo>
                <a:lnTo>
                  <a:pt x="6206" y="1204"/>
                </a:lnTo>
                <a:lnTo>
                  <a:pt x="6206" y="1206"/>
                </a:lnTo>
                <a:lnTo>
                  <a:pt x="6205" y="1210"/>
                </a:lnTo>
                <a:lnTo>
                  <a:pt x="6203" y="1212"/>
                </a:lnTo>
                <a:lnTo>
                  <a:pt x="6201" y="1214"/>
                </a:lnTo>
                <a:lnTo>
                  <a:pt x="6198" y="1216"/>
                </a:lnTo>
                <a:lnTo>
                  <a:pt x="6195" y="1217"/>
                </a:lnTo>
                <a:lnTo>
                  <a:pt x="6191" y="1219"/>
                </a:lnTo>
                <a:lnTo>
                  <a:pt x="6181" y="1221"/>
                </a:lnTo>
                <a:lnTo>
                  <a:pt x="6168" y="1224"/>
                </a:lnTo>
                <a:lnTo>
                  <a:pt x="6152" y="1225"/>
                </a:lnTo>
                <a:lnTo>
                  <a:pt x="6132" y="1225"/>
                </a:lnTo>
                <a:lnTo>
                  <a:pt x="6112" y="1225"/>
                </a:lnTo>
                <a:lnTo>
                  <a:pt x="6096" y="1224"/>
                </a:lnTo>
                <a:lnTo>
                  <a:pt x="6083" y="1221"/>
                </a:lnTo>
                <a:lnTo>
                  <a:pt x="6078" y="1220"/>
                </a:lnTo>
                <a:lnTo>
                  <a:pt x="6072" y="1219"/>
                </a:lnTo>
                <a:lnTo>
                  <a:pt x="6069" y="1217"/>
                </a:lnTo>
                <a:lnTo>
                  <a:pt x="6065" y="1216"/>
                </a:lnTo>
                <a:lnTo>
                  <a:pt x="6063" y="1214"/>
                </a:lnTo>
                <a:lnTo>
                  <a:pt x="6061" y="1212"/>
                </a:lnTo>
                <a:lnTo>
                  <a:pt x="6058" y="1210"/>
                </a:lnTo>
                <a:lnTo>
                  <a:pt x="6057" y="1206"/>
                </a:lnTo>
                <a:lnTo>
                  <a:pt x="6057" y="1204"/>
                </a:lnTo>
                <a:lnTo>
                  <a:pt x="6056" y="1201"/>
                </a:lnTo>
                <a:lnTo>
                  <a:pt x="6056" y="507"/>
                </a:lnTo>
                <a:lnTo>
                  <a:pt x="6057" y="503"/>
                </a:lnTo>
                <a:lnTo>
                  <a:pt x="6057" y="501"/>
                </a:lnTo>
                <a:lnTo>
                  <a:pt x="6058" y="498"/>
                </a:lnTo>
                <a:lnTo>
                  <a:pt x="6061" y="496"/>
                </a:lnTo>
                <a:lnTo>
                  <a:pt x="6063" y="494"/>
                </a:lnTo>
                <a:lnTo>
                  <a:pt x="6065" y="491"/>
                </a:lnTo>
                <a:lnTo>
                  <a:pt x="6067" y="490"/>
                </a:lnTo>
                <a:lnTo>
                  <a:pt x="6069" y="490"/>
                </a:lnTo>
                <a:lnTo>
                  <a:pt x="6072" y="488"/>
                </a:lnTo>
                <a:lnTo>
                  <a:pt x="6083" y="486"/>
                </a:lnTo>
                <a:lnTo>
                  <a:pt x="6096" y="484"/>
                </a:lnTo>
                <a:lnTo>
                  <a:pt x="6112" y="483"/>
                </a:lnTo>
                <a:lnTo>
                  <a:pt x="6132" y="482"/>
                </a:lnTo>
                <a:lnTo>
                  <a:pt x="6152" y="483"/>
                </a:lnTo>
                <a:lnTo>
                  <a:pt x="6161" y="483"/>
                </a:lnTo>
                <a:lnTo>
                  <a:pt x="6168" y="484"/>
                </a:lnTo>
                <a:lnTo>
                  <a:pt x="6181" y="486"/>
                </a:lnTo>
                <a:lnTo>
                  <a:pt x="6187" y="487"/>
                </a:lnTo>
                <a:lnTo>
                  <a:pt x="6191" y="488"/>
                </a:lnTo>
                <a:lnTo>
                  <a:pt x="6195" y="490"/>
                </a:lnTo>
                <a:lnTo>
                  <a:pt x="6198" y="491"/>
                </a:lnTo>
                <a:lnTo>
                  <a:pt x="6201" y="494"/>
                </a:lnTo>
                <a:lnTo>
                  <a:pt x="6203" y="496"/>
                </a:lnTo>
                <a:lnTo>
                  <a:pt x="6205" y="498"/>
                </a:lnTo>
                <a:lnTo>
                  <a:pt x="6206" y="501"/>
                </a:lnTo>
                <a:lnTo>
                  <a:pt x="6206" y="503"/>
                </a:lnTo>
                <a:lnTo>
                  <a:pt x="6207" y="507"/>
                </a:lnTo>
                <a:lnTo>
                  <a:pt x="6207" y="1201"/>
                </a:lnTo>
                <a:close/>
                <a:moveTo>
                  <a:pt x="5941" y="709"/>
                </a:moveTo>
                <a:lnTo>
                  <a:pt x="5940" y="724"/>
                </a:lnTo>
                <a:lnTo>
                  <a:pt x="5940" y="739"/>
                </a:lnTo>
                <a:lnTo>
                  <a:pt x="5939" y="747"/>
                </a:lnTo>
                <a:lnTo>
                  <a:pt x="5938" y="753"/>
                </a:lnTo>
                <a:lnTo>
                  <a:pt x="5936" y="768"/>
                </a:lnTo>
                <a:lnTo>
                  <a:pt x="5933" y="782"/>
                </a:lnTo>
                <a:lnTo>
                  <a:pt x="5930" y="794"/>
                </a:lnTo>
                <a:lnTo>
                  <a:pt x="5926" y="806"/>
                </a:lnTo>
                <a:lnTo>
                  <a:pt x="5922" y="819"/>
                </a:lnTo>
                <a:lnTo>
                  <a:pt x="5916" y="831"/>
                </a:lnTo>
                <a:lnTo>
                  <a:pt x="5911" y="842"/>
                </a:lnTo>
                <a:lnTo>
                  <a:pt x="5904" y="853"/>
                </a:lnTo>
                <a:lnTo>
                  <a:pt x="5898" y="863"/>
                </a:lnTo>
                <a:lnTo>
                  <a:pt x="5890" y="873"/>
                </a:lnTo>
                <a:lnTo>
                  <a:pt x="5883" y="882"/>
                </a:lnTo>
                <a:lnTo>
                  <a:pt x="5874" y="892"/>
                </a:lnTo>
                <a:lnTo>
                  <a:pt x="5866" y="899"/>
                </a:lnTo>
                <a:lnTo>
                  <a:pt x="5856" y="908"/>
                </a:lnTo>
                <a:lnTo>
                  <a:pt x="5845" y="915"/>
                </a:lnTo>
                <a:lnTo>
                  <a:pt x="5835" y="922"/>
                </a:lnTo>
                <a:lnTo>
                  <a:pt x="5824" y="928"/>
                </a:lnTo>
                <a:lnTo>
                  <a:pt x="5813" y="935"/>
                </a:lnTo>
                <a:lnTo>
                  <a:pt x="5800" y="940"/>
                </a:lnTo>
                <a:lnTo>
                  <a:pt x="5788" y="944"/>
                </a:lnTo>
                <a:lnTo>
                  <a:pt x="5774" y="950"/>
                </a:lnTo>
                <a:lnTo>
                  <a:pt x="5761" y="953"/>
                </a:lnTo>
                <a:lnTo>
                  <a:pt x="5746" y="956"/>
                </a:lnTo>
                <a:lnTo>
                  <a:pt x="5732" y="959"/>
                </a:lnTo>
                <a:lnTo>
                  <a:pt x="5716" y="962"/>
                </a:lnTo>
                <a:lnTo>
                  <a:pt x="5700" y="964"/>
                </a:lnTo>
                <a:lnTo>
                  <a:pt x="5684" y="965"/>
                </a:lnTo>
                <a:lnTo>
                  <a:pt x="5666" y="966"/>
                </a:lnTo>
                <a:lnTo>
                  <a:pt x="5648" y="966"/>
                </a:lnTo>
                <a:lnTo>
                  <a:pt x="5587" y="966"/>
                </a:lnTo>
                <a:lnTo>
                  <a:pt x="5587" y="1201"/>
                </a:lnTo>
                <a:lnTo>
                  <a:pt x="5587" y="1204"/>
                </a:lnTo>
                <a:lnTo>
                  <a:pt x="5586" y="1206"/>
                </a:lnTo>
                <a:lnTo>
                  <a:pt x="5585" y="1210"/>
                </a:lnTo>
                <a:lnTo>
                  <a:pt x="5583" y="1212"/>
                </a:lnTo>
                <a:lnTo>
                  <a:pt x="5581" y="1214"/>
                </a:lnTo>
                <a:lnTo>
                  <a:pt x="5578" y="1216"/>
                </a:lnTo>
                <a:lnTo>
                  <a:pt x="5575" y="1217"/>
                </a:lnTo>
                <a:lnTo>
                  <a:pt x="5571" y="1219"/>
                </a:lnTo>
                <a:lnTo>
                  <a:pt x="5566" y="1220"/>
                </a:lnTo>
                <a:lnTo>
                  <a:pt x="5561" y="1221"/>
                </a:lnTo>
                <a:lnTo>
                  <a:pt x="5548" y="1224"/>
                </a:lnTo>
                <a:lnTo>
                  <a:pt x="5532" y="1225"/>
                </a:lnTo>
                <a:lnTo>
                  <a:pt x="5511" y="1225"/>
                </a:lnTo>
                <a:lnTo>
                  <a:pt x="5492" y="1225"/>
                </a:lnTo>
                <a:lnTo>
                  <a:pt x="5476" y="1224"/>
                </a:lnTo>
                <a:lnTo>
                  <a:pt x="5463" y="1221"/>
                </a:lnTo>
                <a:lnTo>
                  <a:pt x="5457" y="1220"/>
                </a:lnTo>
                <a:lnTo>
                  <a:pt x="5453" y="1219"/>
                </a:lnTo>
                <a:lnTo>
                  <a:pt x="5449" y="1217"/>
                </a:lnTo>
                <a:lnTo>
                  <a:pt x="5446" y="1216"/>
                </a:lnTo>
                <a:lnTo>
                  <a:pt x="5440" y="1212"/>
                </a:lnTo>
                <a:lnTo>
                  <a:pt x="5438" y="1206"/>
                </a:lnTo>
                <a:lnTo>
                  <a:pt x="5438" y="1204"/>
                </a:lnTo>
                <a:lnTo>
                  <a:pt x="5437" y="1201"/>
                </a:lnTo>
                <a:lnTo>
                  <a:pt x="5437" y="539"/>
                </a:lnTo>
                <a:lnTo>
                  <a:pt x="5438" y="532"/>
                </a:lnTo>
                <a:lnTo>
                  <a:pt x="5438" y="526"/>
                </a:lnTo>
                <a:lnTo>
                  <a:pt x="5439" y="521"/>
                </a:lnTo>
                <a:lnTo>
                  <a:pt x="5441" y="515"/>
                </a:lnTo>
                <a:lnTo>
                  <a:pt x="5442" y="511"/>
                </a:lnTo>
                <a:lnTo>
                  <a:pt x="5446" y="507"/>
                </a:lnTo>
                <a:lnTo>
                  <a:pt x="5448" y="502"/>
                </a:lnTo>
                <a:lnTo>
                  <a:pt x="5451" y="499"/>
                </a:lnTo>
                <a:lnTo>
                  <a:pt x="5459" y="493"/>
                </a:lnTo>
                <a:lnTo>
                  <a:pt x="5463" y="490"/>
                </a:lnTo>
                <a:lnTo>
                  <a:pt x="5467" y="489"/>
                </a:lnTo>
                <a:lnTo>
                  <a:pt x="5473" y="487"/>
                </a:lnTo>
                <a:lnTo>
                  <a:pt x="5477" y="486"/>
                </a:lnTo>
                <a:lnTo>
                  <a:pt x="5488" y="486"/>
                </a:lnTo>
                <a:lnTo>
                  <a:pt x="5661" y="486"/>
                </a:lnTo>
                <a:lnTo>
                  <a:pt x="5687" y="486"/>
                </a:lnTo>
                <a:lnTo>
                  <a:pt x="5699" y="487"/>
                </a:lnTo>
                <a:lnTo>
                  <a:pt x="5711" y="487"/>
                </a:lnTo>
                <a:lnTo>
                  <a:pt x="5736" y="490"/>
                </a:lnTo>
                <a:lnTo>
                  <a:pt x="5751" y="494"/>
                </a:lnTo>
                <a:lnTo>
                  <a:pt x="5768" y="496"/>
                </a:lnTo>
                <a:lnTo>
                  <a:pt x="5784" y="500"/>
                </a:lnTo>
                <a:lnTo>
                  <a:pt x="5792" y="502"/>
                </a:lnTo>
                <a:lnTo>
                  <a:pt x="5801" y="505"/>
                </a:lnTo>
                <a:lnTo>
                  <a:pt x="5809" y="509"/>
                </a:lnTo>
                <a:lnTo>
                  <a:pt x="5817" y="512"/>
                </a:lnTo>
                <a:lnTo>
                  <a:pt x="5834" y="521"/>
                </a:lnTo>
                <a:lnTo>
                  <a:pt x="5851" y="529"/>
                </a:lnTo>
                <a:lnTo>
                  <a:pt x="5858" y="535"/>
                </a:lnTo>
                <a:lnTo>
                  <a:pt x="5866" y="540"/>
                </a:lnTo>
                <a:lnTo>
                  <a:pt x="5872" y="546"/>
                </a:lnTo>
                <a:lnTo>
                  <a:pt x="5880" y="552"/>
                </a:lnTo>
                <a:lnTo>
                  <a:pt x="5886" y="558"/>
                </a:lnTo>
                <a:lnTo>
                  <a:pt x="5891" y="565"/>
                </a:lnTo>
                <a:lnTo>
                  <a:pt x="5898" y="572"/>
                </a:lnTo>
                <a:lnTo>
                  <a:pt x="5903" y="579"/>
                </a:lnTo>
                <a:lnTo>
                  <a:pt x="5909" y="586"/>
                </a:lnTo>
                <a:lnTo>
                  <a:pt x="5913" y="594"/>
                </a:lnTo>
                <a:lnTo>
                  <a:pt x="5917" y="603"/>
                </a:lnTo>
                <a:lnTo>
                  <a:pt x="5922" y="611"/>
                </a:lnTo>
                <a:lnTo>
                  <a:pt x="5928" y="628"/>
                </a:lnTo>
                <a:lnTo>
                  <a:pt x="5931" y="637"/>
                </a:lnTo>
                <a:lnTo>
                  <a:pt x="5933" y="647"/>
                </a:lnTo>
                <a:lnTo>
                  <a:pt x="5936" y="656"/>
                </a:lnTo>
                <a:lnTo>
                  <a:pt x="5938" y="666"/>
                </a:lnTo>
                <a:lnTo>
                  <a:pt x="5939" y="677"/>
                </a:lnTo>
                <a:lnTo>
                  <a:pt x="5940" y="688"/>
                </a:lnTo>
                <a:lnTo>
                  <a:pt x="5941" y="698"/>
                </a:lnTo>
                <a:lnTo>
                  <a:pt x="5941" y="709"/>
                </a:lnTo>
                <a:close/>
                <a:moveTo>
                  <a:pt x="5785" y="720"/>
                </a:moveTo>
                <a:lnTo>
                  <a:pt x="5784" y="710"/>
                </a:lnTo>
                <a:lnTo>
                  <a:pt x="5784" y="702"/>
                </a:lnTo>
                <a:lnTo>
                  <a:pt x="5783" y="693"/>
                </a:lnTo>
                <a:lnTo>
                  <a:pt x="5782" y="689"/>
                </a:lnTo>
                <a:lnTo>
                  <a:pt x="5781" y="684"/>
                </a:lnTo>
                <a:lnTo>
                  <a:pt x="5779" y="677"/>
                </a:lnTo>
                <a:lnTo>
                  <a:pt x="5777" y="669"/>
                </a:lnTo>
                <a:lnTo>
                  <a:pt x="5774" y="663"/>
                </a:lnTo>
                <a:lnTo>
                  <a:pt x="5771" y="656"/>
                </a:lnTo>
                <a:lnTo>
                  <a:pt x="5768" y="650"/>
                </a:lnTo>
                <a:lnTo>
                  <a:pt x="5763" y="645"/>
                </a:lnTo>
                <a:lnTo>
                  <a:pt x="5760" y="639"/>
                </a:lnTo>
                <a:lnTo>
                  <a:pt x="5756" y="635"/>
                </a:lnTo>
                <a:lnTo>
                  <a:pt x="5751" y="631"/>
                </a:lnTo>
                <a:lnTo>
                  <a:pt x="5747" y="626"/>
                </a:lnTo>
                <a:lnTo>
                  <a:pt x="5742" y="623"/>
                </a:lnTo>
                <a:lnTo>
                  <a:pt x="5737" y="620"/>
                </a:lnTo>
                <a:lnTo>
                  <a:pt x="5727" y="614"/>
                </a:lnTo>
                <a:lnTo>
                  <a:pt x="5717" y="610"/>
                </a:lnTo>
                <a:lnTo>
                  <a:pt x="5706" y="607"/>
                </a:lnTo>
                <a:lnTo>
                  <a:pt x="5695" y="605"/>
                </a:lnTo>
                <a:lnTo>
                  <a:pt x="5685" y="603"/>
                </a:lnTo>
                <a:lnTo>
                  <a:pt x="5673" y="601"/>
                </a:lnTo>
                <a:lnTo>
                  <a:pt x="5650" y="601"/>
                </a:lnTo>
                <a:lnTo>
                  <a:pt x="5587" y="601"/>
                </a:lnTo>
                <a:lnTo>
                  <a:pt x="5587" y="851"/>
                </a:lnTo>
                <a:lnTo>
                  <a:pt x="5653" y="851"/>
                </a:lnTo>
                <a:lnTo>
                  <a:pt x="5671" y="851"/>
                </a:lnTo>
                <a:lnTo>
                  <a:pt x="5679" y="849"/>
                </a:lnTo>
                <a:lnTo>
                  <a:pt x="5687" y="848"/>
                </a:lnTo>
                <a:lnTo>
                  <a:pt x="5701" y="845"/>
                </a:lnTo>
                <a:lnTo>
                  <a:pt x="5707" y="843"/>
                </a:lnTo>
                <a:lnTo>
                  <a:pt x="5711" y="842"/>
                </a:lnTo>
                <a:lnTo>
                  <a:pt x="5714" y="841"/>
                </a:lnTo>
                <a:lnTo>
                  <a:pt x="5726" y="835"/>
                </a:lnTo>
                <a:lnTo>
                  <a:pt x="5735" y="830"/>
                </a:lnTo>
                <a:lnTo>
                  <a:pt x="5741" y="826"/>
                </a:lnTo>
                <a:lnTo>
                  <a:pt x="5745" y="822"/>
                </a:lnTo>
                <a:lnTo>
                  <a:pt x="5749" y="818"/>
                </a:lnTo>
                <a:lnTo>
                  <a:pt x="5754" y="814"/>
                </a:lnTo>
                <a:lnTo>
                  <a:pt x="5760" y="805"/>
                </a:lnTo>
                <a:lnTo>
                  <a:pt x="5767" y="796"/>
                </a:lnTo>
                <a:lnTo>
                  <a:pt x="5772" y="785"/>
                </a:lnTo>
                <a:lnTo>
                  <a:pt x="5776" y="773"/>
                </a:lnTo>
                <a:lnTo>
                  <a:pt x="5779" y="760"/>
                </a:lnTo>
                <a:lnTo>
                  <a:pt x="5783" y="747"/>
                </a:lnTo>
                <a:lnTo>
                  <a:pt x="5784" y="734"/>
                </a:lnTo>
                <a:lnTo>
                  <a:pt x="5785" y="720"/>
                </a:lnTo>
                <a:close/>
                <a:moveTo>
                  <a:pt x="5335" y="1166"/>
                </a:moveTo>
                <a:lnTo>
                  <a:pt x="5338" y="1176"/>
                </a:lnTo>
                <a:lnTo>
                  <a:pt x="5340" y="1185"/>
                </a:lnTo>
                <a:lnTo>
                  <a:pt x="5342" y="1192"/>
                </a:lnTo>
                <a:lnTo>
                  <a:pt x="5343" y="1199"/>
                </a:lnTo>
                <a:lnTo>
                  <a:pt x="5343" y="1201"/>
                </a:lnTo>
                <a:lnTo>
                  <a:pt x="5343" y="1204"/>
                </a:lnTo>
                <a:lnTo>
                  <a:pt x="5342" y="1209"/>
                </a:lnTo>
                <a:lnTo>
                  <a:pt x="5342" y="1211"/>
                </a:lnTo>
                <a:lnTo>
                  <a:pt x="5341" y="1213"/>
                </a:lnTo>
                <a:lnTo>
                  <a:pt x="5340" y="1215"/>
                </a:lnTo>
                <a:lnTo>
                  <a:pt x="5339" y="1216"/>
                </a:lnTo>
                <a:lnTo>
                  <a:pt x="5335" y="1219"/>
                </a:lnTo>
                <a:lnTo>
                  <a:pt x="5329" y="1221"/>
                </a:lnTo>
                <a:lnTo>
                  <a:pt x="5324" y="1223"/>
                </a:lnTo>
                <a:lnTo>
                  <a:pt x="5316" y="1224"/>
                </a:lnTo>
                <a:lnTo>
                  <a:pt x="5297" y="1225"/>
                </a:lnTo>
                <a:lnTo>
                  <a:pt x="5272" y="1225"/>
                </a:lnTo>
                <a:lnTo>
                  <a:pt x="5246" y="1225"/>
                </a:lnTo>
                <a:lnTo>
                  <a:pt x="5227" y="1225"/>
                </a:lnTo>
                <a:lnTo>
                  <a:pt x="5213" y="1224"/>
                </a:lnTo>
                <a:lnTo>
                  <a:pt x="5203" y="1221"/>
                </a:lnTo>
                <a:lnTo>
                  <a:pt x="5199" y="1219"/>
                </a:lnTo>
                <a:lnTo>
                  <a:pt x="5196" y="1218"/>
                </a:lnTo>
                <a:lnTo>
                  <a:pt x="5193" y="1216"/>
                </a:lnTo>
                <a:lnTo>
                  <a:pt x="5190" y="1214"/>
                </a:lnTo>
                <a:lnTo>
                  <a:pt x="5187" y="1209"/>
                </a:lnTo>
                <a:lnTo>
                  <a:pt x="5185" y="1202"/>
                </a:lnTo>
                <a:lnTo>
                  <a:pt x="5136" y="1054"/>
                </a:lnTo>
                <a:lnTo>
                  <a:pt x="4860" y="1054"/>
                </a:lnTo>
                <a:lnTo>
                  <a:pt x="4812" y="1198"/>
                </a:lnTo>
                <a:lnTo>
                  <a:pt x="4810" y="1205"/>
                </a:lnTo>
                <a:lnTo>
                  <a:pt x="4807" y="1212"/>
                </a:lnTo>
                <a:lnTo>
                  <a:pt x="4802" y="1216"/>
                </a:lnTo>
                <a:lnTo>
                  <a:pt x="4798" y="1218"/>
                </a:lnTo>
                <a:lnTo>
                  <a:pt x="4795" y="1219"/>
                </a:lnTo>
                <a:lnTo>
                  <a:pt x="4791" y="1221"/>
                </a:lnTo>
                <a:lnTo>
                  <a:pt x="4786" y="1223"/>
                </a:lnTo>
                <a:lnTo>
                  <a:pt x="4779" y="1224"/>
                </a:lnTo>
                <a:lnTo>
                  <a:pt x="4772" y="1224"/>
                </a:lnTo>
                <a:lnTo>
                  <a:pt x="4764" y="1225"/>
                </a:lnTo>
                <a:lnTo>
                  <a:pt x="4754" y="1225"/>
                </a:lnTo>
                <a:lnTo>
                  <a:pt x="4732" y="1225"/>
                </a:lnTo>
                <a:lnTo>
                  <a:pt x="4709" y="1225"/>
                </a:lnTo>
                <a:lnTo>
                  <a:pt x="4692" y="1224"/>
                </a:lnTo>
                <a:lnTo>
                  <a:pt x="4684" y="1223"/>
                </a:lnTo>
                <a:lnTo>
                  <a:pt x="4679" y="1220"/>
                </a:lnTo>
                <a:lnTo>
                  <a:pt x="4677" y="1219"/>
                </a:lnTo>
                <a:lnTo>
                  <a:pt x="4675" y="1218"/>
                </a:lnTo>
                <a:lnTo>
                  <a:pt x="4671" y="1215"/>
                </a:lnTo>
                <a:lnTo>
                  <a:pt x="4669" y="1214"/>
                </a:lnTo>
                <a:lnTo>
                  <a:pt x="4668" y="1212"/>
                </a:lnTo>
                <a:lnTo>
                  <a:pt x="4667" y="1207"/>
                </a:lnTo>
                <a:lnTo>
                  <a:pt x="4666" y="1202"/>
                </a:lnTo>
                <a:lnTo>
                  <a:pt x="4667" y="1197"/>
                </a:lnTo>
                <a:lnTo>
                  <a:pt x="4668" y="1190"/>
                </a:lnTo>
                <a:lnTo>
                  <a:pt x="4670" y="1183"/>
                </a:lnTo>
                <a:lnTo>
                  <a:pt x="4672" y="1174"/>
                </a:lnTo>
                <a:lnTo>
                  <a:pt x="4676" y="1164"/>
                </a:lnTo>
                <a:lnTo>
                  <a:pt x="4902" y="512"/>
                </a:lnTo>
                <a:lnTo>
                  <a:pt x="4906" y="503"/>
                </a:lnTo>
                <a:lnTo>
                  <a:pt x="4910" y="496"/>
                </a:lnTo>
                <a:lnTo>
                  <a:pt x="4913" y="494"/>
                </a:lnTo>
                <a:lnTo>
                  <a:pt x="4916" y="490"/>
                </a:lnTo>
                <a:lnTo>
                  <a:pt x="4920" y="488"/>
                </a:lnTo>
                <a:lnTo>
                  <a:pt x="4924" y="487"/>
                </a:lnTo>
                <a:lnTo>
                  <a:pt x="4930" y="486"/>
                </a:lnTo>
                <a:lnTo>
                  <a:pt x="4936" y="485"/>
                </a:lnTo>
                <a:lnTo>
                  <a:pt x="4952" y="483"/>
                </a:lnTo>
                <a:lnTo>
                  <a:pt x="4973" y="483"/>
                </a:lnTo>
                <a:lnTo>
                  <a:pt x="4999" y="482"/>
                </a:lnTo>
                <a:lnTo>
                  <a:pt x="5029" y="483"/>
                </a:lnTo>
                <a:lnTo>
                  <a:pt x="5052" y="483"/>
                </a:lnTo>
                <a:lnTo>
                  <a:pt x="5070" y="485"/>
                </a:lnTo>
                <a:lnTo>
                  <a:pt x="5077" y="486"/>
                </a:lnTo>
                <a:lnTo>
                  <a:pt x="5083" y="487"/>
                </a:lnTo>
                <a:lnTo>
                  <a:pt x="5088" y="488"/>
                </a:lnTo>
                <a:lnTo>
                  <a:pt x="5092" y="490"/>
                </a:lnTo>
                <a:lnTo>
                  <a:pt x="5096" y="494"/>
                </a:lnTo>
                <a:lnTo>
                  <a:pt x="5099" y="497"/>
                </a:lnTo>
                <a:lnTo>
                  <a:pt x="5101" y="500"/>
                </a:lnTo>
                <a:lnTo>
                  <a:pt x="5103" y="503"/>
                </a:lnTo>
                <a:lnTo>
                  <a:pt x="5105" y="509"/>
                </a:lnTo>
                <a:lnTo>
                  <a:pt x="5108" y="513"/>
                </a:lnTo>
                <a:lnTo>
                  <a:pt x="5335" y="1166"/>
                </a:lnTo>
                <a:close/>
                <a:moveTo>
                  <a:pt x="4997" y="626"/>
                </a:moveTo>
                <a:lnTo>
                  <a:pt x="4892" y="939"/>
                </a:lnTo>
                <a:lnTo>
                  <a:pt x="5101" y="939"/>
                </a:lnTo>
                <a:lnTo>
                  <a:pt x="4997" y="626"/>
                </a:lnTo>
                <a:close/>
                <a:moveTo>
                  <a:pt x="4737" y="548"/>
                </a:moveTo>
                <a:lnTo>
                  <a:pt x="4737" y="563"/>
                </a:lnTo>
                <a:lnTo>
                  <a:pt x="4736" y="576"/>
                </a:lnTo>
                <a:lnTo>
                  <a:pt x="4734" y="585"/>
                </a:lnTo>
                <a:lnTo>
                  <a:pt x="4732" y="594"/>
                </a:lnTo>
                <a:lnTo>
                  <a:pt x="4728" y="600"/>
                </a:lnTo>
                <a:lnTo>
                  <a:pt x="4726" y="603"/>
                </a:lnTo>
                <a:lnTo>
                  <a:pt x="4724" y="605"/>
                </a:lnTo>
                <a:lnTo>
                  <a:pt x="4722" y="606"/>
                </a:lnTo>
                <a:lnTo>
                  <a:pt x="4720" y="607"/>
                </a:lnTo>
                <a:lnTo>
                  <a:pt x="4716" y="608"/>
                </a:lnTo>
                <a:lnTo>
                  <a:pt x="4531" y="608"/>
                </a:lnTo>
                <a:lnTo>
                  <a:pt x="4531" y="1201"/>
                </a:lnTo>
                <a:lnTo>
                  <a:pt x="4530" y="1204"/>
                </a:lnTo>
                <a:lnTo>
                  <a:pt x="4530" y="1206"/>
                </a:lnTo>
                <a:lnTo>
                  <a:pt x="4529" y="1210"/>
                </a:lnTo>
                <a:lnTo>
                  <a:pt x="4527" y="1212"/>
                </a:lnTo>
                <a:lnTo>
                  <a:pt x="4525" y="1214"/>
                </a:lnTo>
                <a:lnTo>
                  <a:pt x="4523" y="1216"/>
                </a:lnTo>
                <a:lnTo>
                  <a:pt x="4520" y="1217"/>
                </a:lnTo>
                <a:lnTo>
                  <a:pt x="4515" y="1219"/>
                </a:lnTo>
                <a:lnTo>
                  <a:pt x="4511" y="1220"/>
                </a:lnTo>
                <a:lnTo>
                  <a:pt x="4506" y="1221"/>
                </a:lnTo>
                <a:lnTo>
                  <a:pt x="4492" y="1224"/>
                </a:lnTo>
                <a:lnTo>
                  <a:pt x="4475" y="1225"/>
                </a:lnTo>
                <a:lnTo>
                  <a:pt x="4456" y="1225"/>
                </a:lnTo>
                <a:lnTo>
                  <a:pt x="4437" y="1225"/>
                </a:lnTo>
                <a:lnTo>
                  <a:pt x="4419" y="1224"/>
                </a:lnTo>
                <a:lnTo>
                  <a:pt x="4406" y="1221"/>
                </a:lnTo>
                <a:lnTo>
                  <a:pt x="4397" y="1219"/>
                </a:lnTo>
                <a:lnTo>
                  <a:pt x="4392" y="1217"/>
                </a:lnTo>
                <a:lnTo>
                  <a:pt x="4389" y="1216"/>
                </a:lnTo>
                <a:lnTo>
                  <a:pt x="4387" y="1214"/>
                </a:lnTo>
                <a:lnTo>
                  <a:pt x="4385" y="1212"/>
                </a:lnTo>
                <a:lnTo>
                  <a:pt x="4383" y="1210"/>
                </a:lnTo>
                <a:lnTo>
                  <a:pt x="4382" y="1206"/>
                </a:lnTo>
                <a:lnTo>
                  <a:pt x="4382" y="1204"/>
                </a:lnTo>
                <a:lnTo>
                  <a:pt x="4381" y="1201"/>
                </a:lnTo>
                <a:lnTo>
                  <a:pt x="4381" y="608"/>
                </a:lnTo>
                <a:lnTo>
                  <a:pt x="4196" y="608"/>
                </a:lnTo>
                <a:lnTo>
                  <a:pt x="4191" y="607"/>
                </a:lnTo>
                <a:lnTo>
                  <a:pt x="4189" y="606"/>
                </a:lnTo>
                <a:lnTo>
                  <a:pt x="4187" y="605"/>
                </a:lnTo>
                <a:lnTo>
                  <a:pt x="4186" y="603"/>
                </a:lnTo>
                <a:lnTo>
                  <a:pt x="4184" y="600"/>
                </a:lnTo>
                <a:lnTo>
                  <a:pt x="4180" y="594"/>
                </a:lnTo>
                <a:lnTo>
                  <a:pt x="4179" y="590"/>
                </a:lnTo>
                <a:lnTo>
                  <a:pt x="4178" y="585"/>
                </a:lnTo>
                <a:lnTo>
                  <a:pt x="4177" y="581"/>
                </a:lnTo>
                <a:lnTo>
                  <a:pt x="4176" y="576"/>
                </a:lnTo>
                <a:lnTo>
                  <a:pt x="4175" y="563"/>
                </a:lnTo>
                <a:lnTo>
                  <a:pt x="4175" y="548"/>
                </a:lnTo>
                <a:lnTo>
                  <a:pt x="4175" y="531"/>
                </a:lnTo>
                <a:lnTo>
                  <a:pt x="4176" y="518"/>
                </a:lnTo>
                <a:lnTo>
                  <a:pt x="4178" y="508"/>
                </a:lnTo>
                <a:lnTo>
                  <a:pt x="4180" y="499"/>
                </a:lnTo>
                <a:lnTo>
                  <a:pt x="4181" y="496"/>
                </a:lnTo>
                <a:lnTo>
                  <a:pt x="4184" y="493"/>
                </a:lnTo>
                <a:lnTo>
                  <a:pt x="4187" y="488"/>
                </a:lnTo>
                <a:lnTo>
                  <a:pt x="4189" y="487"/>
                </a:lnTo>
                <a:lnTo>
                  <a:pt x="4191" y="486"/>
                </a:lnTo>
                <a:lnTo>
                  <a:pt x="4196" y="486"/>
                </a:lnTo>
                <a:lnTo>
                  <a:pt x="4716" y="486"/>
                </a:lnTo>
                <a:lnTo>
                  <a:pt x="4720" y="486"/>
                </a:lnTo>
                <a:lnTo>
                  <a:pt x="4724" y="488"/>
                </a:lnTo>
                <a:lnTo>
                  <a:pt x="4728" y="493"/>
                </a:lnTo>
                <a:lnTo>
                  <a:pt x="4732" y="499"/>
                </a:lnTo>
                <a:lnTo>
                  <a:pt x="4733" y="502"/>
                </a:lnTo>
                <a:lnTo>
                  <a:pt x="4734" y="508"/>
                </a:lnTo>
                <a:lnTo>
                  <a:pt x="4736" y="518"/>
                </a:lnTo>
                <a:lnTo>
                  <a:pt x="4737" y="531"/>
                </a:lnTo>
                <a:lnTo>
                  <a:pt x="4737" y="548"/>
                </a:lnTo>
                <a:close/>
                <a:moveTo>
                  <a:pt x="4087" y="1201"/>
                </a:moveTo>
                <a:lnTo>
                  <a:pt x="4087" y="1204"/>
                </a:lnTo>
                <a:lnTo>
                  <a:pt x="4086" y="1206"/>
                </a:lnTo>
                <a:lnTo>
                  <a:pt x="4085" y="1210"/>
                </a:lnTo>
                <a:lnTo>
                  <a:pt x="4083" y="1212"/>
                </a:lnTo>
                <a:lnTo>
                  <a:pt x="4081" y="1214"/>
                </a:lnTo>
                <a:lnTo>
                  <a:pt x="4078" y="1216"/>
                </a:lnTo>
                <a:lnTo>
                  <a:pt x="4075" y="1217"/>
                </a:lnTo>
                <a:lnTo>
                  <a:pt x="4071" y="1219"/>
                </a:lnTo>
                <a:lnTo>
                  <a:pt x="4066" y="1220"/>
                </a:lnTo>
                <a:lnTo>
                  <a:pt x="4061" y="1221"/>
                </a:lnTo>
                <a:lnTo>
                  <a:pt x="4048" y="1224"/>
                </a:lnTo>
                <a:lnTo>
                  <a:pt x="4032" y="1225"/>
                </a:lnTo>
                <a:lnTo>
                  <a:pt x="4012" y="1225"/>
                </a:lnTo>
                <a:lnTo>
                  <a:pt x="3992" y="1225"/>
                </a:lnTo>
                <a:lnTo>
                  <a:pt x="3976" y="1224"/>
                </a:lnTo>
                <a:lnTo>
                  <a:pt x="3963" y="1221"/>
                </a:lnTo>
                <a:lnTo>
                  <a:pt x="3957" y="1220"/>
                </a:lnTo>
                <a:lnTo>
                  <a:pt x="3953" y="1219"/>
                </a:lnTo>
                <a:lnTo>
                  <a:pt x="3949" y="1217"/>
                </a:lnTo>
                <a:lnTo>
                  <a:pt x="3946" y="1216"/>
                </a:lnTo>
                <a:lnTo>
                  <a:pt x="3942" y="1214"/>
                </a:lnTo>
                <a:lnTo>
                  <a:pt x="3940" y="1212"/>
                </a:lnTo>
                <a:lnTo>
                  <a:pt x="3939" y="1210"/>
                </a:lnTo>
                <a:lnTo>
                  <a:pt x="3938" y="1206"/>
                </a:lnTo>
                <a:lnTo>
                  <a:pt x="3937" y="1204"/>
                </a:lnTo>
                <a:lnTo>
                  <a:pt x="3937" y="1201"/>
                </a:lnTo>
                <a:lnTo>
                  <a:pt x="3937" y="507"/>
                </a:lnTo>
                <a:lnTo>
                  <a:pt x="3937" y="503"/>
                </a:lnTo>
                <a:lnTo>
                  <a:pt x="3938" y="501"/>
                </a:lnTo>
                <a:lnTo>
                  <a:pt x="3939" y="498"/>
                </a:lnTo>
                <a:lnTo>
                  <a:pt x="3940" y="496"/>
                </a:lnTo>
                <a:lnTo>
                  <a:pt x="3942" y="494"/>
                </a:lnTo>
                <a:lnTo>
                  <a:pt x="3946" y="491"/>
                </a:lnTo>
                <a:lnTo>
                  <a:pt x="3948" y="490"/>
                </a:lnTo>
                <a:lnTo>
                  <a:pt x="3949" y="490"/>
                </a:lnTo>
                <a:lnTo>
                  <a:pt x="3953" y="488"/>
                </a:lnTo>
                <a:lnTo>
                  <a:pt x="3963" y="486"/>
                </a:lnTo>
                <a:lnTo>
                  <a:pt x="3976" y="484"/>
                </a:lnTo>
                <a:lnTo>
                  <a:pt x="3992" y="483"/>
                </a:lnTo>
                <a:lnTo>
                  <a:pt x="4012" y="482"/>
                </a:lnTo>
                <a:lnTo>
                  <a:pt x="4032" y="483"/>
                </a:lnTo>
                <a:lnTo>
                  <a:pt x="4040" y="483"/>
                </a:lnTo>
                <a:lnTo>
                  <a:pt x="4048" y="484"/>
                </a:lnTo>
                <a:lnTo>
                  <a:pt x="4061" y="486"/>
                </a:lnTo>
                <a:lnTo>
                  <a:pt x="4071" y="488"/>
                </a:lnTo>
                <a:lnTo>
                  <a:pt x="4075" y="490"/>
                </a:lnTo>
                <a:lnTo>
                  <a:pt x="4078" y="491"/>
                </a:lnTo>
                <a:lnTo>
                  <a:pt x="4081" y="494"/>
                </a:lnTo>
                <a:lnTo>
                  <a:pt x="4083" y="496"/>
                </a:lnTo>
                <a:lnTo>
                  <a:pt x="4085" y="498"/>
                </a:lnTo>
                <a:lnTo>
                  <a:pt x="4086" y="501"/>
                </a:lnTo>
                <a:lnTo>
                  <a:pt x="4087" y="503"/>
                </a:lnTo>
                <a:lnTo>
                  <a:pt x="4087" y="507"/>
                </a:lnTo>
                <a:lnTo>
                  <a:pt x="4087" y="1201"/>
                </a:lnTo>
                <a:close/>
                <a:moveTo>
                  <a:pt x="3777" y="1201"/>
                </a:moveTo>
                <a:lnTo>
                  <a:pt x="3777" y="1204"/>
                </a:lnTo>
                <a:lnTo>
                  <a:pt x="3775" y="1206"/>
                </a:lnTo>
                <a:lnTo>
                  <a:pt x="3774" y="1210"/>
                </a:lnTo>
                <a:lnTo>
                  <a:pt x="3773" y="1212"/>
                </a:lnTo>
                <a:lnTo>
                  <a:pt x="3771" y="1214"/>
                </a:lnTo>
                <a:lnTo>
                  <a:pt x="3768" y="1216"/>
                </a:lnTo>
                <a:lnTo>
                  <a:pt x="3765" y="1217"/>
                </a:lnTo>
                <a:lnTo>
                  <a:pt x="3760" y="1219"/>
                </a:lnTo>
                <a:lnTo>
                  <a:pt x="3756" y="1220"/>
                </a:lnTo>
                <a:lnTo>
                  <a:pt x="3751" y="1221"/>
                </a:lnTo>
                <a:lnTo>
                  <a:pt x="3738" y="1224"/>
                </a:lnTo>
                <a:lnTo>
                  <a:pt x="3722" y="1225"/>
                </a:lnTo>
                <a:lnTo>
                  <a:pt x="3702" y="1225"/>
                </a:lnTo>
                <a:lnTo>
                  <a:pt x="3682" y="1225"/>
                </a:lnTo>
                <a:lnTo>
                  <a:pt x="3666" y="1224"/>
                </a:lnTo>
                <a:lnTo>
                  <a:pt x="3653" y="1221"/>
                </a:lnTo>
                <a:lnTo>
                  <a:pt x="3643" y="1219"/>
                </a:lnTo>
                <a:lnTo>
                  <a:pt x="3639" y="1217"/>
                </a:lnTo>
                <a:lnTo>
                  <a:pt x="3635" y="1216"/>
                </a:lnTo>
                <a:lnTo>
                  <a:pt x="3631" y="1212"/>
                </a:lnTo>
                <a:lnTo>
                  <a:pt x="3629" y="1210"/>
                </a:lnTo>
                <a:lnTo>
                  <a:pt x="3628" y="1206"/>
                </a:lnTo>
                <a:lnTo>
                  <a:pt x="3628" y="1204"/>
                </a:lnTo>
                <a:lnTo>
                  <a:pt x="3627" y="1201"/>
                </a:lnTo>
                <a:lnTo>
                  <a:pt x="3627" y="903"/>
                </a:lnTo>
                <a:lnTo>
                  <a:pt x="3352" y="903"/>
                </a:lnTo>
                <a:lnTo>
                  <a:pt x="3352" y="1201"/>
                </a:lnTo>
                <a:lnTo>
                  <a:pt x="3352" y="1204"/>
                </a:lnTo>
                <a:lnTo>
                  <a:pt x="3351" y="1206"/>
                </a:lnTo>
                <a:lnTo>
                  <a:pt x="3349" y="1212"/>
                </a:lnTo>
                <a:lnTo>
                  <a:pt x="3347" y="1214"/>
                </a:lnTo>
                <a:lnTo>
                  <a:pt x="3345" y="1216"/>
                </a:lnTo>
                <a:lnTo>
                  <a:pt x="3340" y="1217"/>
                </a:lnTo>
                <a:lnTo>
                  <a:pt x="3337" y="1219"/>
                </a:lnTo>
                <a:lnTo>
                  <a:pt x="3333" y="1220"/>
                </a:lnTo>
                <a:lnTo>
                  <a:pt x="3327" y="1221"/>
                </a:lnTo>
                <a:lnTo>
                  <a:pt x="3315" y="1224"/>
                </a:lnTo>
                <a:lnTo>
                  <a:pt x="3298" y="1225"/>
                </a:lnTo>
                <a:lnTo>
                  <a:pt x="3278" y="1225"/>
                </a:lnTo>
                <a:lnTo>
                  <a:pt x="3259" y="1225"/>
                </a:lnTo>
                <a:lnTo>
                  <a:pt x="3241" y="1224"/>
                </a:lnTo>
                <a:lnTo>
                  <a:pt x="3228" y="1221"/>
                </a:lnTo>
                <a:lnTo>
                  <a:pt x="3223" y="1220"/>
                </a:lnTo>
                <a:lnTo>
                  <a:pt x="3219" y="1219"/>
                </a:lnTo>
                <a:lnTo>
                  <a:pt x="3214" y="1217"/>
                </a:lnTo>
                <a:lnTo>
                  <a:pt x="3211" y="1216"/>
                </a:lnTo>
                <a:lnTo>
                  <a:pt x="3207" y="1212"/>
                </a:lnTo>
                <a:lnTo>
                  <a:pt x="3205" y="1210"/>
                </a:lnTo>
                <a:lnTo>
                  <a:pt x="3204" y="1206"/>
                </a:lnTo>
                <a:lnTo>
                  <a:pt x="3204" y="1204"/>
                </a:lnTo>
                <a:lnTo>
                  <a:pt x="3203" y="1201"/>
                </a:lnTo>
                <a:lnTo>
                  <a:pt x="3203" y="507"/>
                </a:lnTo>
                <a:lnTo>
                  <a:pt x="3204" y="503"/>
                </a:lnTo>
                <a:lnTo>
                  <a:pt x="3204" y="501"/>
                </a:lnTo>
                <a:lnTo>
                  <a:pt x="3205" y="498"/>
                </a:lnTo>
                <a:lnTo>
                  <a:pt x="3207" y="496"/>
                </a:lnTo>
                <a:lnTo>
                  <a:pt x="3209" y="494"/>
                </a:lnTo>
                <a:lnTo>
                  <a:pt x="3211" y="491"/>
                </a:lnTo>
                <a:lnTo>
                  <a:pt x="3214" y="490"/>
                </a:lnTo>
                <a:lnTo>
                  <a:pt x="3219" y="488"/>
                </a:lnTo>
                <a:lnTo>
                  <a:pt x="3228" y="486"/>
                </a:lnTo>
                <a:lnTo>
                  <a:pt x="3241" y="484"/>
                </a:lnTo>
                <a:lnTo>
                  <a:pt x="3259" y="483"/>
                </a:lnTo>
                <a:lnTo>
                  <a:pt x="3278" y="482"/>
                </a:lnTo>
                <a:lnTo>
                  <a:pt x="3298" y="483"/>
                </a:lnTo>
                <a:lnTo>
                  <a:pt x="3307" y="483"/>
                </a:lnTo>
                <a:lnTo>
                  <a:pt x="3315" y="484"/>
                </a:lnTo>
                <a:lnTo>
                  <a:pt x="3327" y="486"/>
                </a:lnTo>
                <a:lnTo>
                  <a:pt x="3337" y="488"/>
                </a:lnTo>
                <a:lnTo>
                  <a:pt x="3340" y="490"/>
                </a:lnTo>
                <a:lnTo>
                  <a:pt x="3345" y="491"/>
                </a:lnTo>
                <a:lnTo>
                  <a:pt x="3347" y="494"/>
                </a:lnTo>
                <a:lnTo>
                  <a:pt x="3349" y="496"/>
                </a:lnTo>
                <a:lnTo>
                  <a:pt x="3350" y="498"/>
                </a:lnTo>
                <a:lnTo>
                  <a:pt x="3351" y="501"/>
                </a:lnTo>
                <a:lnTo>
                  <a:pt x="3352" y="503"/>
                </a:lnTo>
                <a:lnTo>
                  <a:pt x="3352" y="507"/>
                </a:lnTo>
                <a:lnTo>
                  <a:pt x="3352" y="776"/>
                </a:lnTo>
                <a:lnTo>
                  <a:pt x="3627" y="776"/>
                </a:lnTo>
                <a:lnTo>
                  <a:pt x="3627" y="507"/>
                </a:lnTo>
                <a:lnTo>
                  <a:pt x="3628" y="503"/>
                </a:lnTo>
                <a:lnTo>
                  <a:pt x="3628" y="501"/>
                </a:lnTo>
                <a:lnTo>
                  <a:pt x="3629" y="498"/>
                </a:lnTo>
                <a:lnTo>
                  <a:pt x="3631" y="496"/>
                </a:lnTo>
                <a:lnTo>
                  <a:pt x="3633" y="494"/>
                </a:lnTo>
                <a:lnTo>
                  <a:pt x="3635" y="491"/>
                </a:lnTo>
                <a:lnTo>
                  <a:pt x="3639" y="490"/>
                </a:lnTo>
                <a:lnTo>
                  <a:pt x="3643" y="488"/>
                </a:lnTo>
                <a:lnTo>
                  <a:pt x="3647" y="487"/>
                </a:lnTo>
                <a:lnTo>
                  <a:pt x="3653" y="486"/>
                </a:lnTo>
                <a:lnTo>
                  <a:pt x="3666" y="484"/>
                </a:lnTo>
                <a:lnTo>
                  <a:pt x="3682" y="483"/>
                </a:lnTo>
                <a:lnTo>
                  <a:pt x="3702" y="482"/>
                </a:lnTo>
                <a:lnTo>
                  <a:pt x="3722" y="483"/>
                </a:lnTo>
                <a:lnTo>
                  <a:pt x="3730" y="483"/>
                </a:lnTo>
                <a:lnTo>
                  <a:pt x="3738" y="484"/>
                </a:lnTo>
                <a:lnTo>
                  <a:pt x="3751" y="486"/>
                </a:lnTo>
                <a:lnTo>
                  <a:pt x="3760" y="488"/>
                </a:lnTo>
                <a:lnTo>
                  <a:pt x="3765" y="490"/>
                </a:lnTo>
                <a:lnTo>
                  <a:pt x="3768" y="491"/>
                </a:lnTo>
                <a:lnTo>
                  <a:pt x="3771" y="494"/>
                </a:lnTo>
                <a:lnTo>
                  <a:pt x="3773" y="496"/>
                </a:lnTo>
                <a:lnTo>
                  <a:pt x="3774" y="498"/>
                </a:lnTo>
                <a:lnTo>
                  <a:pt x="3775" y="501"/>
                </a:lnTo>
                <a:lnTo>
                  <a:pt x="3777" y="503"/>
                </a:lnTo>
                <a:lnTo>
                  <a:pt x="3777" y="507"/>
                </a:lnTo>
                <a:lnTo>
                  <a:pt x="3777" y="1201"/>
                </a:lnTo>
                <a:close/>
                <a:moveTo>
                  <a:pt x="3100" y="1166"/>
                </a:moveTo>
                <a:lnTo>
                  <a:pt x="3106" y="1185"/>
                </a:lnTo>
                <a:lnTo>
                  <a:pt x="3108" y="1192"/>
                </a:lnTo>
                <a:lnTo>
                  <a:pt x="3109" y="1199"/>
                </a:lnTo>
                <a:lnTo>
                  <a:pt x="3109" y="1204"/>
                </a:lnTo>
                <a:lnTo>
                  <a:pt x="3108" y="1209"/>
                </a:lnTo>
                <a:lnTo>
                  <a:pt x="3108" y="1211"/>
                </a:lnTo>
                <a:lnTo>
                  <a:pt x="3107" y="1213"/>
                </a:lnTo>
                <a:lnTo>
                  <a:pt x="3106" y="1215"/>
                </a:lnTo>
                <a:lnTo>
                  <a:pt x="3103" y="1216"/>
                </a:lnTo>
                <a:lnTo>
                  <a:pt x="3100" y="1219"/>
                </a:lnTo>
                <a:lnTo>
                  <a:pt x="3095" y="1221"/>
                </a:lnTo>
                <a:lnTo>
                  <a:pt x="3089" y="1223"/>
                </a:lnTo>
                <a:lnTo>
                  <a:pt x="3082" y="1224"/>
                </a:lnTo>
                <a:lnTo>
                  <a:pt x="3063" y="1225"/>
                </a:lnTo>
                <a:lnTo>
                  <a:pt x="3038" y="1225"/>
                </a:lnTo>
                <a:lnTo>
                  <a:pt x="3012" y="1225"/>
                </a:lnTo>
                <a:lnTo>
                  <a:pt x="2993" y="1225"/>
                </a:lnTo>
                <a:lnTo>
                  <a:pt x="2979" y="1224"/>
                </a:lnTo>
                <a:lnTo>
                  <a:pt x="2968" y="1221"/>
                </a:lnTo>
                <a:lnTo>
                  <a:pt x="2961" y="1218"/>
                </a:lnTo>
                <a:lnTo>
                  <a:pt x="2958" y="1216"/>
                </a:lnTo>
                <a:lnTo>
                  <a:pt x="2956" y="1214"/>
                </a:lnTo>
                <a:lnTo>
                  <a:pt x="2953" y="1209"/>
                </a:lnTo>
                <a:lnTo>
                  <a:pt x="2952" y="1205"/>
                </a:lnTo>
                <a:lnTo>
                  <a:pt x="2951" y="1202"/>
                </a:lnTo>
                <a:lnTo>
                  <a:pt x="2901" y="1054"/>
                </a:lnTo>
                <a:lnTo>
                  <a:pt x="2625" y="1054"/>
                </a:lnTo>
                <a:lnTo>
                  <a:pt x="2578" y="1198"/>
                </a:lnTo>
                <a:lnTo>
                  <a:pt x="2576" y="1205"/>
                </a:lnTo>
                <a:lnTo>
                  <a:pt x="2573" y="1212"/>
                </a:lnTo>
                <a:lnTo>
                  <a:pt x="2570" y="1214"/>
                </a:lnTo>
                <a:lnTo>
                  <a:pt x="2567" y="1216"/>
                </a:lnTo>
                <a:lnTo>
                  <a:pt x="2564" y="1218"/>
                </a:lnTo>
                <a:lnTo>
                  <a:pt x="2561" y="1219"/>
                </a:lnTo>
                <a:lnTo>
                  <a:pt x="2556" y="1221"/>
                </a:lnTo>
                <a:lnTo>
                  <a:pt x="2551" y="1223"/>
                </a:lnTo>
                <a:lnTo>
                  <a:pt x="2545" y="1224"/>
                </a:lnTo>
                <a:lnTo>
                  <a:pt x="2537" y="1224"/>
                </a:lnTo>
                <a:lnTo>
                  <a:pt x="2530" y="1225"/>
                </a:lnTo>
                <a:lnTo>
                  <a:pt x="2520" y="1225"/>
                </a:lnTo>
                <a:lnTo>
                  <a:pt x="2497" y="1225"/>
                </a:lnTo>
                <a:lnTo>
                  <a:pt x="2475" y="1225"/>
                </a:lnTo>
                <a:lnTo>
                  <a:pt x="2457" y="1224"/>
                </a:lnTo>
                <a:lnTo>
                  <a:pt x="2450" y="1223"/>
                </a:lnTo>
                <a:lnTo>
                  <a:pt x="2444" y="1220"/>
                </a:lnTo>
                <a:lnTo>
                  <a:pt x="2440" y="1218"/>
                </a:lnTo>
                <a:lnTo>
                  <a:pt x="2436" y="1215"/>
                </a:lnTo>
                <a:lnTo>
                  <a:pt x="2434" y="1212"/>
                </a:lnTo>
                <a:lnTo>
                  <a:pt x="2433" y="1207"/>
                </a:lnTo>
                <a:lnTo>
                  <a:pt x="2432" y="1202"/>
                </a:lnTo>
                <a:lnTo>
                  <a:pt x="2433" y="1197"/>
                </a:lnTo>
                <a:lnTo>
                  <a:pt x="2434" y="1190"/>
                </a:lnTo>
                <a:lnTo>
                  <a:pt x="2436" y="1183"/>
                </a:lnTo>
                <a:lnTo>
                  <a:pt x="2438" y="1174"/>
                </a:lnTo>
                <a:lnTo>
                  <a:pt x="2441" y="1165"/>
                </a:lnTo>
                <a:lnTo>
                  <a:pt x="2667" y="512"/>
                </a:lnTo>
                <a:lnTo>
                  <a:pt x="2672" y="503"/>
                </a:lnTo>
                <a:lnTo>
                  <a:pt x="2676" y="496"/>
                </a:lnTo>
                <a:lnTo>
                  <a:pt x="2678" y="494"/>
                </a:lnTo>
                <a:lnTo>
                  <a:pt x="2681" y="490"/>
                </a:lnTo>
                <a:lnTo>
                  <a:pt x="2686" y="489"/>
                </a:lnTo>
                <a:lnTo>
                  <a:pt x="2690" y="487"/>
                </a:lnTo>
                <a:lnTo>
                  <a:pt x="2695" y="486"/>
                </a:lnTo>
                <a:lnTo>
                  <a:pt x="2702" y="485"/>
                </a:lnTo>
                <a:lnTo>
                  <a:pt x="2718" y="483"/>
                </a:lnTo>
                <a:lnTo>
                  <a:pt x="2738" y="483"/>
                </a:lnTo>
                <a:lnTo>
                  <a:pt x="2764" y="482"/>
                </a:lnTo>
                <a:lnTo>
                  <a:pt x="2794" y="483"/>
                </a:lnTo>
                <a:lnTo>
                  <a:pt x="2818" y="483"/>
                </a:lnTo>
                <a:lnTo>
                  <a:pt x="2835" y="485"/>
                </a:lnTo>
                <a:lnTo>
                  <a:pt x="2843" y="486"/>
                </a:lnTo>
                <a:lnTo>
                  <a:pt x="2848" y="487"/>
                </a:lnTo>
                <a:lnTo>
                  <a:pt x="2854" y="489"/>
                </a:lnTo>
                <a:lnTo>
                  <a:pt x="2858" y="491"/>
                </a:lnTo>
                <a:lnTo>
                  <a:pt x="2861" y="494"/>
                </a:lnTo>
                <a:lnTo>
                  <a:pt x="2864" y="497"/>
                </a:lnTo>
                <a:lnTo>
                  <a:pt x="2867" y="500"/>
                </a:lnTo>
                <a:lnTo>
                  <a:pt x="2869" y="503"/>
                </a:lnTo>
                <a:lnTo>
                  <a:pt x="2871" y="509"/>
                </a:lnTo>
                <a:lnTo>
                  <a:pt x="2873" y="513"/>
                </a:lnTo>
                <a:lnTo>
                  <a:pt x="3100" y="1166"/>
                </a:lnTo>
                <a:close/>
                <a:moveTo>
                  <a:pt x="2722" y="349"/>
                </a:moveTo>
                <a:lnTo>
                  <a:pt x="2722" y="359"/>
                </a:lnTo>
                <a:lnTo>
                  <a:pt x="2722" y="367"/>
                </a:lnTo>
                <a:lnTo>
                  <a:pt x="2720" y="375"/>
                </a:lnTo>
                <a:lnTo>
                  <a:pt x="2719" y="383"/>
                </a:lnTo>
                <a:lnTo>
                  <a:pt x="2717" y="389"/>
                </a:lnTo>
                <a:lnTo>
                  <a:pt x="2714" y="395"/>
                </a:lnTo>
                <a:lnTo>
                  <a:pt x="2710" y="401"/>
                </a:lnTo>
                <a:lnTo>
                  <a:pt x="2707" y="405"/>
                </a:lnTo>
                <a:lnTo>
                  <a:pt x="2703" y="408"/>
                </a:lnTo>
                <a:lnTo>
                  <a:pt x="2698" y="412"/>
                </a:lnTo>
                <a:lnTo>
                  <a:pt x="2691" y="415"/>
                </a:lnTo>
                <a:lnTo>
                  <a:pt x="2685" y="417"/>
                </a:lnTo>
                <a:lnTo>
                  <a:pt x="2677" y="418"/>
                </a:lnTo>
                <a:lnTo>
                  <a:pt x="2667" y="419"/>
                </a:lnTo>
                <a:lnTo>
                  <a:pt x="2659" y="420"/>
                </a:lnTo>
                <a:lnTo>
                  <a:pt x="2648" y="420"/>
                </a:lnTo>
                <a:lnTo>
                  <a:pt x="2637" y="420"/>
                </a:lnTo>
                <a:lnTo>
                  <a:pt x="2628" y="420"/>
                </a:lnTo>
                <a:lnTo>
                  <a:pt x="2619" y="418"/>
                </a:lnTo>
                <a:lnTo>
                  <a:pt x="2611" y="417"/>
                </a:lnTo>
                <a:lnTo>
                  <a:pt x="2604" y="415"/>
                </a:lnTo>
                <a:lnTo>
                  <a:pt x="2601" y="414"/>
                </a:lnTo>
                <a:lnTo>
                  <a:pt x="2598" y="412"/>
                </a:lnTo>
                <a:lnTo>
                  <a:pt x="2593" y="410"/>
                </a:lnTo>
                <a:lnTo>
                  <a:pt x="2589" y="405"/>
                </a:lnTo>
                <a:lnTo>
                  <a:pt x="2586" y="401"/>
                </a:lnTo>
                <a:lnTo>
                  <a:pt x="2582" y="397"/>
                </a:lnTo>
                <a:lnTo>
                  <a:pt x="2579" y="390"/>
                </a:lnTo>
                <a:lnTo>
                  <a:pt x="2577" y="384"/>
                </a:lnTo>
                <a:lnTo>
                  <a:pt x="2576" y="377"/>
                </a:lnTo>
                <a:lnTo>
                  <a:pt x="2575" y="370"/>
                </a:lnTo>
                <a:lnTo>
                  <a:pt x="2574" y="361"/>
                </a:lnTo>
                <a:lnTo>
                  <a:pt x="2574" y="351"/>
                </a:lnTo>
                <a:lnTo>
                  <a:pt x="2574" y="342"/>
                </a:lnTo>
                <a:lnTo>
                  <a:pt x="2575" y="333"/>
                </a:lnTo>
                <a:lnTo>
                  <a:pt x="2576" y="324"/>
                </a:lnTo>
                <a:lnTo>
                  <a:pt x="2577" y="317"/>
                </a:lnTo>
                <a:lnTo>
                  <a:pt x="2579" y="310"/>
                </a:lnTo>
                <a:lnTo>
                  <a:pt x="2582" y="305"/>
                </a:lnTo>
                <a:lnTo>
                  <a:pt x="2586" y="300"/>
                </a:lnTo>
                <a:lnTo>
                  <a:pt x="2589" y="295"/>
                </a:lnTo>
                <a:lnTo>
                  <a:pt x="2594" y="292"/>
                </a:lnTo>
                <a:lnTo>
                  <a:pt x="2598" y="289"/>
                </a:lnTo>
                <a:lnTo>
                  <a:pt x="2605" y="286"/>
                </a:lnTo>
                <a:lnTo>
                  <a:pt x="2612" y="283"/>
                </a:lnTo>
                <a:lnTo>
                  <a:pt x="2620" y="282"/>
                </a:lnTo>
                <a:lnTo>
                  <a:pt x="2629" y="280"/>
                </a:lnTo>
                <a:lnTo>
                  <a:pt x="2638" y="280"/>
                </a:lnTo>
                <a:lnTo>
                  <a:pt x="2648" y="280"/>
                </a:lnTo>
                <a:lnTo>
                  <a:pt x="2659" y="280"/>
                </a:lnTo>
                <a:lnTo>
                  <a:pt x="2664" y="280"/>
                </a:lnTo>
                <a:lnTo>
                  <a:pt x="2668" y="280"/>
                </a:lnTo>
                <a:lnTo>
                  <a:pt x="2677" y="282"/>
                </a:lnTo>
                <a:lnTo>
                  <a:pt x="2686" y="283"/>
                </a:lnTo>
                <a:lnTo>
                  <a:pt x="2692" y="286"/>
                </a:lnTo>
                <a:lnTo>
                  <a:pt x="2695" y="287"/>
                </a:lnTo>
                <a:lnTo>
                  <a:pt x="2699" y="288"/>
                </a:lnTo>
                <a:lnTo>
                  <a:pt x="2704" y="291"/>
                </a:lnTo>
                <a:lnTo>
                  <a:pt x="2707" y="294"/>
                </a:lnTo>
                <a:lnTo>
                  <a:pt x="2712" y="298"/>
                </a:lnTo>
                <a:lnTo>
                  <a:pt x="2715" y="304"/>
                </a:lnTo>
                <a:lnTo>
                  <a:pt x="2717" y="309"/>
                </a:lnTo>
                <a:lnTo>
                  <a:pt x="2719" y="316"/>
                </a:lnTo>
                <a:lnTo>
                  <a:pt x="2720" y="323"/>
                </a:lnTo>
                <a:lnTo>
                  <a:pt x="2722" y="331"/>
                </a:lnTo>
                <a:lnTo>
                  <a:pt x="2722" y="339"/>
                </a:lnTo>
                <a:lnTo>
                  <a:pt x="2722" y="349"/>
                </a:lnTo>
                <a:close/>
                <a:moveTo>
                  <a:pt x="2762" y="626"/>
                </a:moveTo>
                <a:lnTo>
                  <a:pt x="2658" y="939"/>
                </a:lnTo>
                <a:lnTo>
                  <a:pt x="2867" y="939"/>
                </a:lnTo>
                <a:lnTo>
                  <a:pt x="2762" y="626"/>
                </a:lnTo>
                <a:close/>
                <a:moveTo>
                  <a:pt x="2971" y="349"/>
                </a:moveTo>
                <a:lnTo>
                  <a:pt x="2971" y="359"/>
                </a:lnTo>
                <a:lnTo>
                  <a:pt x="2970" y="367"/>
                </a:lnTo>
                <a:lnTo>
                  <a:pt x="2969" y="375"/>
                </a:lnTo>
                <a:lnTo>
                  <a:pt x="2967" y="383"/>
                </a:lnTo>
                <a:lnTo>
                  <a:pt x="2965" y="389"/>
                </a:lnTo>
                <a:lnTo>
                  <a:pt x="2962" y="395"/>
                </a:lnTo>
                <a:lnTo>
                  <a:pt x="2959" y="401"/>
                </a:lnTo>
                <a:lnTo>
                  <a:pt x="2955" y="405"/>
                </a:lnTo>
                <a:lnTo>
                  <a:pt x="2951" y="408"/>
                </a:lnTo>
                <a:lnTo>
                  <a:pt x="2945" y="412"/>
                </a:lnTo>
                <a:lnTo>
                  <a:pt x="2940" y="415"/>
                </a:lnTo>
                <a:lnTo>
                  <a:pt x="2932" y="417"/>
                </a:lnTo>
                <a:lnTo>
                  <a:pt x="2925" y="418"/>
                </a:lnTo>
                <a:lnTo>
                  <a:pt x="2916" y="419"/>
                </a:lnTo>
                <a:lnTo>
                  <a:pt x="2906" y="420"/>
                </a:lnTo>
                <a:lnTo>
                  <a:pt x="2896" y="420"/>
                </a:lnTo>
                <a:lnTo>
                  <a:pt x="2885" y="420"/>
                </a:lnTo>
                <a:lnTo>
                  <a:pt x="2875" y="420"/>
                </a:lnTo>
                <a:lnTo>
                  <a:pt x="2867" y="418"/>
                </a:lnTo>
                <a:lnTo>
                  <a:pt x="2859" y="417"/>
                </a:lnTo>
                <a:lnTo>
                  <a:pt x="2852" y="415"/>
                </a:lnTo>
                <a:lnTo>
                  <a:pt x="2846" y="412"/>
                </a:lnTo>
                <a:lnTo>
                  <a:pt x="2841" y="410"/>
                </a:lnTo>
                <a:lnTo>
                  <a:pt x="2836" y="405"/>
                </a:lnTo>
                <a:lnTo>
                  <a:pt x="2833" y="401"/>
                </a:lnTo>
                <a:lnTo>
                  <a:pt x="2830" y="397"/>
                </a:lnTo>
                <a:lnTo>
                  <a:pt x="2828" y="390"/>
                </a:lnTo>
                <a:lnTo>
                  <a:pt x="2826" y="384"/>
                </a:lnTo>
                <a:lnTo>
                  <a:pt x="2824" y="377"/>
                </a:lnTo>
                <a:lnTo>
                  <a:pt x="2822" y="370"/>
                </a:lnTo>
                <a:lnTo>
                  <a:pt x="2821" y="361"/>
                </a:lnTo>
                <a:lnTo>
                  <a:pt x="2821" y="351"/>
                </a:lnTo>
                <a:lnTo>
                  <a:pt x="2821" y="342"/>
                </a:lnTo>
                <a:lnTo>
                  <a:pt x="2822" y="333"/>
                </a:lnTo>
                <a:lnTo>
                  <a:pt x="2824" y="324"/>
                </a:lnTo>
                <a:lnTo>
                  <a:pt x="2826" y="317"/>
                </a:lnTo>
                <a:lnTo>
                  <a:pt x="2828" y="310"/>
                </a:lnTo>
                <a:lnTo>
                  <a:pt x="2830" y="305"/>
                </a:lnTo>
                <a:lnTo>
                  <a:pt x="2833" y="300"/>
                </a:lnTo>
                <a:lnTo>
                  <a:pt x="2838" y="295"/>
                </a:lnTo>
                <a:lnTo>
                  <a:pt x="2842" y="292"/>
                </a:lnTo>
                <a:lnTo>
                  <a:pt x="2847" y="289"/>
                </a:lnTo>
                <a:lnTo>
                  <a:pt x="2853" y="286"/>
                </a:lnTo>
                <a:lnTo>
                  <a:pt x="2860" y="283"/>
                </a:lnTo>
                <a:lnTo>
                  <a:pt x="2868" y="282"/>
                </a:lnTo>
                <a:lnTo>
                  <a:pt x="2876" y="280"/>
                </a:lnTo>
                <a:lnTo>
                  <a:pt x="2886" y="280"/>
                </a:lnTo>
                <a:lnTo>
                  <a:pt x="2897" y="280"/>
                </a:lnTo>
                <a:lnTo>
                  <a:pt x="2908" y="280"/>
                </a:lnTo>
                <a:lnTo>
                  <a:pt x="2917" y="280"/>
                </a:lnTo>
                <a:lnTo>
                  <a:pt x="2926" y="282"/>
                </a:lnTo>
                <a:lnTo>
                  <a:pt x="2933" y="283"/>
                </a:lnTo>
                <a:lnTo>
                  <a:pt x="2940" y="286"/>
                </a:lnTo>
                <a:lnTo>
                  <a:pt x="2946" y="288"/>
                </a:lnTo>
                <a:lnTo>
                  <a:pt x="2952" y="291"/>
                </a:lnTo>
                <a:lnTo>
                  <a:pt x="2956" y="294"/>
                </a:lnTo>
                <a:lnTo>
                  <a:pt x="2959" y="298"/>
                </a:lnTo>
                <a:lnTo>
                  <a:pt x="2962" y="304"/>
                </a:lnTo>
                <a:lnTo>
                  <a:pt x="2965" y="309"/>
                </a:lnTo>
                <a:lnTo>
                  <a:pt x="2967" y="316"/>
                </a:lnTo>
                <a:lnTo>
                  <a:pt x="2969" y="323"/>
                </a:lnTo>
                <a:lnTo>
                  <a:pt x="2970" y="331"/>
                </a:lnTo>
                <a:lnTo>
                  <a:pt x="2971" y="339"/>
                </a:lnTo>
                <a:lnTo>
                  <a:pt x="2971" y="349"/>
                </a:lnTo>
                <a:close/>
                <a:moveTo>
                  <a:pt x="2410" y="1159"/>
                </a:moveTo>
                <a:lnTo>
                  <a:pt x="2409" y="1175"/>
                </a:lnTo>
                <a:lnTo>
                  <a:pt x="2408" y="1188"/>
                </a:lnTo>
                <a:lnTo>
                  <a:pt x="2407" y="1199"/>
                </a:lnTo>
                <a:lnTo>
                  <a:pt x="2404" y="1207"/>
                </a:lnTo>
                <a:lnTo>
                  <a:pt x="2400" y="1214"/>
                </a:lnTo>
                <a:lnTo>
                  <a:pt x="2399" y="1216"/>
                </a:lnTo>
                <a:lnTo>
                  <a:pt x="2397" y="1218"/>
                </a:lnTo>
                <a:lnTo>
                  <a:pt x="2393" y="1220"/>
                </a:lnTo>
                <a:lnTo>
                  <a:pt x="2387" y="1221"/>
                </a:lnTo>
                <a:lnTo>
                  <a:pt x="2050" y="1221"/>
                </a:lnTo>
                <a:lnTo>
                  <a:pt x="2045" y="1221"/>
                </a:lnTo>
                <a:lnTo>
                  <a:pt x="2041" y="1221"/>
                </a:lnTo>
                <a:lnTo>
                  <a:pt x="2036" y="1220"/>
                </a:lnTo>
                <a:lnTo>
                  <a:pt x="2033" y="1219"/>
                </a:lnTo>
                <a:lnTo>
                  <a:pt x="2029" y="1217"/>
                </a:lnTo>
                <a:lnTo>
                  <a:pt x="2026" y="1216"/>
                </a:lnTo>
                <a:lnTo>
                  <a:pt x="2022" y="1213"/>
                </a:lnTo>
                <a:lnTo>
                  <a:pt x="2018" y="1211"/>
                </a:lnTo>
                <a:lnTo>
                  <a:pt x="2016" y="1207"/>
                </a:lnTo>
                <a:lnTo>
                  <a:pt x="2013" y="1204"/>
                </a:lnTo>
                <a:lnTo>
                  <a:pt x="2010" y="1201"/>
                </a:lnTo>
                <a:lnTo>
                  <a:pt x="2009" y="1197"/>
                </a:lnTo>
                <a:lnTo>
                  <a:pt x="2007" y="1191"/>
                </a:lnTo>
                <a:lnTo>
                  <a:pt x="2006" y="1186"/>
                </a:lnTo>
                <a:lnTo>
                  <a:pt x="2006" y="1180"/>
                </a:lnTo>
                <a:lnTo>
                  <a:pt x="2006" y="1175"/>
                </a:lnTo>
                <a:lnTo>
                  <a:pt x="2006" y="507"/>
                </a:lnTo>
                <a:lnTo>
                  <a:pt x="2006" y="503"/>
                </a:lnTo>
                <a:lnTo>
                  <a:pt x="2006" y="501"/>
                </a:lnTo>
                <a:lnTo>
                  <a:pt x="2007" y="498"/>
                </a:lnTo>
                <a:lnTo>
                  <a:pt x="2009" y="496"/>
                </a:lnTo>
                <a:lnTo>
                  <a:pt x="2012" y="494"/>
                </a:lnTo>
                <a:lnTo>
                  <a:pt x="2015" y="491"/>
                </a:lnTo>
                <a:lnTo>
                  <a:pt x="2018" y="490"/>
                </a:lnTo>
                <a:lnTo>
                  <a:pt x="2021" y="488"/>
                </a:lnTo>
                <a:lnTo>
                  <a:pt x="2032" y="486"/>
                </a:lnTo>
                <a:lnTo>
                  <a:pt x="2045" y="484"/>
                </a:lnTo>
                <a:lnTo>
                  <a:pt x="2061" y="483"/>
                </a:lnTo>
                <a:lnTo>
                  <a:pt x="2080" y="482"/>
                </a:lnTo>
                <a:lnTo>
                  <a:pt x="2101" y="483"/>
                </a:lnTo>
                <a:lnTo>
                  <a:pt x="2117" y="484"/>
                </a:lnTo>
                <a:lnTo>
                  <a:pt x="2130" y="486"/>
                </a:lnTo>
                <a:lnTo>
                  <a:pt x="2135" y="487"/>
                </a:lnTo>
                <a:lnTo>
                  <a:pt x="2140" y="488"/>
                </a:lnTo>
                <a:lnTo>
                  <a:pt x="2144" y="490"/>
                </a:lnTo>
                <a:lnTo>
                  <a:pt x="2147" y="491"/>
                </a:lnTo>
                <a:lnTo>
                  <a:pt x="2149" y="494"/>
                </a:lnTo>
                <a:lnTo>
                  <a:pt x="2152" y="496"/>
                </a:lnTo>
                <a:lnTo>
                  <a:pt x="2154" y="498"/>
                </a:lnTo>
                <a:lnTo>
                  <a:pt x="2155" y="501"/>
                </a:lnTo>
                <a:lnTo>
                  <a:pt x="2156" y="503"/>
                </a:lnTo>
                <a:lnTo>
                  <a:pt x="2156" y="507"/>
                </a:lnTo>
                <a:lnTo>
                  <a:pt x="2156" y="1099"/>
                </a:lnTo>
                <a:lnTo>
                  <a:pt x="2387" y="1099"/>
                </a:lnTo>
                <a:lnTo>
                  <a:pt x="2393" y="1100"/>
                </a:lnTo>
                <a:lnTo>
                  <a:pt x="2395" y="1100"/>
                </a:lnTo>
                <a:lnTo>
                  <a:pt x="2397" y="1102"/>
                </a:lnTo>
                <a:lnTo>
                  <a:pt x="2399" y="1103"/>
                </a:lnTo>
                <a:lnTo>
                  <a:pt x="2400" y="1106"/>
                </a:lnTo>
                <a:lnTo>
                  <a:pt x="2404" y="1111"/>
                </a:lnTo>
                <a:lnTo>
                  <a:pt x="2407" y="1120"/>
                </a:lnTo>
                <a:lnTo>
                  <a:pt x="2408" y="1124"/>
                </a:lnTo>
                <a:lnTo>
                  <a:pt x="2408" y="1131"/>
                </a:lnTo>
                <a:lnTo>
                  <a:pt x="2409" y="1144"/>
                </a:lnTo>
                <a:lnTo>
                  <a:pt x="2410" y="1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61449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563687"/>
            <a:ext cx="7921625" cy="2736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7584" y="4587974"/>
            <a:ext cx="1080120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fld id="{38C17C95-A73E-4312-BD4E-776042B80140}" type="datetime1">
              <a:rPr lang="fi-FI" smtClean="0"/>
              <a:t>25.8.2015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0238" y="4587974"/>
            <a:ext cx="5624090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587974"/>
            <a:ext cx="216396" cy="1440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fld id="{E98EDE5A-921A-434D-93D9-BC17B5E312F5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1188" y="1203325"/>
            <a:ext cx="792162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769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8" r:id="rId3"/>
    <p:sldLayoutId id="2147483650" r:id="rId4"/>
    <p:sldLayoutId id="2147483659" r:id="rId5"/>
    <p:sldLayoutId id="2147483661" r:id="rId6"/>
    <p:sldLayoutId id="2147483674" r:id="rId7"/>
    <p:sldLayoutId id="2147483651" r:id="rId8"/>
    <p:sldLayoutId id="2147483660" r:id="rId9"/>
    <p:sldLayoutId id="2147483662" r:id="rId10"/>
    <p:sldLayoutId id="2147483652" r:id="rId11"/>
    <p:sldLayoutId id="2147483653" r:id="rId12"/>
    <p:sldLayoutId id="2147483663" r:id="rId13"/>
    <p:sldLayoutId id="2147483664" r:id="rId14"/>
    <p:sldLayoutId id="2147483665" r:id="rId15"/>
    <p:sldLayoutId id="2147483668" r:id="rId16"/>
    <p:sldLayoutId id="2147483670" r:id="rId17"/>
    <p:sldLayoutId id="2147483675" r:id="rId18"/>
    <p:sldLayoutId id="2147483676" r:id="rId19"/>
    <p:sldLayoutId id="2147483677" r:id="rId20"/>
    <p:sldLayoutId id="2147483654" r:id="rId21"/>
    <p:sldLayoutId id="2147483669" r:id="rId22"/>
    <p:sldLayoutId id="2147483680" r:id="rId23"/>
    <p:sldLayoutId id="2147483681" r:id="rId24"/>
    <p:sldLayoutId id="2147483679" r:id="rId25"/>
    <p:sldLayoutId id="2147483671" r:id="rId26"/>
    <p:sldLayoutId id="2147483672" r:id="rId27"/>
    <p:sldLayoutId id="2147483667" r:id="rId28"/>
    <p:sldLayoutId id="2147483750" r:id="rId29"/>
    <p:sldLayoutId id="2147483751" r:id="rId30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6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7800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9388" algn="l" defTabSz="9144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738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4125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433513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612900" indent="-179388" algn="l" defTabSz="914400" rtl="0" eaLnBrk="1" latinLnBrk="0" hangingPunct="1"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9" b="8999"/>
          <a:stretch/>
        </p:blipFill>
        <p:spPr>
          <a:xfrm>
            <a:off x="144463" y="158750"/>
            <a:ext cx="8823325" cy="4826000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611560" y="188285"/>
            <a:ext cx="7921626" cy="871297"/>
          </a:xfrm>
        </p:spPr>
        <p:txBody>
          <a:bodyPr/>
          <a:lstStyle/>
          <a:p>
            <a:r>
              <a:rPr lang="fi-FI" sz="4400" dirty="0" smtClean="0">
                <a:solidFill>
                  <a:schemeClr val="tx1"/>
                </a:solidFill>
              </a:rPr>
              <a:t>MITEN </a:t>
            </a:r>
            <a:r>
              <a:rPr lang="fi-FI" sz="4400" dirty="0" smtClean="0">
                <a:solidFill>
                  <a:schemeClr val="tx1"/>
                </a:solidFill>
              </a:rPr>
              <a:t>voit johtaja?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13" name="Alaotsikko 12"/>
          <p:cNvSpPr>
            <a:spLocks noGrp="1"/>
          </p:cNvSpPr>
          <p:nvPr>
            <p:ph type="subTitle" idx="1"/>
          </p:nvPr>
        </p:nvSpPr>
        <p:spPr>
          <a:xfrm>
            <a:off x="3131468" y="4299942"/>
            <a:ext cx="5689004" cy="288032"/>
          </a:xfrm>
        </p:spPr>
        <p:txBody>
          <a:bodyPr/>
          <a:lstStyle/>
          <a:p>
            <a:r>
              <a:rPr lang="fi-FI" dirty="0" smtClean="0"/>
              <a:t>Miten voit </a:t>
            </a:r>
            <a:r>
              <a:rPr lang="fi-FI" dirty="0" smtClean="0"/>
              <a:t>johtaja? –tutkimusraportti </a:t>
            </a:r>
          </a:p>
          <a:p>
            <a:r>
              <a:rPr lang="fi-FI" dirty="0" smtClean="0"/>
              <a:t>Elon ja LähiTapiolan teettämä, johtajan </a:t>
            </a:r>
            <a:r>
              <a:rPr lang="fi-FI" dirty="0" err="1" smtClean="0"/>
              <a:t>työhyvinvointia</a:t>
            </a:r>
            <a:r>
              <a:rPr lang="fi-FI" dirty="0" smtClean="0"/>
              <a:t> tarkasteleva tutkimus</a:t>
            </a:r>
            <a:br>
              <a:rPr lang="fi-FI" dirty="0" smtClean="0"/>
            </a:br>
            <a:r>
              <a:rPr lang="fi-FI" dirty="0" smtClean="0"/>
              <a:t>Elokuu 2015</a:t>
            </a:r>
            <a:endParaRPr lang="fi-FI" dirty="0"/>
          </a:p>
        </p:txBody>
      </p:sp>
      <p:pic>
        <p:nvPicPr>
          <p:cNvPr id="2" name="Kuva 1" descr="Lahitapiola_elo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98094"/>
            <a:ext cx="3240360" cy="6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763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6699273" y="1328858"/>
            <a:ext cx="2049192" cy="34275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accent6"/>
                </a:solidFill>
              </a:rPr>
              <a:t>Palkkajohtajista ei kukaan ilmoittanut olevansa eri mieltä väitteen terveydentilani on mielestäni hyvä </a:t>
            </a:r>
            <a:r>
              <a:rPr lang="fi-FI" sz="1400" dirty="0" smtClean="0">
                <a:solidFill>
                  <a:schemeClr val="accent6"/>
                </a:solidFill>
              </a:rPr>
              <a:t>kanssa. Omistajayrittäjistä väitteen kanssa erimieltä oli 1,3 %. 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481" y="339502"/>
            <a:ext cx="7921625" cy="864096"/>
          </a:xfrm>
        </p:spPr>
        <p:txBody>
          <a:bodyPr/>
          <a:lstStyle/>
          <a:p>
            <a:r>
              <a:rPr lang="fi-FI" dirty="0" smtClean="0"/>
              <a:t>Palkkajohtajat kokevat voivansa paremmin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44460" y="2180818"/>
            <a:ext cx="324742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dirty="0" smtClean="0">
                <a:solidFill>
                  <a:schemeClr val="accent6"/>
                </a:solidFill>
              </a:rPr>
              <a:t>Terveydentilani on mielestäni hyvä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954566" y="1945049"/>
            <a:ext cx="115212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100" b="1" dirty="0" smtClean="0">
                <a:solidFill>
                  <a:schemeClr val="accent6"/>
                </a:solidFill>
              </a:rPr>
              <a:t>Palkkajohtajat</a:t>
            </a:r>
            <a:r>
              <a:rPr lang="fi-FI" sz="1600" b="1" dirty="0" smtClean="0">
                <a:solidFill>
                  <a:schemeClr val="accent6"/>
                </a:solidFill>
              </a:rPr>
              <a:t> </a:t>
            </a:r>
            <a:r>
              <a:rPr lang="fi-FI" sz="2000" b="1" dirty="0" smtClean="0">
                <a:solidFill>
                  <a:srgbClr val="6B9449"/>
                </a:solidFill>
              </a:rPr>
              <a:t>81%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5148064" y="1945049"/>
            <a:ext cx="115212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100" b="1" dirty="0">
                <a:solidFill>
                  <a:schemeClr val="accent6"/>
                </a:solidFill>
              </a:rPr>
              <a:t>Omistajayrittäjät</a:t>
            </a:r>
            <a:r>
              <a:rPr lang="fi-FI" sz="1600" b="1" dirty="0" smtClean="0">
                <a:solidFill>
                  <a:schemeClr val="accent6"/>
                </a:solidFill>
              </a:rPr>
              <a:t> </a:t>
            </a:r>
            <a:r>
              <a:rPr lang="fi-FI" sz="2000" b="1" dirty="0">
                <a:solidFill>
                  <a:schemeClr val="accent6"/>
                </a:solidFill>
              </a:rPr>
              <a:t>66% 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244460" y="3178474"/>
            <a:ext cx="371010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dirty="0" smtClean="0">
                <a:solidFill>
                  <a:schemeClr val="accent6"/>
                </a:solidFill>
              </a:rPr>
              <a:t>Ravitsemustottumukseni ovat terveelliset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3954566" y="3168254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000" b="1" dirty="0" smtClean="0">
                <a:solidFill>
                  <a:srgbClr val="6B9449"/>
                </a:solidFill>
              </a:rPr>
              <a:t>70</a:t>
            </a:r>
            <a:r>
              <a:rPr lang="fi-FI" sz="2000" b="1" dirty="0">
                <a:solidFill>
                  <a:srgbClr val="6B9449"/>
                </a:solidFill>
              </a:rPr>
              <a:t>%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5148064" y="3168254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000" b="1" dirty="0" smtClean="0">
                <a:solidFill>
                  <a:schemeClr val="accent6"/>
                </a:solidFill>
              </a:rPr>
              <a:t>62</a:t>
            </a:r>
            <a:r>
              <a:rPr lang="fi-FI" sz="2000" b="1" dirty="0">
                <a:solidFill>
                  <a:schemeClr val="accent6"/>
                </a:solidFill>
              </a:rPr>
              <a:t>%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244460" y="2679646"/>
            <a:ext cx="33914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dirty="0" smtClean="0">
                <a:solidFill>
                  <a:schemeClr val="accent6"/>
                </a:solidFill>
              </a:rPr>
              <a:t>Minulla on ainakin yksi harrastus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3954566" y="2643758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000" b="1" dirty="0" smtClean="0">
                <a:solidFill>
                  <a:srgbClr val="6B9449"/>
                </a:solidFill>
              </a:rPr>
              <a:t>83</a:t>
            </a:r>
            <a:r>
              <a:rPr lang="fi-FI" sz="2000" b="1" dirty="0">
                <a:solidFill>
                  <a:srgbClr val="6B9449"/>
                </a:solidFill>
              </a:rPr>
              <a:t>%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5148064" y="2643758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000" b="1" dirty="0" smtClean="0">
                <a:solidFill>
                  <a:schemeClr val="accent6"/>
                </a:solidFill>
              </a:rPr>
              <a:t>66</a:t>
            </a:r>
            <a:r>
              <a:rPr lang="fi-FI" sz="2000" b="1" dirty="0">
                <a:solidFill>
                  <a:schemeClr val="accent6"/>
                </a:solidFill>
              </a:rPr>
              <a:t>% 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244460" y="4422352"/>
            <a:ext cx="288738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dirty="0" smtClean="0">
                <a:solidFill>
                  <a:schemeClr val="accent6"/>
                </a:solidFill>
              </a:rPr>
              <a:t>Vietän riittävästi vapaa-aikaa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3954566" y="4423518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000" b="1" dirty="0" smtClean="0">
                <a:solidFill>
                  <a:srgbClr val="6B9449"/>
                </a:solidFill>
              </a:rPr>
              <a:t>49</a:t>
            </a:r>
            <a:r>
              <a:rPr lang="fi-FI" sz="2000" b="1" dirty="0">
                <a:solidFill>
                  <a:srgbClr val="6B9449"/>
                </a:solidFill>
              </a:rPr>
              <a:t>%</a:t>
            </a:r>
          </a:p>
        </p:txBody>
      </p:sp>
      <p:sp>
        <p:nvSpPr>
          <p:cNvPr id="41" name="Tekstiruutu 40"/>
          <p:cNvSpPr txBox="1"/>
          <p:nvPr/>
        </p:nvSpPr>
        <p:spPr>
          <a:xfrm>
            <a:off x="5148064" y="4423518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000" b="1" dirty="0" smtClean="0">
                <a:solidFill>
                  <a:schemeClr val="accent6"/>
                </a:solidFill>
              </a:rPr>
              <a:t>37</a:t>
            </a:r>
            <a:r>
              <a:rPr lang="fi-FI" sz="2000" b="1" dirty="0">
                <a:solidFill>
                  <a:schemeClr val="accent6"/>
                </a:solidFill>
              </a:rPr>
              <a:t>% 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244460" y="3677302"/>
            <a:ext cx="3391436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dirty="0" smtClean="0">
                <a:solidFill>
                  <a:schemeClr val="accent6"/>
                </a:solidFill>
              </a:rPr>
              <a:t>Uskon terveydentilani olevan hyvä </a:t>
            </a:r>
            <a:br>
              <a:rPr lang="fi-FI" sz="1600" dirty="0" smtClean="0">
                <a:solidFill>
                  <a:schemeClr val="accent6"/>
                </a:solidFill>
              </a:rPr>
            </a:br>
            <a:r>
              <a:rPr lang="fi-FI" sz="1600" dirty="0" smtClean="0">
                <a:solidFill>
                  <a:schemeClr val="accent6"/>
                </a:solidFill>
              </a:rPr>
              <a:t>5 vuoden kuluttua</a:t>
            </a:r>
          </a:p>
        </p:txBody>
      </p:sp>
      <p:sp>
        <p:nvSpPr>
          <p:cNvPr id="45" name="Tekstiruutu 44"/>
          <p:cNvSpPr txBox="1"/>
          <p:nvPr/>
        </p:nvSpPr>
        <p:spPr>
          <a:xfrm>
            <a:off x="3954566" y="3795886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000" b="1" dirty="0" smtClean="0">
                <a:solidFill>
                  <a:srgbClr val="6B9449"/>
                </a:solidFill>
              </a:rPr>
              <a:t>65</a:t>
            </a:r>
            <a:r>
              <a:rPr lang="fi-FI" sz="2000" b="1" dirty="0">
                <a:solidFill>
                  <a:srgbClr val="6B9449"/>
                </a:solidFill>
              </a:rPr>
              <a:t>%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5148064" y="3795886"/>
            <a:ext cx="1152128" cy="3804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000" b="1" dirty="0" smtClean="0">
                <a:solidFill>
                  <a:schemeClr val="accent6"/>
                </a:solidFill>
              </a:rPr>
              <a:t>55%</a:t>
            </a:r>
            <a:endParaRPr lang="fi-FI" sz="2000" b="1" dirty="0">
              <a:solidFill>
                <a:schemeClr val="accent6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45433" y="4876006"/>
            <a:ext cx="5624090" cy="144016"/>
          </a:xfrm>
        </p:spPr>
        <p:txBody>
          <a:bodyPr/>
          <a:lstStyle/>
          <a:p>
            <a:r>
              <a:rPr lang="fi-FI" dirty="0" smtClean="0"/>
              <a:t>Elo ja LähiTapiola: Kuinka voit johtaja? 2015</a:t>
            </a:r>
            <a:endParaRPr lang="fi-FI" dirty="0"/>
          </a:p>
        </p:txBody>
      </p:sp>
      <p:pic>
        <p:nvPicPr>
          <p:cNvPr id="24" name="Kuva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99" y="1275606"/>
            <a:ext cx="603561" cy="829068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60" y="1184841"/>
            <a:ext cx="700280" cy="96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64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395536" y="1347614"/>
            <a:ext cx="6912767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339502"/>
            <a:ext cx="7921625" cy="864096"/>
          </a:xfrm>
        </p:spPr>
        <p:txBody>
          <a:bodyPr/>
          <a:lstStyle/>
          <a:p>
            <a:r>
              <a:rPr lang="fi-FI" sz="3200" dirty="0" smtClean="0"/>
              <a:t>Vain kolmannes kokee että hallitustyöskentelystä on hyötyä arkipäivän työssä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452319" y="1425892"/>
            <a:ext cx="1512169" cy="29965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>
                <a:solidFill>
                  <a:schemeClr val="accent5"/>
                </a:solidFill>
              </a:rPr>
              <a:t>Arvioi seuraavia </a:t>
            </a:r>
            <a:r>
              <a:rPr lang="fi-FI" sz="1600" i="1" dirty="0" err="1" smtClean="0">
                <a:solidFill>
                  <a:schemeClr val="accent5"/>
                </a:solidFill>
              </a:rPr>
              <a:t>hallitustyösken-telyä</a:t>
            </a:r>
            <a:r>
              <a:rPr lang="fi-FI" sz="1600" i="1" dirty="0" smtClean="0">
                <a:solidFill>
                  <a:schemeClr val="accent5"/>
                </a:solidFill>
              </a:rPr>
              <a:t> </a:t>
            </a:r>
            <a:r>
              <a:rPr lang="fi-FI" sz="1600" i="1" dirty="0">
                <a:solidFill>
                  <a:schemeClr val="accent5"/>
                </a:solidFill>
              </a:rPr>
              <a:t>koskevia väittämiä.</a:t>
            </a:r>
            <a:endParaRPr lang="fi-FI" sz="16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5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21483" y="2067694"/>
            <a:ext cx="137268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Hallituksesta on hyötyä arkipäivän työssäni</a:t>
            </a:r>
            <a:endParaRPr lang="fi-FI" sz="1200" dirty="0" smtClean="0"/>
          </a:p>
        </p:txBody>
      </p:sp>
      <p:sp>
        <p:nvSpPr>
          <p:cNvPr id="14" name="Tekstiruutu 13"/>
          <p:cNvSpPr txBox="1"/>
          <p:nvPr/>
        </p:nvSpPr>
        <p:spPr>
          <a:xfrm>
            <a:off x="1894169" y="2067694"/>
            <a:ext cx="1079148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Hallituksen ja johdon välinen yhteistyö on toimivaa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200930" y="2067694"/>
            <a:ext cx="1083038" cy="10081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Asiat valmistellaan ja esitellään riittävän huolellisesti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39552" y="1651634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rgbClr val="B00000"/>
                </a:solidFill>
              </a:rPr>
              <a:t>32%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971190" y="163564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56%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3275856" y="163564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44%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505316" y="2067694"/>
            <a:ext cx="1146804" cy="100811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Hallituksen puheenjohtajalla on hyvät </a:t>
            </a:r>
            <a:r>
              <a:rPr lang="fi-FI" sz="1200" dirty="0" smtClean="0"/>
              <a:t>toiminta-edellytykset</a:t>
            </a:r>
            <a:endParaRPr lang="fi-FI" sz="1200" dirty="0"/>
          </a:p>
        </p:txBody>
      </p:sp>
      <p:sp>
        <p:nvSpPr>
          <p:cNvPr id="24" name="Tekstiruutu 23"/>
          <p:cNvSpPr txBox="1"/>
          <p:nvPr/>
        </p:nvSpPr>
        <p:spPr>
          <a:xfrm>
            <a:off x="4572000" y="163564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57%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5868144" y="2067694"/>
            <a:ext cx="1280373" cy="118069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Hallituksen jäsenillä on </a:t>
            </a:r>
            <a:r>
              <a:rPr lang="fi-FI" sz="1200" dirty="0" smtClean="0"/>
              <a:t>hallitus-työskentelyssä </a:t>
            </a:r>
            <a:r>
              <a:rPr lang="fi-FI" sz="1200" dirty="0"/>
              <a:t>tarvittava osaaminen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012160" y="163564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46%</a:t>
            </a:r>
          </a:p>
        </p:txBody>
      </p:sp>
      <p:sp>
        <p:nvSpPr>
          <p:cNvPr id="27" name="Kuvaselitesuorakulmio 26"/>
          <p:cNvSpPr/>
          <p:nvPr/>
        </p:nvSpPr>
        <p:spPr>
          <a:xfrm>
            <a:off x="7452320" y="2966499"/>
            <a:ext cx="1512168" cy="910164"/>
          </a:xfrm>
          <a:prstGeom prst="wedgeRectCallout">
            <a:avLst>
              <a:gd name="adj1" fmla="val -48095"/>
              <a:gd name="adj2" fmla="val 7232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Täysin samaa mieltä tai jokseenkin samaa mieltä olevien %-osuudet </a:t>
            </a:r>
            <a:endParaRPr lang="fi-FI" sz="120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545920" y="3755217"/>
            <a:ext cx="1348248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Hallituksen puheenjohtajalla on </a:t>
            </a:r>
            <a:r>
              <a:rPr lang="fi-FI" sz="1200" dirty="0" smtClean="0"/>
              <a:t>hallitustyöskentelyssä </a:t>
            </a:r>
            <a:r>
              <a:rPr lang="fi-FI" sz="1200" dirty="0"/>
              <a:t>tarvittava osaaminen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267744" y="3755217"/>
            <a:ext cx="1538812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Yrityksen maineenhallintaan liittyvät toimintatavat ja käytännöt ovat kunnossa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4060207" y="3755217"/>
            <a:ext cx="121125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 err="1" smtClean="0"/>
              <a:t>Hallitustyösken-telyä</a:t>
            </a:r>
            <a:r>
              <a:rPr lang="fi-FI" sz="1200" dirty="0" smtClean="0"/>
              <a:t> </a:t>
            </a:r>
            <a:r>
              <a:rPr lang="fi-FI" sz="1200" dirty="0"/>
              <a:t>arvioidaan säännöllisesti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11560" y="329183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56%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2339752" y="329183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/>
              <a:t>5</a:t>
            </a:r>
            <a:r>
              <a:rPr lang="fi-FI" sz="2400" b="1" dirty="0" smtClean="0"/>
              <a:t>9%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4139952" y="329183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rgbClr val="B00000"/>
                </a:solidFill>
              </a:rPr>
              <a:t>21%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5874694" y="3755217"/>
            <a:ext cx="1217586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Hallituksessa on osaamista yrityksen liiketoiminnan kehittämiseen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5940152" y="329183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47%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205931" y="494801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2184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5481" y="339502"/>
            <a:ext cx="7921625" cy="864096"/>
          </a:xfrm>
        </p:spPr>
        <p:txBody>
          <a:bodyPr/>
          <a:lstStyle/>
          <a:p>
            <a:r>
              <a:rPr lang="fi-FI" sz="3200" dirty="0" smtClean="0"/>
              <a:t>Palkkajohtajat kokevat hallitustyöskentelyn paremmaksi </a:t>
            </a:r>
            <a:endParaRPr lang="fi-FI" sz="3200" dirty="0"/>
          </a:p>
        </p:txBody>
      </p:sp>
      <p:sp>
        <p:nvSpPr>
          <p:cNvPr id="5" name="Tekstiruutu 4"/>
          <p:cNvSpPr txBox="1"/>
          <p:nvPr/>
        </p:nvSpPr>
        <p:spPr>
          <a:xfrm>
            <a:off x="5250710" y="1923448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31%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6444208" y="1923448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chemeClr val="accent3"/>
                </a:solidFill>
              </a:rPr>
              <a:t>33% 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28" name="Tekstiruutu 27"/>
          <p:cNvSpPr txBox="1"/>
          <p:nvPr/>
        </p:nvSpPr>
        <p:spPr>
          <a:xfrm>
            <a:off x="5250710" y="3363664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50%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6444208" y="3363664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45%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5250710" y="2643556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rgbClr val="6B9449"/>
                </a:solidFill>
              </a:rPr>
              <a:t>60%</a:t>
            </a:r>
            <a:endParaRPr lang="fi-FI" sz="1400" b="1" dirty="0">
              <a:solidFill>
                <a:srgbClr val="6B9449"/>
              </a:solidFill>
            </a:endParaRPr>
          </a:p>
        </p:txBody>
      </p:sp>
      <p:sp>
        <p:nvSpPr>
          <p:cNvPr id="36" name="Tekstiruutu 35"/>
          <p:cNvSpPr txBox="1"/>
          <p:nvPr/>
        </p:nvSpPr>
        <p:spPr>
          <a:xfrm>
            <a:off x="6444208" y="2643556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rgbClr val="C00000"/>
                </a:solidFill>
              </a:rPr>
              <a:t>40% </a:t>
            </a:r>
            <a:endParaRPr lang="fi-FI" sz="1400" b="1" dirty="0">
              <a:solidFill>
                <a:srgbClr val="C00000"/>
              </a:solidFill>
            </a:endParaRPr>
          </a:p>
        </p:txBody>
      </p:sp>
      <p:sp>
        <p:nvSpPr>
          <p:cNvPr id="40" name="Tekstiruutu 39"/>
          <p:cNvSpPr txBox="1"/>
          <p:nvPr/>
        </p:nvSpPr>
        <p:spPr>
          <a:xfrm>
            <a:off x="5250710" y="4803883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51%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41" name="Tekstiruutu 40"/>
          <p:cNvSpPr txBox="1"/>
          <p:nvPr/>
        </p:nvSpPr>
        <p:spPr>
          <a:xfrm>
            <a:off x="6444208" y="4803883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chemeClr val="accent3"/>
                </a:solidFill>
              </a:rPr>
              <a:t>46% 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45" name="Tekstiruutu 44"/>
          <p:cNvSpPr txBox="1"/>
          <p:nvPr/>
        </p:nvSpPr>
        <p:spPr>
          <a:xfrm>
            <a:off x="5250710" y="4083772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63%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46" name="Tekstiruutu 45"/>
          <p:cNvSpPr txBox="1"/>
          <p:nvPr/>
        </p:nvSpPr>
        <p:spPr>
          <a:xfrm>
            <a:off x="6444208" y="4083772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58%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683568" y="1923563"/>
            <a:ext cx="377505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Hallituksesta on hyötyä arkipäivän työssäni</a:t>
            </a:r>
            <a:endParaRPr lang="fi-FI" sz="1200" dirty="0" smtClean="0">
              <a:solidFill>
                <a:schemeClr val="accent6"/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683568" y="2278945"/>
            <a:ext cx="403244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Hallituksen ja johdon välinen yhteistyö on toimivaa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83568" y="2634327"/>
            <a:ext cx="362828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Asiat valmistellaan ja esitellään riittävän huolellisesti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683568" y="2989709"/>
            <a:ext cx="388966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Hallituksen puheenjohtajalla on hyvät </a:t>
            </a:r>
            <a:r>
              <a:rPr lang="fi-FI" sz="1200" dirty="0" smtClean="0">
                <a:solidFill>
                  <a:schemeClr val="accent6"/>
                </a:solidFill>
              </a:rPr>
              <a:t>toiminta-edellytykset</a:t>
            </a:r>
            <a:endParaRPr lang="fi-FI" sz="1200" dirty="0">
              <a:solidFill>
                <a:schemeClr val="accent6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683568" y="3345091"/>
            <a:ext cx="4645834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Hallituksen jäsenillä on </a:t>
            </a:r>
            <a:r>
              <a:rPr lang="fi-FI" sz="1200" dirty="0" smtClean="0">
                <a:solidFill>
                  <a:schemeClr val="accent6"/>
                </a:solidFill>
              </a:rPr>
              <a:t>hallitus-työskentelyssä </a:t>
            </a:r>
            <a:r>
              <a:rPr lang="fi-FI" sz="1200" dirty="0">
                <a:solidFill>
                  <a:schemeClr val="accent6"/>
                </a:solidFill>
              </a:rPr>
              <a:t>tarvittava osaaminen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683568" y="3700473"/>
            <a:ext cx="481109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Hallituksen puheenjohtajalla on </a:t>
            </a:r>
            <a:r>
              <a:rPr lang="fi-FI" sz="1200" dirty="0" smtClean="0">
                <a:solidFill>
                  <a:schemeClr val="accent6"/>
                </a:solidFill>
              </a:rPr>
              <a:t>hallitustyöskentelyssä </a:t>
            </a:r>
            <a:r>
              <a:rPr lang="fi-FI" sz="1200" dirty="0">
                <a:solidFill>
                  <a:schemeClr val="accent6"/>
                </a:solidFill>
              </a:rPr>
              <a:t>tarvittava osaaminen</a:t>
            </a:r>
          </a:p>
        </p:txBody>
      </p:sp>
      <p:sp>
        <p:nvSpPr>
          <p:cNvPr id="32" name="Tekstiruutu 31"/>
          <p:cNvSpPr txBox="1"/>
          <p:nvPr/>
        </p:nvSpPr>
        <p:spPr>
          <a:xfrm>
            <a:off x="683568" y="4055855"/>
            <a:ext cx="5143206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Yrityksen maineenhallintaan liittyvät toimintatavat ja käytännöt ovat kunnossa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683568" y="4411237"/>
            <a:ext cx="439248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Hallitustyöskentelyä arvioidaan säännöllisesti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83568" y="4766616"/>
            <a:ext cx="468052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>
                <a:solidFill>
                  <a:schemeClr val="accent6"/>
                </a:solidFill>
              </a:rPr>
              <a:t>Hallituksessa on osaamista yrityksen liiketoiminnan kehittämiseen</a:t>
            </a:r>
          </a:p>
        </p:txBody>
      </p:sp>
      <p:sp>
        <p:nvSpPr>
          <p:cNvPr id="38" name="Tekstiruutu 37"/>
          <p:cNvSpPr txBox="1"/>
          <p:nvPr/>
        </p:nvSpPr>
        <p:spPr>
          <a:xfrm>
            <a:off x="5250710" y="2283502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60%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6444208" y="2283502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chemeClr val="accent3"/>
                </a:solidFill>
              </a:rPr>
              <a:t>55% 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43" name="Tekstiruutu 42"/>
          <p:cNvSpPr txBox="1"/>
          <p:nvPr/>
        </p:nvSpPr>
        <p:spPr>
          <a:xfrm>
            <a:off x="5250710" y="3003610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rgbClr val="6B9449"/>
                </a:solidFill>
              </a:rPr>
              <a:t>69%</a:t>
            </a:r>
            <a:endParaRPr lang="fi-FI" sz="1400" b="1" dirty="0">
              <a:solidFill>
                <a:srgbClr val="6B9449"/>
              </a:solidFill>
            </a:endParaRPr>
          </a:p>
        </p:txBody>
      </p:sp>
      <p:sp>
        <p:nvSpPr>
          <p:cNvPr id="47" name="Tekstiruutu 46"/>
          <p:cNvSpPr txBox="1"/>
          <p:nvPr/>
        </p:nvSpPr>
        <p:spPr>
          <a:xfrm>
            <a:off x="6444208" y="3003610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rgbClr val="C00000"/>
                </a:solidFill>
              </a:rPr>
              <a:t>54% </a:t>
            </a:r>
            <a:endParaRPr lang="fi-FI" sz="1400" b="1" dirty="0">
              <a:solidFill>
                <a:srgbClr val="C00000"/>
              </a:solidFill>
            </a:endParaRPr>
          </a:p>
        </p:txBody>
      </p:sp>
      <p:sp>
        <p:nvSpPr>
          <p:cNvPr id="48" name="Tekstiruutu 47"/>
          <p:cNvSpPr txBox="1"/>
          <p:nvPr/>
        </p:nvSpPr>
        <p:spPr>
          <a:xfrm>
            <a:off x="5250710" y="4443826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3"/>
                </a:solidFill>
              </a:rPr>
              <a:t>24%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49" name="Tekstiruutu 48"/>
          <p:cNvSpPr txBox="1"/>
          <p:nvPr/>
        </p:nvSpPr>
        <p:spPr>
          <a:xfrm>
            <a:off x="6444208" y="4443826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chemeClr val="accent3"/>
                </a:solidFill>
              </a:rPr>
              <a:t>21% </a:t>
            </a:r>
            <a:endParaRPr lang="fi-FI" sz="1400" b="1" dirty="0">
              <a:solidFill>
                <a:schemeClr val="accent3"/>
              </a:solidFill>
            </a:endParaRPr>
          </a:p>
        </p:txBody>
      </p:sp>
      <p:sp>
        <p:nvSpPr>
          <p:cNvPr id="50" name="Tekstiruutu 49"/>
          <p:cNvSpPr txBox="1"/>
          <p:nvPr/>
        </p:nvSpPr>
        <p:spPr>
          <a:xfrm>
            <a:off x="5250710" y="3723718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rgbClr val="6B9449"/>
                </a:solidFill>
              </a:rPr>
              <a:t>72%</a:t>
            </a:r>
            <a:endParaRPr lang="fi-FI" sz="1400" b="1" dirty="0">
              <a:solidFill>
                <a:srgbClr val="6B9449"/>
              </a:solidFill>
            </a:endParaRPr>
          </a:p>
        </p:txBody>
      </p:sp>
      <p:sp>
        <p:nvSpPr>
          <p:cNvPr id="51" name="Tekstiruutu 50"/>
          <p:cNvSpPr txBox="1"/>
          <p:nvPr/>
        </p:nvSpPr>
        <p:spPr>
          <a:xfrm>
            <a:off x="6444208" y="3723718"/>
            <a:ext cx="11521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rgbClr val="C00000"/>
                </a:solidFill>
              </a:rPr>
              <a:t>52%</a:t>
            </a:r>
            <a:endParaRPr lang="fi-FI" sz="1400" b="1" dirty="0">
              <a:solidFill>
                <a:srgbClr val="C00000"/>
              </a:solidFill>
            </a:endParaRPr>
          </a:p>
        </p:txBody>
      </p:sp>
      <p:sp>
        <p:nvSpPr>
          <p:cNvPr id="52" name="Tekstiruutu 51"/>
          <p:cNvSpPr txBox="1"/>
          <p:nvPr/>
        </p:nvSpPr>
        <p:spPr>
          <a:xfrm>
            <a:off x="5250710" y="1681583"/>
            <a:ext cx="11521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100" b="1" dirty="0" smtClean="0">
                <a:solidFill>
                  <a:schemeClr val="accent6"/>
                </a:solidFill>
              </a:rPr>
              <a:t>Palkkajohtajat</a:t>
            </a:r>
            <a:endParaRPr lang="fi-FI" sz="2000" b="1" dirty="0" smtClean="0">
              <a:solidFill>
                <a:srgbClr val="6B9449"/>
              </a:solidFill>
            </a:endParaRPr>
          </a:p>
        </p:txBody>
      </p:sp>
      <p:sp>
        <p:nvSpPr>
          <p:cNvPr id="53" name="Tekstiruutu 52"/>
          <p:cNvSpPr txBox="1"/>
          <p:nvPr/>
        </p:nvSpPr>
        <p:spPr>
          <a:xfrm>
            <a:off x="6403515" y="1691356"/>
            <a:ext cx="1152128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100" b="1" dirty="0" smtClean="0">
                <a:solidFill>
                  <a:schemeClr val="accent6"/>
                </a:solidFill>
              </a:rPr>
              <a:t>Omistajayrittäjät</a:t>
            </a:r>
            <a:endParaRPr lang="fi-FI" sz="2000" b="1" dirty="0">
              <a:solidFill>
                <a:schemeClr val="accent6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67767" y="4956912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pic>
        <p:nvPicPr>
          <p:cNvPr id="39" name="Kuva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38971"/>
            <a:ext cx="492273" cy="676199"/>
          </a:xfrm>
          <a:prstGeom prst="rect">
            <a:avLst/>
          </a:prstGeom>
        </p:spPr>
      </p:pic>
      <p:pic>
        <p:nvPicPr>
          <p:cNvPr id="44" name="Kuva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018" y="1067112"/>
            <a:ext cx="571158" cy="7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24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/>
          <p:cNvSpPr/>
          <p:nvPr/>
        </p:nvSpPr>
        <p:spPr>
          <a:xfrm>
            <a:off x="395537" y="1366803"/>
            <a:ext cx="6624734" cy="3653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Kokemus Stressistä eri vastaajaryhmissä 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467544" y="1419622"/>
            <a:ext cx="3384376" cy="128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600" dirty="0" smtClean="0"/>
              <a:t>Miltei puolet (49,2%) tuntee olonsa stressaantuneeksi. </a:t>
            </a:r>
            <a:endParaRPr lang="fi-FI" sz="2600" dirty="0"/>
          </a:p>
        </p:txBody>
      </p:sp>
      <p:sp>
        <p:nvSpPr>
          <p:cNvPr id="14" name="Kuvaselitesuorakulmio 13"/>
          <p:cNvSpPr/>
          <p:nvPr/>
        </p:nvSpPr>
        <p:spPr>
          <a:xfrm>
            <a:off x="7164288" y="4022819"/>
            <a:ext cx="1798148" cy="997203"/>
          </a:xfrm>
          <a:prstGeom prst="wedgeRectCallout">
            <a:avLst>
              <a:gd name="adj1" fmla="val 29965"/>
              <a:gd name="adj2" fmla="val -6652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Täysin samaa mieltä tai jokseenkin samaa mieltä olevien %-osuudet </a:t>
            </a:r>
            <a:endParaRPr lang="fi-FI" sz="1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164288" y="1292328"/>
            <a:ext cx="1944216" cy="271958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 smtClean="0">
                <a:solidFill>
                  <a:schemeClr val="accent5"/>
                </a:solidFill>
              </a:rPr>
              <a:t>Tunnen oloni stressaantuneeksi. </a:t>
            </a: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5"/>
                </a:solidFill>
              </a:rPr>
              <a:t>Stressillä </a:t>
            </a:r>
            <a:r>
              <a:rPr lang="fi-FI" sz="1400" i="1" dirty="0">
                <a:solidFill>
                  <a:schemeClr val="accent5"/>
                </a:solidFill>
              </a:rPr>
              <a:t>tarkoitetaan tilannetta, jossa tunnet itsesi jännittyneeksi, levottomaksi, hermostuneeksi tai ahdistuneeksi tai sinun on vaikea nukkua asioiden vaivatessa jatkuvasti mieltäsi</a:t>
            </a:r>
            <a:r>
              <a:rPr lang="fi-FI" sz="1400" i="1" dirty="0" smtClean="0">
                <a:solidFill>
                  <a:schemeClr val="accent5"/>
                </a:solidFill>
              </a:rPr>
              <a:t>.</a:t>
            </a:r>
            <a:endParaRPr lang="fi-FI" sz="1400" i="1" dirty="0">
              <a:solidFill>
                <a:schemeClr val="accent5"/>
              </a:solidFill>
            </a:endParaRPr>
          </a:p>
        </p:txBody>
      </p:sp>
      <p:sp>
        <p:nvSpPr>
          <p:cNvPr id="22" name="Tekstiruutu 21"/>
          <p:cNvSpPr txBox="1"/>
          <p:nvPr/>
        </p:nvSpPr>
        <p:spPr>
          <a:xfrm>
            <a:off x="611560" y="3786479"/>
            <a:ext cx="1161051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>
                <a:solidFill>
                  <a:schemeClr val="tx2"/>
                </a:solidFill>
              </a:rPr>
              <a:t>42 % </a:t>
            </a:r>
            <a:r>
              <a:rPr lang="fi-FI" sz="1200" dirty="0" smtClean="0">
                <a:solidFill>
                  <a:schemeClr val="tx2"/>
                </a:solidFill>
              </a:rPr>
              <a:t>Palkkajohtajista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051720" y="3786479"/>
            <a:ext cx="1224136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>
                <a:solidFill>
                  <a:schemeClr val="tx2"/>
                </a:solidFill>
              </a:rPr>
              <a:t>51 % </a:t>
            </a:r>
            <a:r>
              <a:rPr lang="fi-FI" sz="1200" dirty="0" smtClean="0">
                <a:solidFill>
                  <a:schemeClr val="tx2"/>
                </a:solidFill>
              </a:rPr>
              <a:t>omistajayrittäjistä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4067944" y="2409036"/>
            <a:ext cx="1318808" cy="10268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2600" b="1" dirty="0" smtClean="0">
                <a:solidFill>
                  <a:schemeClr val="tx2"/>
                </a:solidFill>
              </a:rPr>
              <a:t>   33 </a:t>
            </a:r>
            <a:r>
              <a:rPr lang="fi-FI" sz="2600" b="1" dirty="0">
                <a:solidFill>
                  <a:schemeClr val="tx2"/>
                </a:solidFill>
              </a:rPr>
              <a:t>% </a:t>
            </a:r>
            <a:r>
              <a:rPr lang="fi-FI" sz="2000" b="1" dirty="0" smtClean="0">
                <a:solidFill>
                  <a:schemeClr val="tx2"/>
                </a:solidFill>
              </a:rPr>
              <a:t/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1200" dirty="0" smtClean="0">
                <a:solidFill>
                  <a:schemeClr val="tx2"/>
                </a:solidFill>
              </a:rPr>
              <a:t>Yli 50 henkilöä työllistävän yrityksen johtaja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5508104" y="2409036"/>
            <a:ext cx="1584176" cy="102681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2000" b="1" dirty="0" smtClean="0">
                <a:solidFill>
                  <a:schemeClr val="tx2"/>
                </a:solidFill>
              </a:rPr>
              <a:t>     </a:t>
            </a:r>
            <a:r>
              <a:rPr lang="fi-FI" sz="2600" b="1" dirty="0" smtClean="0">
                <a:solidFill>
                  <a:schemeClr val="tx2"/>
                </a:solidFill>
              </a:rPr>
              <a:t>51 % </a:t>
            </a:r>
            <a:r>
              <a:rPr lang="fi-FI" sz="2000" b="1" dirty="0" smtClean="0">
                <a:solidFill>
                  <a:schemeClr val="tx2"/>
                </a:solidFill>
              </a:rPr>
              <a:t/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1200" dirty="0" smtClean="0">
                <a:solidFill>
                  <a:schemeClr val="tx2"/>
                </a:solidFill>
              </a:rPr>
              <a:t>Alle 50 </a:t>
            </a:r>
            <a:r>
              <a:rPr lang="fi-FI" sz="1200" dirty="0">
                <a:solidFill>
                  <a:schemeClr val="tx2"/>
                </a:solidFill>
              </a:rPr>
              <a:t>henkilöä työllistävän yrityksen johtaja</a:t>
            </a:r>
          </a:p>
        </p:txBody>
      </p:sp>
      <p:sp>
        <p:nvSpPr>
          <p:cNvPr id="28" name="Suorakulmio 27"/>
          <p:cNvSpPr/>
          <p:nvPr/>
        </p:nvSpPr>
        <p:spPr>
          <a:xfrm>
            <a:off x="3851920" y="3867894"/>
            <a:ext cx="3096344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Stressaantunein ikäluokka on 33-39 -vuotiaat (66%). 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07504" y="4948978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07941"/>
            <a:ext cx="722759" cy="992801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597911"/>
            <a:ext cx="658271" cy="904219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27" y="2969285"/>
            <a:ext cx="636289" cy="874023"/>
          </a:xfrm>
          <a:prstGeom prst="rect">
            <a:avLst/>
          </a:prstGeom>
        </p:spPr>
      </p:pic>
      <p:pic>
        <p:nvPicPr>
          <p:cNvPr id="20" name="Kuva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2897424"/>
            <a:ext cx="715175" cy="98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17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/>
          <p:cNvSpPr/>
          <p:nvPr/>
        </p:nvSpPr>
        <p:spPr>
          <a:xfrm>
            <a:off x="611561" y="3172051"/>
            <a:ext cx="6768752" cy="1798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7921625" cy="864096"/>
          </a:xfrm>
        </p:spPr>
        <p:txBody>
          <a:bodyPr>
            <a:normAutofit/>
          </a:bodyPr>
          <a:lstStyle/>
          <a:p>
            <a:r>
              <a:rPr lang="fi-FI" dirty="0" smtClean="0"/>
              <a:t>Valtaosa nukkuu riittävästi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611560" y="1347614"/>
            <a:ext cx="2664296" cy="14429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/>
              <a:t>60% vastaajista nukkuu yli 7 tuntia yössä 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524328" y="1384084"/>
            <a:ext cx="1512168" cy="10575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>
                <a:solidFill>
                  <a:schemeClr val="accent5"/>
                </a:solidFill>
              </a:rPr>
              <a:t> Kuinka monta tuntia nukut keskimäärin yössä</a:t>
            </a:r>
            <a:r>
              <a:rPr lang="fi-FI" sz="1600" i="1" dirty="0" smtClean="0">
                <a:solidFill>
                  <a:schemeClr val="accent5"/>
                </a:solidFill>
              </a:rPr>
              <a:t>?</a:t>
            </a:r>
          </a:p>
        </p:txBody>
      </p:sp>
      <p:graphicFrame>
        <p:nvGraphicFramePr>
          <p:cNvPr id="18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899377"/>
              </p:ext>
            </p:extLst>
          </p:nvPr>
        </p:nvGraphicFramePr>
        <p:xfrm>
          <a:off x="3435574" y="1356334"/>
          <a:ext cx="3933759" cy="1434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" name="Tekstiruutu 33"/>
          <p:cNvSpPr txBox="1"/>
          <p:nvPr/>
        </p:nvSpPr>
        <p:spPr>
          <a:xfrm>
            <a:off x="981065" y="4198202"/>
            <a:ext cx="1070655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/>
              <a:t>63 </a:t>
            </a:r>
            <a:r>
              <a:rPr lang="fi-FI" sz="2600" b="1" dirty="0"/>
              <a:t>% </a:t>
            </a:r>
            <a:r>
              <a:rPr lang="fi-FI" sz="1200" dirty="0"/>
              <a:t>pal</a:t>
            </a:r>
            <a:r>
              <a:rPr lang="fi-FI" sz="1200" dirty="0" smtClean="0"/>
              <a:t>kkajohtajista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2195736" y="4198202"/>
            <a:ext cx="1224136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/>
              <a:t>58 % </a:t>
            </a:r>
            <a:r>
              <a:rPr lang="fi-FI" sz="1200" dirty="0" smtClean="0"/>
              <a:t>omistajayrittäjistä</a:t>
            </a:r>
          </a:p>
        </p:txBody>
      </p:sp>
      <p:sp>
        <p:nvSpPr>
          <p:cNvPr id="39" name="Tekstiruutu 38"/>
          <p:cNvSpPr txBox="1"/>
          <p:nvPr/>
        </p:nvSpPr>
        <p:spPr>
          <a:xfrm>
            <a:off x="4396445" y="4310860"/>
            <a:ext cx="959260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/>
              <a:t>65 </a:t>
            </a:r>
            <a:r>
              <a:rPr lang="fi-FI" sz="2600" b="1" dirty="0"/>
              <a:t>% </a:t>
            </a:r>
            <a:r>
              <a:rPr lang="fi-FI" sz="1200" dirty="0"/>
              <a:t>n</a:t>
            </a:r>
            <a:r>
              <a:rPr lang="fi-FI" sz="1200" dirty="0" smtClean="0"/>
              <a:t>aisjohtajista</a:t>
            </a:r>
          </a:p>
        </p:txBody>
      </p:sp>
      <p:sp>
        <p:nvSpPr>
          <p:cNvPr id="40" name="Tekstiruutu 39"/>
          <p:cNvSpPr txBox="1"/>
          <p:nvPr/>
        </p:nvSpPr>
        <p:spPr>
          <a:xfrm>
            <a:off x="5499721" y="4299942"/>
            <a:ext cx="1016495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/>
              <a:t>57 % </a:t>
            </a:r>
            <a:r>
              <a:rPr lang="fi-FI" sz="1200" dirty="0" smtClean="0"/>
              <a:t>miesjohtajista</a:t>
            </a:r>
          </a:p>
        </p:txBody>
      </p:sp>
      <p:pic>
        <p:nvPicPr>
          <p:cNvPr id="20" name="Picture 7" descr="C:\Users\killsmi\AppData\Local\Microsoft\Windows\Temporary Internet Files\Content.IE5\VBJ2IIVD\16594-illustrated-silhouette-of-a-business-woman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232" y="3520279"/>
            <a:ext cx="331816" cy="7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Kuva 20" descr="mi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04" y="3435846"/>
            <a:ext cx="346264" cy="864096"/>
          </a:xfrm>
          <a:prstGeom prst="rect">
            <a:avLst/>
          </a:prstGeom>
        </p:spPr>
      </p:pic>
      <p:sp>
        <p:nvSpPr>
          <p:cNvPr id="22" name="Suorakulmio 21"/>
          <p:cNvSpPr/>
          <p:nvPr/>
        </p:nvSpPr>
        <p:spPr>
          <a:xfrm>
            <a:off x="611561" y="3003798"/>
            <a:ext cx="6768752" cy="3724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Yli </a:t>
            </a:r>
            <a:r>
              <a:rPr lang="fi-FI" dirty="0"/>
              <a:t>7 tuntia yössä </a:t>
            </a:r>
            <a:r>
              <a:rPr lang="fi-FI" dirty="0" smtClean="0"/>
              <a:t>nukkuu</a:t>
            </a: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79512" y="4971900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559" y="3623743"/>
            <a:ext cx="492273" cy="676199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34" y="3515384"/>
            <a:ext cx="571158" cy="78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33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/>
          <p:cNvSpPr/>
          <p:nvPr/>
        </p:nvSpPr>
        <p:spPr>
          <a:xfrm>
            <a:off x="611561" y="1384084"/>
            <a:ext cx="6768752" cy="35996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38" y="267494"/>
            <a:ext cx="7921625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Omistajayrittäjillä on pitkät työviikot</a:t>
            </a:r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452321" y="1574556"/>
            <a:ext cx="1656183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 smtClean="0">
                <a:solidFill>
                  <a:schemeClr val="accent5"/>
                </a:solidFill>
              </a:rPr>
              <a:t>Mikä on työaikasi viikossa? 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5004048" y="2427734"/>
            <a:ext cx="1147327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>
                <a:solidFill>
                  <a:schemeClr val="tx2"/>
                </a:solidFill>
              </a:rPr>
              <a:t>30 % </a:t>
            </a:r>
            <a:r>
              <a:rPr lang="fi-FI" sz="2000" b="1" dirty="0">
                <a:solidFill>
                  <a:schemeClr val="tx2"/>
                </a:solidFill>
              </a:rPr>
              <a:t/>
            </a:r>
            <a:br>
              <a:rPr lang="fi-FI" sz="2000" b="1" dirty="0">
                <a:solidFill>
                  <a:schemeClr val="tx2"/>
                </a:solidFill>
              </a:rPr>
            </a:br>
            <a:r>
              <a:rPr lang="fi-FI" sz="1200" dirty="0" smtClean="0">
                <a:solidFill>
                  <a:schemeClr val="tx2"/>
                </a:solidFill>
              </a:rPr>
              <a:t>yli 50 h / </a:t>
            </a:r>
            <a:r>
              <a:rPr lang="fi-FI" sz="1200" dirty="0" err="1" smtClean="0">
                <a:solidFill>
                  <a:schemeClr val="tx2"/>
                </a:solidFill>
              </a:rPr>
              <a:t>vko</a:t>
            </a:r>
            <a:endParaRPr lang="fi-FI" sz="12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17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121210"/>
              </p:ext>
            </p:extLst>
          </p:nvPr>
        </p:nvGraphicFramePr>
        <p:xfrm>
          <a:off x="755576" y="1703008"/>
          <a:ext cx="3895328" cy="315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kstiruutu 18"/>
          <p:cNvSpPr txBox="1"/>
          <p:nvPr/>
        </p:nvSpPr>
        <p:spPr>
          <a:xfrm>
            <a:off x="6151375" y="2427734"/>
            <a:ext cx="1012913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>
                <a:solidFill>
                  <a:schemeClr val="tx2"/>
                </a:solidFill>
              </a:rPr>
              <a:t>6 </a:t>
            </a:r>
            <a:r>
              <a:rPr lang="fi-FI" sz="2600" b="1" dirty="0">
                <a:solidFill>
                  <a:schemeClr val="tx2"/>
                </a:solidFill>
              </a:rPr>
              <a:t>% </a:t>
            </a:r>
            <a:r>
              <a:rPr lang="fi-FI" sz="2000" b="1" dirty="0" smtClean="0">
                <a:solidFill>
                  <a:schemeClr val="tx2"/>
                </a:solidFill>
              </a:rPr>
              <a:t/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1200" dirty="0" smtClean="0">
                <a:solidFill>
                  <a:schemeClr val="tx2"/>
                </a:solidFill>
              </a:rPr>
              <a:t>Yli 60 h / </a:t>
            </a:r>
            <a:r>
              <a:rPr lang="fi-FI" sz="1200" dirty="0" err="1" smtClean="0">
                <a:solidFill>
                  <a:schemeClr val="tx2"/>
                </a:solidFill>
              </a:rPr>
              <a:t>vko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4932040" y="4238852"/>
            <a:ext cx="964705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>
                <a:solidFill>
                  <a:schemeClr val="tx2"/>
                </a:solidFill>
              </a:rPr>
              <a:t>30 </a:t>
            </a:r>
            <a:r>
              <a:rPr lang="fi-FI" sz="2600" b="1" dirty="0">
                <a:solidFill>
                  <a:schemeClr val="tx2"/>
                </a:solidFill>
              </a:rPr>
              <a:t>% </a:t>
            </a:r>
            <a:r>
              <a:rPr lang="fi-FI" sz="2000" b="1" dirty="0" smtClean="0">
                <a:solidFill>
                  <a:schemeClr val="tx2"/>
                </a:solidFill>
              </a:rPr>
              <a:t/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1200" dirty="0" smtClean="0">
                <a:solidFill>
                  <a:schemeClr val="tx2"/>
                </a:solidFill>
              </a:rPr>
              <a:t>yli 50 h / </a:t>
            </a:r>
            <a:r>
              <a:rPr lang="fi-FI" sz="1200" dirty="0" err="1" smtClean="0">
                <a:solidFill>
                  <a:schemeClr val="tx2"/>
                </a:solidFill>
              </a:rPr>
              <a:t>vko</a:t>
            </a:r>
            <a:endParaRPr lang="fi-FI" sz="1200" dirty="0" smtClean="0">
              <a:solidFill>
                <a:schemeClr val="tx2"/>
              </a:solidFill>
            </a:endParaRPr>
          </a:p>
        </p:txBody>
      </p:sp>
      <p:sp>
        <p:nvSpPr>
          <p:cNvPr id="21" name="Tekstiruutu 20"/>
          <p:cNvSpPr txBox="1"/>
          <p:nvPr/>
        </p:nvSpPr>
        <p:spPr>
          <a:xfrm>
            <a:off x="6156176" y="4238852"/>
            <a:ext cx="1011086" cy="65747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b="1" dirty="0" smtClean="0">
                <a:solidFill>
                  <a:srgbClr val="B00000"/>
                </a:solidFill>
              </a:rPr>
              <a:t>18 </a:t>
            </a:r>
            <a:r>
              <a:rPr lang="fi-FI" sz="2600" b="1" dirty="0">
                <a:solidFill>
                  <a:srgbClr val="B00000"/>
                </a:solidFill>
              </a:rPr>
              <a:t>%</a:t>
            </a:r>
            <a:r>
              <a:rPr lang="fi-FI" sz="2600" b="1" dirty="0">
                <a:solidFill>
                  <a:schemeClr val="tx2"/>
                </a:solidFill>
              </a:rPr>
              <a:t> </a:t>
            </a:r>
            <a:r>
              <a:rPr lang="fi-FI" sz="2000" b="1" dirty="0" smtClean="0">
                <a:solidFill>
                  <a:schemeClr val="tx2"/>
                </a:solidFill>
              </a:rPr>
              <a:t/>
            </a:r>
            <a:br>
              <a:rPr lang="fi-FI" sz="2000" b="1" dirty="0" smtClean="0">
                <a:solidFill>
                  <a:schemeClr val="tx2"/>
                </a:solidFill>
              </a:rPr>
            </a:br>
            <a:r>
              <a:rPr lang="fi-FI" sz="1200" dirty="0" smtClean="0">
                <a:solidFill>
                  <a:schemeClr val="tx2"/>
                </a:solidFill>
              </a:rPr>
              <a:t>Yli 60 h / </a:t>
            </a:r>
            <a:r>
              <a:rPr lang="fi-FI" sz="1200" dirty="0" err="1" smtClean="0">
                <a:solidFill>
                  <a:schemeClr val="tx2"/>
                </a:solidFill>
              </a:rPr>
              <a:t>vko</a:t>
            </a:r>
            <a:r>
              <a:rPr lang="fi-FI" sz="1200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5217098" y="2101020"/>
            <a:ext cx="172819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Palkkajohtajat 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148064" y="3909010"/>
            <a:ext cx="172819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Omistajayrittäjät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187624" y="1424967"/>
            <a:ext cx="244827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accent3"/>
                </a:solidFill>
              </a:rPr>
              <a:t>Kaikki vastaajat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107504" y="4983697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424" y="3057874"/>
            <a:ext cx="728489" cy="1000671"/>
          </a:xfrm>
          <a:prstGeom prst="rect">
            <a:avLst/>
          </a:prstGeom>
        </p:spPr>
      </p:pic>
      <p:pic>
        <p:nvPicPr>
          <p:cNvPr id="25" name="Kuva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07272"/>
            <a:ext cx="693936" cy="9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35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15"/>
          <p:cNvSpPr/>
          <p:nvPr/>
        </p:nvSpPr>
        <p:spPr>
          <a:xfrm>
            <a:off x="611561" y="2067056"/>
            <a:ext cx="6768752" cy="29102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Reilu puolet harkitsee siirtymistä toisiin tehtäviin, eläkkeelle tai pitemmälle vapaalle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524328" y="2067056"/>
            <a:ext cx="1512168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>
                <a:solidFill>
                  <a:schemeClr val="accent5"/>
                </a:solidFill>
              </a:rPr>
              <a:t>Oletko viime aikoina harkinnut vakavasti</a:t>
            </a:r>
            <a:r>
              <a:rPr lang="fi-FI" sz="1600" i="1" dirty="0" smtClean="0">
                <a:solidFill>
                  <a:schemeClr val="accent5"/>
                </a:solidFill>
              </a:rPr>
              <a:t>?</a:t>
            </a:r>
          </a:p>
          <a:p>
            <a:pPr>
              <a:buClr>
                <a:schemeClr val="accent2"/>
              </a:buClr>
            </a:pPr>
            <a:endParaRPr lang="fi-FI" sz="1600" i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406373"/>
              </p:ext>
            </p:extLst>
          </p:nvPr>
        </p:nvGraphicFramePr>
        <p:xfrm>
          <a:off x="1331640" y="2067056"/>
          <a:ext cx="5551513" cy="2910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07504" y="499948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716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/>
          <a:lstStyle/>
          <a:p>
            <a:r>
              <a:rPr lang="fi-FI" dirty="0" smtClean="0"/>
              <a:t>Koulutusta kaivataan hyvinvoinnin tueksi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3291830"/>
            <a:ext cx="7489205" cy="129614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oen saavani työlleni sen ansaitseman arvostuksen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11560" y="1347614"/>
            <a:ext cx="6696744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452321" y="1362925"/>
            <a:ext cx="1508066" cy="213480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 smtClean="0">
                <a:solidFill>
                  <a:schemeClr val="accent5"/>
                </a:solidFill>
              </a:rPr>
              <a:t>Millaista tukea haluaisit hyvinvointisi tueksi? </a:t>
            </a: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5"/>
                </a:solidFill>
              </a:rPr>
              <a:t>Avoin kysymys. </a:t>
            </a: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</p:txBody>
      </p:sp>
      <p:sp>
        <p:nvSpPr>
          <p:cNvPr id="7" name="Ellipsi 6"/>
          <p:cNvSpPr/>
          <p:nvPr/>
        </p:nvSpPr>
        <p:spPr>
          <a:xfrm>
            <a:off x="1034862" y="1362925"/>
            <a:ext cx="3249106" cy="3096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2800" b="1" dirty="0" smtClean="0"/>
              <a:t>Koulutusta </a:t>
            </a:r>
          </a:p>
          <a:p>
            <a:pPr marL="285750" lvl="0" indent="-285750">
              <a:buFontTx/>
              <a:buChar char="-"/>
            </a:pPr>
            <a:r>
              <a:rPr lang="fi-FI" sz="1400" dirty="0" smtClean="0"/>
              <a:t>Koulutusta </a:t>
            </a:r>
            <a:r>
              <a:rPr lang="fi-FI" sz="1400" dirty="0"/>
              <a:t>johtamisen tueksi. </a:t>
            </a:r>
            <a:endParaRPr lang="fi-FI" sz="1400" dirty="0" smtClean="0"/>
          </a:p>
          <a:p>
            <a:pPr marL="285750" lvl="0" indent="-285750">
              <a:buFontTx/>
              <a:buChar char="-"/>
            </a:pPr>
            <a:r>
              <a:rPr lang="fi-FI" sz="1400" dirty="0" smtClean="0"/>
              <a:t>Koulutusta </a:t>
            </a:r>
            <a:r>
              <a:rPr lang="fi-FI" sz="1400" dirty="0"/>
              <a:t>jaksamisen </a:t>
            </a:r>
            <a:r>
              <a:rPr lang="fi-FI" sz="1400" dirty="0" smtClean="0"/>
              <a:t>tueksi </a:t>
            </a:r>
          </a:p>
          <a:p>
            <a:pPr marL="285750" lvl="0" indent="-285750">
              <a:buFontTx/>
              <a:buChar char="-"/>
            </a:pPr>
            <a:r>
              <a:rPr lang="fi-FI" sz="1400" dirty="0" err="1" smtClean="0"/>
              <a:t>Uudelleenkoulut-tautumista</a:t>
            </a:r>
            <a:r>
              <a:rPr lang="fi-FI" sz="1400" dirty="0" smtClean="0"/>
              <a:t>  </a:t>
            </a:r>
            <a:endParaRPr lang="fi-FI" sz="1400" dirty="0"/>
          </a:p>
        </p:txBody>
      </p:sp>
      <p:sp>
        <p:nvSpPr>
          <p:cNvPr id="12" name="Ellipsi 11"/>
          <p:cNvSpPr/>
          <p:nvPr/>
        </p:nvSpPr>
        <p:spPr>
          <a:xfrm>
            <a:off x="3779912" y="1362924"/>
            <a:ext cx="2484276" cy="221693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Enemmän vapaa-aikaa</a:t>
            </a:r>
            <a:endParaRPr lang="fi-FI" dirty="0"/>
          </a:p>
        </p:txBody>
      </p:sp>
      <p:sp>
        <p:nvSpPr>
          <p:cNvPr id="17" name="Ellipsi 16"/>
          <p:cNvSpPr/>
          <p:nvPr/>
        </p:nvSpPr>
        <p:spPr>
          <a:xfrm>
            <a:off x="3605804" y="3154905"/>
            <a:ext cx="1912585" cy="1649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Lisää liikuntaa </a:t>
            </a:r>
            <a:endParaRPr lang="fi-FI" dirty="0"/>
          </a:p>
        </p:txBody>
      </p:sp>
      <p:sp>
        <p:nvSpPr>
          <p:cNvPr id="5" name="Ellipsi 4"/>
          <p:cNvSpPr/>
          <p:nvPr/>
        </p:nvSpPr>
        <p:spPr>
          <a:xfrm>
            <a:off x="5472100" y="3008345"/>
            <a:ext cx="1584176" cy="138885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 smtClean="0"/>
              <a:t>Henkilö-kohtaista sparrausta</a:t>
            </a:r>
            <a:endParaRPr lang="fi-FI" sz="160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0038" y="4876006"/>
            <a:ext cx="5624090" cy="144016"/>
          </a:xfrm>
        </p:spPr>
        <p:txBody>
          <a:bodyPr/>
          <a:lstStyle/>
          <a:p>
            <a:r>
              <a:rPr lang="fi-FI" dirty="0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307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/>
        </p:nvSpPr>
        <p:spPr>
          <a:xfrm>
            <a:off x="611561" y="1384085"/>
            <a:ext cx="6768751" cy="34919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11188" y="339502"/>
            <a:ext cx="7921625" cy="864096"/>
          </a:xfrm>
        </p:spPr>
        <p:txBody>
          <a:bodyPr/>
          <a:lstStyle/>
          <a:p>
            <a:r>
              <a:rPr lang="fi-FI" dirty="0" smtClean="0"/>
              <a:t>Yrittäjät kokevat työkykynsä huonommaksi</a:t>
            </a:r>
            <a:endParaRPr lang="fi-FI" dirty="0"/>
          </a:p>
        </p:txBody>
      </p:sp>
      <p:graphicFrame>
        <p:nvGraphicFramePr>
          <p:cNvPr id="4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918410"/>
              </p:ext>
            </p:extLst>
          </p:nvPr>
        </p:nvGraphicFramePr>
        <p:xfrm>
          <a:off x="611560" y="1347614"/>
          <a:ext cx="518457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7452320" y="1344591"/>
            <a:ext cx="1584176" cy="376602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>
                <a:solidFill>
                  <a:schemeClr val="accent5"/>
                </a:solidFill>
              </a:rPr>
              <a:t>Minkä pistemäärän antaisit nykyiselle työkyvyllesi? </a:t>
            </a:r>
            <a:endParaRPr lang="fi-FI" sz="16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6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600" i="1" dirty="0" smtClean="0">
                <a:solidFill>
                  <a:schemeClr val="accent5"/>
                </a:solidFill>
              </a:rPr>
              <a:t>Oletetaan</a:t>
            </a:r>
            <a:r>
              <a:rPr lang="fi-FI" sz="1600" i="1" dirty="0">
                <a:solidFill>
                  <a:schemeClr val="accent5"/>
                </a:solidFill>
              </a:rPr>
              <a:t>, että työkykysi on parhaimmillaan saanut 10 pistettä. 0 tarkoittaa sitä, ettet nykyisin pysty lainkaan työhön.</a:t>
            </a:r>
          </a:p>
          <a:p>
            <a:pPr>
              <a:buClr>
                <a:schemeClr val="accent2"/>
              </a:buClr>
            </a:pPr>
            <a:endParaRPr lang="fi-FI" sz="1600" dirty="0" smtClean="0"/>
          </a:p>
        </p:txBody>
      </p:sp>
      <p:sp>
        <p:nvSpPr>
          <p:cNvPr id="9" name="Kuvaselitesuorakulmio 8"/>
          <p:cNvSpPr/>
          <p:nvPr/>
        </p:nvSpPr>
        <p:spPr>
          <a:xfrm>
            <a:off x="91067" y="1919730"/>
            <a:ext cx="1744629" cy="2328064"/>
          </a:xfrm>
          <a:prstGeom prst="wedgeRectCallout">
            <a:avLst>
              <a:gd name="adj1" fmla="val 57704"/>
              <a:gd name="adj2" fmla="val 593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/>
              <a:t>Erittäin heikkoja arvosanoja 1-3 on antanut 2,7% vastaajista eli 22 yrittäjää. </a:t>
            </a:r>
          </a:p>
          <a:p>
            <a:pPr algn="ctr"/>
            <a:endParaRPr lang="fi-FI" sz="1200" dirty="0" smtClean="0"/>
          </a:p>
          <a:p>
            <a:pPr algn="ctr"/>
            <a:r>
              <a:rPr lang="fi-FI" sz="1200" dirty="0" smtClean="0"/>
              <a:t>Viisi </a:t>
            </a:r>
            <a:r>
              <a:rPr lang="fi-FI" sz="1200" dirty="0"/>
              <a:t>yrittäjää (0,61%) ilmoittaa olevansa täysin työkyvytön. Palkkajohtajista näin huonoa työkykyä ei ilmoita yksikään. </a:t>
            </a:r>
            <a:endParaRPr lang="fi-FI" sz="1200" dirty="0" smtClean="0"/>
          </a:p>
          <a:p>
            <a:pPr algn="ctr"/>
            <a:endParaRPr lang="fi-FI" sz="1200" dirty="0"/>
          </a:p>
        </p:txBody>
      </p:sp>
      <p:sp>
        <p:nvSpPr>
          <p:cNvPr id="16" name="Tekstiruutu 15"/>
          <p:cNvSpPr txBox="1"/>
          <p:nvPr/>
        </p:nvSpPr>
        <p:spPr>
          <a:xfrm>
            <a:off x="5864343" y="3507854"/>
            <a:ext cx="1371953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200" b="1" dirty="0" smtClean="0">
                <a:solidFill>
                  <a:schemeClr val="accent6"/>
                </a:solidFill>
              </a:rPr>
              <a:t>Omistajayrittäjistä</a:t>
            </a:r>
            <a:endParaRPr lang="fi-FI" sz="1200" b="1" dirty="0">
              <a:solidFill>
                <a:schemeClr val="accent6"/>
              </a:solidFill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3779912" y="3723878"/>
            <a:ext cx="1980220" cy="1273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600" dirty="0">
                <a:solidFill>
                  <a:schemeClr val="accent6"/>
                </a:solidFill>
              </a:rPr>
              <a:t>47% </a:t>
            </a:r>
            <a:r>
              <a:rPr lang="fi-FI" sz="1200" dirty="0" smtClean="0">
                <a:solidFill>
                  <a:schemeClr val="accent6"/>
                </a:solidFill>
              </a:rPr>
              <a:t/>
            </a:r>
            <a:br>
              <a:rPr lang="fi-FI" sz="1200" dirty="0" smtClean="0">
                <a:solidFill>
                  <a:schemeClr val="accent6"/>
                </a:solidFill>
              </a:rPr>
            </a:br>
            <a:r>
              <a:rPr lang="fi-FI" sz="1200" dirty="0" smtClean="0">
                <a:solidFill>
                  <a:schemeClr val="accent6"/>
                </a:solidFill>
              </a:rPr>
              <a:t>on </a:t>
            </a:r>
            <a:r>
              <a:rPr lang="fi-FI" sz="1200" dirty="0">
                <a:solidFill>
                  <a:schemeClr val="accent6"/>
                </a:solidFill>
              </a:rPr>
              <a:t>vastannut 9 tai 10. </a:t>
            </a:r>
            <a:br>
              <a:rPr lang="fi-FI" sz="1200" dirty="0">
                <a:solidFill>
                  <a:schemeClr val="accent6"/>
                </a:solidFill>
              </a:rPr>
            </a:br>
            <a:r>
              <a:rPr lang="fi-FI" sz="1200" dirty="0" smtClean="0">
                <a:solidFill>
                  <a:schemeClr val="accent6"/>
                </a:solidFill>
              </a:rPr>
              <a:t>Pistemäärän 8 työkyvylleen </a:t>
            </a:r>
            <a:r>
              <a:rPr lang="fi-FI" sz="1200" dirty="0">
                <a:solidFill>
                  <a:schemeClr val="accent6"/>
                </a:solidFill>
              </a:rPr>
              <a:t>on antanut 34%. 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endParaRPr lang="fi-FI" sz="1600" dirty="0" smtClean="0"/>
          </a:p>
        </p:txBody>
      </p:sp>
      <p:sp>
        <p:nvSpPr>
          <p:cNvPr id="18" name="Tekstiruutu 17"/>
          <p:cNvSpPr txBox="1"/>
          <p:nvPr/>
        </p:nvSpPr>
        <p:spPr>
          <a:xfrm>
            <a:off x="5864343" y="3723878"/>
            <a:ext cx="1587977" cy="1273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i-FI" sz="2600" dirty="0" smtClean="0">
                <a:solidFill>
                  <a:schemeClr val="accent6"/>
                </a:solidFill>
              </a:rPr>
              <a:t>33%</a:t>
            </a:r>
          </a:p>
          <a:p>
            <a:r>
              <a:rPr lang="fi-FI" sz="1200" dirty="0" smtClean="0">
                <a:solidFill>
                  <a:schemeClr val="accent6"/>
                </a:solidFill>
              </a:rPr>
              <a:t>on </a:t>
            </a:r>
            <a:r>
              <a:rPr lang="fi-FI" sz="1200" dirty="0">
                <a:solidFill>
                  <a:schemeClr val="accent6"/>
                </a:solidFill>
              </a:rPr>
              <a:t>vastannut 9 tai 10. </a:t>
            </a:r>
          </a:p>
          <a:p>
            <a:r>
              <a:rPr lang="fi-FI" sz="1200" dirty="0" smtClean="0">
                <a:solidFill>
                  <a:schemeClr val="accent6"/>
                </a:solidFill>
              </a:rPr>
              <a:t>Pistemäärän 8 on antanut </a:t>
            </a:r>
            <a:r>
              <a:rPr lang="fi-FI" sz="1200" dirty="0">
                <a:solidFill>
                  <a:schemeClr val="accent6"/>
                </a:solidFill>
              </a:rPr>
              <a:t>31%. 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endParaRPr lang="fi-FI" sz="1600" dirty="0" smtClean="0"/>
          </a:p>
        </p:txBody>
      </p:sp>
      <p:sp>
        <p:nvSpPr>
          <p:cNvPr id="20" name="Tekstiruutu 19"/>
          <p:cNvSpPr txBox="1"/>
          <p:nvPr/>
        </p:nvSpPr>
        <p:spPr>
          <a:xfrm>
            <a:off x="4211960" y="3466509"/>
            <a:ext cx="1152128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200" b="1" dirty="0" smtClean="0">
                <a:solidFill>
                  <a:schemeClr val="accent6"/>
                </a:solidFill>
              </a:rPr>
              <a:t>Palkkajohtajista</a:t>
            </a:r>
            <a:endParaRPr lang="fi-FI" sz="1200" b="1" dirty="0" smtClean="0">
              <a:solidFill>
                <a:srgbClr val="6B9449"/>
              </a:solidFill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100038" y="4948014"/>
            <a:ext cx="5624090" cy="144016"/>
          </a:xfrm>
        </p:spPr>
        <p:txBody>
          <a:bodyPr/>
          <a:lstStyle/>
          <a:p>
            <a:r>
              <a:rPr lang="fi-FI" dirty="0" smtClean="0"/>
              <a:t>Elo ja LähiTapiola: Kuinka voit johtaja? 2015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89" y="2643758"/>
            <a:ext cx="682175" cy="937053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612345"/>
            <a:ext cx="744301" cy="102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35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lisätiedot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 smtClean="0"/>
          </a:p>
          <a:p>
            <a:pPr marL="0" indent="0">
              <a:buNone/>
            </a:pPr>
            <a:r>
              <a:rPr lang="fi-FI" sz="1800" dirty="0" smtClean="0"/>
              <a:t>Tutkimuspäällikkö Minna Killström, LähiTapiola</a:t>
            </a:r>
            <a:br>
              <a:rPr lang="fi-FI" sz="1800" dirty="0" smtClean="0"/>
            </a:br>
            <a:r>
              <a:rPr lang="fi-FI" sz="1800" dirty="0" smtClean="0"/>
              <a:t>p</a:t>
            </a:r>
            <a:r>
              <a:rPr lang="fi-FI" sz="1800" dirty="0"/>
              <a:t>. 040 </a:t>
            </a:r>
            <a:r>
              <a:rPr lang="fi-FI" sz="1800" dirty="0" smtClean="0"/>
              <a:t>6312332 tai </a:t>
            </a:r>
            <a:r>
              <a:rPr lang="fi-FI" sz="1800" dirty="0" err="1" smtClean="0"/>
              <a:t>etunimi.sukunimi@lahitapiola.fi</a:t>
            </a:r>
            <a:r>
              <a:rPr lang="fi-FI" sz="1800" dirty="0" smtClean="0"/>
              <a:t> </a:t>
            </a:r>
            <a:endParaRPr lang="fi-FI" sz="1800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>
          <a:xfrm>
            <a:off x="179512" y="4876006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24877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3491880" y="1347614"/>
            <a:ext cx="5112568" cy="13026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Aihe koettiin kiinnostavaksi </a:t>
            </a:r>
            <a:br>
              <a:rPr lang="fi-FI" dirty="0" smtClean="0"/>
            </a:br>
            <a:r>
              <a:rPr lang="fi-FI" dirty="0" smtClean="0"/>
              <a:t>– yli tuhat vastaajaa</a:t>
            </a:r>
            <a:endParaRPr lang="fi-FI" dirty="0"/>
          </a:p>
        </p:txBody>
      </p:sp>
      <p:sp>
        <p:nvSpPr>
          <p:cNvPr id="5" name="Ellipsi 4"/>
          <p:cNvSpPr/>
          <p:nvPr/>
        </p:nvSpPr>
        <p:spPr>
          <a:xfrm>
            <a:off x="611560" y="1420088"/>
            <a:ext cx="2448272" cy="21602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/>
              <a:t>1008 vastaajaa</a:t>
            </a:r>
            <a:endParaRPr lang="fi-FI" sz="3200" dirty="0"/>
          </a:p>
        </p:txBody>
      </p:sp>
      <p:pic>
        <p:nvPicPr>
          <p:cNvPr id="1033" name="Picture 9" descr="C:\Users\killsmi\AppData\Local\Microsoft\Windows\Temporary Internet Files\Content.IE5\8W5D0SNX\business-people-grou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0225"/>
            <a:ext cx="1512168" cy="112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4211960" y="4299827"/>
            <a:ext cx="154764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400" b="1" dirty="0" smtClean="0">
                <a:solidFill>
                  <a:schemeClr val="accent6"/>
                </a:solidFill>
              </a:rPr>
              <a:t>Palkkajohtajia</a:t>
            </a:r>
            <a:endParaRPr lang="fi-FI" sz="1400" b="1" dirty="0" smtClean="0">
              <a:solidFill>
                <a:srgbClr val="6B9449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048691" y="4299827"/>
            <a:ext cx="154764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1400" b="1" dirty="0" smtClean="0">
                <a:solidFill>
                  <a:schemeClr val="accent6"/>
                </a:solidFill>
              </a:rPr>
              <a:t>Omistajayrittäjiä</a:t>
            </a:r>
            <a:endParaRPr lang="fi-FI" sz="1400" b="1" dirty="0">
              <a:solidFill>
                <a:schemeClr val="accent6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3779912" y="1491631"/>
            <a:ext cx="4680520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2000" dirty="0" smtClean="0"/>
              <a:t>Kysely </a:t>
            </a:r>
            <a:r>
              <a:rPr lang="fi-FI" sz="2000" dirty="0"/>
              <a:t>lähetettiin </a:t>
            </a:r>
            <a:r>
              <a:rPr lang="fi-FI" sz="2000" dirty="0" smtClean="0"/>
              <a:t>sähköpostitse </a:t>
            </a:r>
            <a:br>
              <a:rPr lang="fi-FI" sz="2000" dirty="0" smtClean="0"/>
            </a:br>
            <a:r>
              <a:rPr lang="fi-FI" sz="2000" dirty="0" smtClean="0"/>
              <a:t>n. 22 000 johtotehtävissä toimivalle, toukokuun 2015 lopussa.  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6035443" y="3822193"/>
            <a:ext cx="154764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800" b="1" dirty="0" smtClean="0">
                <a:solidFill>
                  <a:srgbClr val="6B9449"/>
                </a:solidFill>
              </a:rPr>
              <a:t>82%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211960" y="3777638"/>
            <a:ext cx="1547645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>
              <a:buClr>
                <a:schemeClr val="accent2"/>
              </a:buClr>
            </a:pPr>
            <a:r>
              <a:rPr lang="fi-FI" sz="2800" b="1" dirty="0" smtClean="0">
                <a:solidFill>
                  <a:schemeClr val="accent6"/>
                </a:solidFill>
              </a:rPr>
              <a:t>18% </a:t>
            </a:r>
            <a:endParaRPr lang="fi-FI" sz="2800" b="1" dirty="0">
              <a:solidFill>
                <a:schemeClr val="accent6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72046" y="494801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107" y="2730826"/>
            <a:ext cx="984545" cy="1352397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624" y="2586810"/>
            <a:ext cx="1142316" cy="15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909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Eniten vastaajia pienistä yrityksistä </a:t>
            </a:r>
            <a:endParaRPr lang="fi-FI" dirty="0"/>
          </a:p>
        </p:txBody>
      </p:sp>
      <p:graphicFrame>
        <p:nvGraphicFramePr>
          <p:cNvPr id="15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599966"/>
              </p:ext>
            </p:extLst>
          </p:nvPr>
        </p:nvGraphicFramePr>
        <p:xfrm>
          <a:off x="4211960" y="1347614"/>
          <a:ext cx="4536504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918095"/>
              </p:ext>
            </p:extLst>
          </p:nvPr>
        </p:nvGraphicFramePr>
        <p:xfrm>
          <a:off x="323528" y="1347614"/>
          <a:ext cx="3672408" cy="1656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923079"/>
              </p:ext>
            </p:extLst>
          </p:nvPr>
        </p:nvGraphicFramePr>
        <p:xfrm>
          <a:off x="323528" y="3147814"/>
          <a:ext cx="8424936" cy="1763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07504" y="494801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80405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3455876" y="1275607"/>
            <a:ext cx="1620180" cy="3733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Suurin osa kokeneita johtajia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3869922" y="4371950"/>
            <a:ext cx="79208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200" b="1" dirty="0" smtClean="0"/>
              <a:t>Naisia</a:t>
            </a:r>
            <a:br>
              <a:rPr lang="fi-FI" sz="1200" b="1" dirty="0" smtClean="0"/>
            </a:br>
            <a:r>
              <a:rPr lang="fi-FI" sz="1200" b="1" dirty="0" smtClean="0"/>
              <a:t> 30 %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851920" y="2705779"/>
            <a:ext cx="792088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1200" b="1" dirty="0" smtClean="0"/>
              <a:t>Miehiä</a:t>
            </a:r>
            <a:br>
              <a:rPr lang="fi-FI" sz="1200" b="1" dirty="0" smtClean="0"/>
            </a:br>
            <a:r>
              <a:rPr lang="fi-FI" sz="1200" b="1" dirty="0" smtClean="0"/>
              <a:t>70 %</a:t>
            </a:r>
          </a:p>
        </p:txBody>
      </p:sp>
      <p:pic>
        <p:nvPicPr>
          <p:cNvPr id="1031" name="Picture 7" descr="C:\Users\killsmi\AppData\Local\Microsoft\Windows\Temporary Internet Files\Content.IE5\VBJ2IIVD\16594-illustrated-silhouette-of-a-business-woman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90" y="3291830"/>
            <a:ext cx="504614" cy="11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834812"/>
              </p:ext>
            </p:extLst>
          </p:nvPr>
        </p:nvGraphicFramePr>
        <p:xfrm>
          <a:off x="5220072" y="2194813"/>
          <a:ext cx="3751312" cy="189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6012160" y="1822228"/>
            <a:ext cx="302433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b="1" dirty="0" smtClean="0"/>
              <a:t>Johtajakokemuksen pituus</a:t>
            </a:r>
          </a:p>
        </p:txBody>
      </p:sp>
      <p:graphicFrame>
        <p:nvGraphicFramePr>
          <p:cNvPr id="12" name="Chart 1" descr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601400"/>
              </p:ext>
            </p:extLst>
          </p:nvPr>
        </p:nvGraphicFramePr>
        <p:xfrm>
          <a:off x="179512" y="2047962"/>
          <a:ext cx="3127240" cy="19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kstiruutu 19"/>
          <p:cNvSpPr txBox="1"/>
          <p:nvPr/>
        </p:nvSpPr>
        <p:spPr>
          <a:xfrm>
            <a:off x="1115616" y="1779662"/>
            <a:ext cx="2340260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b="1" dirty="0" smtClean="0"/>
              <a:t>Ikä</a:t>
            </a:r>
          </a:p>
        </p:txBody>
      </p:sp>
      <p:pic>
        <p:nvPicPr>
          <p:cNvPr id="5" name="Kuva 4" descr="mie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292" y="1491630"/>
            <a:ext cx="473692" cy="1296144"/>
          </a:xfrm>
          <a:prstGeom prst="rect">
            <a:avLst/>
          </a:prstGeom>
        </p:spPr>
      </p:pic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7504" y="4937097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4483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339502"/>
            <a:ext cx="7921625" cy="864096"/>
          </a:xfrm>
        </p:spPr>
        <p:txBody>
          <a:bodyPr/>
          <a:lstStyle/>
          <a:p>
            <a:r>
              <a:rPr lang="fi-FI" dirty="0" smtClean="0"/>
              <a:t>Johtaja kokee työnsä merkitykselliseksi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3291830"/>
            <a:ext cx="7489205" cy="129614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oen saavani työlleni sen ansaitseman arvostuksen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11560" y="1347614"/>
            <a:ext cx="6840760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Kuvaselitesuorakulmio 4"/>
          <p:cNvSpPr/>
          <p:nvPr/>
        </p:nvSpPr>
        <p:spPr>
          <a:xfrm>
            <a:off x="7594285" y="2427734"/>
            <a:ext cx="1368152" cy="1224136"/>
          </a:xfrm>
          <a:prstGeom prst="wedgeRectCallout">
            <a:avLst>
              <a:gd name="adj1" fmla="val -38852"/>
              <a:gd name="adj2" fmla="val 61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Täysin samaa mieltä tai jokseenkin samaa mieltä olevien %-osuudet </a:t>
            </a:r>
            <a:endParaRPr lang="fi-FI" sz="1200" dirty="0"/>
          </a:p>
        </p:txBody>
      </p:sp>
      <p:sp>
        <p:nvSpPr>
          <p:cNvPr id="6" name="Tekstiruutu 5"/>
          <p:cNvSpPr txBox="1"/>
          <p:nvPr/>
        </p:nvSpPr>
        <p:spPr>
          <a:xfrm>
            <a:off x="683568" y="3291830"/>
            <a:ext cx="2088232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Koen saavani työlleni sen ansaitseman arvostuksen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137382" y="3291830"/>
            <a:ext cx="2088232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Koen työni merkitykselliseksi 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5220072" y="3291830"/>
            <a:ext cx="2088232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Työn hallinnan tunteeni on tällä hetkellä hyvä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596336" y="3916267"/>
            <a:ext cx="1440160" cy="110375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400" dirty="0" smtClean="0">
                <a:solidFill>
                  <a:schemeClr val="accent6"/>
                </a:solidFill>
              </a:rPr>
              <a:t>Vastausten keskiarvot olivat lähes samat kuin </a:t>
            </a:r>
            <a:br>
              <a:rPr lang="fi-FI" sz="1400" dirty="0" smtClean="0">
                <a:solidFill>
                  <a:schemeClr val="accent6"/>
                </a:solidFill>
              </a:rPr>
            </a:br>
            <a:r>
              <a:rPr lang="fi-FI" sz="1400" dirty="0" smtClean="0">
                <a:solidFill>
                  <a:schemeClr val="accent6"/>
                </a:solidFill>
              </a:rPr>
              <a:t>v. 2011 –kyselyssä. </a:t>
            </a:r>
          </a:p>
          <a:p>
            <a:pPr marL="0" indent="0">
              <a:buClr>
                <a:schemeClr val="accent2"/>
              </a:buClr>
              <a:buFontTx/>
              <a:buNone/>
            </a:pPr>
            <a:endParaRPr lang="fi-FI" sz="1100" dirty="0">
              <a:solidFill>
                <a:schemeClr val="accent6"/>
              </a:solidFill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080253" y="2797448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65%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3491880" y="2797448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rgbClr val="6B9449"/>
                </a:solidFill>
              </a:rPr>
              <a:t>84%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5698493" y="2797448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62%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594285" y="1362925"/>
            <a:ext cx="1366101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400" i="1" dirty="0">
                <a:solidFill>
                  <a:schemeClr val="accent5"/>
                </a:solidFill>
              </a:rPr>
              <a:t>Arvioi, miten hyvin seuraavat väittämät sopivat </a:t>
            </a:r>
            <a:r>
              <a:rPr lang="fi-FI" sz="1400" i="1" dirty="0" smtClean="0">
                <a:solidFill>
                  <a:schemeClr val="accent5"/>
                </a:solidFill>
              </a:rPr>
              <a:t>sinuun.</a:t>
            </a:r>
          </a:p>
        </p:txBody>
      </p:sp>
      <p:pic>
        <p:nvPicPr>
          <p:cNvPr id="7" name="Kuva 6" descr="palkint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7654"/>
            <a:ext cx="793370" cy="1089794"/>
          </a:xfrm>
          <a:prstGeom prst="rect">
            <a:avLst/>
          </a:prstGeom>
        </p:spPr>
      </p:pic>
      <p:pic>
        <p:nvPicPr>
          <p:cNvPr id="12" name="Kuva 11" descr="merkit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227" y="1707654"/>
            <a:ext cx="838749" cy="1152128"/>
          </a:xfrm>
          <a:prstGeom prst="rect">
            <a:avLst/>
          </a:prstGeom>
        </p:spPr>
      </p:pic>
      <p:pic>
        <p:nvPicPr>
          <p:cNvPr id="16" name="Kuva 15" descr="tasapain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63638"/>
            <a:ext cx="1100858" cy="1512168"/>
          </a:xfrm>
          <a:prstGeom prst="rect">
            <a:avLst/>
          </a:prstGeom>
        </p:spPr>
      </p:pic>
      <p:sp>
        <p:nvSpPr>
          <p:cNvPr id="17" name="Alatunnisteen paikkamerkki 16"/>
          <p:cNvSpPr>
            <a:spLocks noGrp="1"/>
          </p:cNvSpPr>
          <p:nvPr>
            <p:ph type="ftr" sz="quarter" idx="11"/>
          </p:nvPr>
        </p:nvSpPr>
        <p:spPr>
          <a:xfrm>
            <a:off x="179512" y="4948014"/>
            <a:ext cx="5624090" cy="144016"/>
          </a:xfrm>
        </p:spPr>
        <p:txBody>
          <a:bodyPr/>
          <a:lstStyle/>
          <a:p>
            <a:r>
              <a:rPr lang="fi-FI" dirty="0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06831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/>
          <a:lstStyle/>
          <a:p>
            <a:r>
              <a:rPr lang="fi-FI" dirty="0" smtClean="0"/>
              <a:t>Perusteluja työn hallinnan tunteesta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11560" y="3291830"/>
            <a:ext cx="7489205" cy="129614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oen saavani työlleni sen ansaitseman arvostuksen</a:t>
            </a: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611560" y="1347614"/>
            <a:ext cx="6840760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594285" y="1362925"/>
            <a:ext cx="1366101" cy="253491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>
                <a:solidFill>
                  <a:schemeClr val="accent5"/>
                </a:solidFill>
              </a:rPr>
              <a:t>Halutessasi voit perustella vastaustasi</a:t>
            </a:r>
            <a:r>
              <a:rPr lang="fi-FI" sz="1600" i="1" dirty="0" smtClean="0">
                <a:solidFill>
                  <a:schemeClr val="accent5"/>
                </a:solidFill>
              </a:rPr>
              <a:t>.</a:t>
            </a: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dirty="0" smtClean="0"/>
              <a:t>Työn suuri määrä korostui erityisesti omistajayrittäjien vastauksissa. </a:t>
            </a:r>
            <a:endParaRPr lang="fi-FI" sz="1400" i="1" dirty="0" smtClean="0">
              <a:solidFill>
                <a:schemeClr val="accent5"/>
              </a:solidFill>
            </a:endParaRPr>
          </a:p>
        </p:txBody>
      </p:sp>
      <p:sp>
        <p:nvSpPr>
          <p:cNvPr id="7" name="Ellipsi 6"/>
          <p:cNvSpPr/>
          <p:nvPr/>
        </p:nvSpPr>
        <p:spPr>
          <a:xfrm>
            <a:off x="1034862" y="1362925"/>
            <a:ext cx="3249106" cy="3096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</a:t>
            </a:r>
            <a:r>
              <a:rPr lang="fi-FI" sz="1400" dirty="0" smtClean="0"/>
              <a:t>öitä </a:t>
            </a:r>
            <a:r>
              <a:rPr lang="fi-FI" sz="1400" dirty="0"/>
              <a:t>liian </a:t>
            </a:r>
            <a:r>
              <a:rPr lang="fi-FI" sz="1400" dirty="0" smtClean="0"/>
              <a:t>paljon </a:t>
            </a:r>
            <a:endParaRPr lang="fi-FI" sz="1400" dirty="0"/>
          </a:p>
        </p:txBody>
      </p:sp>
      <p:sp>
        <p:nvSpPr>
          <p:cNvPr id="12" name="Ellipsi 11"/>
          <p:cNvSpPr/>
          <p:nvPr/>
        </p:nvSpPr>
        <p:spPr>
          <a:xfrm>
            <a:off x="3779912" y="1362924"/>
            <a:ext cx="2484276" cy="2216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 smtClean="0"/>
              <a:t>Työnantajia arvostetaan Suomessa liian vähän</a:t>
            </a:r>
            <a:endParaRPr lang="fi-FI" sz="1400" dirty="0"/>
          </a:p>
        </p:txBody>
      </p:sp>
      <p:sp>
        <p:nvSpPr>
          <p:cNvPr id="17" name="Ellipsi 16"/>
          <p:cNvSpPr/>
          <p:nvPr/>
        </p:nvSpPr>
        <p:spPr>
          <a:xfrm>
            <a:off x="4792397" y="3075805"/>
            <a:ext cx="1912585" cy="1649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T</a:t>
            </a:r>
            <a:r>
              <a:rPr lang="fi-FI" sz="1400" dirty="0" smtClean="0"/>
              <a:t>alouden </a:t>
            </a:r>
            <a:r>
              <a:rPr lang="fi-FI" sz="1400" dirty="0"/>
              <a:t>haasteet </a:t>
            </a:r>
            <a:r>
              <a:rPr lang="fi-FI" sz="1400" dirty="0" smtClean="0"/>
              <a:t>/ epävarmuus vähentävät </a:t>
            </a:r>
            <a:r>
              <a:rPr lang="fi-FI" sz="1400" dirty="0"/>
              <a:t>työn hallinnan tunnetta 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24599" y="494801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1259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395537" y="1347614"/>
            <a:ext cx="5112568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/>
          <a:lstStyle/>
          <a:p>
            <a:r>
              <a:rPr lang="fi-FI" sz="4000" dirty="0" smtClean="0"/>
              <a:t>Kursseja hyödynnetään eniten johtajuuden kehittämisessä</a:t>
            </a:r>
            <a:endParaRPr lang="fi-FI" sz="40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598387" y="1368498"/>
            <a:ext cx="1438109" cy="395068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400" i="1" dirty="0">
                <a:solidFill>
                  <a:schemeClr val="accent5"/>
                </a:solidFill>
              </a:rPr>
              <a:t>Mitä tahoja tai keinoja hyödynnät itsesi tai johtajuutesi </a:t>
            </a:r>
            <a:r>
              <a:rPr lang="fi-FI" sz="1400" i="1" dirty="0" smtClean="0">
                <a:solidFill>
                  <a:schemeClr val="accent5"/>
                </a:solidFill>
              </a:rPr>
              <a:t>kehittämisessä?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1"/>
                </a:solidFill>
              </a:rPr>
              <a:t>Muu, mikä -vastauksia 8%. Tässä yleisimmät maininnat: ”kollega” ja ”kokemus”. Myös asiakaspalaute ja omat verkostot mainittiin. </a:t>
            </a: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5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476902" y="1958097"/>
            <a:ext cx="1372685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Kurssit, koulutukset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992632" y="1958097"/>
            <a:ext cx="780997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Ystävät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156349" y="1958097"/>
            <a:ext cx="1211252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Työyhteisöltä kerättävä palaute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467544" y="145068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48%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835696" y="145068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46%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3131840" y="145068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44%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479344" y="1958097"/>
            <a:ext cx="1187500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Ammatti-kirjallisuus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611560" y="3651870"/>
            <a:ext cx="1238027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err="1" smtClean="0"/>
              <a:t>Johtajuus--verkostot</a:t>
            </a:r>
            <a:r>
              <a:rPr lang="fi-FI" sz="1600" dirty="0" smtClean="0"/>
              <a:t> ja alan järjestöt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248718" y="3651870"/>
            <a:ext cx="1198625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err="1" smtClean="0"/>
              <a:t>Coaching</a:t>
            </a:r>
            <a:r>
              <a:rPr lang="fi-FI" sz="1600" dirty="0" smtClean="0"/>
              <a:t> ja työnohjaus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572000" y="1450686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38%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83568" y="3139281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27%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2339752" y="3139281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10%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3763725" y="3651870"/>
            <a:ext cx="1600363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/>
              <a:t>Ei mahdollisuuksia kehittämiseen 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3923928" y="3139281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/>
              <a:t>7</a:t>
            </a:r>
            <a:r>
              <a:rPr lang="fi-FI" sz="2400" b="1" dirty="0" smtClean="0"/>
              <a:t>%</a:t>
            </a:r>
          </a:p>
        </p:txBody>
      </p:sp>
      <p:sp>
        <p:nvSpPr>
          <p:cNvPr id="6" name="Suorakulmio 5"/>
          <p:cNvSpPr/>
          <p:nvPr/>
        </p:nvSpPr>
        <p:spPr>
          <a:xfrm>
            <a:off x="5666844" y="1368498"/>
            <a:ext cx="1871246" cy="34129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/>
              <a:t>Palkkajohtajat hyödyntävät enemmän kursseja (</a:t>
            </a:r>
            <a:r>
              <a:rPr lang="fi-FI" sz="1400" dirty="0" smtClean="0"/>
              <a:t>55% </a:t>
            </a:r>
            <a:r>
              <a:rPr lang="fi-FI" sz="1400" dirty="0"/>
              <a:t>/ 46%), johtajuusverkostoja (39% / 24 %) sekä </a:t>
            </a:r>
            <a:r>
              <a:rPr lang="fi-FI" sz="1400" dirty="0" err="1"/>
              <a:t>Coachingia</a:t>
            </a:r>
            <a:r>
              <a:rPr lang="fi-FI" sz="1400" dirty="0"/>
              <a:t> (17% / 8%) kuin omistajayrittäjät</a:t>
            </a:r>
            <a:r>
              <a:rPr lang="fi-FI" sz="1400" dirty="0" smtClean="0"/>
              <a:t>.</a:t>
            </a:r>
          </a:p>
          <a:p>
            <a:pPr algn="ctr"/>
            <a:endParaRPr lang="fi-FI" sz="1400" dirty="0"/>
          </a:p>
          <a:p>
            <a:pPr algn="ctr"/>
            <a:r>
              <a:rPr lang="fi-FI" sz="1400" dirty="0"/>
              <a:t>Omistajayrittäjät taas hyödyntävät  palkkajohtajia enemmän kirjallisuutta (39 % / 34 %).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39776" y="4876006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108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395536" y="1347614"/>
            <a:ext cx="6984775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339502"/>
            <a:ext cx="7921625" cy="864096"/>
          </a:xfrm>
        </p:spPr>
        <p:txBody>
          <a:bodyPr/>
          <a:lstStyle/>
          <a:p>
            <a:r>
              <a:rPr lang="fi-FI" dirty="0" smtClean="0"/>
              <a:t>Työhön saadaan tukea perheeltä</a:t>
            </a:r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598387" y="1275606"/>
            <a:ext cx="1366101" cy="33966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600" i="1" dirty="0" smtClean="0">
                <a:solidFill>
                  <a:schemeClr val="accent5"/>
                </a:solidFill>
              </a:rPr>
              <a:t>Mistä saat parhaiten tukea työhösi?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i="1" dirty="0">
                <a:solidFill>
                  <a:schemeClr val="accent1"/>
                </a:solidFill>
              </a:rPr>
              <a:t>Palkkajohtajilla korostuu perhe/puoliso (43%). </a:t>
            </a: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1"/>
                </a:solidFill>
              </a:rPr>
              <a:t>Omistaja-yrittäjillä </a:t>
            </a:r>
            <a:r>
              <a:rPr lang="fi-FI" sz="1400" i="1" dirty="0">
                <a:solidFill>
                  <a:schemeClr val="accent1"/>
                </a:solidFill>
              </a:rPr>
              <a:t>korostuvat verkostot (27%). </a:t>
            </a: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5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620918" y="2174121"/>
            <a:ext cx="1372685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Perhe / puoliso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483768" y="2174121"/>
            <a:ext cx="100811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Verkostot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4226901" y="2174121"/>
            <a:ext cx="1137187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Ystävät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708775" y="166671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chemeClr val="tx2"/>
                </a:solidFill>
              </a:rPr>
              <a:t>41%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2404562" y="166671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chemeClr val="tx2"/>
                </a:solidFill>
              </a:rPr>
              <a:t>21%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4100349" y="166671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chemeClr val="tx2"/>
                </a:solidFill>
              </a:rPr>
              <a:t>14%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5904780" y="2150620"/>
            <a:ext cx="1187500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Yrityksen hallitus</a:t>
            </a:r>
          </a:p>
        </p:txBody>
      </p:sp>
      <p:sp>
        <p:nvSpPr>
          <p:cNvPr id="22" name="Tekstiruutu 21"/>
          <p:cNvSpPr txBox="1"/>
          <p:nvPr/>
        </p:nvSpPr>
        <p:spPr>
          <a:xfrm>
            <a:off x="575556" y="3723878"/>
            <a:ext cx="1044116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Muu taho</a:t>
            </a:r>
          </a:p>
        </p:txBody>
      </p:sp>
      <p:sp>
        <p:nvSpPr>
          <p:cNvPr id="23" name="Tekstiruutu 22"/>
          <p:cNvSpPr txBox="1"/>
          <p:nvPr/>
        </p:nvSpPr>
        <p:spPr>
          <a:xfrm>
            <a:off x="2267744" y="3723878"/>
            <a:ext cx="1198625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Hallituksen puheen-johtaja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5796136" y="1666710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chemeClr val="tx2"/>
                </a:solidFill>
              </a:rPr>
              <a:t>10%</a:t>
            </a:r>
          </a:p>
        </p:txBody>
      </p:sp>
      <p:sp>
        <p:nvSpPr>
          <p:cNvPr id="25" name="Tekstiruutu 24"/>
          <p:cNvSpPr txBox="1"/>
          <p:nvPr/>
        </p:nvSpPr>
        <p:spPr>
          <a:xfrm>
            <a:off x="606998" y="3209835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>
                <a:solidFill>
                  <a:schemeClr val="tx2"/>
                </a:solidFill>
              </a:rPr>
              <a:t>6</a:t>
            </a:r>
            <a:r>
              <a:rPr lang="fi-FI" sz="2400" b="1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2336711" y="3209835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>
                <a:solidFill>
                  <a:schemeClr val="tx2"/>
                </a:solidFill>
              </a:rPr>
              <a:t>5</a:t>
            </a:r>
            <a:r>
              <a:rPr lang="fi-FI" sz="2400" b="1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3887923" y="3723878"/>
            <a:ext cx="1299332" cy="31892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Lisäkoulutus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4066424" y="3209835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>
                <a:solidFill>
                  <a:schemeClr val="tx2"/>
                </a:solidFill>
              </a:rPr>
              <a:t>3%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5796136" y="3723878"/>
            <a:ext cx="1296144" cy="56514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>
              <a:buClr>
                <a:schemeClr val="accent2"/>
              </a:buClr>
              <a:buFontTx/>
              <a:buNone/>
            </a:pPr>
            <a:r>
              <a:rPr lang="fi-FI" sz="1600" dirty="0" smtClean="0">
                <a:solidFill>
                  <a:schemeClr val="tx2"/>
                </a:solidFill>
              </a:rPr>
              <a:t>Yrittäjäjärjestö tai vastaava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5796136" y="3209835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>
                <a:solidFill>
                  <a:schemeClr val="tx2"/>
                </a:solidFill>
              </a:rPr>
              <a:t>2</a:t>
            </a:r>
            <a:r>
              <a:rPr lang="fi-FI" sz="2400" b="1" dirty="0" smtClean="0">
                <a:solidFill>
                  <a:schemeClr val="tx2"/>
                </a:solidFill>
              </a:rPr>
              <a:t>%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96573" y="494801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  <p:sp>
        <p:nvSpPr>
          <p:cNvPr id="4" name="Kuvaselitesuorakulmio 3"/>
          <p:cNvSpPr/>
          <p:nvPr/>
        </p:nvSpPr>
        <p:spPr>
          <a:xfrm>
            <a:off x="7596336" y="4042803"/>
            <a:ext cx="1366101" cy="977220"/>
          </a:xfrm>
          <a:prstGeom prst="wedgeRectCallout">
            <a:avLst>
              <a:gd name="adj1" fmla="val -108789"/>
              <a:gd name="adj2" fmla="val -5085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smtClean="0"/>
              <a:t>20 omistajayrittäjää (n=825) vastasi saavansa tukea yrittäjäjärjestöltä. </a:t>
            </a:r>
            <a:endParaRPr lang="fi-FI" sz="1050" dirty="0"/>
          </a:p>
        </p:txBody>
      </p:sp>
    </p:spTree>
    <p:extLst>
      <p:ext uri="{BB962C8B-B14F-4D97-AF65-F5344CB8AC3E}">
        <p14:creationId xmlns:p14="http://schemas.microsoft.com/office/powerpoint/2010/main" val="4239220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/>
        </p:nvSpPr>
        <p:spPr>
          <a:xfrm>
            <a:off x="395536" y="1347614"/>
            <a:ext cx="6912767" cy="3456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1188" y="267494"/>
            <a:ext cx="7921625" cy="864096"/>
          </a:xfrm>
        </p:spPr>
        <p:txBody>
          <a:bodyPr/>
          <a:lstStyle/>
          <a:p>
            <a:r>
              <a:rPr lang="fi-FI" sz="4000" dirty="0" smtClean="0"/>
              <a:t>Palauttavasta vapaa-ajasta on puute</a:t>
            </a:r>
            <a:endParaRPr lang="fi-FI" sz="40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7380313" y="1203598"/>
            <a:ext cx="1584176" cy="465857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400" i="1" dirty="0">
                <a:solidFill>
                  <a:schemeClr val="accent5"/>
                </a:solidFill>
              </a:rPr>
              <a:t>Arvioi, miten hyvin seuraavat väittämät sopivat sinuun</a:t>
            </a:r>
            <a:r>
              <a:rPr lang="fi-FI" sz="1400" i="1" dirty="0" smtClean="0">
                <a:solidFill>
                  <a:schemeClr val="accent5"/>
                </a:solidFill>
              </a:rPr>
              <a:t>.</a:t>
            </a: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 smtClean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300" i="1" dirty="0" smtClean="0">
                <a:solidFill>
                  <a:schemeClr val="accent5"/>
                </a:solidFill>
              </a:rPr>
              <a:t>Vuonna 2011 teetetyssä vastaavassa tutkimuksessa vapaa-aikaa koettiin  olevan hiukan enemmän. Vastausten keskiarvo nyt 2,94 - vuonna 2011 keskiarvo oli  3,24.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r>
              <a:rPr lang="fi-FI" sz="1400" i="1" dirty="0" smtClean="0">
                <a:solidFill>
                  <a:schemeClr val="accent5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  <a:p>
            <a:pPr>
              <a:buClr>
                <a:schemeClr val="accent2"/>
              </a:buClr>
            </a:pPr>
            <a:endParaRPr lang="fi-FI" sz="1400" i="1" dirty="0">
              <a:solidFill>
                <a:schemeClr val="accent5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539552" y="3272551"/>
            <a:ext cx="1152128" cy="996033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Minulla on ainakin yksi mieluisa harrastus, jolle varaan </a:t>
            </a:r>
            <a:r>
              <a:rPr lang="fi-FI" sz="1200" dirty="0" smtClean="0"/>
              <a:t>aikaa.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1835696" y="3272551"/>
            <a:ext cx="103172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Terveydentilani on mielestäni hyvä.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3167045" y="3272551"/>
            <a:ext cx="1116923" cy="81136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Ravitsemus-tottumukseni ovat mielestäni terveelliset.</a:t>
            </a:r>
          </a:p>
        </p:txBody>
      </p:sp>
      <p:sp>
        <p:nvSpPr>
          <p:cNvPr id="18" name="Tekstiruutu 17"/>
          <p:cNvSpPr txBox="1"/>
          <p:nvPr/>
        </p:nvSpPr>
        <p:spPr>
          <a:xfrm>
            <a:off x="539552" y="2745964"/>
            <a:ext cx="1008112" cy="40185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69%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1889702" y="2745964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69%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3239852" y="2745964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63%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4499991" y="3272551"/>
            <a:ext cx="1224137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Näillä elintavoillani, uskon terveydentilani olevan seuraavan 5 vuoden kuluttua hyvä.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4590002" y="2745964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58%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5940152" y="3272551"/>
            <a:ext cx="1409759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fi-FI" sz="1200" dirty="0"/>
              <a:t>Vietän riittävästi palauttavaa vapaa-aikaa.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5940152" y="2745964"/>
            <a:ext cx="1008112" cy="44203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indent="0" algn="ctr">
              <a:buClr>
                <a:schemeClr val="accent2"/>
              </a:buClr>
              <a:buFontTx/>
              <a:buNone/>
            </a:pPr>
            <a:r>
              <a:rPr lang="fi-FI" sz="2400" b="1" dirty="0" smtClean="0"/>
              <a:t>38%</a:t>
            </a:r>
          </a:p>
        </p:txBody>
      </p:sp>
      <p:sp>
        <p:nvSpPr>
          <p:cNvPr id="27" name="Kuvaselitesuorakulmio 26"/>
          <p:cNvSpPr/>
          <p:nvPr/>
        </p:nvSpPr>
        <p:spPr>
          <a:xfrm>
            <a:off x="7363599" y="1923678"/>
            <a:ext cx="1600889" cy="933314"/>
          </a:xfrm>
          <a:prstGeom prst="wedgeRectCallout">
            <a:avLst>
              <a:gd name="adj1" fmla="val 41662"/>
              <a:gd name="adj2" fmla="val -663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smtClean="0"/>
              <a:t>Täysin samaa mieltä tai jokseenkin samaa mieltä olevien %-osuudet </a:t>
            </a:r>
            <a:endParaRPr lang="fi-FI" sz="1200" dirty="0"/>
          </a:p>
        </p:txBody>
      </p:sp>
      <p:pic>
        <p:nvPicPr>
          <p:cNvPr id="4" name="Kuva 3" descr="harrastu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35646"/>
            <a:ext cx="792088" cy="1088033"/>
          </a:xfrm>
          <a:prstGeom prst="rect">
            <a:avLst/>
          </a:prstGeom>
        </p:spPr>
      </p:pic>
      <p:pic>
        <p:nvPicPr>
          <p:cNvPr id="5" name="Kuva 4" descr="terveydentil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7654"/>
            <a:ext cx="681484" cy="936104"/>
          </a:xfrm>
          <a:prstGeom prst="rect">
            <a:avLst/>
          </a:prstGeom>
        </p:spPr>
      </p:pic>
      <p:pic>
        <p:nvPicPr>
          <p:cNvPr id="6" name="Kuva 5" descr="ruokavali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582" y="1707654"/>
            <a:ext cx="721362" cy="990882"/>
          </a:xfrm>
          <a:prstGeom prst="rect">
            <a:avLst/>
          </a:prstGeom>
        </p:spPr>
      </p:pic>
      <p:pic>
        <p:nvPicPr>
          <p:cNvPr id="7" name="Kuva 6" descr="terveys_5v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22" y="1744845"/>
            <a:ext cx="811674" cy="1114937"/>
          </a:xfrm>
          <a:prstGeom prst="rect">
            <a:avLst/>
          </a:prstGeom>
        </p:spPr>
      </p:pic>
      <p:pic>
        <p:nvPicPr>
          <p:cNvPr id="8" name="Kuva 7" descr="vapaa-aik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10" y="1667931"/>
            <a:ext cx="815246" cy="1119843"/>
          </a:xfrm>
          <a:prstGeom prst="rect">
            <a:avLst/>
          </a:prstGeom>
        </p:spPr>
      </p:pic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32127" y="4948014"/>
            <a:ext cx="5624090" cy="144016"/>
          </a:xfrm>
        </p:spPr>
        <p:txBody>
          <a:bodyPr/>
          <a:lstStyle/>
          <a:p>
            <a:r>
              <a:rPr lang="fi-FI" smtClean="0"/>
              <a:t>Elo ja LähiTapiola: Kuinka voit johtaja? 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15083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ähiTapiola_PowerPoint-pohja">
  <a:themeElements>
    <a:clrScheme name="Muodikas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 marL="0" indent="0">
          <a:buClr>
            <a:schemeClr val="accent2"/>
          </a:buClr>
          <a:buFontTx/>
          <a:buNone/>
          <a:defRPr sz="1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Lähitapiola">
      <a:dk1>
        <a:sysClr val="windowText" lastClr="000000"/>
      </a:dk1>
      <a:lt1>
        <a:sysClr val="window" lastClr="FFFFFF"/>
      </a:lt1>
      <a:dk2>
        <a:srgbClr val="006D87"/>
      </a:dk2>
      <a:lt2>
        <a:srgbClr val="F1F2F3"/>
      </a:lt2>
      <a:accent1>
        <a:srgbClr val="51ADCC"/>
      </a:accent1>
      <a:accent2>
        <a:srgbClr val="006D87"/>
      </a:accent2>
      <a:accent3>
        <a:srgbClr val="B5BDC1"/>
      </a:accent3>
      <a:accent4>
        <a:srgbClr val="C7CE6E"/>
      </a:accent4>
      <a:accent5>
        <a:srgbClr val="F2D17E"/>
      </a:accent5>
      <a:accent6>
        <a:srgbClr val="9B466D"/>
      </a:accent6>
      <a:hlink>
        <a:srgbClr val="51ADCC"/>
      </a:hlink>
      <a:folHlink>
        <a:srgbClr val="006D87"/>
      </a:folHlink>
    </a:clrScheme>
    <a:fontScheme name="Lähitapiola (lokal)">
      <a:majorFont>
        <a:latin typeface="Lokal Lt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Lähitapiola">
      <a:dk1>
        <a:sysClr val="windowText" lastClr="000000"/>
      </a:dk1>
      <a:lt1>
        <a:sysClr val="window" lastClr="FFFFFF"/>
      </a:lt1>
      <a:dk2>
        <a:srgbClr val="006D87"/>
      </a:dk2>
      <a:lt2>
        <a:srgbClr val="F1F2F3"/>
      </a:lt2>
      <a:accent1>
        <a:srgbClr val="51ADCC"/>
      </a:accent1>
      <a:accent2>
        <a:srgbClr val="006D87"/>
      </a:accent2>
      <a:accent3>
        <a:srgbClr val="B5BDC1"/>
      </a:accent3>
      <a:accent4>
        <a:srgbClr val="C7CE6E"/>
      </a:accent4>
      <a:accent5>
        <a:srgbClr val="F2D17E"/>
      </a:accent5>
      <a:accent6>
        <a:srgbClr val="9B466D"/>
      </a:accent6>
      <a:hlink>
        <a:srgbClr val="51ADCC"/>
      </a:hlink>
      <a:folHlink>
        <a:srgbClr val="006D87"/>
      </a:folHlink>
    </a:clrScheme>
    <a:fontScheme name="Lähitapiola (lokal)">
      <a:majorFont>
        <a:latin typeface="Lokal Lt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BC14A41B18EE4A8658CF7F53F309EE" ma:contentTypeVersion="0" ma:contentTypeDescription="Luo uusi asiakirja." ma:contentTypeScope="" ma:versionID="9ac4fe92ddaadaa95e69da2831f4177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27df7f78ad32797498d0028cea3430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82ECB-2AD5-4574-8EB7-2207380D6624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75C1070-9F69-48E6-AA06-86A00095B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AEDA62-818F-4B4B-A5E8-2867F4ACD4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</TotalTime>
  <Words>1107</Words>
  <Application>Microsoft Office PowerPoint</Application>
  <PresentationFormat>Näytössä katseltava esitys (16:9)</PresentationFormat>
  <Paragraphs>260</Paragraphs>
  <Slides>19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Calibri</vt:lpstr>
      <vt:lpstr>Merriweather</vt:lpstr>
      <vt:lpstr>LähiTapiola_PowerPoint-pohja</vt:lpstr>
      <vt:lpstr>MITEN voit johtaja?</vt:lpstr>
      <vt:lpstr>Aihe koettiin kiinnostavaksi  – yli tuhat vastaajaa</vt:lpstr>
      <vt:lpstr>Eniten vastaajia pienistä yrityksistä </vt:lpstr>
      <vt:lpstr>Suurin osa kokeneita johtajia</vt:lpstr>
      <vt:lpstr>Johtaja kokee työnsä merkitykselliseksi</vt:lpstr>
      <vt:lpstr>Perusteluja työn hallinnan tunteesta</vt:lpstr>
      <vt:lpstr>Kursseja hyödynnetään eniten johtajuuden kehittämisessä</vt:lpstr>
      <vt:lpstr>Työhön saadaan tukea perheeltä</vt:lpstr>
      <vt:lpstr>Palauttavasta vapaa-ajasta on puute</vt:lpstr>
      <vt:lpstr>Palkkajohtajat kokevat voivansa paremmin</vt:lpstr>
      <vt:lpstr>Vain kolmannes kokee että hallitustyöskentelystä on hyötyä arkipäivän työssä</vt:lpstr>
      <vt:lpstr>Palkkajohtajat kokevat hallitustyöskentelyn paremmaksi </vt:lpstr>
      <vt:lpstr>Kokemus Stressistä eri vastaajaryhmissä </vt:lpstr>
      <vt:lpstr>Valtaosa nukkuu riittävästi</vt:lpstr>
      <vt:lpstr>Omistajayrittäjillä on pitkät työviikot</vt:lpstr>
      <vt:lpstr>Reilu puolet harkitsee siirtymistä toisiin tehtäviin, eläkkeelle tai pitemmälle vapaalle</vt:lpstr>
      <vt:lpstr>Koulutusta kaivataan hyvinvoinnin tueksi</vt:lpstr>
      <vt:lpstr>Yrittäjät kokevat työkykynsä huonommaksi</vt:lpstr>
      <vt:lpstr>lisätiedot</vt:lpstr>
    </vt:vector>
  </TitlesOfParts>
  <Company>Tieto-Tapiola 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Kuinka voit johtaja?  - tutkimusraportti</dc:title>
  <dc:creator>Killström Minna</dc:creator>
  <cp:lastModifiedBy>Määttänen Marjut</cp:lastModifiedBy>
  <cp:revision>83</cp:revision>
  <cp:lastPrinted>2015-08-24T11:08:17Z</cp:lastPrinted>
  <dcterms:created xsi:type="dcterms:W3CDTF">2015-08-04T07:28:44Z</dcterms:created>
  <dcterms:modified xsi:type="dcterms:W3CDTF">2015-08-25T05:19:49Z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0x010100E3BC14A41B18EE4A8658CF7F53F309EE</vt:lpwstr>
  </property>
  <property fmtid="{D5CDD505-2E9C-101B-9397-08002B2CF9AE}" pid="3" name="IsMyDocuments">
    <vt:bool>true</vt:bool>
  </property>
</Properties>
</file>