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32" r:id="rId2"/>
    <p:sldId id="792" r:id="rId3"/>
    <p:sldId id="853" r:id="rId4"/>
    <p:sldId id="854" r:id="rId5"/>
    <p:sldId id="855" r:id="rId6"/>
    <p:sldId id="856" r:id="rId7"/>
    <p:sldId id="857" r:id="rId8"/>
    <p:sldId id="858" r:id="rId9"/>
  </p:sldIdLst>
  <p:sldSz cx="9144000" cy="6858000" type="screen4x3"/>
  <p:notesSz cx="7099300" cy="10234613"/>
  <p:defaultTextStyle>
    <a:defPPr>
      <a:defRPr lang="fi-FI"/>
    </a:defPPr>
    <a:lvl1pPr algn="ctr" rtl="0" fontAlgn="base">
      <a:spcBef>
        <a:spcPct val="0"/>
      </a:spcBef>
      <a:spcAft>
        <a:spcPct val="0"/>
      </a:spcAft>
      <a:defRPr sz="1400" kern="1200">
        <a:solidFill>
          <a:schemeClr val="tx2"/>
        </a:solidFill>
        <a:latin typeface="Arial" charset="0"/>
        <a:ea typeface="+mn-ea"/>
        <a:cs typeface="+mn-cs"/>
      </a:defRPr>
    </a:lvl1pPr>
    <a:lvl2pPr marL="457200" algn="ctr" rtl="0" fontAlgn="base">
      <a:spcBef>
        <a:spcPct val="0"/>
      </a:spcBef>
      <a:spcAft>
        <a:spcPct val="0"/>
      </a:spcAft>
      <a:defRPr sz="1400" kern="1200">
        <a:solidFill>
          <a:schemeClr val="tx2"/>
        </a:solidFill>
        <a:latin typeface="Arial" charset="0"/>
        <a:ea typeface="+mn-ea"/>
        <a:cs typeface="+mn-cs"/>
      </a:defRPr>
    </a:lvl2pPr>
    <a:lvl3pPr marL="914400" algn="ctr" rtl="0" fontAlgn="base">
      <a:spcBef>
        <a:spcPct val="0"/>
      </a:spcBef>
      <a:spcAft>
        <a:spcPct val="0"/>
      </a:spcAft>
      <a:defRPr sz="1400" kern="1200">
        <a:solidFill>
          <a:schemeClr val="tx2"/>
        </a:solidFill>
        <a:latin typeface="Arial" charset="0"/>
        <a:ea typeface="+mn-ea"/>
        <a:cs typeface="+mn-cs"/>
      </a:defRPr>
    </a:lvl3pPr>
    <a:lvl4pPr marL="1371600" algn="ctr" rtl="0" fontAlgn="base">
      <a:spcBef>
        <a:spcPct val="0"/>
      </a:spcBef>
      <a:spcAft>
        <a:spcPct val="0"/>
      </a:spcAft>
      <a:defRPr sz="1400" kern="1200">
        <a:solidFill>
          <a:schemeClr val="tx2"/>
        </a:solidFill>
        <a:latin typeface="Arial" charset="0"/>
        <a:ea typeface="+mn-ea"/>
        <a:cs typeface="+mn-cs"/>
      </a:defRPr>
    </a:lvl4pPr>
    <a:lvl5pPr marL="1828800" algn="ctr" rtl="0" fontAlgn="base">
      <a:spcBef>
        <a:spcPct val="0"/>
      </a:spcBef>
      <a:spcAft>
        <a:spcPct val="0"/>
      </a:spcAft>
      <a:defRPr sz="1400" kern="1200">
        <a:solidFill>
          <a:schemeClr val="tx2"/>
        </a:solidFill>
        <a:latin typeface="Arial" charset="0"/>
        <a:ea typeface="+mn-ea"/>
        <a:cs typeface="+mn-cs"/>
      </a:defRPr>
    </a:lvl5pPr>
    <a:lvl6pPr marL="2286000" algn="l" defTabSz="914400" rtl="0" eaLnBrk="1" latinLnBrk="0" hangingPunct="1">
      <a:defRPr sz="1400" kern="1200">
        <a:solidFill>
          <a:schemeClr val="tx2"/>
        </a:solidFill>
        <a:latin typeface="Arial" charset="0"/>
        <a:ea typeface="+mn-ea"/>
        <a:cs typeface="+mn-cs"/>
      </a:defRPr>
    </a:lvl6pPr>
    <a:lvl7pPr marL="2743200" algn="l" defTabSz="914400" rtl="0" eaLnBrk="1" latinLnBrk="0" hangingPunct="1">
      <a:defRPr sz="1400" kern="1200">
        <a:solidFill>
          <a:schemeClr val="tx2"/>
        </a:solidFill>
        <a:latin typeface="Arial" charset="0"/>
        <a:ea typeface="+mn-ea"/>
        <a:cs typeface="+mn-cs"/>
      </a:defRPr>
    </a:lvl7pPr>
    <a:lvl8pPr marL="3200400" algn="l" defTabSz="914400" rtl="0" eaLnBrk="1" latinLnBrk="0" hangingPunct="1">
      <a:defRPr sz="1400" kern="1200">
        <a:solidFill>
          <a:schemeClr val="tx2"/>
        </a:solidFill>
        <a:latin typeface="Arial" charset="0"/>
        <a:ea typeface="+mn-ea"/>
        <a:cs typeface="+mn-cs"/>
      </a:defRPr>
    </a:lvl8pPr>
    <a:lvl9pPr marL="3657600" algn="l" defTabSz="914400" rtl="0" eaLnBrk="1" latinLnBrk="0" hangingPunct="1">
      <a:defRPr sz="1400" kern="1200">
        <a:solidFill>
          <a:schemeClr val="tx2"/>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Silvonen" initials="J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FFE794"/>
    <a:srgbClr val="CC66FF"/>
    <a:srgbClr val="800000"/>
    <a:srgbClr val="276198"/>
    <a:srgbClr val="00CC00"/>
    <a:srgbClr val="996633"/>
    <a:srgbClr val="A0D664"/>
    <a:srgbClr val="D8EEC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78" autoAdjust="0"/>
    <p:restoredTop sz="97879" autoAdjust="0"/>
  </p:normalViewPr>
  <p:slideViewPr>
    <p:cSldViewPr>
      <p:cViewPr>
        <p:scale>
          <a:sx n="120" d="100"/>
          <a:sy n="120" d="100"/>
        </p:scale>
        <p:origin x="-1386" y="72"/>
      </p:cViewPr>
      <p:guideLst>
        <p:guide orient="horz" pos="2160"/>
        <p:guide pos="2880"/>
      </p:guideLst>
    </p:cSldViewPr>
  </p:slideViewPr>
  <p:outlineViewPr>
    <p:cViewPr>
      <p:scale>
        <a:sx n="33" d="100"/>
        <a:sy n="33" d="100"/>
      </p:scale>
      <p:origin x="0" y="5688"/>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oleObject" Target="file:///C:\Users\omistaja\Documents\MC%20PROJEKTIT\FILI\FILI%20KUVAPOHJA.xlsx" TargetMode="External"/><Relationship Id="rId1" Type="http://schemas.openxmlformats.org/officeDocument/2006/relationships/themeOverride" Target="../theme/themeOverride1.xml"/><Relationship Id="rId4" Type="http://schemas.microsoft.com/office/2011/relationships/chartStyle" Target="style1.xml"/></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oleObject" Target="file:///C:\Users\omistaja\Documents\MC%20PROJEKTIT\FILI\FILI%20KUVAPOHJA.xlsx" TargetMode="External"/><Relationship Id="rId1" Type="http://schemas.openxmlformats.org/officeDocument/2006/relationships/themeOverride" Target="../theme/themeOverride2.xml"/><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oleObject" Target="file:///C:\Users\omistaja\Documents\MC%20PROJEKTIT\FILI\FILI%20KUVAPOHJA.xlsx" TargetMode="External"/><Relationship Id="rId1" Type="http://schemas.openxmlformats.org/officeDocument/2006/relationships/themeOverride" Target="../theme/themeOverride3.xml"/><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oleObject" Target="file:///C:\Users\omistaja\Documents\MC%20PROJEKTIT\FILI\FILI%20KUVAPOHJA.xlsx" TargetMode="External"/><Relationship Id="rId1" Type="http://schemas.openxmlformats.org/officeDocument/2006/relationships/themeOverride" Target="../theme/themeOverride4.xml"/><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oleObject" Target="file:///C:\Users\omistaja\Documents\MC%20PROJEKTIT\FILI\FILI%20KUVAPOHJA.xlsx" TargetMode="External"/><Relationship Id="rId1" Type="http://schemas.openxmlformats.org/officeDocument/2006/relationships/themeOverride" Target="../theme/themeOverride5.xml"/><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oleObject" Target="file:///C:\Users\omistaja\Documents\MC%20PROJEKTIT\FILI\FILI%20KUVAPOHJA.xlsx" TargetMode="External"/><Relationship Id="rId1" Type="http://schemas.openxmlformats.org/officeDocument/2006/relationships/themeOverride" Target="../theme/themeOverride6.xml"/><Relationship Id="rId4"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DATA!$C$8</c:f>
              <c:strCache>
                <c:ptCount val="1"/>
                <c:pt idx="0">
                  <c:v>Bruttotulot kirjallisuusviennistä (euroa) </c:v>
                </c:pt>
              </c:strCache>
            </c:strRef>
          </c:tx>
          <c:spPr>
            <a:solidFill>
              <a:schemeClr val="accent1"/>
            </a:solidFill>
            <a:ln>
              <a:noFill/>
            </a:ln>
            <a:effectLst/>
            <a:scene3d>
              <a:camera prst="orthographicFront"/>
              <a:lightRig rig="threePt" dir="t"/>
            </a:scene3d>
            <a:sp3d>
              <a:bevelT w="190500" h="38100"/>
            </a:sp3d>
          </c:spPr>
          <c:invertIfNegative val="0"/>
          <c:dLbls>
            <c:numFmt formatCode="#,##0.00\ &quot;€&quot;"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c:f>
              <c:strCache>
                <c:ptCount val="6"/>
                <c:pt idx="0">
                  <c:v>v. 2011</c:v>
                </c:pt>
                <c:pt idx="1">
                  <c:v>v. 2012</c:v>
                </c:pt>
                <c:pt idx="2">
                  <c:v>v. 2013</c:v>
                </c:pt>
                <c:pt idx="3">
                  <c:v>v. 2014</c:v>
                </c:pt>
                <c:pt idx="4">
                  <c:v>v. 2015</c:v>
                </c:pt>
                <c:pt idx="5">
                  <c:v>v. 2016</c:v>
                </c:pt>
              </c:strCache>
            </c:strRef>
          </c:cat>
          <c:val>
            <c:numRef>
              <c:f>DATA!$D$8:$I$8</c:f>
              <c:numCache>
                <c:formatCode>#\ ##0\ "€"</c:formatCode>
                <c:ptCount val="6"/>
                <c:pt idx="0">
                  <c:v>1261002.8700000001</c:v>
                </c:pt>
                <c:pt idx="1">
                  <c:v>1977177.81</c:v>
                </c:pt>
                <c:pt idx="2">
                  <c:v>2243652</c:v>
                </c:pt>
                <c:pt idx="3">
                  <c:v>2160978</c:v>
                </c:pt>
                <c:pt idx="4">
                  <c:v>2341635</c:v>
                </c:pt>
                <c:pt idx="5">
                  <c:v>3139500</c:v>
                </c:pt>
              </c:numCache>
            </c:numRef>
          </c:val>
        </c:ser>
        <c:dLbls>
          <c:showLegendKey val="0"/>
          <c:showVal val="0"/>
          <c:showCatName val="0"/>
          <c:showSerName val="0"/>
          <c:showPercent val="0"/>
          <c:showBubbleSize val="0"/>
        </c:dLbls>
        <c:gapWidth val="99"/>
        <c:overlap val="-27"/>
        <c:axId val="46318080"/>
        <c:axId val="48454400"/>
      </c:barChart>
      <c:catAx>
        <c:axId val="46318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fi-FI"/>
          </a:p>
        </c:txPr>
        <c:crossAx val="48454400"/>
        <c:crosses val="autoZero"/>
        <c:auto val="1"/>
        <c:lblAlgn val="ctr"/>
        <c:lblOffset val="100"/>
        <c:noMultiLvlLbl val="0"/>
      </c:catAx>
      <c:valAx>
        <c:axId val="48454400"/>
        <c:scaling>
          <c:orientation val="minMax"/>
        </c:scaling>
        <c:delete val="0"/>
        <c:axPos val="l"/>
        <c:majorGridlines>
          <c:spPr>
            <a:ln w="9525" cap="flat" cmpd="sng" algn="ctr">
              <a:solidFill>
                <a:schemeClr val="tx1">
                  <a:lumMod val="15000"/>
                  <a:lumOff val="85000"/>
                </a:schemeClr>
              </a:solidFill>
              <a:round/>
            </a:ln>
            <a:effectLst/>
          </c:spPr>
        </c:majorGridlines>
        <c:numFmt formatCode="#\ ##0\ &quot;€&quot;"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46318080"/>
        <c:crosses val="autoZero"/>
        <c:crossBetween val="between"/>
      </c:valAx>
      <c:spPr>
        <a:noFill/>
        <a:ln>
          <a:noFill/>
        </a:ln>
        <a:effectLst/>
      </c:spPr>
    </c:plotArea>
    <c:plotVisOnly val="1"/>
    <c:dispBlanksAs val="gap"/>
    <c:showDLblsOverMax val="0"/>
  </c:chart>
  <c:spPr>
    <a:noFill/>
    <a:ln>
      <a:solidFill>
        <a:srgbClr val="0070C0"/>
      </a:solidFill>
    </a:ln>
    <a:effectLst/>
  </c:spPr>
  <c:txPr>
    <a:bodyPr/>
    <a:lstStyle/>
    <a:p>
      <a:pPr>
        <a:defRPr/>
      </a:pPr>
      <a:endParaRPr lang="fi-FI"/>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8066832622993099E-2"/>
          <c:y val="3.9397738325295001E-2"/>
          <c:w val="0.89061380237360699"/>
          <c:h val="0.81542880396203599"/>
        </c:manualLayout>
      </c:layout>
      <c:barChart>
        <c:barDir val="col"/>
        <c:grouping val="clustered"/>
        <c:varyColors val="0"/>
        <c:ser>
          <c:idx val="0"/>
          <c:order val="0"/>
          <c:tx>
            <c:strRef>
              <c:f>DATA!$C$14</c:f>
              <c:strCache>
                <c:ptCount val="1"/>
                <c:pt idx="0">
                  <c:v>Ennakot yhteensä</c:v>
                </c:pt>
              </c:strCache>
            </c:strRef>
          </c:tx>
          <c:spPr>
            <a:solidFill>
              <a:schemeClr val="accent1"/>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c:f>
              <c:strCache>
                <c:ptCount val="6"/>
                <c:pt idx="0">
                  <c:v>v. 2011</c:v>
                </c:pt>
                <c:pt idx="1">
                  <c:v>v. 2012</c:v>
                </c:pt>
                <c:pt idx="2">
                  <c:v>v. 2013</c:v>
                </c:pt>
                <c:pt idx="3">
                  <c:v>v. 2014</c:v>
                </c:pt>
                <c:pt idx="4">
                  <c:v>v. 2015</c:v>
                </c:pt>
                <c:pt idx="5">
                  <c:v>v. 2016</c:v>
                </c:pt>
              </c:strCache>
            </c:strRef>
          </c:cat>
          <c:val>
            <c:numRef>
              <c:f>DATA!$D$14:$I$14</c:f>
              <c:numCache>
                <c:formatCode>0%</c:formatCode>
                <c:ptCount val="6"/>
                <c:pt idx="0">
                  <c:v>0.514410605584109</c:v>
                </c:pt>
                <c:pt idx="1">
                  <c:v>0.66686440305538297</c:v>
                </c:pt>
                <c:pt idx="2">
                  <c:v>0.65830311474328496</c:v>
                </c:pt>
                <c:pt idx="3">
                  <c:v>0.76</c:v>
                </c:pt>
                <c:pt idx="4">
                  <c:v>0.64432373106824903</c:v>
                </c:pt>
                <c:pt idx="5">
                  <c:v>0.69151138716356098</c:v>
                </c:pt>
              </c:numCache>
            </c:numRef>
          </c:val>
        </c:ser>
        <c:ser>
          <c:idx val="1"/>
          <c:order val="1"/>
          <c:tx>
            <c:strRef>
              <c:f>DATA!$C$15</c:f>
              <c:strCache>
                <c:ptCount val="1"/>
                <c:pt idx="0">
                  <c:v>Rojaltit yhteensä</c:v>
                </c:pt>
              </c:strCache>
            </c:strRef>
          </c:tx>
          <c:spPr>
            <a:solidFill>
              <a:schemeClr val="accent2"/>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12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c:f>
              <c:strCache>
                <c:ptCount val="6"/>
                <c:pt idx="0">
                  <c:v>v. 2011</c:v>
                </c:pt>
                <c:pt idx="1">
                  <c:v>v. 2012</c:v>
                </c:pt>
                <c:pt idx="2">
                  <c:v>v. 2013</c:v>
                </c:pt>
                <c:pt idx="3">
                  <c:v>v. 2014</c:v>
                </c:pt>
                <c:pt idx="4">
                  <c:v>v. 2015</c:v>
                </c:pt>
                <c:pt idx="5">
                  <c:v>v. 2016</c:v>
                </c:pt>
              </c:strCache>
            </c:strRef>
          </c:cat>
          <c:val>
            <c:numRef>
              <c:f>DATA!$D$15:$I$15</c:f>
              <c:numCache>
                <c:formatCode>0%</c:formatCode>
                <c:ptCount val="6"/>
                <c:pt idx="0">
                  <c:v>0.29681107704378201</c:v>
                </c:pt>
                <c:pt idx="1">
                  <c:v>0.183154144340716</c:v>
                </c:pt>
                <c:pt idx="2">
                  <c:v>0.21823745393670699</c:v>
                </c:pt>
                <c:pt idx="3">
                  <c:v>0.21</c:v>
                </c:pt>
                <c:pt idx="4">
                  <c:v>0.331846765187572</c:v>
                </c:pt>
                <c:pt idx="5">
                  <c:v>0.292562509953814</c:v>
                </c:pt>
              </c:numCache>
            </c:numRef>
          </c:val>
        </c:ser>
        <c:ser>
          <c:idx val="2"/>
          <c:order val="2"/>
          <c:tx>
            <c:strRef>
              <c:f>DATA!$C$16</c:f>
              <c:strCache>
                <c:ptCount val="1"/>
                <c:pt idx="0">
                  <c:v>Muut tulot (kannet, kuvitukset yms.)</c:v>
                </c:pt>
              </c:strCache>
            </c:strRef>
          </c:tx>
          <c:spPr>
            <a:solidFill>
              <a:schemeClr val="accent3"/>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fi-FI" sz="12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c:f>
              <c:strCache>
                <c:ptCount val="6"/>
                <c:pt idx="0">
                  <c:v>v. 2011</c:v>
                </c:pt>
                <c:pt idx="1">
                  <c:v>v. 2012</c:v>
                </c:pt>
                <c:pt idx="2">
                  <c:v>v. 2013</c:v>
                </c:pt>
                <c:pt idx="3">
                  <c:v>v. 2014</c:v>
                </c:pt>
                <c:pt idx="4">
                  <c:v>v. 2015</c:v>
                </c:pt>
                <c:pt idx="5">
                  <c:v>v. 2016</c:v>
                </c:pt>
              </c:strCache>
            </c:strRef>
          </c:cat>
          <c:val>
            <c:numRef>
              <c:f>DATA!$D$16:$I$16</c:f>
              <c:numCache>
                <c:formatCode>0%</c:formatCode>
                <c:ptCount val="6"/>
                <c:pt idx="0">
                  <c:v>2.24821058496084E-2</c:v>
                </c:pt>
                <c:pt idx="1">
                  <c:v>8.5141558411481397E-2</c:v>
                </c:pt>
                <c:pt idx="2">
                  <c:v>5.2115925286096099E-2</c:v>
                </c:pt>
                <c:pt idx="3">
                  <c:v>0.03</c:v>
                </c:pt>
                <c:pt idx="4">
                  <c:v>2.38295037441787E-2</c:v>
                </c:pt>
                <c:pt idx="5">
                  <c:v>1.5926102882624599E-2</c:v>
                </c:pt>
              </c:numCache>
            </c:numRef>
          </c:val>
        </c:ser>
        <c:dLbls>
          <c:showLegendKey val="0"/>
          <c:showVal val="0"/>
          <c:showCatName val="0"/>
          <c:showSerName val="0"/>
          <c:showPercent val="0"/>
          <c:showBubbleSize val="0"/>
        </c:dLbls>
        <c:gapWidth val="219"/>
        <c:overlap val="-27"/>
        <c:axId val="50681856"/>
        <c:axId val="97557248"/>
      </c:barChart>
      <c:catAx>
        <c:axId val="50681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fi-FI"/>
          </a:p>
        </c:txPr>
        <c:crossAx val="97557248"/>
        <c:crosses val="autoZero"/>
        <c:auto val="1"/>
        <c:lblAlgn val="ctr"/>
        <c:lblOffset val="100"/>
        <c:noMultiLvlLbl val="0"/>
      </c:catAx>
      <c:valAx>
        <c:axId val="975572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06818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solidFill>
        <a:srgbClr val="0070C0"/>
      </a:solidFill>
    </a:ln>
    <a:effectLst/>
  </c:spPr>
  <c:txPr>
    <a:bodyPr/>
    <a:lstStyle/>
    <a:p>
      <a:pPr>
        <a:defRPr/>
      </a:pPr>
      <a:endParaRPr lang="fi-FI"/>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563400362923"/>
          <c:y val="5.3302822440105001E-2"/>
          <c:w val="0.86988035280030596"/>
          <c:h val="0.85353712858188202"/>
        </c:manualLayout>
      </c:layout>
      <c:barChart>
        <c:barDir val="col"/>
        <c:grouping val="clustered"/>
        <c:varyColors val="0"/>
        <c:ser>
          <c:idx val="0"/>
          <c:order val="0"/>
          <c:tx>
            <c:strRef>
              <c:f>DATA!$C$11</c:f>
              <c:strCache>
                <c:ptCount val="1"/>
                <c:pt idx="0">
                  <c:v>Rojaltit yhteensä</c:v>
                </c:pt>
              </c:strCache>
            </c:strRef>
          </c:tx>
          <c:spPr>
            <a:solidFill>
              <a:schemeClr val="accent1"/>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c:f>
              <c:strCache>
                <c:ptCount val="6"/>
                <c:pt idx="0">
                  <c:v>v. 2011</c:v>
                </c:pt>
                <c:pt idx="1">
                  <c:v>v. 2012</c:v>
                </c:pt>
                <c:pt idx="2">
                  <c:v>v. 2013</c:v>
                </c:pt>
                <c:pt idx="3">
                  <c:v>v. 2014</c:v>
                </c:pt>
                <c:pt idx="4">
                  <c:v>v. 2015</c:v>
                </c:pt>
                <c:pt idx="5">
                  <c:v>v. 2016</c:v>
                </c:pt>
              </c:strCache>
            </c:strRef>
          </c:cat>
          <c:val>
            <c:numRef>
              <c:f>DATA!$D$11:$I$11</c:f>
              <c:numCache>
                <c:formatCode>#\ ##0\ "€"</c:formatCode>
                <c:ptCount val="6"/>
                <c:pt idx="0">
                  <c:v>374279.62</c:v>
                </c:pt>
                <c:pt idx="1">
                  <c:v>362128.31</c:v>
                </c:pt>
                <c:pt idx="2">
                  <c:v>489648.9</c:v>
                </c:pt>
                <c:pt idx="3">
                  <c:v>453805.38</c:v>
                </c:pt>
                <c:pt idx="4">
                  <c:v>777064</c:v>
                </c:pt>
                <c:pt idx="5">
                  <c:v>918500</c:v>
                </c:pt>
              </c:numCache>
            </c:numRef>
          </c:val>
        </c:ser>
        <c:dLbls>
          <c:showLegendKey val="0"/>
          <c:showVal val="0"/>
          <c:showCatName val="0"/>
          <c:showSerName val="0"/>
          <c:showPercent val="0"/>
          <c:showBubbleSize val="0"/>
        </c:dLbls>
        <c:gapWidth val="219"/>
        <c:overlap val="-27"/>
        <c:axId val="51869184"/>
        <c:axId val="45376640"/>
      </c:barChart>
      <c:catAx>
        <c:axId val="51869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fi-FI"/>
          </a:p>
        </c:txPr>
        <c:crossAx val="45376640"/>
        <c:crosses val="autoZero"/>
        <c:auto val="1"/>
        <c:lblAlgn val="ctr"/>
        <c:lblOffset val="100"/>
        <c:noMultiLvlLbl val="0"/>
      </c:catAx>
      <c:valAx>
        <c:axId val="45376640"/>
        <c:scaling>
          <c:orientation val="minMax"/>
        </c:scaling>
        <c:delete val="0"/>
        <c:axPos val="l"/>
        <c:majorGridlines>
          <c:spPr>
            <a:ln w="9525" cap="flat" cmpd="sng" algn="ctr">
              <a:solidFill>
                <a:schemeClr val="tx1">
                  <a:lumMod val="15000"/>
                  <a:lumOff val="85000"/>
                </a:schemeClr>
              </a:solidFill>
              <a:round/>
            </a:ln>
            <a:effectLst/>
          </c:spPr>
        </c:majorGridlines>
        <c:numFmt formatCode="#\ ##0\ &quot;€&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869184"/>
        <c:crosses val="autoZero"/>
        <c:crossBetween val="between"/>
      </c:valAx>
      <c:spPr>
        <a:noFill/>
        <a:ln>
          <a:noFill/>
        </a:ln>
        <a:effectLst/>
      </c:spPr>
    </c:plotArea>
    <c:plotVisOnly val="1"/>
    <c:dispBlanksAs val="gap"/>
    <c:showDLblsOverMax val="0"/>
  </c:chart>
  <c:spPr>
    <a:noFill/>
    <a:ln>
      <a:solidFill>
        <a:srgbClr val="0070C0"/>
      </a:solidFill>
    </a:ln>
    <a:effectLst/>
  </c:spPr>
  <c:txPr>
    <a:bodyPr/>
    <a:lstStyle/>
    <a:p>
      <a:pPr>
        <a:defRPr/>
      </a:pPr>
      <a:endParaRPr lang="fi-FI"/>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DATA!$C$23</c:f>
              <c:strCache>
                <c:ptCount val="1"/>
                <c:pt idx="0">
                  <c:v>Sopimusten lkm yhteensä</c:v>
                </c:pt>
              </c:strCache>
            </c:strRef>
          </c:tx>
          <c:spPr>
            <a:solidFill>
              <a:schemeClr val="accent1"/>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DATA!$D$6:$I$6</c:f>
              <c:strCache>
                <c:ptCount val="6"/>
                <c:pt idx="0">
                  <c:v>v. 2011</c:v>
                </c:pt>
                <c:pt idx="1">
                  <c:v>v. 2012</c:v>
                </c:pt>
                <c:pt idx="2">
                  <c:v>v. 2013</c:v>
                </c:pt>
                <c:pt idx="3">
                  <c:v>v. 2014</c:v>
                </c:pt>
                <c:pt idx="4">
                  <c:v>v. 2015</c:v>
                </c:pt>
                <c:pt idx="5">
                  <c:v>v. 2016</c:v>
                </c:pt>
              </c:strCache>
            </c:strRef>
          </c:cat>
          <c:val>
            <c:numRef>
              <c:f>DATA!$D$23:$I$23</c:f>
              <c:numCache>
                <c:formatCode>General</c:formatCode>
                <c:ptCount val="6"/>
                <c:pt idx="0">
                  <c:v>333</c:v>
                </c:pt>
                <c:pt idx="1">
                  <c:v>629</c:v>
                </c:pt>
                <c:pt idx="2">
                  <c:v>647</c:v>
                </c:pt>
                <c:pt idx="3">
                  <c:v>704</c:v>
                </c:pt>
                <c:pt idx="4">
                  <c:v>495</c:v>
                </c:pt>
                <c:pt idx="5">
                  <c:v>574</c:v>
                </c:pt>
              </c:numCache>
            </c:numRef>
          </c:val>
        </c:ser>
        <c:dLbls>
          <c:showLegendKey val="0"/>
          <c:showVal val="0"/>
          <c:showCatName val="0"/>
          <c:showSerName val="0"/>
          <c:showPercent val="0"/>
          <c:showBubbleSize val="0"/>
        </c:dLbls>
        <c:gapWidth val="90"/>
        <c:overlap val="-27"/>
        <c:axId val="51934208"/>
        <c:axId val="45378944"/>
      </c:barChart>
      <c:catAx>
        <c:axId val="51934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crossAx val="45378944"/>
        <c:crosses val="autoZero"/>
        <c:auto val="1"/>
        <c:lblAlgn val="ctr"/>
        <c:lblOffset val="100"/>
        <c:noMultiLvlLbl val="0"/>
      </c:catAx>
      <c:valAx>
        <c:axId val="45378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9342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solidFill>
        <a:srgbClr val="0070C0"/>
      </a:solidFill>
    </a:ln>
    <a:effectLst/>
  </c:spPr>
  <c:txPr>
    <a:bodyPr/>
    <a:lstStyle/>
    <a:p>
      <a:pPr>
        <a:defRPr/>
      </a:pPr>
      <a:endParaRPr lang="fi-FI"/>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884415454249201"/>
          <c:y val="2.3039589832630599E-2"/>
          <c:w val="0.84097415697229705"/>
          <c:h val="0.84288541313409304"/>
        </c:manualLayout>
      </c:layout>
      <c:barChart>
        <c:barDir val="bar"/>
        <c:grouping val="stacked"/>
        <c:varyColors val="0"/>
        <c:ser>
          <c:idx val="0"/>
          <c:order val="0"/>
          <c:tx>
            <c:strRef>
              <c:f>DATA!$C$30</c:f>
              <c:strCache>
                <c:ptCount val="1"/>
                <c:pt idx="0">
                  <c:v>Kaunokirjallisuus</c:v>
                </c:pt>
              </c:strCache>
            </c:strRef>
          </c:tx>
          <c:spPr>
            <a:solidFill>
              <a:schemeClr val="accent1"/>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DATA!$D$29:$I$29</c:f>
              <c:strCache>
                <c:ptCount val="6"/>
                <c:pt idx="0">
                  <c:v>v. 2011</c:v>
                </c:pt>
                <c:pt idx="1">
                  <c:v>v. 2012</c:v>
                </c:pt>
                <c:pt idx="2">
                  <c:v>v. 2013</c:v>
                </c:pt>
                <c:pt idx="3">
                  <c:v>v. 2014</c:v>
                </c:pt>
                <c:pt idx="4">
                  <c:v>v. 2015</c:v>
                </c:pt>
                <c:pt idx="5">
                  <c:v>v. 2016</c:v>
                </c:pt>
              </c:strCache>
            </c:strRef>
          </c:cat>
          <c:val>
            <c:numRef>
              <c:f>DATA!$D$30:$I$30</c:f>
              <c:numCache>
                <c:formatCode>0%</c:formatCode>
                <c:ptCount val="6"/>
                <c:pt idx="0">
                  <c:v>0.48852548015492198</c:v>
                </c:pt>
                <c:pt idx="1">
                  <c:v>0.53086989090506798</c:v>
                </c:pt>
                <c:pt idx="2">
                  <c:v>0.31554821614863099</c:v>
                </c:pt>
                <c:pt idx="3">
                  <c:v>0.35066544869961602</c:v>
                </c:pt>
                <c:pt idx="4">
                  <c:v>0.494720462411947</c:v>
                </c:pt>
                <c:pt idx="5">
                  <c:v>0.42763815894250701</c:v>
                </c:pt>
              </c:numCache>
            </c:numRef>
          </c:val>
        </c:ser>
        <c:ser>
          <c:idx val="1"/>
          <c:order val="1"/>
          <c:tx>
            <c:strRef>
              <c:f>DATA!$C$31</c:f>
              <c:strCache>
                <c:ptCount val="1"/>
                <c:pt idx="0">
                  <c:v>Tietokirjallisuus</c:v>
                </c:pt>
              </c:strCache>
            </c:strRef>
          </c:tx>
          <c:spPr>
            <a:solidFill>
              <a:schemeClr val="bg1">
                <a:lumMod val="75000"/>
              </a:schemeClr>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8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DATA!$D$29:$I$29</c:f>
              <c:strCache>
                <c:ptCount val="6"/>
                <c:pt idx="0">
                  <c:v>v. 2011</c:v>
                </c:pt>
                <c:pt idx="1">
                  <c:v>v. 2012</c:v>
                </c:pt>
                <c:pt idx="2">
                  <c:v>v. 2013</c:v>
                </c:pt>
                <c:pt idx="3">
                  <c:v>v. 2014</c:v>
                </c:pt>
                <c:pt idx="4">
                  <c:v>v. 2015</c:v>
                </c:pt>
                <c:pt idx="5">
                  <c:v>v. 2016</c:v>
                </c:pt>
              </c:strCache>
            </c:strRef>
          </c:cat>
          <c:val>
            <c:numRef>
              <c:f>DATA!$D$31:$I$31</c:f>
              <c:numCache>
                <c:formatCode>0%</c:formatCode>
                <c:ptCount val="6"/>
                <c:pt idx="0">
                  <c:v>0.1</c:v>
                </c:pt>
                <c:pt idx="1">
                  <c:v>0.09</c:v>
                </c:pt>
                <c:pt idx="2">
                  <c:v>5.2464713749581497E-2</c:v>
                </c:pt>
                <c:pt idx="3">
                  <c:v>8.4905695476770196E-2</c:v>
                </c:pt>
                <c:pt idx="4">
                  <c:v>0.30528893273289798</c:v>
                </c:pt>
                <c:pt idx="5">
                  <c:v>8.0984233158146193E-2</c:v>
                </c:pt>
              </c:numCache>
            </c:numRef>
          </c:val>
        </c:ser>
        <c:ser>
          <c:idx val="2"/>
          <c:order val="2"/>
          <c:tx>
            <c:strRef>
              <c:f>DATA!$C$32</c:f>
              <c:strCache>
                <c:ptCount val="1"/>
                <c:pt idx="0">
                  <c:v>Lasten- ja nuorten kirjallisuus</c:v>
                </c:pt>
              </c:strCache>
            </c:strRef>
          </c:tx>
          <c:spPr>
            <a:solidFill>
              <a:schemeClr val="accent2"/>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8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DATA!$D$29:$I$29</c:f>
              <c:strCache>
                <c:ptCount val="6"/>
                <c:pt idx="0">
                  <c:v>v. 2011</c:v>
                </c:pt>
                <c:pt idx="1">
                  <c:v>v. 2012</c:v>
                </c:pt>
                <c:pt idx="2">
                  <c:v>v. 2013</c:v>
                </c:pt>
                <c:pt idx="3">
                  <c:v>v. 2014</c:v>
                </c:pt>
                <c:pt idx="4">
                  <c:v>v. 2015</c:v>
                </c:pt>
                <c:pt idx="5">
                  <c:v>v. 2016</c:v>
                </c:pt>
              </c:strCache>
            </c:strRef>
          </c:cat>
          <c:val>
            <c:numRef>
              <c:f>DATA!$D$32:$I$32</c:f>
              <c:numCache>
                <c:formatCode>0%</c:formatCode>
                <c:ptCount val="6"/>
                <c:pt idx="0">
                  <c:v>0.36</c:v>
                </c:pt>
                <c:pt idx="1">
                  <c:v>0.35</c:v>
                </c:pt>
                <c:pt idx="2">
                  <c:v>0.588692259557971</c:v>
                </c:pt>
                <c:pt idx="3">
                  <c:v>0.53916608128356702</c:v>
                </c:pt>
                <c:pt idx="4">
                  <c:v>0.13789649112692601</c:v>
                </c:pt>
                <c:pt idx="5">
                  <c:v>0.36395285873546701</c:v>
                </c:pt>
              </c:numCache>
            </c:numRef>
          </c:val>
        </c:ser>
        <c:ser>
          <c:idx val="3"/>
          <c:order val="3"/>
          <c:tx>
            <c:strRef>
              <c:f>DATA!$C$33</c:f>
              <c:strCache>
                <c:ptCount val="1"/>
                <c:pt idx="0">
                  <c:v>Muut</c:v>
                </c:pt>
              </c:strCache>
            </c:strRef>
          </c:tx>
          <c:spPr>
            <a:solidFill>
              <a:schemeClr val="accent4"/>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GB" sz="1800" b="1"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DATA!$D$29:$I$29</c:f>
              <c:strCache>
                <c:ptCount val="6"/>
                <c:pt idx="0">
                  <c:v>v. 2011</c:v>
                </c:pt>
                <c:pt idx="1">
                  <c:v>v. 2012</c:v>
                </c:pt>
                <c:pt idx="2">
                  <c:v>v. 2013</c:v>
                </c:pt>
                <c:pt idx="3">
                  <c:v>v. 2014</c:v>
                </c:pt>
                <c:pt idx="4">
                  <c:v>v. 2015</c:v>
                </c:pt>
                <c:pt idx="5">
                  <c:v>v. 2016</c:v>
                </c:pt>
              </c:strCache>
            </c:strRef>
          </c:cat>
          <c:val>
            <c:numRef>
              <c:f>DATA!$D$33:$I$33</c:f>
              <c:numCache>
                <c:formatCode>0%</c:formatCode>
                <c:ptCount val="6"/>
                <c:pt idx="0">
                  <c:v>0.05</c:v>
                </c:pt>
                <c:pt idx="1">
                  <c:v>0.03</c:v>
                </c:pt>
                <c:pt idx="2">
                  <c:v>4.32948105438168E-2</c:v>
                </c:pt>
                <c:pt idx="3">
                  <c:v>2.52627745400462E-2</c:v>
                </c:pt>
                <c:pt idx="4">
                  <c:v>6.0555189002555902E-2</c:v>
                </c:pt>
                <c:pt idx="5">
                  <c:v>0.12742474916388</c:v>
                </c:pt>
              </c:numCache>
            </c:numRef>
          </c:val>
        </c:ser>
        <c:dLbls>
          <c:showLegendKey val="0"/>
          <c:showVal val="0"/>
          <c:showCatName val="0"/>
          <c:showSerName val="0"/>
          <c:showPercent val="0"/>
          <c:showBubbleSize val="0"/>
        </c:dLbls>
        <c:gapWidth val="39"/>
        <c:overlap val="100"/>
        <c:axId val="51936768"/>
        <c:axId val="45381248"/>
      </c:barChart>
      <c:catAx>
        <c:axId val="51936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crossAx val="45381248"/>
        <c:crosses val="autoZero"/>
        <c:auto val="1"/>
        <c:lblAlgn val="ctr"/>
        <c:lblOffset val="100"/>
        <c:noMultiLvlLbl val="0"/>
      </c:catAx>
      <c:valAx>
        <c:axId val="4538124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1936768"/>
        <c:crosses val="autoZero"/>
        <c:crossBetween val="between"/>
      </c:valAx>
      <c:spPr>
        <a:noFill/>
        <a:ln>
          <a:noFill/>
        </a:ln>
        <a:effectLst/>
      </c:spPr>
    </c:plotArea>
    <c:legend>
      <c:legendPos val="b"/>
      <c:layout>
        <c:manualLayout>
          <c:xMode val="edge"/>
          <c:yMode val="edge"/>
          <c:x val="1.91869814689502E-2"/>
          <c:y val="0.93219048365736601"/>
          <c:w val="0.95984438878283995"/>
          <c:h val="5.371928486712840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solidFill>
        <a:srgbClr val="0070C0"/>
      </a:solidFill>
    </a:ln>
    <a:effectLst/>
  </c:spPr>
  <c:txPr>
    <a:bodyPr/>
    <a:lstStyle/>
    <a:p>
      <a:pPr>
        <a:defRPr/>
      </a:pPr>
      <a:endParaRPr lang="fi-FI"/>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stacked"/>
        <c:varyColors val="0"/>
        <c:ser>
          <c:idx val="3"/>
          <c:order val="0"/>
          <c:tx>
            <c:strRef>
              <c:f>DATA!$E$35</c:f>
              <c:strCache>
                <c:ptCount val="1"/>
                <c:pt idx="0">
                  <c:v>v. 2012</c:v>
                </c:pt>
              </c:strCache>
            </c:strRef>
          </c:tx>
          <c:spPr>
            <a:solidFill>
              <a:schemeClr val="accent4"/>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DATA!$C$36:$C$43</c:f>
              <c:strCache>
                <c:ptCount val="8"/>
                <c:pt idx="0">
                  <c:v>Yhdysvallat/Iso-Britannia</c:v>
                </c:pt>
                <c:pt idx="1">
                  <c:v>Saksa</c:v>
                </c:pt>
                <c:pt idx="2">
                  <c:v>Ranska</c:v>
                </c:pt>
                <c:pt idx="3">
                  <c:v>Kiina</c:v>
                </c:pt>
                <c:pt idx="4">
                  <c:v>Ruotsi</c:v>
                </c:pt>
                <c:pt idx="5">
                  <c:v>Tsekki </c:v>
                </c:pt>
                <c:pt idx="6">
                  <c:v>Espanja </c:v>
                </c:pt>
                <c:pt idx="7">
                  <c:v>Viro </c:v>
                </c:pt>
              </c:strCache>
            </c:strRef>
          </c:cat>
          <c:val>
            <c:numRef>
              <c:f>DATA!$E$36:$E$43</c:f>
              <c:numCache>
                <c:formatCode>0%</c:formatCode>
                <c:ptCount val="8"/>
                <c:pt idx="0">
                  <c:v>5.4370426097387799E-2</c:v>
                </c:pt>
                <c:pt idx="1">
                  <c:v>0.185834273549732</c:v>
                </c:pt>
                <c:pt idx="2">
                  <c:v>4.6256052812973902E-2</c:v>
                </c:pt>
                <c:pt idx="3">
                  <c:v>5.4370426097387799E-2</c:v>
                </c:pt>
                <c:pt idx="4">
                  <c:v>2.5697807118318799E-2</c:v>
                </c:pt>
              </c:numCache>
            </c:numRef>
          </c:val>
        </c:ser>
        <c:ser>
          <c:idx val="0"/>
          <c:order val="1"/>
          <c:tx>
            <c:strRef>
              <c:f>DATA!$F$35</c:f>
              <c:strCache>
                <c:ptCount val="1"/>
                <c:pt idx="0">
                  <c:v>v. 2013</c:v>
                </c:pt>
              </c:strCache>
            </c:strRef>
          </c:tx>
          <c:spPr>
            <a:solidFill>
              <a:schemeClr val="accent1"/>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DATA!$C$36:$C$43</c:f>
              <c:strCache>
                <c:ptCount val="8"/>
                <c:pt idx="0">
                  <c:v>Yhdysvallat/Iso-Britannia</c:v>
                </c:pt>
                <c:pt idx="1">
                  <c:v>Saksa</c:v>
                </c:pt>
                <c:pt idx="2">
                  <c:v>Ranska</c:v>
                </c:pt>
                <c:pt idx="3">
                  <c:v>Kiina</c:v>
                </c:pt>
                <c:pt idx="4">
                  <c:v>Ruotsi</c:v>
                </c:pt>
                <c:pt idx="5">
                  <c:v>Tsekki </c:v>
                </c:pt>
                <c:pt idx="6">
                  <c:v>Espanja </c:v>
                </c:pt>
                <c:pt idx="7">
                  <c:v>Viro </c:v>
                </c:pt>
              </c:strCache>
            </c:strRef>
          </c:cat>
          <c:val>
            <c:numRef>
              <c:f>DATA!$F$36:$F$43</c:f>
              <c:numCache>
                <c:formatCode>0%</c:formatCode>
                <c:ptCount val="8"/>
                <c:pt idx="0">
                  <c:v>9.1257467735638101E-2</c:v>
                </c:pt>
                <c:pt idx="1">
                  <c:v>0.114001636617443</c:v>
                </c:pt>
                <c:pt idx="2">
                  <c:v>1.9949617855175399E-2</c:v>
                </c:pt>
                <c:pt idx="3">
                  <c:v>3.6502987094255299E-2</c:v>
                </c:pt>
                <c:pt idx="4">
                  <c:v>2.6599490473567199E-2</c:v>
                </c:pt>
              </c:numCache>
            </c:numRef>
          </c:val>
        </c:ser>
        <c:ser>
          <c:idx val="1"/>
          <c:order val="2"/>
          <c:tx>
            <c:strRef>
              <c:f>DATA!$G$35</c:f>
              <c:strCache>
                <c:ptCount val="1"/>
                <c:pt idx="0">
                  <c:v>v. 2014</c:v>
                </c:pt>
              </c:strCache>
            </c:strRef>
          </c:tx>
          <c:spPr>
            <a:solidFill>
              <a:schemeClr val="accent2"/>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DATA!$C$36:$C$43</c:f>
              <c:strCache>
                <c:ptCount val="8"/>
                <c:pt idx="0">
                  <c:v>Yhdysvallat/Iso-Britannia</c:v>
                </c:pt>
                <c:pt idx="1">
                  <c:v>Saksa</c:v>
                </c:pt>
                <c:pt idx="2">
                  <c:v>Ranska</c:v>
                </c:pt>
                <c:pt idx="3">
                  <c:v>Kiina</c:v>
                </c:pt>
                <c:pt idx="4">
                  <c:v>Ruotsi</c:v>
                </c:pt>
                <c:pt idx="5">
                  <c:v>Tsekki </c:v>
                </c:pt>
                <c:pt idx="6">
                  <c:v>Espanja </c:v>
                </c:pt>
                <c:pt idx="7">
                  <c:v>Viro </c:v>
                </c:pt>
              </c:strCache>
            </c:strRef>
          </c:cat>
          <c:val>
            <c:numRef>
              <c:f>DATA!$G$36:$G$43</c:f>
              <c:numCache>
                <c:formatCode>0%</c:formatCode>
                <c:ptCount val="8"/>
                <c:pt idx="0">
                  <c:v>0.131884729969486</c:v>
                </c:pt>
                <c:pt idx="1">
                  <c:v>0.16450884738299101</c:v>
                </c:pt>
                <c:pt idx="2">
                  <c:v>3.6441833281042203E-2</c:v>
                </c:pt>
                <c:pt idx="3">
                  <c:v>9.8913547477114505E-2</c:v>
                </c:pt>
                <c:pt idx="4">
                  <c:v>2.18650999686253E-2</c:v>
                </c:pt>
              </c:numCache>
            </c:numRef>
          </c:val>
        </c:ser>
        <c:ser>
          <c:idx val="2"/>
          <c:order val="3"/>
          <c:tx>
            <c:strRef>
              <c:f>DATA!$H$35</c:f>
              <c:strCache>
                <c:ptCount val="1"/>
                <c:pt idx="0">
                  <c:v>v. 2015</c:v>
                </c:pt>
              </c:strCache>
            </c:strRef>
          </c:tx>
          <c:spPr>
            <a:solidFill>
              <a:schemeClr val="accent3"/>
            </a:solidFill>
            <a:ln>
              <a:noFill/>
            </a:ln>
            <a:effectLst/>
            <a:scene3d>
              <a:camera prst="orthographicFront"/>
              <a:lightRig rig="threePt" dir="t"/>
            </a:scene3d>
            <a:sp3d>
              <a:bevelT w="190500" h="381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DATA!$C$36:$C$43</c:f>
              <c:strCache>
                <c:ptCount val="8"/>
                <c:pt idx="0">
                  <c:v>Yhdysvallat/Iso-Britannia</c:v>
                </c:pt>
                <c:pt idx="1">
                  <c:v>Saksa</c:v>
                </c:pt>
                <c:pt idx="2">
                  <c:v>Ranska</c:v>
                </c:pt>
                <c:pt idx="3">
                  <c:v>Kiina</c:v>
                </c:pt>
                <c:pt idx="4">
                  <c:v>Ruotsi</c:v>
                </c:pt>
                <c:pt idx="5">
                  <c:v>Tsekki </c:v>
                </c:pt>
                <c:pt idx="6">
                  <c:v>Espanja </c:v>
                </c:pt>
                <c:pt idx="7">
                  <c:v>Viro </c:v>
                </c:pt>
              </c:strCache>
            </c:strRef>
          </c:cat>
          <c:val>
            <c:numRef>
              <c:f>DATA!$H$36:$H$43</c:f>
              <c:numCache>
                <c:formatCode>0%</c:formatCode>
                <c:ptCount val="8"/>
                <c:pt idx="0">
                  <c:v>0.148133675829068</c:v>
                </c:pt>
                <c:pt idx="1">
                  <c:v>0.163122348273749</c:v>
                </c:pt>
                <c:pt idx="2">
                  <c:v>9.5177087804034305E-2</c:v>
                </c:pt>
                <c:pt idx="3">
                  <c:v>7.3622917320590106E-2</c:v>
                </c:pt>
                <c:pt idx="4">
                  <c:v>0</c:v>
                </c:pt>
              </c:numCache>
            </c:numRef>
          </c:val>
        </c:ser>
        <c:ser>
          <c:idx val="4"/>
          <c:order val="4"/>
          <c:tx>
            <c:strRef>
              <c:f>DATA!$I$35</c:f>
              <c:strCache>
                <c:ptCount val="1"/>
                <c:pt idx="0">
                  <c:v>v. 2016</c:v>
                </c:pt>
              </c:strCache>
            </c:strRef>
          </c:tx>
          <c:spPr>
            <a:solidFill>
              <a:schemeClr val="accent5"/>
            </a:solidFill>
            <a:ln>
              <a:noFill/>
            </a:ln>
            <a:effectLst/>
            <a:scene3d>
              <a:camera prst="orthographicFront"/>
              <a:lightRig rig="threePt" dir="t"/>
            </a:scene3d>
            <a:sp3d>
              <a:bevelT w="190500" h="38100"/>
            </a:sp3d>
          </c:spPr>
          <c:invertIfNegative val="0"/>
          <c:dLbls>
            <c:dLbl>
              <c:idx val="4"/>
              <c:layout>
                <c:manualLayout>
                  <c:x val="4.8100716082051402E-2"/>
                  <c:y val="-4.635028038270000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0">
                <a:spAutoFit/>
              </a:bodyPr>
              <a:lstStyle/>
              <a:p>
                <a:pPr algn="ctr">
                  <a:defRPr lang="en-GB" sz="240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DATA!$C$36:$C$43</c:f>
              <c:strCache>
                <c:ptCount val="8"/>
                <c:pt idx="0">
                  <c:v>Yhdysvallat/Iso-Britannia</c:v>
                </c:pt>
                <c:pt idx="1">
                  <c:v>Saksa</c:v>
                </c:pt>
                <c:pt idx="2">
                  <c:v>Ranska</c:v>
                </c:pt>
                <c:pt idx="3">
                  <c:v>Kiina</c:v>
                </c:pt>
                <c:pt idx="4">
                  <c:v>Ruotsi</c:v>
                </c:pt>
                <c:pt idx="5">
                  <c:v>Tsekki </c:v>
                </c:pt>
                <c:pt idx="6">
                  <c:v>Espanja </c:v>
                </c:pt>
                <c:pt idx="7">
                  <c:v>Viro </c:v>
                </c:pt>
              </c:strCache>
            </c:strRef>
          </c:cat>
          <c:val>
            <c:numRef>
              <c:f>DATA!$I$36:$I$43</c:f>
              <c:numCache>
                <c:formatCode>0%</c:formatCode>
                <c:ptCount val="8"/>
                <c:pt idx="0">
                  <c:v>0.247</c:v>
                </c:pt>
                <c:pt idx="1">
                  <c:v>0.23200000000000001</c:v>
                </c:pt>
                <c:pt idx="2">
                  <c:v>0.186</c:v>
                </c:pt>
                <c:pt idx="3">
                  <c:v>7.0999999999999994E-2</c:v>
                </c:pt>
                <c:pt idx="4">
                  <c:v>3.6999999999999998E-2</c:v>
                </c:pt>
                <c:pt idx="5">
                  <c:v>3.6727449550206702E-2</c:v>
                </c:pt>
                <c:pt idx="6">
                  <c:v>3.10770726963287E-2</c:v>
                </c:pt>
                <c:pt idx="7">
                  <c:v>2.5426695842450799E-2</c:v>
                </c:pt>
              </c:numCache>
            </c:numRef>
          </c:val>
        </c:ser>
        <c:dLbls>
          <c:showLegendKey val="0"/>
          <c:showVal val="0"/>
          <c:showCatName val="0"/>
          <c:showSerName val="0"/>
          <c:showPercent val="0"/>
          <c:showBubbleSize val="0"/>
        </c:dLbls>
        <c:gapWidth val="62"/>
        <c:overlap val="100"/>
        <c:axId val="52243968"/>
        <c:axId val="48472064"/>
      </c:barChart>
      <c:catAx>
        <c:axId val="5224396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crossAx val="48472064"/>
        <c:crosses val="autoZero"/>
        <c:auto val="1"/>
        <c:lblAlgn val="ctr"/>
        <c:lblOffset val="100"/>
        <c:noMultiLvlLbl val="0"/>
      </c:catAx>
      <c:valAx>
        <c:axId val="4847206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crossAx val="522439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solidFill>
        <a:srgbClr val="0070C0"/>
      </a:solidFill>
    </a:ln>
    <a:effectLst/>
  </c:spPr>
  <c:txPr>
    <a:bodyPr/>
    <a:lstStyle/>
    <a:p>
      <a:pPr>
        <a:defRPr/>
      </a:pPr>
      <a:endParaRPr lang="fi-FI"/>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3076575" cy="481013"/>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lvl1pPr algn="l" defTabSz="949325">
              <a:defRPr sz="1300"/>
            </a:lvl1pPr>
          </a:lstStyle>
          <a:p>
            <a:pPr>
              <a:defRPr/>
            </a:pPr>
            <a:endParaRPr lang="en-GB"/>
          </a:p>
        </p:txBody>
      </p:sp>
      <p:sp>
        <p:nvSpPr>
          <p:cNvPr id="43011" name="Rectangle 3"/>
          <p:cNvSpPr>
            <a:spLocks noGrp="1" noChangeArrowheads="1"/>
          </p:cNvSpPr>
          <p:nvPr>
            <p:ph type="dt" sz="quarter" idx="1"/>
          </p:nvPr>
        </p:nvSpPr>
        <p:spPr bwMode="auto">
          <a:xfrm>
            <a:off x="4022725" y="0"/>
            <a:ext cx="3078163" cy="481013"/>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lvl1pPr algn="r" defTabSz="949325">
              <a:defRPr sz="1300"/>
            </a:lvl1pPr>
          </a:lstStyle>
          <a:p>
            <a:pPr>
              <a:defRPr/>
            </a:pPr>
            <a:endParaRPr lang="en-GB"/>
          </a:p>
        </p:txBody>
      </p:sp>
      <p:sp>
        <p:nvSpPr>
          <p:cNvPr id="43012" name="Rectangle 4"/>
          <p:cNvSpPr>
            <a:spLocks noGrp="1" noChangeArrowheads="1"/>
          </p:cNvSpPr>
          <p:nvPr>
            <p:ph type="ftr" sz="quarter" idx="2"/>
          </p:nvPr>
        </p:nvSpPr>
        <p:spPr bwMode="auto">
          <a:xfrm>
            <a:off x="0" y="9756775"/>
            <a:ext cx="3076575" cy="481013"/>
          </a:xfrm>
          <a:prstGeom prst="rect">
            <a:avLst/>
          </a:prstGeom>
          <a:noFill/>
          <a:ln w="9525">
            <a:noFill/>
            <a:miter lim="800000"/>
            <a:headEnd/>
            <a:tailEnd/>
          </a:ln>
          <a:effectLst/>
        </p:spPr>
        <p:txBody>
          <a:bodyPr vert="horz" wrap="square" lIns="94889" tIns="47445" rIns="94889" bIns="47445" numCol="1" anchor="b" anchorCtr="0" compatLnSpc="1">
            <a:prstTxWarp prst="textNoShape">
              <a:avLst/>
            </a:prstTxWarp>
          </a:bodyPr>
          <a:lstStyle>
            <a:lvl1pPr algn="l" defTabSz="949325">
              <a:defRPr sz="1300"/>
            </a:lvl1pPr>
          </a:lstStyle>
          <a:p>
            <a:pPr>
              <a:defRPr/>
            </a:pPr>
            <a:endParaRPr lang="en-GB"/>
          </a:p>
        </p:txBody>
      </p:sp>
      <p:sp>
        <p:nvSpPr>
          <p:cNvPr id="43013" name="Rectangle 5"/>
          <p:cNvSpPr>
            <a:spLocks noGrp="1" noChangeArrowheads="1"/>
          </p:cNvSpPr>
          <p:nvPr>
            <p:ph type="sldNum" sz="quarter" idx="3"/>
          </p:nvPr>
        </p:nvSpPr>
        <p:spPr bwMode="auto">
          <a:xfrm>
            <a:off x="4022725" y="9756775"/>
            <a:ext cx="3078163" cy="481013"/>
          </a:xfrm>
          <a:prstGeom prst="rect">
            <a:avLst/>
          </a:prstGeom>
          <a:noFill/>
          <a:ln w="9525">
            <a:noFill/>
            <a:miter lim="800000"/>
            <a:headEnd/>
            <a:tailEnd/>
          </a:ln>
          <a:effectLst/>
        </p:spPr>
        <p:txBody>
          <a:bodyPr vert="horz" wrap="square" lIns="94889" tIns="47445" rIns="94889" bIns="47445" numCol="1" anchor="b" anchorCtr="0" compatLnSpc="1">
            <a:prstTxWarp prst="textNoShape">
              <a:avLst/>
            </a:prstTxWarp>
          </a:bodyPr>
          <a:lstStyle>
            <a:lvl1pPr algn="r" defTabSz="949325">
              <a:defRPr sz="1300"/>
            </a:lvl1pPr>
          </a:lstStyle>
          <a:p>
            <a:pPr>
              <a:defRPr/>
            </a:pPr>
            <a:fld id="{9FEE607D-29C5-44C5-8028-DDBCC81F3998}" type="slidenum">
              <a:rPr lang="en-GB"/>
              <a:pPr>
                <a:defRPr/>
              </a:pPr>
              <a:t>‹#›</a:t>
            </a:fld>
            <a:endParaRPr lang="en-GB"/>
          </a:p>
        </p:txBody>
      </p:sp>
    </p:spTree>
    <p:extLst>
      <p:ext uri="{BB962C8B-B14F-4D97-AF65-F5344CB8AC3E}">
        <p14:creationId xmlns:p14="http://schemas.microsoft.com/office/powerpoint/2010/main" val="3983127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lvl1pPr algn="l" defTabSz="949325">
              <a:defRPr sz="1300">
                <a:solidFill>
                  <a:schemeClr val="tx1"/>
                </a:solidFill>
                <a:latin typeface="Times New Roman" pitchFamily="18" charset="0"/>
              </a:defRPr>
            </a:lvl1pPr>
          </a:lstStyle>
          <a:p>
            <a:pPr>
              <a:defRPr/>
            </a:pPr>
            <a:endParaRPr lang="fi-FI"/>
          </a:p>
        </p:txBody>
      </p:sp>
      <p:sp>
        <p:nvSpPr>
          <p:cNvPr id="307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lvl1pPr algn="r" defTabSz="949325">
              <a:defRPr sz="1300">
                <a:solidFill>
                  <a:schemeClr val="tx1"/>
                </a:solidFill>
                <a:latin typeface="Times New Roman" pitchFamily="18" charset="0"/>
              </a:defRPr>
            </a:lvl1pPr>
          </a:lstStyle>
          <a:p>
            <a:pPr>
              <a:defRPr/>
            </a:pPr>
            <a:endParaRPr lang="fi-FI"/>
          </a:p>
        </p:txBody>
      </p:sp>
      <p:sp>
        <p:nvSpPr>
          <p:cNvPr id="107524" name="Rectangle 4"/>
          <p:cNvSpPr>
            <a:spLocks noGrp="1" noRot="1" noChangeAspect="1" noChangeArrowheads="1" noTextEdit="1"/>
          </p:cNvSpPr>
          <p:nvPr>
            <p:ph type="sldImg" idx="2"/>
          </p:nvPr>
        </p:nvSpPr>
        <p:spPr bwMode="auto">
          <a:xfrm>
            <a:off x="989013" y="768350"/>
            <a:ext cx="5118100" cy="38385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47738" y="4859338"/>
            <a:ext cx="5203825" cy="4606925"/>
          </a:xfrm>
          <a:prstGeom prst="rect">
            <a:avLst/>
          </a:prstGeom>
          <a:noFill/>
          <a:ln w="9525">
            <a:noFill/>
            <a:miter lim="800000"/>
            <a:headEnd/>
            <a:tailEnd/>
          </a:ln>
          <a:effectLst/>
        </p:spPr>
        <p:txBody>
          <a:bodyPr vert="horz" wrap="square" lIns="94889" tIns="47445" rIns="94889" bIns="47445"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307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4889" tIns="47445" rIns="94889" bIns="47445" numCol="1" anchor="b" anchorCtr="0" compatLnSpc="1">
            <a:prstTxWarp prst="textNoShape">
              <a:avLst/>
            </a:prstTxWarp>
          </a:bodyPr>
          <a:lstStyle>
            <a:lvl1pPr algn="l" defTabSz="949325">
              <a:defRPr sz="1300">
                <a:solidFill>
                  <a:schemeClr val="tx1"/>
                </a:solidFill>
                <a:latin typeface="Times New Roman" pitchFamily="18" charset="0"/>
              </a:defRPr>
            </a:lvl1pPr>
          </a:lstStyle>
          <a:p>
            <a:pPr>
              <a:defRPr/>
            </a:pPr>
            <a:endParaRPr lang="fi-FI"/>
          </a:p>
        </p:txBody>
      </p:sp>
      <p:sp>
        <p:nvSpPr>
          <p:cNvPr id="307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4889" tIns="47445" rIns="94889" bIns="47445" numCol="1" anchor="b" anchorCtr="0" compatLnSpc="1">
            <a:prstTxWarp prst="textNoShape">
              <a:avLst/>
            </a:prstTxWarp>
          </a:bodyPr>
          <a:lstStyle>
            <a:lvl1pPr algn="r" defTabSz="949325">
              <a:defRPr sz="1300">
                <a:solidFill>
                  <a:schemeClr val="tx1"/>
                </a:solidFill>
                <a:latin typeface="Times New Roman" pitchFamily="18" charset="0"/>
              </a:defRPr>
            </a:lvl1pPr>
          </a:lstStyle>
          <a:p>
            <a:pPr>
              <a:defRPr/>
            </a:pPr>
            <a:fld id="{C9EEF6A5-5E13-487A-991B-874ED450ABAF}" type="slidenum">
              <a:rPr lang="fi-FI"/>
              <a:pPr>
                <a:defRPr/>
              </a:pPr>
              <a:t>‹#›</a:t>
            </a:fld>
            <a:endParaRPr lang="fi-FI"/>
          </a:p>
        </p:txBody>
      </p:sp>
    </p:spTree>
    <p:extLst>
      <p:ext uri="{BB962C8B-B14F-4D97-AF65-F5344CB8AC3E}">
        <p14:creationId xmlns:p14="http://schemas.microsoft.com/office/powerpoint/2010/main" val="254691832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p:spPr>
        <p:txBody>
          <a:bodyPr/>
          <a:lstStyle/>
          <a:p>
            <a:pPr eaLnBrk="1" hangingPunct="1"/>
            <a:endParaRPr lang="fi-FI" smtClean="0"/>
          </a:p>
        </p:txBody>
      </p:sp>
    </p:spTree>
    <p:extLst>
      <p:ext uri="{BB962C8B-B14F-4D97-AF65-F5344CB8AC3E}">
        <p14:creationId xmlns:p14="http://schemas.microsoft.com/office/powerpoint/2010/main" val="653296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a:prstGeom prst="rect">
            <a:avLst/>
          </a:prstGeom>
        </p:spPr>
        <p:txBody>
          <a:bodyPr/>
          <a:lstStyle/>
          <a:p>
            <a:r>
              <a:rPr lang="fi-FI" smtClean="0"/>
              <a:t>Muokkaa perustyyl. napsautt.</a:t>
            </a:r>
            <a:endParaRPr lang="fi-FI"/>
          </a:p>
        </p:txBody>
      </p:sp>
      <p:sp>
        <p:nvSpPr>
          <p:cNvPr id="3" name="Alaotsikk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i-FI" smtClean="0"/>
              <a:t>Muokkaa alaotsikon perustyyliä napsautt.</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1600200"/>
            <a:ext cx="8229600" cy="4525963"/>
          </a:xfrm>
          <a:prstGeom prst="rect">
            <a:avLst/>
          </a:prstGeo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a:prstGeom prst="rect">
            <a:avLst/>
          </a:prstGeo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457200" y="274638"/>
            <a:ext cx="6019800" cy="5851525"/>
          </a:xfrm>
          <a:prstGeom prst="rect">
            <a:avLst/>
          </a:prstGeo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smtClean="0"/>
              <a:t>Muokkaa perustyyl. napsautt.</a:t>
            </a:r>
            <a:endParaRPr lang="fi-FI"/>
          </a:p>
        </p:txBody>
      </p:sp>
      <p:sp>
        <p:nvSpPr>
          <p:cNvPr id="3" name="Sisällön paikkamerkki 2"/>
          <p:cNvSpPr>
            <a:spLocks noGrp="1"/>
          </p:cNvSpPr>
          <p:nvPr>
            <p:ph idx="1"/>
          </p:nvPr>
        </p:nvSpPr>
        <p:spPr>
          <a:xfrm>
            <a:off x="457200" y="1600200"/>
            <a:ext cx="8229600" cy="4525963"/>
          </a:xfrm>
          <a:prstGeom prst="rect">
            <a:avLst/>
          </a:prstGeo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smtClean="0"/>
              <a:t>Muokkaa perustyyl. napsautt.</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a:prstGeom prst="rect">
            <a:avLst/>
          </a:prstGeo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dt" sz="half" idx="10"/>
          </p:nvPr>
        </p:nvSpPr>
        <p:spPr>
          <a:ln/>
        </p:spPr>
        <p:txBody>
          <a:bodyPr/>
          <a:lstStyle>
            <a:lvl1pPr>
              <a:defRPr/>
            </a:lvl1pPr>
          </a:lstStyle>
          <a:p>
            <a:pPr>
              <a:defRPr/>
            </a:pPr>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30"/>
          <p:cNvGraphicFramePr>
            <a:graphicFrameLocks noChangeAspect="1"/>
          </p:cNvGraphicFramePr>
          <p:nvPr/>
        </p:nvGraphicFramePr>
        <p:xfrm>
          <a:off x="0" y="0"/>
          <a:ext cx="9115425" cy="2127250"/>
        </p:xfrm>
        <a:graphic>
          <a:graphicData uri="http://schemas.openxmlformats.org/presentationml/2006/ole">
            <mc:AlternateContent xmlns:mc="http://schemas.openxmlformats.org/markup-compatibility/2006">
              <mc:Choice xmlns:v="urn:schemas-microsoft-com:vml" Requires="v">
                <p:oleObj spid="_x0000_s8799" r:id="rId14" imgW="13003175" imgH="3022222" progId="">
                  <p:embed/>
                </p:oleObj>
              </mc:Choice>
              <mc:Fallback>
                <p:oleObj r:id="rId14" imgW="13003175" imgH="3022222" progId="">
                  <p:embed/>
                  <p:pic>
                    <p:nvPicPr>
                      <p:cNvPr id="0" name="Picture 6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15425" cy="21272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28" name="Rectangle 4"/>
          <p:cNvSpPr>
            <a:spLocks noGrp="1" noChangeArrowheads="1"/>
          </p:cNvSpPr>
          <p:nvPr>
            <p:ph type="dt" sz="half" idx="2"/>
          </p:nvPr>
        </p:nvSpPr>
        <p:spPr bwMode="auto">
          <a:xfrm>
            <a:off x="3505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tx1"/>
                </a:solidFill>
              </a:defRPr>
            </a:lvl1pPr>
          </a:lstStyle>
          <a:p>
            <a:pPr>
              <a:defRPr/>
            </a:pPr>
            <a:endParaRPr lang="fi-FI"/>
          </a:p>
        </p:txBody>
      </p:sp>
      <p:pic>
        <p:nvPicPr>
          <p:cNvPr id="1029" name="Picture 19" descr="logo"/>
          <p:cNvPicPr>
            <a:picLocks noChangeAspect="1" noChangeArrowheads="1"/>
          </p:cNvPicPr>
          <p:nvPr userDrawn="1"/>
        </p:nvPicPr>
        <p:blipFill>
          <a:blip r:embed="rId16" cstate="print"/>
          <a:srcRect/>
          <a:stretch>
            <a:fillRect/>
          </a:stretch>
        </p:blipFill>
        <p:spPr bwMode="auto">
          <a:xfrm>
            <a:off x="7885113" y="6453188"/>
            <a:ext cx="1143000" cy="330200"/>
          </a:xfrm>
          <a:prstGeom prst="rect">
            <a:avLst/>
          </a:prstGeom>
          <a:noFill/>
          <a:ln w="9525">
            <a:noFill/>
            <a:miter lim="800000"/>
            <a:headEnd/>
            <a:tailEnd/>
          </a:ln>
        </p:spPr>
      </p:pic>
      <p:sp>
        <p:nvSpPr>
          <p:cNvPr id="1055" name="Rectangle 31"/>
          <p:cNvSpPr>
            <a:spLocks noChangeArrowheads="1"/>
          </p:cNvSpPr>
          <p:nvPr userDrawn="1"/>
        </p:nvSpPr>
        <p:spPr bwMode="auto">
          <a:xfrm>
            <a:off x="4402138" y="6500813"/>
            <a:ext cx="339725" cy="244475"/>
          </a:xfrm>
          <a:prstGeom prst="rect">
            <a:avLst/>
          </a:prstGeom>
          <a:noFill/>
          <a:ln w="9525">
            <a:noFill/>
            <a:miter lim="800000"/>
            <a:headEnd/>
            <a:tailEnd/>
          </a:ln>
          <a:effectLst/>
        </p:spPr>
        <p:txBody>
          <a:bodyPr wrap="none">
            <a:spAutoFit/>
          </a:bodyPr>
          <a:lstStyle/>
          <a:p>
            <a:pPr>
              <a:defRPr/>
            </a:pPr>
            <a:fld id="{E17487B1-744D-41CF-9AF7-8A815EA2FB95}" type="slidenum">
              <a:rPr lang="fi-FI" sz="1000" i="1">
                <a:solidFill>
                  <a:schemeClr val="bg2"/>
                </a:solidFill>
              </a:rPr>
              <a:pPr>
                <a:defRPr/>
              </a:pPr>
              <a:t>‹#›</a:t>
            </a:fld>
            <a:endParaRPr lang="fi-FI" sz="1000" i="1">
              <a:solidFill>
                <a:schemeClr val="bg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000">
          <a:solidFill>
            <a:srgbClr val="336699"/>
          </a:solidFill>
          <a:latin typeface="+mj-lt"/>
          <a:ea typeface="+mj-ea"/>
          <a:cs typeface="+mj-cs"/>
        </a:defRPr>
      </a:lvl1pPr>
      <a:lvl2pPr algn="ctr" rtl="0" eaLnBrk="0" fontAlgn="base" hangingPunct="0">
        <a:spcBef>
          <a:spcPct val="0"/>
        </a:spcBef>
        <a:spcAft>
          <a:spcPct val="0"/>
        </a:spcAft>
        <a:defRPr sz="3000">
          <a:solidFill>
            <a:srgbClr val="336699"/>
          </a:solidFill>
          <a:latin typeface="Arial" charset="0"/>
        </a:defRPr>
      </a:lvl2pPr>
      <a:lvl3pPr algn="ctr" rtl="0" eaLnBrk="0" fontAlgn="base" hangingPunct="0">
        <a:spcBef>
          <a:spcPct val="0"/>
        </a:spcBef>
        <a:spcAft>
          <a:spcPct val="0"/>
        </a:spcAft>
        <a:defRPr sz="3000">
          <a:solidFill>
            <a:srgbClr val="336699"/>
          </a:solidFill>
          <a:latin typeface="Arial" charset="0"/>
        </a:defRPr>
      </a:lvl3pPr>
      <a:lvl4pPr algn="ctr" rtl="0" eaLnBrk="0" fontAlgn="base" hangingPunct="0">
        <a:spcBef>
          <a:spcPct val="0"/>
        </a:spcBef>
        <a:spcAft>
          <a:spcPct val="0"/>
        </a:spcAft>
        <a:defRPr sz="3000">
          <a:solidFill>
            <a:srgbClr val="336699"/>
          </a:solidFill>
          <a:latin typeface="Arial" charset="0"/>
        </a:defRPr>
      </a:lvl4pPr>
      <a:lvl5pPr algn="ctr" rtl="0" eaLnBrk="0" fontAlgn="base" hangingPunct="0">
        <a:spcBef>
          <a:spcPct val="0"/>
        </a:spcBef>
        <a:spcAft>
          <a:spcPct val="0"/>
        </a:spcAft>
        <a:defRPr sz="3000">
          <a:solidFill>
            <a:srgbClr val="336699"/>
          </a:solidFill>
          <a:latin typeface="Arial" charset="0"/>
        </a:defRPr>
      </a:lvl5pPr>
      <a:lvl6pPr marL="457200" algn="ctr" rtl="0" fontAlgn="base">
        <a:spcBef>
          <a:spcPct val="0"/>
        </a:spcBef>
        <a:spcAft>
          <a:spcPct val="0"/>
        </a:spcAft>
        <a:defRPr sz="3000">
          <a:solidFill>
            <a:srgbClr val="336699"/>
          </a:solidFill>
          <a:latin typeface="Arial" charset="0"/>
        </a:defRPr>
      </a:lvl6pPr>
      <a:lvl7pPr marL="914400" algn="ctr" rtl="0" fontAlgn="base">
        <a:spcBef>
          <a:spcPct val="0"/>
        </a:spcBef>
        <a:spcAft>
          <a:spcPct val="0"/>
        </a:spcAft>
        <a:defRPr sz="3000">
          <a:solidFill>
            <a:srgbClr val="336699"/>
          </a:solidFill>
          <a:latin typeface="Arial" charset="0"/>
        </a:defRPr>
      </a:lvl7pPr>
      <a:lvl8pPr marL="1371600" algn="ctr" rtl="0" fontAlgn="base">
        <a:spcBef>
          <a:spcPct val="0"/>
        </a:spcBef>
        <a:spcAft>
          <a:spcPct val="0"/>
        </a:spcAft>
        <a:defRPr sz="3000">
          <a:solidFill>
            <a:srgbClr val="336699"/>
          </a:solidFill>
          <a:latin typeface="Arial" charset="0"/>
        </a:defRPr>
      </a:lvl8pPr>
      <a:lvl9pPr marL="1828800" algn="ctr" rtl="0" fontAlgn="base">
        <a:spcBef>
          <a:spcPct val="0"/>
        </a:spcBef>
        <a:spcAft>
          <a:spcPct val="0"/>
        </a:spcAft>
        <a:defRPr sz="3000">
          <a:solidFill>
            <a:srgbClr val="336699"/>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2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200">
          <a:solidFill>
            <a:schemeClr val="tx1"/>
          </a:solidFill>
          <a:latin typeface="+mn-lt"/>
        </a:defRPr>
      </a:lvl5pPr>
      <a:lvl6pPr marL="2514600" indent="-228600" algn="l" rtl="0" fontAlgn="base">
        <a:spcBef>
          <a:spcPct val="20000"/>
        </a:spcBef>
        <a:spcAft>
          <a:spcPct val="0"/>
        </a:spcAft>
        <a:buChar char="»"/>
        <a:defRPr sz="2200">
          <a:solidFill>
            <a:schemeClr val="tx1"/>
          </a:solidFill>
          <a:latin typeface="+mn-lt"/>
        </a:defRPr>
      </a:lvl6pPr>
      <a:lvl7pPr marL="2971800" indent="-228600" algn="l" rtl="0" fontAlgn="base">
        <a:spcBef>
          <a:spcPct val="20000"/>
        </a:spcBef>
        <a:spcAft>
          <a:spcPct val="0"/>
        </a:spcAft>
        <a:buChar char="»"/>
        <a:defRPr sz="2200">
          <a:solidFill>
            <a:schemeClr val="tx1"/>
          </a:solidFill>
          <a:latin typeface="+mn-lt"/>
        </a:defRPr>
      </a:lvl7pPr>
      <a:lvl8pPr marL="3429000" indent="-228600" algn="l" rtl="0" fontAlgn="base">
        <a:spcBef>
          <a:spcPct val="20000"/>
        </a:spcBef>
        <a:spcAft>
          <a:spcPct val="0"/>
        </a:spcAft>
        <a:buChar char="»"/>
        <a:defRPr sz="2200">
          <a:solidFill>
            <a:schemeClr val="tx1"/>
          </a:solidFill>
          <a:latin typeface="+mn-lt"/>
        </a:defRPr>
      </a:lvl8pPr>
      <a:lvl9pPr marL="3886200" indent="-228600" algn="l" rtl="0" fontAlgn="base">
        <a:spcBef>
          <a:spcPct val="20000"/>
        </a:spcBef>
        <a:spcAft>
          <a:spcPct val="0"/>
        </a:spcAft>
        <a:buChar char="»"/>
        <a:defRPr sz="22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895"/>
          <p:cNvSpPr>
            <a:spLocks noChangeArrowheads="1"/>
          </p:cNvSpPr>
          <p:nvPr/>
        </p:nvSpPr>
        <p:spPr bwMode="auto">
          <a:xfrm>
            <a:off x="827584" y="1751910"/>
            <a:ext cx="7776864" cy="2246769"/>
          </a:xfrm>
          <a:prstGeom prst="rect">
            <a:avLst/>
          </a:prstGeom>
          <a:noFill/>
          <a:ln w="9525">
            <a:noFill/>
            <a:miter lim="800000"/>
            <a:headEnd/>
            <a:tailEnd/>
          </a:ln>
        </p:spPr>
        <p:txBody>
          <a:bodyPr wrap="square" anchor="ctr">
            <a:spAutoFit/>
          </a:bodyPr>
          <a:lstStyle/>
          <a:p>
            <a:r>
              <a:rPr lang="fi-FI" sz="3600" b="1" dirty="0" smtClean="0">
                <a:latin typeface="Calibri" panose="020F0502020204030204" pitchFamily="34" charset="0"/>
                <a:cs typeface="Calibri" panose="020F0502020204030204" pitchFamily="34" charset="0"/>
              </a:rPr>
              <a:t>Suomalaisen kirjallisuusviennin markkina-arvo 2016 </a:t>
            </a:r>
            <a:endParaRPr lang="fi-FI" sz="3600" dirty="0" smtClean="0">
              <a:latin typeface="Calibri" panose="020F0502020204030204" pitchFamily="34" charset="0"/>
              <a:cs typeface="Calibri" panose="020F0502020204030204" pitchFamily="34" charset="0"/>
            </a:endParaRPr>
          </a:p>
          <a:p>
            <a:endParaRPr lang="fi-FI" sz="3600" b="1" i="1" dirty="0" smtClean="0">
              <a:solidFill>
                <a:srgbClr val="0070C0"/>
              </a:solidFill>
              <a:latin typeface="Calibri" pitchFamily="34" charset="0"/>
              <a:cs typeface="Times New Roman" pitchFamily="18" charset="0"/>
            </a:endParaRPr>
          </a:p>
          <a:p>
            <a:r>
              <a:rPr lang="nb-NO" sz="1600" dirty="0">
                <a:solidFill>
                  <a:schemeClr val="tx1"/>
                </a:solidFill>
                <a:latin typeface="Calibri" pitchFamily="34" charset="0"/>
                <a:cs typeface="Times New Roman" pitchFamily="18" charset="0"/>
              </a:rPr>
              <a:t>Media Clever Oy / Janne Silvonen (VTM) </a:t>
            </a:r>
            <a:endParaRPr lang="nb-NO" sz="1600" dirty="0" smtClean="0">
              <a:solidFill>
                <a:schemeClr val="tx1"/>
              </a:solidFill>
              <a:latin typeface="Calibri" pitchFamily="34" charset="0"/>
              <a:cs typeface="Times New Roman" pitchFamily="18" charset="0"/>
            </a:endParaRPr>
          </a:p>
          <a:p>
            <a:r>
              <a:rPr lang="nb-NO" sz="1600" dirty="0" smtClean="0">
                <a:solidFill>
                  <a:schemeClr val="tx1"/>
                </a:solidFill>
                <a:latin typeface="Calibri" pitchFamily="34" charset="0"/>
                <a:cs typeface="Times New Roman" pitchFamily="18" charset="0"/>
              </a:rPr>
              <a:t>2017</a:t>
            </a:r>
            <a:endParaRPr lang="fi-FI" sz="1600" dirty="0">
              <a:solidFill>
                <a:schemeClr val="tx1"/>
              </a:solidFill>
              <a:latin typeface="Calibri" pitchFamily="34" charset="0"/>
              <a:cs typeface="Times New Roman" pitchFamily="18" charset="0"/>
            </a:endParaRPr>
          </a:p>
        </p:txBody>
      </p:sp>
      <p:sp>
        <p:nvSpPr>
          <p:cNvPr id="3" name="Suorakulmio 2"/>
          <p:cNvSpPr/>
          <p:nvPr/>
        </p:nvSpPr>
        <p:spPr>
          <a:xfrm>
            <a:off x="395536" y="6165304"/>
            <a:ext cx="6192688" cy="253916"/>
          </a:xfrm>
          <a:prstGeom prst="rect">
            <a:avLst/>
          </a:prstGeom>
        </p:spPr>
        <p:txBody>
          <a:bodyPr wrap="square">
            <a:spAutoFit/>
          </a:bodyPr>
          <a:lstStyle/>
          <a:p>
            <a:pPr algn="l"/>
            <a:r>
              <a:rPr lang="fi-FI" sz="1050" dirty="0">
                <a:latin typeface="Calibri" panose="020F0502020204030204" pitchFamily="34" charset="0"/>
              </a:rPr>
              <a:t>Tilaaja: FILI – Kirjallisuuden </a:t>
            </a:r>
            <a:r>
              <a:rPr lang="fi-FI" sz="1050" dirty="0" smtClean="0">
                <a:latin typeface="Calibri" panose="020F0502020204030204" pitchFamily="34" charset="0"/>
              </a:rPr>
              <a:t>vientikeskus</a:t>
            </a:r>
            <a:endParaRPr lang="fi-FI" sz="105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395536" y="980728"/>
            <a:ext cx="8568952" cy="4608512"/>
          </a:xfrm>
        </p:spPr>
        <p:txBody>
          <a:bodyPr>
            <a:noAutofit/>
          </a:bodyPr>
          <a:lstStyle/>
          <a:p>
            <a:pPr marL="0" indent="0">
              <a:buNone/>
            </a:pPr>
            <a:r>
              <a:rPr lang="fi-FI" sz="1400" dirty="0" smtClean="0">
                <a:latin typeface="Calibri" panose="020F0502020204030204" pitchFamily="34" charset="0"/>
                <a:cs typeface="Calibri" panose="020F0502020204030204" pitchFamily="34" charset="0"/>
              </a:rPr>
              <a:t>Vuonna 2016 julkaistiin loppuraportti vuonna 2013 aloitetusta hankkeesta, joka selvitti suomalaisen kirjallisuusviennin markkina-arvoa. Loppuraportissa esitettiin markkina-arvon kehittyminen vuodesta 2011 vuoteen 2015. Nyt tehty selvitys on jatkoa samalle hankkeelle ja koskee suomalaisen kirjallisuusviennin markkina-arvolukuja vuodelta 2016. Vertailutiedot ulottuvat jälleen vuoteen 2011.</a:t>
            </a:r>
          </a:p>
          <a:p>
            <a:pPr marL="0" indent="0">
              <a:buNone/>
            </a:pPr>
            <a:endParaRPr lang="fi-FI" sz="1400" dirty="0" smtClean="0">
              <a:latin typeface="Calibri" panose="020F0502020204030204" pitchFamily="34" charset="0"/>
              <a:cs typeface="Calibri" panose="020F0502020204030204" pitchFamily="34" charset="0"/>
            </a:endParaRPr>
          </a:p>
          <a:p>
            <a:pPr marL="0" indent="0">
              <a:buNone/>
            </a:pPr>
            <a:r>
              <a:rPr lang="fi-FI" sz="1400" dirty="0" smtClean="0">
                <a:latin typeface="Calibri" panose="020F0502020204030204" pitchFamily="34" charset="0"/>
                <a:cs typeface="Calibri" panose="020F0502020204030204" pitchFamily="34" charset="0"/>
              </a:rPr>
              <a:t>Suomalaisen </a:t>
            </a:r>
            <a:r>
              <a:rPr lang="fi-FI" sz="1400" dirty="0">
                <a:latin typeface="Calibri" panose="020F0502020204030204" pitchFamily="34" charset="0"/>
                <a:cs typeface="Calibri" panose="020F0502020204030204" pitchFamily="34" charset="0"/>
              </a:rPr>
              <a:t>kirjallisuusviennin markkina-arvon kehittymistä kuvaavat luvut on kerätty </a:t>
            </a:r>
            <a:r>
              <a:rPr lang="fi-FI" sz="1400" dirty="0" smtClean="0">
                <a:latin typeface="Calibri" panose="020F0502020204030204" pitchFamily="34" charset="0"/>
                <a:cs typeface="Calibri" panose="020F0502020204030204" pitchFamily="34" charset="0"/>
              </a:rPr>
              <a:t>suomalaisilta </a:t>
            </a:r>
            <a:r>
              <a:rPr lang="fi-FI" sz="1400" dirty="0">
                <a:latin typeface="Calibri" panose="020F0502020204030204" pitchFamily="34" charset="0"/>
                <a:cs typeface="Calibri" panose="020F0502020204030204" pitchFamily="34" charset="0"/>
              </a:rPr>
              <a:t>kustantajilta ja agenteilta. Luvut esitetään kokonaismäärinä siten, että yhdenkään kirjailijan tai organisaation yksittäisiä tuloja ei </a:t>
            </a:r>
            <a:r>
              <a:rPr lang="fi-FI" sz="1400" dirty="0" smtClean="0">
                <a:latin typeface="Calibri" panose="020F0502020204030204" pitchFamily="34" charset="0"/>
                <a:cs typeface="Calibri" panose="020F0502020204030204" pitchFamily="34" charset="0"/>
              </a:rPr>
              <a:t>eritellä. </a:t>
            </a:r>
            <a:endParaRPr lang="fi-FI" sz="1400" dirty="0">
              <a:latin typeface="Calibri" panose="020F0502020204030204" pitchFamily="34" charset="0"/>
              <a:cs typeface="Calibri" panose="020F0502020204030204" pitchFamily="34" charset="0"/>
            </a:endParaRPr>
          </a:p>
          <a:p>
            <a:pPr marL="0" indent="0">
              <a:buNone/>
            </a:pPr>
            <a:endParaRPr lang="fi-FI" sz="1400" dirty="0">
              <a:latin typeface="Calibri" panose="020F0502020204030204" pitchFamily="34" charset="0"/>
              <a:cs typeface="Calibri" panose="020F0502020204030204" pitchFamily="34" charset="0"/>
            </a:endParaRPr>
          </a:p>
          <a:p>
            <a:pPr marL="0" indent="0">
              <a:buNone/>
            </a:pPr>
            <a:r>
              <a:rPr lang="fi-FI" sz="1400" dirty="0" smtClean="0">
                <a:latin typeface="Calibri" panose="020F0502020204030204" pitchFamily="34" charset="0"/>
                <a:cs typeface="Calibri" panose="020F0502020204030204" pitchFamily="34" charset="0"/>
              </a:rPr>
              <a:t>Vertailtavuuden </a:t>
            </a:r>
            <a:r>
              <a:rPr lang="fi-FI" sz="1400" dirty="0" smtClean="0">
                <a:latin typeface="Calibri" panose="020F0502020204030204" pitchFamily="34" charset="0"/>
                <a:cs typeface="Calibri" panose="020F0502020204030204" pitchFamily="34" charset="0"/>
              </a:rPr>
              <a:t>säilyttämiseksi </a:t>
            </a:r>
            <a:r>
              <a:rPr lang="fi-FI" sz="1400" dirty="0" smtClean="0">
                <a:latin typeface="Calibri" panose="020F0502020204030204" pitchFamily="34" charset="0"/>
                <a:cs typeface="Calibri" panose="020F0502020204030204" pitchFamily="34" charset="0"/>
              </a:rPr>
              <a:t>hankkeen puitteissa sovellettuun kysymyslomakkeeseen ei ole tehty huomattavia </a:t>
            </a:r>
            <a:r>
              <a:rPr lang="fi-FI" sz="1400" dirty="0" smtClean="0">
                <a:latin typeface="Calibri" panose="020F0502020204030204" pitchFamily="34" charset="0"/>
                <a:cs typeface="Calibri" panose="020F0502020204030204" pitchFamily="34" charset="0"/>
              </a:rPr>
              <a:t>muutoksia kuten ei myöskään </a:t>
            </a:r>
            <a:r>
              <a:rPr lang="fi-FI" sz="1400" dirty="0" smtClean="0">
                <a:latin typeface="Calibri" panose="020F0502020204030204" pitchFamily="34" charset="0"/>
                <a:cs typeface="Calibri" panose="020F0502020204030204" pitchFamily="34" charset="0"/>
              </a:rPr>
              <a:t>kohderyhmään, jolta luvut kerätään. Luvut on kysytty niiltä kustantajilta sekä agentuureilta, jotka sitoutuivat lukujen toimittamiseen koko selvityksen ajan ja pystyivät toimittamaan vuosittain tarkat luvut kirjallisuusviennistä. </a:t>
            </a:r>
          </a:p>
          <a:p>
            <a:pPr marL="0" indent="0">
              <a:buNone/>
            </a:pPr>
            <a:endParaRPr lang="fi-FI" sz="1400" dirty="0">
              <a:latin typeface="Calibri" panose="020F0502020204030204" pitchFamily="34" charset="0"/>
              <a:cs typeface="Calibri" panose="020F0502020204030204" pitchFamily="34" charset="0"/>
            </a:endParaRPr>
          </a:p>
          <a:p>
            <a:pPr marL="0" indent="0">
              <a:buNone/>
            </a:pPr>
            <a:r>
              <a:rPr lang="fi-FI" sz="1400" dirty="0" smtClean="0">
                <a:latin typeface="Calibri" panose="020F0502020204030204" pitchFamily="34" charset="0"/>
                <a:cs typeface="Calibri" panose="020F0502020204030204" pitchFamily="34" charset="0"/>
              </a:rPr>
              <a:t>Hankkeen alettua vuonna 2013 tutkimuksen ulkopuolelle rajattiin </a:t>
            </a:r>
            <a:r>
              <a:rPr lang="fi-FI" sz="1400" dirty="0" smtClean="0">
                <a:latin typeface="Calibri" panose="020F0502020204030204" pitchFamily="34" charset="0"/>
                <a:cs typeface="Calibri" panose="020F0502020204030204" pitchFamily="34" charset="0"/>
              </a:rPr>
              <a:t>voittoa tavoittelematon tiedekirjallisuus</a:t>
            </a:r>
            <a:r>
              <a:rPr lang="fi-FI" sz="1400" dirty="0" smtClean="0">
                <a:latin typeface="Calibri" panose="020F0502020204030204" pitchFamily="34" charset="0"/>
                <a:cs typeface="Calibri" panose="020F0502020204030204" pitchFamily="34" charset="0"/>
              </a:rPr>
              <a:t>, </a:t>
            </a:r>
            <a:r>
              <a:rPr lang="fi-FI" sz="1400" dirty="0" smtClean="0">
                <a:latin typeface="Calibri" panose="020F0502020204030204" pitchFamily="34" charset="0"/>
                <a:cs typeface="Calibri" panose="020F0502020204030204" pitchFamily="34" charset="0"/>
              </a:rPr>
              <a:t>mutta mukana on yleinen </a:t>
            </a:r>
            <a:r>
              <a:rPr lang="fi-FI" sz="1400" dirty="0" smtClean="0">
                <a:latin typeface="Calibri" panose="020F0502020204030204" pitchFamily="34" charset="0"/>
                <a:cs typeface="Calibri" panose="020F0502020204030204" pitchFamily="34" charset="0"/>
              </a:rPr>
              <a:t>tietokirjallisuus niiltä osin kuin kustantajana on toiminut hankkeen kohderyhmään kuulunut voitollista toimintaa </a:t>
            </a:r>
            <a:r>
              <a:rPr lang="fi-FI" sz="1400" dirty="0" smtClean="0">
                <a:latin typeface="Calibri" panose="020F0502020204030204" pitchFamily="34" charset="0"/>
                <a:cs typeface="Calibri" panose="020F0502020204030204" pitchFamily="34" charset="0"/>
              </a:rPr>
              <a:t>harjoittava kustantaja </a:t>
            </a:r>
            <a:r>
              <a:rPr lang="fi-FI" sz="1400" dirty="0" smtClean="0">
                <a:latin typeface="Calibri" panose="020F0502020204030204" pitchFamily="34" charset="0"/>
                <a:cs typeface="Calibri" panose="020F0502020204030204" pitchFamily="34" charset="0"/>
              </a:rPr>
              <a:t>tai </a:t>
            </a:r>
            <a:r>
              <a:rPr lang="fi-FI" sz="1400" dirty="0" smtClean="0">
                <a:latin typeface="Calibri" panose="020F0502020204030204" pitchFamily="34" charset="0"/>
                <a:cs typeface="Calibri" panose="020F0502020204030204" pitchFamily="34" charset="0"/>
              </a:rPr>
              <a:t>julkaisija. Ulkopuolelle </a:t>
            </a:r>
            <a:r>
              <a:rPr lang="fi-FI" sz="1400" dirty="0" smtClean="0">
                <a:latin typeface="Calibri" panose="020F0502020204030204" pitchFamily="34" charset="0"/>
                <a:cs typeface="Calibri" panose="020F0502020204030204" pitchFamily="34" charset="0"/>
              </a:rPr>
              <a:t>on rajattu myös </a:t>
            </a:r>
            <a:r>
              <a:rPr lang="fi-FI" sz="1400" dirty="0" smtClean="0">
                <a:latin typeface="Calibri" panose="020F0502020204030204" pitchFamily="34" charset="0"/>
                <a:cs typeface="Calibri" panose="020F0502020204030204" pitchFamily="34" charset="0"/>
              </a:rPr>
              <a:t>jo </a:t>
            </a:r>
            <a:r>
              <a:rPr lang="fi-FI" sz="1400" dirty="0" smtClean="0">
                <a:latin typeface="Calibri" panose="020F0502020204030204" pitchFamily="34" charset="0"/>
                <a:cs typeface="Calibri" panose="020F0502020204030204" pitchFamily="34" charset="0"/>
              </a:rPr>
              <a:t>valmiiksi vieraalle kielelle käännetyn teoksen, </a:t>
            </a:r>
            <a:r>
              <a:rPr lang="fi-FI" sz="1400" dirty="0">
                <a:latin typeface="Calibri" panose="020F0502020204030204" pitchFamily="34" charset="0"/>
                <a:cs typeface="Calibri" panose="020F0502020204030204" pitchFamily="34" charset="0"/>
              </a:rPr>
              <a:t>kuten esimerkiksi </a:t>
            </a:r>
            <a:r>
              <a:rPr lang="fi-FI" sz="1400" dirty="0" smtClean="0">
                <a:latin typeface="Calibri" panose="020F0502020204030204" pitchFamily="34" charset="0"/>
                <a:cs typeface="Calibri" panose="020F0502020204030204" pitchFamily="34" charset="0"/>
              </a:rPr>
              <a:t>turistioppaan, </a:t>
            </a:r>
            <a:r>
              <a:rPr lang="fi-FI" sz="1400" dirty="0" smtClean="0">
                <a:latin typeface="Calibri" panose="020F0502020204030204" pitchFamily="34" charset="0"/>
                <a:cs typeface="Calibri" panose="020F0502020204030204" pitchFamily="34" charset="0"/>
              </a:rPr>
              <a:t>vieminen ulkomaille. </a:t>
            </a:r>
            <a:r>
              <a:rPr lang="fi-FI" sz="1400" dirty="0" smtClean="0">
                <a:latin typeface="Calibri" panose="020F0502020204030204" pitchFamily="34" charset="0"/>
                <a:cs typeface="Calibri" panose="020F0502020204030204" pitchFamily="34" charset="0"/>
              </a:rPr>
              <a:t>Tutkimuksen yhteydessä kirjallisuusviennillä viitataan ulkomaisen kustantajan oikeuteen käännättää teos ja myydä sekä markkinoida sitä eri kielille käännettynä. Kolmas rajaus koskee suomalaisia kirjailijoita, jotka ovat tehneet sopimuksen käännösoikeuksien myynnistä ulkomaisen agentuurin kanssa. Useat menestyneet suomalaiskirjailijat ovat ulkomaisten agentuurien listoilla, joten selvityksen ulkopuolelle jäävä summa on merkittävä.</a:t>
            </a:r>
          </a:p>
          <a:p>
            <a:pPr marL="0" indent="0">
              <a:buNone/>
            </a:pPr>
            <a:endParaRPr lang="fi-FI" sz="1400" dirty="0" smtClean="0">
              <a:latin typeface="Calibri" panose="020F0502020204030204" pitchFamily="34" charset="0"/>
              <a:cs typeface="Calibri" panose="020F0502020204030204" pitchFamily="34" charset="0"/>
            </a:endParaRPr>
          </a:p>
          <a:p>
            <a:pPr marL="0" indent="0">
              <a:buNone/>
            </a:pPr>
            <a:endParaRPr lang="fi-FI" sz="1200" dirty="0" smtClean="0">
              <a:latin typeface="Calibri" panose="020F0502020204030204" pitchFamily="34" charset="0"/>
              <a:cs typeface="Calibri" panose="020F0502020204030204" pitchFamily="34" charset="0"/>
            </a:endParaRPr>
          </a:p>
          <a:p>
            <a:pPr marL="0" indent="0">
              <a:buNone/>
            </a:pPr>
            <a:endParaRPr lang="fi-FI" sz="1200" dirty="0" smtClean="0">
              <a:latin typeface="Calibri" panose="020F0502020204030204" pitchFamily="34" charset="0"/>
              <a:cs typeface="Calibri" panose="020F0502020204030204" pitchFamily="34" charset="0"/>
            </a:endParaRPr>
          </a:p>
        </p:txBody>
      </p:sp>
      <p:sp>
        <p:nvSpPr>
          <p:cNvPr id="5" name="Tekstiruutu 4"/>
          <p:cNvSpPr txBox="1"/>
          <p:nvPr/>
        </p:nvSpPr>
        <p:spPr>
          <a:xfrm>
            <a:off x="179512" y="260648"/>
            <a:ext cx="1671035" cy="338554"/>
          </a:xfrm>
          <a:prstGeom prst="rect">
            <a:avLst/>
          </a:prstGeom>
          <a:solidFill>
            <a:schemeClr val="bg1"/>
          </a:solidFill>
        </p:spPr>
        <p:txBody>
          <a:bodyPr wrap="none" rtlCol="0">
            <a:spAutoFit/>
          </a:bodyPr>
          <a:lstStyle/>
          <a:p>
            <a:pPr algn="l"/>
            <a:r>
              <a:rPr lang="fi-FI" sz="1600" dirty="0" smtClean="0">
                <a:latin typeface="Calibri" panose="020F0502020204030204" pitchFamily="34" charset="0"/>
              </a:rPr>
              <a:t>Selvityksen tausta</a:t>
            </a:r>
            <a:endParaRPr lang="fi-FI" sz="1600" dirty="0">
              <a:latin typeface="Calibri" panose="020F0502020204030204" pitchFamily="34" charset="0"/>
            </a:endParaRPr>
          </a:p>
        </p:txBody>
      </p:sp>
    </p:spTree>
    <p:extLst>
      <p:ext uri="{BB962C8B-B14F-4D97-AF65-F5344CB8AC3E}">
        <p14:creationId xmlns:p14="http://schemas.microsoft.com/office/powerpoint/2010/main" val="1082866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3898055" cy="338554"/>
          </a:xfrm>
          <a:prstGeom prst="rect">
            <a:avLst/>
          </a:prstGeom>
          <a:solidFill>
            <a:schemeClr val="bg1"/>
          </a:solidFill>
        </p:spPr>
        <p:txBody>
          <a:bodyPr wrap="none" rtlCol="0">
            <a:spAutoFit/>
          </a:bodyPr>
          <a:lstStyle/>
          <a:p>
            <a:pPr algn="l"/>
            <a:r>
              <a:rPr lang="fi-FI" sz="1600" dirty="0">
                <a:latin typeface="Calibri" panose="020F0502020204030204" pitchFamily="34" charset="0"/>
                <a:cs typeface="Calibri" panose="020F0502020204030204" pitchFamily="34" charset="0"/>
              </a:rPr>
              <a:t>Bruttotulot </a:t>
            </a:r>
            <a:r>
              <a:rPr lang="fi-FI" sz="1600" dirty="0" smtClean="0">
                <a:latin typeface="Calibri" panose="020F0502020204030204" pitchFamily="34" charset="0"/>
                <a:cs typeface="Calibri" panose="020F0502020204030204" pitchFamily="34" charset="0"/>
              </a:rPr>
              <a:t>kirjallisuusviennistä v. 2011-2016</a:t>
            </a:r>
            <a:endParaRPr lang="fi-FI" sz="1600" dirty="0">
              <a:latin typeface="Calibri" panose="020F0502020204030204" pitchFamily="34" charset="0"/>
              <a:cs typeface="Calibri" panose="020F0502020204030204" pitchFamily="34" charset="0"/>
            </a:endParaRPr>
          </a:p>
        </p:txBody>
      </p:sp>
      <p:graphicFrame>
        <p:nvGraphicFramePr>
          <p:cNvPr id="7" name="Kaavio 6"/>
          <p:cNvGraphicFramePr>
            <a:graphicFrameLocks noGrp="1"/>
          </p:cNvGraphicFramePr>
          <p:nvPr>
            <p:extLst>
              <p:ext uri="{D42A27DB-BD31-4B8C-83A1-F6EECF244321}">
                <p14:modId xmlns:p14="http://schemas.microsoft.com/office/powerpoint/2010/main" val="478354862"/>
              </p:ext>
            </p:extLst>
          </p:nvPr>
        </p:nvGraphicFramePr>
        <p:xfrm>
          <a:off x="107504" y="980728"/>
          <a:ext cx="6336704" cy="5472608"/>
        </p:xfrm>
        <a:graphic>
          <a:graphicData uri="http://schemas.openxmlformats.org/drawingml/2006/chart">
            <c:chart xmlns:c="http://schemas.openxmlformats.org/drawingml/2006/chart" xmlns:r="http://schemas.openxmlformats.org/officeDocument/2006/relationships" r:id="rId2"/>
          </a:graphicData>
        </a:graphic>
      </p:graphicFrame>
      <p:sp>
        <p:nvSpPr>
          <p:cNvPr id="2" name="Suorakulmio 1"/>
          <p:cNvSpPr/>
          <p:nvPr/>
        </p:nvSpPr>
        <p:spPr>
          <a:xfrm>
            <a:off x="1907704" y="4581128"/>
            <a:ext cx="795410" cy="338554"/>
          </a:xfrm>
          <a:prstGeom prst="rect">
            <a:avLst/>
          </a:prstGeom>
          <a:solidFill>
            <a:schemeClr val="bg1"/>
          </a:solidFill>
          <a:ln>
            <a:solidFill>
              <a:schemeClr val="tx1"/>
            </a:solidFill>
          </a:ln>
        </p:spPr>
        <p:txBody>
          <a:bodyPr wrap="none">
            <a:spAutoFit/>
          </a:bodyPr>
          <a:lstStyle/>
          <a:p>
            <a:r>
              <a:rPr lang="en-GB" sz="1600" b="1" i="1" dirty="0" smtClean="0">
                <a:solidFill>
                  <a:srgbClr val="339933"/>
                </a:solidFill>
                <a:latin typeface="Calibri" panose="020F0502020204030204" pitchFamily="34" charset="0"/>
              </a:rPr>
              <a:t>+ 57 </a:t>
            </a:r>
            <a:r>
              <a:rPr lang="en-GB" sz="1600" b="1" i="1" dirty="0">
                <a:solidFill>
                  <a:srgbClr val="339933"/>
                </a:solidFill>
                <a:latin typeface="Calibri" panose="020F0502020204030204" pitchFamily="34" charset="0"/>
              </a:rPr>
              <a:t>%</a:t>
            </a:r>
            <a:r>
              <a:rPr lang="en-GB" sz="1600" dirty="0">
                <a:solidFill>
                  <a:srgbClr val="339933"/>
                </a:solidFill>
              </a:rPr>
              <a:t> </a:t>
            </a:r>
            <a:endParaRPr lang="fi-FI" sz="1600" dirty="0">
              <a:solidFill>
                <a:srgbClr val="339933"/>
              </a:solidFill>
            </a:endParaRPr>
          </a:p>
        </p:txBody>
      </p:sp>
      <p:sp>
        <p:nvSpPr>
          <p:cNvPr id="8" name="Suorakulmio 7"/>
          <p:cNvSpPr/>
          <p:nvPr/>
        </p:nvSpPr>
        <p:spPr>
          <a:xfrm>
            <a:off x="2843807" y="4581128"/>
            <a:ext cx="795411" cy="338554"/>
          </a:xfrm>
          <a:prstGeom prst="rect">
            <a:avLst/>
          </a:prstGeom>
          <a:solidFill>
            <a:schemeClr val="bg1"/>
          </a:solidFill>
          <a:ln>
            <a:solidFill>
              <a:schemeClr val="tx1"/>
            </a:solidFill>
          </a:ln>
        </p:spPr>
        <p:txBody>
          <a:bodyPr wrap="none">
            <a:spAutoFit/>
          </a:bodyPr>
          <a:lstStyle/>
          <a:p>
            <a:r>
              <a:rPr lang="en-GB" sz="1600" b="1" i="1" dirty="0" smtClean="0">
                <a:solidFill>
                  <a:srgbClr val="339933"/>
                </a:solidFill>
                <a:latin typeface="Calibri" panose="020F0502020204030204" pitchFamily="34" charset="0"/>
              </a:rPr>
              <a:t>+ 13 </a:t>
            </a:r>
            <a:r>
              <a:rPr lang="en-GB" sz="1600" b="1" i="1" dirty="0">
                <a:solidFill>
                  <a:srgbClr val="339933"/>
                </a:solidFill>
                <a:latin typeface="Calibri" panose="020F0502020204030204" pitchFamily="34" charset="0"/>
              </a:rPr>
              <a:t>%</a:t>
            </a:r>
            <a:r>
              <a:rPr lang="en-GB" sz="1600" dirty="0">
                <a:solidFill>
                  <a:srgbClr val="339933"/>
                </a:solidFill>
              </a:rPr>
              <a:t> </a:t>
            </a:r>
            <a:endParaRPr lang="fi-FI" sz="1600" dirty="0">
              <a:solidFill>
                <a:srgbClr val="339933"/>
              </a:solidFill>
            </a:endParaRPr>
          </a:p>
        </p:txBody>
      </p:sp>
      <p:sp>
        <p:nvSpPr>
          <p:cNvPr id="9" name="Suorakulmio 8"/>
          <p:cNvSpPr/>
          <p:nvPr/>
        </p:nvSpPr>
        <p:spPr>
          <a:xfrm>
            <a:off x="3779912" y="4581128"/>
            <a:ext cx="651140" cy="338554"/>
          </a:xfrm>
          <a:prstGeom prst="rect">
            <a:avLst/>
          </a:prstGeom>
          <a:solidFill>
            <a:schemeClr val="bg1"/>
          </a:solidFill>
          <a:ln>
            <a:solidFill>
              <a:schemeClr val="tx1"/>
            </a:solidFill>
          </a:ln>
        </p:spPr>
        <p:txBody>
          <a:bodyPr wrap="none">
            <a:spAutoFit/>
          </a:bodyPr>
          <a:lstStyle/>
          <a:p>
            <a:r>
              <a:rPr lang="en-GB" sz="1600" b="1" i="1" dirty="0" smtClean="0">
                <a:solidFill>
                  <a:srgbClr val="C00000"/>
                </a:solidFill>
                <a:latin typeface="Calibri" panose="020F0502020204030204" pitchFamily="34" charset="0"/>
              </a:rPr>
              <a:t>- 4 %</a:t>
            </a:r>
            <a:r>
              <a:rPr lang="en-GB" sz="1600" dirty="0" smtClean="0">
                <a:solidFill>
                  <a:srgbClr val="C00000"/>
                </a:solidFill>
              </a:rPr>
              <a:t> </a:t>
            </a:r>
            <a:endParaRPr lang="fi-FI" sz="1600" dirty="0">
              <a:solidFill>
                <a:srgbClr val="C00000"/>
              </a:solidFill>
            </a:endParaRPr>
          </a:p>
        </p:txBody>
      </p:sp>
      <p:sp>
        <p:nvSpPr>
          <p:cNvPr id="10" name="Suorakulmio 9"/>
          <p:cNvSpPr/>
          <p:nvPr/>
        </p:nvSpPr>
        <p:spPr>
          <a:xfrm>
            <a:off x="4666923" y="4581128"/>
            <a:ext cx="691215" cy="338554"/>
          </a:xfrm>
          <a:prstGeom prst="rect">
            <a:avLst/>
          </a:prstGeom>
          <a:solidFill>
            <a:schemeClr val="bg1"/>
          </a:solidFill>
          <a:ln>
            <a:solidFill>
              <a:schemeClr val="tx1"/>
            </a:solidFill>
          </a:ln>
        </p:spPr>
        <p:txBody>
          <a:bodyPr wrap="none">
            <a:spAutoFit/>
          </a:bodyPr>
          <a:lstStyle/>
          <a:p>
            <a:r>
              <a:rPr lang="en-GB" sz="1600" b="1" i="1" dirty="0" smtClean="0">
                <a:solidFill>
                  <a:srgbClr val="339933"/>
                </a:solidFill>
                <a:latin typeface="Calibri" panose="020F0502020204030204" pitchFamily="34" charset="0"/>
              </a:rPr>
              <a:t>+ 8 </a:t>
            </a:r>
            <a:r>
              <a:rPr lang="en-GB" sz="1600" b="1" i="1" dirty="0">
                <a:solidFill>
                  <a:srgbClr val="339933"/>
                </a:solidFill>
                <a:latin typeface="Calibri" panose="020F0502020204030204" pitchFamily="34" charset="0"/>
              </a:rPr>
              <a:t>%</a:t>
            </a:r>
            <a:r>
              <a:rPr lang="en-GB" sz="1600" dirty="0">
                <a:solidFill>
                  <a:srgbClr val="339933"/>
                </a:solidFill>
              </a:rPr>
              <a:t> </a:t>
            </a:r>
            <a:endParaRPr lang="fi-FI" sz="1600" dirty="0">
              <a:solidFill>
                <a:srgbClr val="339933"/>
              </a:solidFill>
            </a:endParaRPr>
          </a:p>
        </p:txBody>
      </p:sp>
      <p:sp>
        <p:nvSpPr>
          <p:cNvPr id="11" name="Suorakulmio 10"/>
          <p:cNvSpPr/>
          <p:nvPr/>
        </p:nvSpPr>
        <p:spPr>
          <a:xfrm>
            <a:off x="5483712" y="4581128"/>
            <a:ext cx="795411" cy="338554"/>
          </a:xfrm>
          <a:prstGeom prst="rect">
            <a:avLst/>
          </a:prstGeom>
          <a:solidFill>
            <a:schemeClr val="bg1"/>
          </a:solidFill>
          <a:ln>
            <a:solidFill>
              <a:schemeClr val="tx1"/>
            </a:solidFill>
          </a:ln>
        </p:spPr>
        <p:txBody>
          <a:bodyPr wrap="none">
            <a:spAutoFit/>
          </a:bodyPr>
          <a:lstStyle/>
          <a:p>
            <a:r>
              <a:rPr lang="en-GB" sz="1600" b="1" i="1" dirty="0" smtClean="0">
                <a:solidFill>
                  <a:srgbClr val="339933"/>
                </a:solidFill>
                <a:latin typeface="Calibri" panose="020F0502020204030204" pitchFamily="34" charset="0"/>
              </a:rPr>
              <a:t>+ 34 </a:t>
            </a:r>
            <a:r>
              <a:rPr lang="en-GB" sz="1600" b="1" i="1" dirty="0">
                <a:solidFill>
                  <a:srgbClr val="339933"/>
                </a:solidFill>
                <a:latin typeface="Calibri" panose="020F0502020204030204" pitchFamily="34" charset="0"/>
              </a:rPr>
              <a:t>%</a:t>
            </a:r>
            <a:r>
              <a:rPr lang="en-GB" sz="1600" dirty="0">
                <a:solidFill>
                  <a:srgbClr val="339933"/>
                </a:solidFill>
              </a:rPr>
              <a:t> </a:t>
            </a:r>
            <a:endParaRPr lang="fi-FI" sz="1600" dirty="0">
              <a:solidFill>
                <a:srgbClr val="339933"/>
              </a:solidFill>
            </a:endParaRPr>
          </a:p>
        </p:txBody>
      </p:sp>
      <p:sp>
        <p:nvSpPr>
          <p:cNvPr id="3" name="Tekstiruutu 2"/>
          <p:cNvSpPr txBox="1"/>
          <p:nvPr/>
        </p:nvSpPr>
        <p:spPr>
          <a:xfrm>
            <a:off x="6479192" y="1340768"/>
            <a:ext cx="2664296" cy="3631763"/>
          </a:xfrm>
          <a:prstGeom prst="rect">
            <a:avLst/>
          </a:prstGeom>
          <a:solidFill>
            <a:schemeClr val="bg1"/>
          </a:solidFill>
        </p:spPr>
        <p:txBody>
          <a:bodyPr wrap="square" rtlCol="0">
            <a:spAutoFit/>
          </a:bodyPr>
          <a:lstStyle/>
          <a:p>
            <a:pPr marL="285750" indent="-285750" algn="l">
              <a:spcBef>
                <a:spcPts val="600"/>
              </a:spcBef>
              <a:buFont typeface="Wingdings" charset="2"/>
              <a:buChar char="q"/>
            </a:pPr>
            <a:r>
              <a:rPr lang="fi-FI" sz="1100" dirty="0" smtClean="0">
                <a:latin typeface="Calibri"/>
                <a:cs typeface="Calibri"/>
              </a:rPr>
              <a:t>Kirjallisuusviennin bruttotulot olivat vuonna 2016 yhteensä hieman yli 3 miljoonaa </a:t>
            </a:r>
            <a:r>
              <a:rPr lang="fi-FI" sz="1100" dirty="0" smtClean="0">
                <a:latin typeface="Calibri"/>
                <a:cs typeface="Calibri"/>
              </a:rPr>
              <a:t>euroa, </a:t>
            </a:r>
            <a:r>
              <a:rPr lang="fi-FI" sz="1100" dirty="0" smtClean="0">
                <a:latin typeface="Calibri"/>
                <a:cs typeface="Calibri"/>
              </a:rPr>
              <a:t>ja </a:t>
            </a:r>
            <a:r>
              <a:rPr lang="fi-FI" sz="1100" b="1" dirty="0" smtClean="0">
                <a:latin typeface="Calibri"/>
                <a:cs typeface="Calibri"/>
              </a:rPr>
              <a:t>kasvua edelliseen vuoteen oli hieman yli 30 %.</a:t>
            </a:r>
          </a:p>
          <a:p>
            <a:pPr marL="285750" indent="-285750" algn="l">
              <a:spcBef>
                <a:spcPts val="600"/>
              </a:spcBef>
              <a:buFont typeface="Wingdings" charset="2"/>
              <a:buChar char="q"/>
            </a:pPr>
            <a:r>
              <a:rPr lang="fi-FI" sz="1100" dirty="0" smtClean="0">
                <a:latin typeface="Calibri"/>
                <a:cs typeface="Calibri"/>
              </a:rPr>
              <a:t>Vuoden 2016 </a:t>
            </a:r>
            <a:r>
              <a:rPr lang="fi-FI" sz="1100" dirty="0" smtClean="0">
                <a:latin typeface="Calibri"/>
                <a:cs typeface="Calibri"/>
              </a:rPr>
              <a:t>luvuissa on mukana yksi sellainen kustantaja, jolta ei aiemmin olla saatu tietoja. </a:t>
            </a:r>
            <a:r>
              <a:rPr lang="fi-FI" sz="1100" dirty="0" smtClean="0">
                <a:latin typeface="Calibri"/>
                <a:cs typeface="Calibri"/>
              </a:rPr>
              <a:t>Ilman näitäkin lukuja kasvua edelliseen vuoteen kuitenkin olisi, mutta ei näin paljon.</a:t>
            </a:r>
          </a:p>
          <a:p>
            <a:pPr marL="285750" indent="-285750" algn="l">
              <a:spcBef>
                <a:spcPts val="600"/>
              </a:spcBef>
              <a:buFont typeface="Wingdings" charset="2"/>
              <a:buChar char="q"/>
            </a:pPr>
            <a:r>
              <a:rPr lang="fi-FI" sz="1100" dirty="0" smtClean="0">
                <a:latin typeface="Calibri"/>
                <a:cs typeface="Calibri"/>
              </a:rPr>
              <a:t>Seurantaperiodin vahvin kasvu ajoittuu vuoden 2012 bruttotuloihin, jolloin kasvua edelliseen vuoteen oli melkein 60 %. Vahvaa kasvua </a:t>
            </a:r>
            <a:r>
              <a:rPr lang="fi-FI" sz="1100" dirty="0" smtClean="0">
                <a:latin typeface="Calibri"/>
                <a:cs typeface="Calibri"/>
              </a:rPr>
              <a:t>selittävät </a:t>
            </a:r>
            <a:r>
              <a:rPr lang="fi-FI" sz="1100" dirty="0" smtClean="0">
                <a:latin typeface="Calibri"/>
                <a:cs typeface="Calibri"/>
              </a:rPr>
              <a:t>Frankfurtin kirjamessut, </a:t>
            </a:r>
            <a:r>
              <a:rPr lang="fi-FI" sz="1100" dirty="0" smtClean="0">
                <a:latin typeface="Calibri"/>
                <a:cs typeface="Calibri"/>
              </a:rPr>
              <a:t>joilla Suomi </a:t>
            </a:r>
            <a:r>
              <a:rPr lang="fi-FI" sz="1100" dirty="0" smtClean="0">
                <a:latin typeface="Calibri"/>
                <a:cs typeface="Calibri"/>
              </a:rPr>
              <a:t>oli </a:t>
            </a:r>
            <a:r>
              <a:rPr lang="fi-FI" sz="1100" dirty="0" smtClean="0">
                <a:latin typeface="Calibri"/>
                <a:cs typeface="Calibri"/>
              </a:rPr>
              <a:t>teemamaa </a:t>
            </a:r>
            <a:r>
              <a:rPr lang="fi-FI" sz="1100" dirty="0" smtClean="0">
                <a:latin typeface="Calibri"/>
                <a:cs typeface="Calibri"/>
              </a:rPr>
              <a:t>vuonna 2014. Päätös teemamaastatuksesta on tehty kuitenkin jo vuonna 2009, </a:t>
            </a:r>
            <a:r>
              <a:rPr lang="fi-FI" sz="1100" dirty="0" smtClean="0">
                <a:latin typeface="Calibri"/>
                <a:cs typeface="Calibri"/>
              </a:rPr>
              <a:t>mikä on </a:t>
            </a:r>
            <a:r>
              <a:rPr lang="fi-FI" sz="1100" dirty="0" smtClean="0">
                <a:latin typeface="Calibri"/>
                <a:cs typeface="Calibri"/>
              </a:rPr>
              <a:t>nostanut suomalaisiin kirjailijoihin kohdistunutta kiinnostusta varsinkin Saksassa. </a:t>
            </a:r>
            <a:endParaRPr lang="fi-FI" sz="1100" dirty="0">
              <a:latin typeface="Calibri"/>
              <a:cs typeface="Calibri"/>
            </a:endParaRPr>
          </a:p>
        </p:txBody>
      </p:sp>
    </p:spTree>
    <p:extLst>
      <p:ext uri="{BB962C8B-B14F-4D97-AF65-F5344CB8AC3E}">
        <p14:creationId xmlns:p14="http://schemas.microsoft.com/office/powerpoint/2010/main" val="131920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3060710" cy="338554"/>
          </a:xfrm>
          <a:prstGeom prst="rect">
            <a:avLst/>
          </a:prstGeom>
          <a:solidFill>
            <a:schemeClr val="bg1"/>
          </a:solidFill>
        </p:spPr>
        <p:txBody>
          <a:bodyPr wrap="none" rtlCol="0">
            <a:spAutoFit/>
          </a:bodyPr>
          <a:lstStyle/>
          <a:p>
            <a:pPr algn="l"/>
            <a:r>
              <a:rPr lang="fi-FI" sz="1600" dirty="0">
                <a:latin typeface="Calibri" panose="020F0502020204030204" pitchFamily="34" charset="0"/>
              </a:rPr>
              <a:t>Rojaltit ja niistä maksetut ennakot </a:t>
            </a:r>
          </a:p>
        </p:txBody>
      </p:sp>
      <p:graphicFrame>
        <p:nvGraphicFramePr>
          <p:cNvPr id="4" name="Kaavio 3"/>
          <p:cNvGraphicFramePr>
            <a:graphicFrameLocks noGrp="1"/>
          </p:cNvGraphicFramePr>
          <p:nvPr>
            <p:extLst>
              <p:ext uri="{D42A27DB-BD31-4B8C-83A1-F6EECF244321}">
                <p14:modId xmlns:p14="http://schemas.microsoft.com/office/powerpoint/2010/main" val="1447361635"/>
              </p:ext>
            </p:extLst>
          </p:nvPr>
        </p:nvGraphicFramePr>
        <p:xfrm>
          <a:off x="107504" y="980728"/>
          <a:ext cx="6192688" cy="5544616"/>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iruutu 5"/>
          <p:cNvSpPr txBox="1"/>
          <p:nvPr/>
        </p:nvSpPr>
        <p:spPr>
          <a:xfrm>
            <a:off x="6372200" y="980728"/>
            <a:ext cx="2748136" cy="5570756"/>
          </a:xfrm>
          <a:prstGeom prst="rect">
            <a:avLst/>
          </a:prstGeom>
          <a:solidFill>
            <a:schemeClr val="bg1"/>
          </a:solidFill>
        </p:spPr>
        <p:txBody>
          <a:bodyPr wrap="square" rtlCol="0">
            <a:spAutoFit/>
          </a:bodyPr>
          <a:lstStyle/>
          <a:p>
            <a:pPr marL="285750" indent="-285750" algn="l">
              <a:spcBef>
                <a:spcPts val="600"/>
              </a:spcBef>
              <a:buFont typeface="Wingdings" charset="2"/>
              <a:buChar char="q"/>
            </a:pPr>
            <a:r>
              <a:rPr lang="fi-FI" sz="1100" dirty="0" smtClean="0">
                <a:latin typeface="Calibri"/>
                <a:cs typeface="Calibri"/>
              </a:rPr>
              <a:t>Bruttotulojen jakautumisesta ennakoihin, rojalteihin ja muihin </a:t>
            </a:r>
            <a:r>
              <a:rPr lang="fi-FI" sz="1100" dirty="0" smtClean="0">
                <a:latin typeface="Calibri"/>
                <a:cs typeface="Calibri"/>
              </a:rPr>
              <a:t>tuloihin </a:t>
            </a:r>
            <a:r>
              <a:rPr lang="fi-FI" sz="1100" dirty="0" smtClean="0">
                <a:latin typeface="Calibri"/>
                <a:cs typeface="Calibri"/>
              </a:rPr>
              <a:t>ei ole saatu vuosien 2011-2013 osalta täydellisen kattavaa tietoa. Kyseisinä vuosina kaikki vastaajat ovat ilmoittaneet </a:t>
            </a:r>
            <a:r>
              <a:rPr lang="fi-FI" sz="1100" dirty="0" smtClean="0">
                <a:latin typeface="Calibri"/>
                <a:cs typeface="Calibri"/>
              </a:rPr>
              <a:t>kokonaisbruttotulon </a:t>
            </a:r>
            <a:r>
              <a:rPr lang="fi-FI" sz="1100" dirty="0" smtClean="0">
                <a:latin typeface="Calibri"/>
                <a:cs typeface="Calibri"/>
              </a:rPr>
              <a:t>mutta </a:t>
            </a:r>
            <a:r>
              <a:rPr lang="fi-FI" sz="1100" dirty="0" smtClean="0">
                <a:latin typeface="Calibri"/>
                <a:cs typeface="Calibri"/>
              </a:rPr>
              <a:t>eivät </a:t>
            </a:r>
            <a:r>
              <a:rPr lang="fi-FI" sz="1100" dirty="0" smtClean="0">
                <a:latin typeface="Calibri"/>
                <a:cs typeface="Calibri"/>
              </a:rPr>
              <a:t>sen jakautumista. Kysymys on kuitenkin kokonaistulojen osalta melko pienistä osuuksista. Vuoden 2011 luvuissa tulojen jakautuminen kattoi 83 % kokonaistulosta, vuonna 2012 94 % ja vuonna 2013 93 %. </a:t>
            </a:r>
          </a:p>
          <a:p>
            <a:pPr marL="285750" indent="-285750" algn="l">
              <a:spcBef>
                <a:spcPts val="600"/>
              </a:spcBef>
              <a:buFont typeface="Wingdings" charset="2"/>
              <a:buChar char="q"/>
            </a:pPr>
            <a:r>
              <a:rPr lang="fi-FI" sz="1100" dirty="0" smtClean="0">
                <a:latin typeface="Calibri"/>
                <a:cs typeface="Calibri"/>
              </a:rPr>
              <a:t>Vuoden 2013 jälkeen kerättyjen lukujen osalta kaikki vastaajat ovat ilmoittaneet bruttotulojen jakautumisen ennakoihin, rojalteihin sekä muihin tuloihin, joten vuosien 2014-2016 </a:t>
            </a:r>
            <a:r>
              <a:rPr lang="fi-FI" sz="1100" dirty="0" smtClean="0">
                <a:latin typeface="Calibri"/>
                <a:cs typeface="Calibri"/>
              </a:rPr>
              <a:t>osalta niiden </a:t>
            </a:r>
            <a:r>
              <a:rPr lang="fi-FI" sz="1100" dirty="0" smtClean="0">
                <a:latin typeface="Calibri"/>
                <a:cs typeface="Calibri"/>
              </a:rPr>
              <a:t>kattavuus on 100 %.</a:t>
            </a:r>
          </a:p>
          <a:p>
            <a:pPr marL="285750" indent="-285750" algn="l">
              <a:spcBef>
                <a:spcPts val="600"/>
              </a:spcBef>
              <a:buFont typeface="Wingdings" charset="2"/>
              <a:buChar char="q"/>
            </a:pPr>
            <a:r>
              <a:rPr lang="fi-FI" sz="1100" dirty="0" smtClean="0">
                <a:latin typeface="Calibri"/>
                <a:cs typeface="Calibri"/>
              </a:rPr>
              <a:t>Jokaisena tarkasteluvuonna bruttotulojen </a:t>
            </a:r>
            <a:r>
              <a:rPr lang="fi-FI" sz="1100" dirty="0" smtClean="0">
                <a:latin typeface="Calibri"/>
                <a:cs typeface="Calibri"/>
              </a:rPr>
              <a:t>suurin osuus on muodostunut maksetuista </a:t>
            </a:r>
            <a:r>
              <a:rPr lang="fi-FI" sz="1100" dirty="0" smtClean="0">
                <a:latin typeface="Calibri"/>
                <a:cs typeface="Calibri"/>
              </a:rPr>
              <a:t>ennakoista, </a:t>
            </a:r>
            <a:r>
              <a:rPr lang="fi-FI" sz="1100" dirty="0" smtClean="0">
                <a:latin typeface="Calibri"/>
                <a:cs typeface="Calibri"/>
              </a:rPr>
              <a:t>ja kahtena viimeisenä vuonna rojaltien osuus on noussut jonkin </a:t>
            </a:r>
            <a:r>
              <a:rPr lang="fi-FI" sz="1100" dirty="0" smtClean="0">
                <a:latin typeface="Calibri"/>
                <a:cs typeface="Calibri"/>
              </a:rPr>
              <a:t>verran noin </a:t>
            </a:r>
            <a:r>
              <a:rPr lang="fi-FI" sz="1100" dirty="0" smtClean="0">
                <a:latin typeface="Calibri"/>
                <a:cs typeface="Calibri"/>
              </a:rPr>
              <a:t>30 </a:t>
            </a:r>
            <a:r>
              <a:rPr lang="fi-FI" sz="1100" dirty="0" smtClean="0">
                <a:latin typeface="Calibri"/>
                <a:cs typeface="Calibri"/>
              </a:rPr>
              <a:t>%:iin </a:t>
            </a:r>
            <a:r>
              <a:rPr lang="fi-FI" sz="1100" dirty="0" smtClean="0">
                <a:latin typeface="Calibri"/>
                <a:cs typeface="Calibri"/>
              </a:rPr>
              <a:t>kokonaistuloista.</a:t>
            </a:r>
          </a:p>
          <a:p>
            <a:pPr marL="285750" indent="-285750" algn="l">
              <a:spcBef>
                <a:spcPts val="600"/>
              </a:spcBef>
              <a:buFont typeface="Wingdings" charset="2"/>
              <a:buChar char="q"/>
            </a:pPr>
            <a:r>
              <a:rPr lang="fi-FI" sz="1100" dirty="0" smtClean="0">
                <a:latin typeface="Calibri"/>
                <a:cs typeface="Calibri"/>
              </a:rPr>
              <a:t>Tuloutettujen ennakoiden ja rojaltien ilmoittamisessa on kuitenkin </a:t>
            </a:r>
            <a:r>
              <a:rPr lang="fi-FI" sz="1100" dirty="0" smtClean="0">
                <a:latin typeface="Calibri"/>
                <a:cs typeface="Calibri"/>
              </a:rPr>
              <a:t>huomioitava, </a:t>
            </a:r>
            <a:r>
              <a:rPr lang="fi-FI" sz="1100" dirty="0" smtClean="0">
                <a:latin typeface="Calibri"/>
                <a:cs typeface="Calibri"/>
              </a:rPr>
              <a:t>että niitä tuloutetaan osittain myöhässä, joten täysin tarkkoja lukemia vuositasolla on hyvin vaikea saada.</a:t>
            </a:r>
          </a:p>
        </p:txBody>
      </p:sp>
    </p:spTree>
    <p:extLst>
      <p:ext uri="{BB962C8B-B14F-4D97-AF65-F5344CB8AC3E}">
        <p14:creationId xmlns:p14="http://schemas.microsoft.com/office/powerpoint/2010/main" val="410071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3610155" cy="338554"/>
          </a:xfrm>
          <a:prstGeom prst="rect">
            <a:avLst/>
          </a:prstGeom>
          <a:solidFill>
            <a:schemeClr val="bg1"/>
          </a:solidFill>
        </p:spPr>
        <p:txBody>
          <a:bodyPr wrap="none" rtlCol="0">
            <a:spAutoFit/>
          </a:bodyPr>
          <a:lstStyle/>
          <a:p>
            <a:pPr algn="l"/>
            <a:r>
              <a:rPr lang="fi-FI" sz="1600" dirty="0" smtClean="0">
                <a:latin typeface="Calibri" panose="020F0502020204030204" pitchFamily="34" charset="0"/>
              </a:rPr>
              <a:t>Rojaltitulojen kehittyminen v. 2011-2016 </a:t>
            </a:r>
            <a:endParaRPr lang="fi-FI" sz="1600" dirty="0">
              <a:latin typeface="Calibri" panose="020F0502020204030204" pitchFamily="34" charset="0"/>
            </a:endParaRPr>
          </a:p>
        </p:txBody>
      </p:sp>
      <p:graphicFrame>
        <p:nvGraphicFramePr>
          <p:cNvPr id="4" name="Kaavio 3"/>
          <p:cNvGraphicFramePr>
            <a:graphicFrameLocks noGrp="1"/>
          </p:cNvGraphicFramePr>
          <p:nvPr>
            <p:extLst>
              <p:ext uri="{D42A27DB-BD31-4B8C-83A1-F6EECF244321}">
                <p14:modId xmlns:p14="http://schemas.microsoft.com/office/powerpoint/2010/main" val="89648648"/>
              </p:ext>
            </p:extLst>
          </p:nvPr>
        </p:nvGraphicFramePr>
        <p:xfrm>
          <a:off x="179512" y="980728"/>
          <a:ext cx="6192688" cy="5472608"/>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iruutu 5"/>
          <p:cNvSpPr txBox="1"/>
          <p:nvPr/>
        </p:nvSpPr>
        <p:spPr>
          <a:xfrm>
            <a:off x="6458556" y="1052736"/>
            <a:ext cx="2664296" cy="3877985"/>
          </a:xfrm>
          <a:prstGeom prst="rect">
            <a:avLst/>
          </a:prstGeom>
          <a:solidFill>
            <a:schemeClr val="bg1"/>
          </a:solidFill>
        </p:spPr>
        <p:txBody>
          <a:bodyPr wrap="square" rtlCol="0">
            <a:spAutoFit/>
          </a:bodyPr>
          <a:lstStyle/>
          <a:p>
            <a:pPr marL="285750" indent="-285750" algn="l">
              <a:spcBef>
                <a:spcPts val="600"/>
              </a:spcBef>
              <a:buFont typeface="Wingdings" charset="2"/>
              <a:buChar char="q"/>
            </a:pPr>
            <a:r>
              <a:rPr lang="fi-FI" sz="1100" dirty="0" smtClean="0">
                <a:latin typeface="Calibri"/>
                <a:cs typeface="Calibri"/>
              </a:rPr>
              <a:t>Rojaltitulot kertovat </a:t>
            </a:r>
            <a:r>
              <a:rPr lang="fi-FI" sz="1100" b="1" dirty="0" smtClean="0">
                <a:latin typeface="Calibri"/>
                <a:cs typeface="Calibri"/>
              </a:rPr>
              <a:t>kirjojen menestymisestä eli myyntimääristä ulkomailla</a:t>
            </a:r>
            <a:r>
              <a:rPr lang="fi-FI" sz="1100" dirty="0" smtClean="0">
                <a:latin typeface="Calibri"/>
                <a:cs typeface="Calibri"/>
              </a:rPr>
              <a:t> niiden kääntämisen ja julkaisemisen jälkeen. </a:t>
            </a:r>
            <a:endParaRPr lang="fi-FI" sz="1100" dirty="0">
              <a:latin typeface="Calibri"/>
              <a:cs typeface="Calibri"/>
            </a:endParaRPr>
          </a:p>
          <a:p>
            <a:pPr marL="285750" indent="-285750" algn="l">
              <a:spcBef>
                <a:spcPts val="600"/>
              </a:spcBef>
              <a:buFont typeface="Wingdings" charset="2"/>
              <a:buChar char="q"/>
            </a:pPr>
            <a:r>
              <a:rPr lang="fi-FI" sz="1100" dirty="0" smtClean="0">
                <a:latin typeface="Calibri"/>
                <a:cs typeface="Calibri"/>
              </a:rPr>
              <a:t>Rojaltitulot ovat </a:t>
            </a:r>
            <a:r>
              <a:rPr lang="fi-FI" sz="1100" b="1" dirty="0" smtClean="0">
                <a:latin typeface="Calibri"/>
                <a:cs typeface="Calibri"/>
              </a:rPr>
              <a:t>kasvaneet </a:t>
            </a:r>
            <a:r>
              <a:rPr lang="fi-FI" sz="1100" b="1" dirty="0" smtClean="0">
                <a:latin typeface="Calibri"/>
                <a:cs typeface="Calibri"/>
              </a:rPr>
              <a:t>merkittävästi </a:t>
            </a:r>
            <a:r>
              <a:rPr lang="fi-FI" sz="1100" b="1" dirty="0" smtClean="0">
                <a:latin typeface="Calibri"/>
                <a:cs typeface="Calibri"/>
              </a:rPr>
              <a:t>vuodesta 2015 lähtien</a:t>
            </a:r>
            <a:r>
              <a:rPr lang="fi-FI" sz="1100" dirty="0" smtClean="0">
                <a:latin typeface="Calibri"/>
                <a:cs typeface="Calibri"/>
              </a:rPr>
              <a:t>. Osittain Frankfurtin teemamaahankkeen ponnistusten myötä maailmalle on onnistuttu viemään kirjailijoita, joiden teokset ovat menestyneet myynnillisesti ja siten </a:t>
            </a:r>
            <a:r>
              <a:rPr lang="fi-FI" sz="1100" b="1" dirty="0" smtClean="0">
                <a:latin typeface="Calibri"/>
                <a:cs typeface="Calibri"/>
              </a:rPr>
              <a:t>luoneet jatkuvuutta </a:t>
            </a:r>
            <a:r>
              <a:rPr lang="fi-FI" sz="1100" dirty="0" smtClean="0">
                <a:latin typeface="Calibri"/>
                <a:cs typeface="Calibri"/>
              </a:rPr>
              <a:t>kasvaneiden rojaltituottojen muodossa. </a:t>
            </a:r>
          </a:p>
          <a:p>
            <a:pPr marL="285750" indent="-285750" algn="l">
              <a:spcBef>
                <a:spcPts val="600"/>
              </a:spcBef>
              <a:buFont typeface="Wingdings" charset="2"/>
              <a:buChar char="q"/>
            </a:pPr>
            <a:r>
              <a:rPr lang="fi-FI" sz="1100" dirty="0" smtClean="0">
                <a:latin typeface="Calibri"/>
                <a:cs typeface="Calibri"/>
              </a:rPr>
              <a:t>Vuodesta 2014 vuoteen 2015 rojaltituotot ovat nousseet peräti 71 % ja vielä seuraavana vuonna jatkaneet kasvamista 18 </a:t>
            </a:r>
            <a:r>
              <a:rPr lang="fi-FI" sz="1100" dirty="0" smtClean="0">
                <a:latin typeface="Calibri"/>
                <a:cs typeface="Calibri"/>
              </a:rPr>
              <a:t>%:</a:t>
            </a:r>
            <a:r>
              <a:rPr lang="fi-FI" sz="1100" dirty="0" err="1" smtClean="0">
                <a:latin typeface="Calibri"/>
                <a:cs typeface="Calibri"/>
              </a:rPr>
              <a:t>lla</a:t>
            </a:r>
            <a:r>
              <a:rPr lang="fi-FI" sz="1100" dirty="0" smtClean="0">
                <a:latin typeface="Calibri"/>
                <a:cs typeface="Calibri"/>
              </a:rPr>
              <a:t>. </a:t>
            </a:r>
            <a:endParaRPr lang="fi-FI" sz="1100" dirty="0">
              <a:latin typeface="Calibri"/>
              <a:cs typeface="Calibri"/>
            </a:endParaRPr>
          </a:p>
          <a:p>
            <a:pPr marL="285750" indent="-285750" algn="l">
              <a:spcBef>
                <a:spcPts val="600"/>
              </a:spcBef>
              <a:buFont typeface="Wingdings" charset="2"/>
              <a:buChar char="q"/>
            </a:pPr>
            <a:r>
              <a:rPr lang="fi-FI" sz="1100" b="1" dirty="0" smtClean="0">
                <a:latin typeface="Calibri"/>
                <a:cs typeface="Calibri"/>
              </a:rPr>
              <a:t>Vuodesta 2014 vuoteen 2016 rojaltien määrä on lähes kaksinkertaistunut</a:t>
            </a:r>
            <a:r>
              <a:rPr lang="fi-FI" sz="1100" dirty="0" smtClean="0">
                <a:latin typeface="Calibri"/>
                <a:cs typeface="Calibri"/>
              </a:rPr>
              <a:t>.  </a:t>
            </a:r>
          </a:p>
        </p:txBody>
      </p:sp>
    </p:spTree>
    <p:extLst>
      <p:ext uri="{BB962C8B-B14F-4D97-AF65-F5344CB8AC3E}">
        <p14:creationId xmlns:p14="http://schemas.microsoft.com/office/powerpoint/2010/main" val="240491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3697231" cy="338554"/>
          </a:xfrm>
          <a:prstGeom prst="rect">
            <a:avLst/>
          </a:prstGeom>
          <a:solidFill>
            <a:schemeClr val="bg1"/>
          </a:solidFill>
        </p:spPr>
        <p:txBody>
          <a:bodyPr wrap="none" rtlCol="0">
            <a:spAutoFit/>
          </a:bodyPr>
          <a:lstStyle/>
          <a:p>
            <a:pPr algn="l"/>
            <a:r>
              <a:rPr lang="fi-FI" sz="1600" dirty="0" smtClean="0">
                <a:latin typeface="Calibri" panose="020F0502020204030204" pitchFamily="34" charset="0"/>
              </a:rPr>
              <a:t>Kustannusoikeuksien myynti v. 2011-2016 </a:t>
            </a:r>
            <a:endParaRPr lang="fi-FI" sz="1600" dirty="0">
              <a:latin typeface="Calibri" panose="020F0502020204030204" pitchFamily="34" charset="0"/>
            </a:endParaRPr>
          </a:p>
        </p:txBody>
      </p:sp>
      <p:graphicFrame>
        <p:nvGraphicFramePr>
          <p:cNvPr id="4" name="Kaavio 3"/>
          <p:cNvGraphicFramePr>
            <a:graphicFrameLocks noGrp="1"/>
          </p:cNvGraphicFramePr>
          <p:nvPr>
            <p:extLst>
              <p:ext uri="{D42A27DB-BD31-4B8C-83A1-F6EECF244321}">
                <p14:modId xmlns:p14="http://schemas.microsoft.com/office/powerpoint/2010/main" val="1051724472"/>
              </p:ext>
            </p:extLst>
          </p:nvPr>
        </p:nvGraphicFramePr>
        <p:xfrm>
          <a:off x="107504" y="1052736"/>
          <a:ext cx="5976664" cy="5408002"/>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iruutu 5"/>
          <p:cNvSpPr txBox="1"/>
          <p:nvPr/>
        </p:nvSpPr>
        <p:spPr>
          <a:xfrm>
            <a:off x="6300192" y="1052736"/>
            <a:ext cx="2664296" cy="4478149"/>
          </a:xfrm>
          <a:prstGeom prst="rect">
            <a:avLst/>
          </a:prstGeom>
          <a:solidFill>
            <a:schemeClr val="bg1"/>
          </a:solidFill>
        </p:spPr>
        <p:txBody>
          <a:bodyPr wrap="square" rtlCol="0">
            <a:spAutoFit/>
          </a:bodyPr>
          <a:lstStyle/>
          <a:p>
            <a:pPr marL="285750" indent="-285750" algn="l">
              <a:spcBef>
                <a:spcPts val="600"/>
              </a:spcBef>
              <a:buFont typeface="Wingdings" charset="2"/>
              <a:buChar char="q"/>
            </a:pPr>
            <a:r>
              <a:rPr lang="fi-FI" sz="1100" dirty="0" smtClean="0">
                <a:latin typeface="Calibri"/>
                <a:cs typeface="Calibri"/>
              </a:rPr>
              <a:t>Kustannusoikeuksien myynnissä näkyy Frankfurtin teemamaastatuksen saaminen vuonna </a:t>
            </a:r>
            <a:r>
              <a:rPr lang="fi-FI" sz="1100" dirty="0" smtClean="0">
                <a:latin typeface="Calibri"/>
                <a:cs typeface="Calibri"/>
              </a:rPr>
              <a:t>2014 </a:t>
            </a:r>
            <a:r>
              <a:rPr lang="fi-FI" sz="1100" dirty="0" smtClean="0">
                <a:latin typeface="Calibri"/>
                <a:cs typeface="Calibri"/>
              </a:rPr>
              <a:t>sekä</a:t>
            </a:r>
            <a:r>
              <a:rPr lang="fi-FI" sz="1100" dirty="0" smtClean="0">
                <a:latin typeface="Calibri"/>
                <a:cs typeface="Calibri"/>
              </a:rPr>
              <a:t> </a:t>
            </a:r>
            <a:r>
              <a:rPr lang="fi-FI" sz="1100" dirty="0" smtClean="0">
                <a:latin typeface="Calibri"/>
                <a:cs typeface="Calibri"/>
              </a:rPr>
              <a:t>sen merkitys </a:t>
            </a:r>
            <a:r>
              <a:rPr lang="fi-FI" sz="1100" dirty="0" smtClean="0">
                <a:latin typeface="Calibri"/>
                <a:cs typeface="Calibri"/>
              </a:rPr>
              <a:t>ennen </a:t>
            </a:r>
            <a:r>
              <a:rPr lang="fi-FI" sz="1100" dirty="0">
                <a:latin typeface="Calibri"/>
                <a:cs typeface="Calibri"/>
              </a:rPr>
              <a:t>teemavuotta ja </a:t>
            </a:r>
            <a:r>
              <a:rPr lang="fi-FI" sz="1100" dirty="0" smtClean="0">
                <a:latin typeface="Calibri"/>
                <a:cs typeface="Calibri"/>
              </a:rPr>
              <a:t>sen jälkeen. </a:t>
            </a:r>
            <a:endParaRPr lang="fi-FI" sz="1100" dirty="0" smtClean="0">
              <a:latin typeface="Calibri"/>
              <a:cs typeface="Calibri"/>
            </a:endParaRPr>
          </a:p>
          <a:p>
            <a:pPr marL="285750" indent="-285750" algn="l">
              <a:spcBef>
                <a:spcPts val="600"/>
              </a:spcBef>
              <a:buFont typeface="Wingdings" charset="2"/>
              <a:buChar char="q"/>
            </a:pPr>
            <a:r>
              <a:rPr lang="fi-FI" sz="1100" dirty="0" smtClean="0">
                <a:latin typeface="Calibri"/>
                <a:cs typeface="Calibri"/>
              </a:rPr>
              <a:t>Kiinnostus ja innostus suomalaista kirjallisuutta kohtaan on lähtenyt selvästi nousuun teemamaavuotta lähestyttäessä. Tuolloin suomalaisen kirjallisuuden hyväksi tehdyt vientiponnistelut teemamaavuotta ajatellen ovat onnistuneet ja kustannusoikeuksia on myyty kiihtyvään tahtiin. </a:t>
            </a:r>
          </a:p>
          <a:p>
            <a:pPr marL="285750" indent="-285750" algn="l">
              <a:spcBef>
                <a:spcPts val="600"/>
              </a:spcBef>
              <a:buFont typeface="Wingdings" charset="2"/>
              <a:buChar char="q"/>
            </a:pPr>
            <a:r>
              <a:rPr lang="fi-FI" sz="1100" dirty="0" smtClean="0">
                <a:latin typeface="Calibri"/>
                <a:cs typeface="Calibri"/>
              </a:rPr>
              <a:t>Teemamaastatuksen mukana tuoma suuri kiinnostus on siten saavuttanut huippunsa vuonna 2014, </a:t>
            </a:r>
            <a:r>
              <a:rPr lang="fi-FI" sz="1100" dirty="0" smtClean="0">
                <a:latin typeface="Calibri"/>
                <a:cs typeface="Calibri"/>
              </a:rPr>
              <a:t>minkä jälkeen </a:t>
            </a:r>
            <a:r>
              <a:rPr lang="fi-FI" sz="1100" dirty="0" smtClean="0">
                <a:latin typeface="Calibri"/>
                <a:cs typeface="Calibri"/>
              </a:rPr>
              <a:t>kiinnostus on vääjäämättä hetkellisesti hiipunut. Vuonna 2016 myytyjen sopimusten selvästi noussut lukumäärä saattaa olla merkki uudesta kasvu-urasta sekä kustannusoikeuksien </a:t>
            </a:r>
            <a:r>
              <a:rPr lang="fi-FI" sz="1100" b="1" dirty="0" smtClean="0">
                <a:latin typeface="Calibri"/>
                <a:cs typeface="Calibri"/>
              </a:rPr>
              <a:t>myyntimäärän pysyvästä noususta uudelle ja korkeammalle tasolle. </a:t>
            </a:r>
          </a:p>
        </p:txBody>
      </p:sp>
    </p:spTree>
    <p:extLst>
      <p:ext uri="{BB962C8B-B14F-4D97-AF65-F5344CB8AC3E}">
        <p14:creationId xmlns:p14="http://schemas.microsoft.com/office/powerpoint/2010/main" val="2614272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5084345" cy="338554"/>
          </a:xfrm>
          <a:prstGeom prst="rect">
            <a:avLst/>
          </a:prstGeom>
          <a:solidFill>
            <a:schemeClr val="bg1"/>
          </a:solidFill>
        </p:spPr>
        <p:txBody>
          <a:bodyPr wrap="none" rtlCol="0">
            <a:spAutoFit/>
          </a:bodyPr>
          <a:lstStyle/>
          <a:p>
            <a:pPr algn="l"/>
            <a:r>
              <a:rPr lang="fi-FI" sz="1600" dirty="0" smtClean="0">
                <a:latin typeface="Calibri" panose="020F0502020204030204" pitchFamily="34" charset="0"/>
              </a:rPr>
              <a:t>Vientitulojen jakautuminen eri kirjallisuuslajien perusteella</a:t>
            </a:r>
            <a:endParaRPr lang="fi-FI" sz="1600" dirty="0">
              <a:latin typeface="Calibri" panose="020F0502020204030204" pitchFamily="34" charset="0"/>
            </a:endParaRPr>
          </a:p>
        </p:txBody>
      </p:sp>
      <p:graphicFrame>
        <p:nvGraphicFramePr>
          <p:cNvPr id="7" name="Kaavio 6"/>
          <p:cNvGraphicFramePr>
            <a:graphicFrameLocks noGrp="1"/>
          </p:cNvGraphicFramePr>
          <p:nvPr>
            <p:extLst>
              <p:ext uri="{D42A27DB-BD31-4B8C-83A1-F6EECF244321}">
                <p14:modId xmlns:p14="http://schemas.microsoft.com/office/powerpoint/2010/main" val="2843776115"/>
              </p:ext>
            </p:extLst>
          </p:nvPr>
        </p:nvGraphicFramePr>
        <p:xfrm>
          <a:off x="107504" y="1052736"/>
          <a:ext cx="6408712"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kstiruutu 3"/>
          <p:cNvSpPr txBox="1"/>
          <p:nvPr/>
        </p:nvSpPr>
        <p:spPr>
          <a:xfrm>
            <a:off x="6588224" y="1052736"/>
            <a:ext cx="2448272" cy="5139870"/>
          </a:xfrm>
          <a:prstGeom prst="rect">
            <a:avLst/>
          </a:prstGeom>
          <a:solidFill>
            <a:schemeClr val="bg1"/>
          </a:solidFill>
        </p:spPr>
        <p:txBody>
          <a:bodyPr wrap="square" rtlCol="0">
            <a:spAutoFit/>
          </a:bodyPr>
          <a:lstStyle/>
          <a:p>
            <a:pPr marL="285750" indent="-285750" algn="l">
              <a:spcBef>
                <a:spcPts val="600"/>
              </a:spcBef>
              <a:buFont typeface="Wingdings" charset="2"/>
              <a:buChar char="q"/>
            </a:pPr>
            <a:r>
              <a:rPr lang="fi-FI" sz="1100" dirty="0" smtClean="0">
                <a:latin typeface="Calibri"/>
                <a:cs typeface="Calibri"/>
              </a:rPr>
              <a:t>Vientitulojen jakautumisessa </a:t>
            </a:r>
            <a:r>
              <a:rPr lang="fi-FI" sz="1100" dirty="0" smtClean="0">
                <a:latin typeface="Calibri"/>
                <a:cs typeface="Calibri"/>
              </a:rPr>
              <a:t>eri </a:t>
            </a:r>
            <a:r>
              <a:rPr lang="fi-FI" sz="1100" dirty="0" smtClean="0">
                <a:latin typeface="Calibri"/>
                <a:cs typeface="Calibri"/>
              </a:rPr>
              <a:t>kirjallisuuslajien perusteella on ollut jonkin verran vaihtelua. </a:t>
            </a:r>
            <a:endParaRPr lang="fi-FI" sz="1100" dirty="0">
              <a:latin typeface="Calibri"/>
              <a:cs typeface="Calibri"/>
            </a:endParaRPr>
          </a:p>
          <a:p>
            <a:pPr marL="285750" indent="-285750" algn="l">
              <a:spcBef>
                <a:spcPts val="600"/>
              </a:spcBef>
              <a:buFont typeface="Wingdings" charset="2"/>
              <a:buChar char="q"/>
            </a:pPr>
            <a:r>
              <a:rPr lang="fi-FI" sz="1100" dirty="0" smtClean="0">
                <a:latin typeface="Calibri"/>
                <a:cs typeface="Calibri"/>
              </a:rPr>
              <a:t>Vuosina 2011 ja 2012 kaunokirjallisuuden osuus on ollut noin puolet, kun lasten- ja </a:t>
            </a:r>
            <a:r>
              <a:rPr lang="fi-FI" sz="1100" dirty="0" smtClean="0">
                <a:latin typeface="Calibri"/>
                <a:cs typeface="Calibri"/>
              </a:rPr>
              <a:t>nuortenkirjallisuuden </a:t>
            </a:r>
            <a:r>
              <a:rPr lang="fi-FI" sz="1100" dirty="0" smtClean="0">
                <a:latin typeface="Calibri"/>
                <a:cs typeface="Calibri"/>
              </a:rPr>
              <a:t>osuus on ollut noin 35 %. </a:t>
            </a:r>
          </a:p>
          <a:p>
            <a:pPr marL="285750" indent="-285750" algn="l">
              <a:spcBef>
                <a:spcPts val="600"/>
              </a:spcBef>
              <a:buFont typeface="Wingdings" charset="2"/>
              <a:buChar char="q"/>
            </a:pPr>
            <a:r>
              <a:rPr lang="fi-FI" sz="1100" dirty="0" smtClean="0">
                <a:latin typeface="Calibri"/>
                <a:cs typeface="Calibri"/>
              </a:rPr>
              <a:t>Vuosina 2013 ja 2014 lasten- ja </a:t>
            </a:r>
            <a:r>
              <a:rPr lang="fi-FI" sz="1100" dirty="0" smtClean="0">
                <a:latin typeface="Calibri"/>
                <a:cs typeface="Calibri"/>
              </a:rPr>
              <a:t>nuortenkirjallisuuden </a:t>
            </a:r>
            <a:r>
              <a:rPr lang="fi-FI" sz="1100" dirty="0" smtClean="0">
                <a:latin typeface="Calibri"/>
                <a:cs typeface="Calibri"/>
              </a:rPr>
              <a:t>osuus on taas ollut selvästi </a:t>
            </a:r>
            <a:r>
              <a:rPr lang="fi-FI" sz="1100" dirty="0" smtClean="0">
                <a:latin typeface="Calibri"/>
                <a:cs typeface="Calibri"/>
              </a:rPr>
              <a:t>korkeampi </a:t>
            </a:r>
            <a:r>
              <a:rPr lang="fi-FI" sz="1100" dirty="0" smtClean="0">
                <a:latin typeface="Calibri"/>
                <a:cs typeface="Calibri"/>
              </a:rPr>
              <a:t>ja kaunokirjallisuuden osuus laskenut selvästi. </a:t>
            </a:r>
          </a:p>
          <a:p>
            <a:pPr marL="285750" indent="-285750" algn="l">
              <a:spcBef>
                <a:spcPts val="600"/>
              </a:spcBef>
              <a:buFont typeface="Wingdings" charset="2"/>
              <a:buChar char="q"/>
            </a:pPr>
            <a:r>
              <a:rPr lang="fi-FI" sz="1100" dirty="0" smtClean="0">
                <a:latin typeface="Calibri"/>
                <a:cs typeface="Calibri"/>
              </a:rPr>
              <a:t>Vuonna 2015 tietokirjallisuuden osuus on huomattavasti noussut ja vuonna 2016 palannut jälleen aiemmalle noin 10 % tasolle. </a:t>
            </a:r>
          </a:p>
          <a:p>
            <a:pPr marL="285750" indent="-285750" algn="l">
              <a:spcBef>
                <a:spcPts val="600"/>
              </a:spcBef>
              <a:buFont typeface="Wingdings" charset="2"/>
              <a:buChar char="q"/>
            </a:pPr>
            <a:r>
              <a:rPr lang="fi-FI" sz="1100" dirty="0" smtClean="0">
                <a:latin typeface="Calibri"/>
                <a:cs typeface="Calibri"/>
              </a:rPr>
              <a:t>Suomalaisen kirjallisuusviennin ollessa vielä suhteellisen pienellä </a:t>
            </a:r>
            <a:r>
              <a:rPr lang="fi-FI" sz="1100" dirty="0" smtClean="0">
                <a:latin typeface="Calibri"/>
                <a:cs typeface="Calibri"/>
              </a:rPr>
              <a:t>tasolla </a:t>
            </a:r>
            <a:r>
              <a:rPr lang="fi-FI" sz="1100" dirty="0" smtClean="0">
                <a:latin typeface="Calibri"/>
                <a:cs typeface="Calibri"/>
              </a:rPr>
              <a:t>voi </a:t>
            </a:r>
            <a:r>
              <a:rPr lang="fi-FI" sz="1100" b="1" dirty="0" smtClean="0">
                <a:latin typeface="Calibri"/>
                <a:cs typeface="Calibri"/>
              </a:rPr>
              <a:t>vuosittaisissa vientimäärissä näkyä suuria prosentuaalisia vaihteluja </a:t>
            </a:r>
            <a:r>
              <a:rPr lang="fi-FI" sz="1100" dirty="0" smtClean="0">
                <a:latin typeface="Calibri"/>
                <a:cs typeface="Calibri"/>
              </a:rPr>
              <a:t>varsinkin kun lukuja aletaan pilkkoa pienempiin </a:t>
            </a:r>
            <a:r>
              <a:rPr lang="fi-FI" sz="1100" dirty="0" smtClean="0">
                <a:latin typeface="Calibri"/>
                <a:cs typeface="Calibri"/>
              </a:rPr>
              <a:t>osiin, </a:t>
            </a:r>
            <a:r>
              <a:rPr lang="fi-FI" sz="1100" dirty="0" smtClean="0">
                <a:latin typeface="Calibri"/>
                <a:cs typeface="Calibri"/>
              </a:rPr>
              <a:t>kuten kirjallisuuslajeihin. Tällöin </a:t>
            </a:r>
            <a:r>
              <a:rPr lang="fi-FI" sz="1100" b="1" dirty="0" smtClean="0">
                <a:latin typeface="Calibri"/>
                <a:cs typeface="Calibri"/>
              </a:rPr>
              <a:t>yksittäiset menestykset voivat vaikuttaa lukuihin merkittävästikin</a:t>
            </a:r>
            <a:r>
              <a:rPr lang="fi-FI" sz="1100" dirty="0" smtClean="0">
                <a:latin typeface="Calibri"/>
                <a:cs typeface="Calibri"/>
              </a:rPr>
              <a:t>. </a:t>
            </a:r>
          </a:p>
        </p:txBody>
      </p:sp>
    </p:spTree>
    <p:extLst>
      <p:ext uri="{BB962C8B-B14F-4D97-AF65-F5344CB8AC3E}">
        <p14:creationId xmlns:p14="http://schemas.microsoft.com/office/powerpoint/2010/main" val="3497393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p:cNvSpPr txBox="1"/>
          <p:nvPr/>
        </p:nvSpPr>
        <p:spPr>
          <a:xfrm>
            <a:off x="179512" y="260648"/>
            <a:ext cx="2467214" cy="338554"/>
          </a:xfrm>
          <a:prstGeom prst="rect">
            <a:avLst/>
          </a:prstGeom>
          <a:solidFill>
            <a:schemeClr val="bg1"/>
          </a:solidFill>
        </p:spPr>
        <p:txBody>
          <a:bodyPr wrap="none" rtlCol="0">
            <a:spAutoFit/>
          </a:bodyPr>
          <a:lstStyle/>
          <a:p>
            <a:pPr algn="l"/>
            <a:r>
              <a:rPr lang="fi-FI" sz="1600" dirty="0" smtClean="0">
                <a:latin typeface="Calibri" panose="020F0502020204030204" pitchFamily="34" charset="0"/>
              </a:rPr>
              <a:t>Merkittävimmät vientimaat</a:t>
            </a:r>
            <a:endParaRPr lang="fi-FI" sz="1600" dirty="0">
              <a:latin typeface="Calibri" panose="020F0502020204030204" pitchFamily="34" charset="0"/>
            </a:endParaRPr>
          </a:p>
        </p:txBody>
      </p:sp>
      <p:graphicFrame>
        <p:nvGraphicFramePr>
          <p:cNvPr id="4" name="Kaavio 3"/>
          <p:cNvGraphicFramePr>
            <a:graphicFrameLocks noGrp="1"/>
          </p:cNvGraphicFramePr>
          <p:nvPr>
            <p:extLst>
              <p:ext uri="{D42A27DB-BD31-4B8C-83A1-F6EECF244321}">
                <p14:modId xmlns:p14="http://schemas.microsoft.com/office/powerpoint/2010/main" val="3587404410"/>
              </p:ext>
            </p:extLst>
          </p:nvPr>
        </p:nvGraphicFramePr>
        <p:xfrm>
          <a:off x="107504" y="980728"/>
          <a:ext cx="6408712" cy="5472608"/>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iruutu 5"/>
          <p:cNvSpPr txBox="1"/>
          <p:nvPr/>
        </p:nvSpPr>
        <p:spPr>
          <a:xfrm>
            <a:off x="6588224" y="1052736"/>
            <a:ext cx="2448272" cy="3123932"/>
          </a:xfrm>
          <a:prstGeom prst="rect">
            <a:avLst/>
          </a:prstGeom>
          <a:solidFill>
            <a:schemeClr val="bg1"/>
          </a:solidFill>
        </p:spPr>
        <p:txBody>
          <a:bodyPr wrap="square" rtlCol="0">
            <a:spAutoFit/>
          </a:bodyPr>
          <a:lstStyle/>
          <a:p>
            <a:pPr marL="285750" indent="-285750" algn="l">
              <a:spcBef>
                <a:spcPts val="600"/>
              </a:spcBef>
              <a:buFont typeface="Wingdings" charset="2"/>
              <a:buChar char="q"/>
            </a:pPr>
            <a:r>
              <a:rPr lang="fi-FI" sz="1100" b="1" dirty="0" smtClean="0">
                <a:latin typeface="Calibri"/>
                <a:cs typeface="Calibri"/>
              </a:rPr>
              <a:t>Englantia puhuvien maiden merkitys suomalaisen kirjallisuusviennin kohteena on jatkanut kasvamistaan </a:t>
            </a:r>
            <a:r>
              <a:rPr lang="fi-FI" sz="1100" dirty="0" smtClean="0">
                <a:latin typeface="Calibri"/>
                <a:cs typeface="Calibri"/>
              </a:rPr>
              <a:t>ja on jo tavoittanut Saksan, jonka osuus on myös kasvanut edellisestä vuodesta.</a:t>
            </a:r>
          </a:p>
          <a:p>
            <a:pPr marL="285750" indent="-285750" algn="l">
              <a:spcBef>
                <a:spcPts val="600"/>
              </a:spcBef>
              <a:buFont typeface="Wingdings" charset="2"/>
              <a:buChar char="q"/>
            </a:pPr>
            <a:r>
              <a:rPr lang="fi-FI" sz="1100" dirty="0" smtClean="0">
                <a:latin typeface="Calibri"/>
                <a:cs typeface="Calibri"/>
              </a:rPr>
              <a:t>Myös Ranskan merkittävyys vientimaana on selvästi </a:t>
            </a:r>
            <a:r>
              <a:rPr lang="fi-FI" sz="1100" dirty="0" smtClean="0">
                <a:latin typeface="Calibri"/>
                <a:cs typeface="Calibri"/>
              </a:rPr>
              <a:t>noussut, </a:t>
            </a:r>
            <a:r>
              <a:rPr lang="fi-FI" sz="1100" dirty="0" smtClean="0">
                <a:latin typeface="Calibri"/>
                <a:cs typeface="Calibri"/>
              </a:rPr>
              <a:t>ja Kiinakin on pysynyt merkittävänä vientimaana. </a:t>
            </a:r>
          </a:p>
          <a:p>
            <a:pPr marL="285750" indent="-285750" algn="l">
              <a:spcBef>
                <a:spcPts val="600"/>
              </a:spcBef>
              <a:buFont typeface="Wingdings" charset="2"/>
              <a:buChar char="q"/>
            </a:pPr>
            <a:r>
              <a:rPr lang="fi-FI" sz="1100" dirty="0" smtClean="0">
                <a:latin typeface="Calibri"/>
                <a:cs typeface="Calibri"/>
              </a:rPr>
              <a:t>Viereisessä taulukossa listatut maat ja alueet eivät kuitenkaan kata kaikkia vientimaita, joten kirjallisuutta viedään </a:t>
            </a:r>
            <a:r>
              <a:rPr lang="fi-FI" sz="1100" dirty="0" smtClean="0">
                <a:latin typeface="Calibri"/>
                <a:cs typeface="Calibri"/>
              </a:rPr>
              <a:t>pienempiä määriä moneen </a:t>
            </a:r>
            <a:r>
              <a:rPr lang="fi-FI" sz="1100" dirty="0" smtClean="0">
                <a:latin typeface="Calibri"/>
                <a:cs typeface="Calibri"/>
              </a:rPr>
              <a:t>muuhunkin </a:t>
            </a:r>
            <a:r>
              <a:rPr lang="fi-FI" sz="1100" dirty="0" smtClean="0">
                <a:latin typeface="Calibri"/>
                <a:cs typeface="Calibri"/>
              </a:rPr>
              <a:t>maahan.  </a:t>
            </a:r>
            <a:endParaRPr lang="fi-FI" sz="1100" dirty="0" smtClean="0">
              <a:latin typeface="Calibri"/>
              <a:cs typeface="Calibri"/>
            </a:endParaRPr>
          </a:p>
        </p:txBody>
      </p:sp>
    </p:spTree>
    <p:extLst>
      <p:ext uri="{BB962C8B-B14F-4D97-AF65-F5344CB8AC3E}">
        <p14:creationId xmlns:p14="http://schemas.microsoft.com/office/powerpoint/2010/main" val="341909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letusrakenne">
  <a:themeElements>
    <a:clrScheme name="Oletusraken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letusrakenn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400" b="0" i="0" u="none" strike="noStrike" cap="none" normalizeH="0" baseline="0" smtClean="0">
            <a:ln>
              <a:noFill/>
            </a:ln>
            <a:solidFill>
              <a:schemeClr val="tx2"/>
            </a:solidFill>
            <a:effectLst/>
            <a:latin typeface="Arial" charset="0"/>
          </a:defRPr>
        </a:defPPr>
      </a:lstStyle>
    </a:lnDef>
  </a:objectDefaults>
  <a:extraClrSchemeLst>
    <a:extraClrScheme>
      <a:clrScheme name="Oletusrakenn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letusrakenn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letusrakenn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36140</TotalTime>
  <Words>844</Words>
  <Application>Microsoft Office PowerPoint</Application>
  <PresentationFormat>Näytössä katseltava diaesitys (4:3)</PresentationFormat>
  <Paragraphs>48</Paragraphs>
  <Slides>8</Slides>
  <Notes>1</Notes>
  <HiddenSlides>0</HiddenSlides>
  <MMClips>0</MMClips>
  <ScaleCrop>false</ScaleCrop>
  <HeadingPairs>
    <vt:vector size="6" baseType="variant">
      <vt:variant>
        <vt:lpstr>Teema</vt:lpstr>
      </vt:variant>
      <vt:variant>
        <vt:i4>1</vt:i4>
      </vt:variant>
      <vt:variant>
        <vt:lpstr>Upotetut OLE-palvelimet</vt:lpstr>
      </vt:variant>
      <vt:variant>
        <vt:i4>0</vt:i4>
      </vt:variant>
      <vt:variant>
        <vt:lpstr>Dian otsikot</vt:lpstr>
      </vt:variant>
      <vt:variant>
        <vt:i4>8</vt:i4>
      </vt:variant>
    </vt:vector>
  </HeadingPairs>
  <TitlesOfParts>
    <vt:vector size="9" baseType="lpstr">
      <vt:lpstr>Oletusrakenne</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Skynet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Otsikko</dc:title>
  <dc:creator>Gerberos</dc:creator>
  <cp:lastModifiedBy>Heiskanen Hanna</cp:lastModifiedBy>
  <cp:revision>4567</cp:revision>
  <dcterms:created xsi:type="dcterms:W3CDTF">2002-09-16T19:33:04Z</dcterms:created>
  <dcterms:modified xsi:type="dcterms:W3CDTF">2017-09-11T07:11:50Z</dcterms:modified>
</cp:coreProperties>
</file>