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5"/>
  </p:sldMasterIdLst>
  <p:notesMasterIdLst>
    <p:notesMasterId r:id="rId20"/>
  </p:notesMasterIdLst>
  <p:handoutMasterIdLst>
    <p:handoutMasterId r:id="rId21"/>
  </p:handoutMasterIdLst>
  <p:sldIdLst>
    <p:sldId id="332" r:id="rId6"/>
    <p:sldId id="319" r:id="rId7"/>
    <p:sldId id="309" r:id="rId8"/>
    <p:sldId id="329" r:id="rId9"/>
    <p:sldId id="328" r:id="rId10"/>
    <p:sldId id="330" r:id="rId11"/>
    <p:sldId id="313" r:id="rId12"/>
    <p:sldId id="304" r:id="rId13"/>
    <p:sldId id="305" r:id="rId14"/>
    <p:sldId id="306" r:id="rId15"/>
    <p:sldId id="314" r:id="rId16"/>
    <p:sldId id="315" r:id="rId17"/>
    <p:sldId id="325" r:id="rId18"/>
    <p:sldId id="326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hjeet" id="{78A290E5-5AAA-4D44-8457-78B06D811255}">
          <p14:sldIdLst>
            <p14:sldId id="332"/>
            <p14:sldId id="319"/>
            <p14:sldId id="309"/>
            <p14:sldId id="329"/>
            <p14:sldId id="328"/>
            <p14:sldId id="330"/>
            <p14:sldId id="313"/>
            <p14:sldId id="304"/>
            <p14:sldId id="305"/>
            <p14:sldId id="306"/>
            <p14:sldId id="314"/>
            <p14:sldId id="315"/>
            <p14:sldId id="325"/>
            <p14:sldId id="326"/>
          </p14:sldIdLst>
        </p14:section>
        <p14:section name="Esitys" id="{8800AE33-4428-4831-AC74-A1857DD8EFF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78E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3630" autoAdjust="0"/>
  </p:normalViewPr>
  <p:slideViewPr>
    <p:cSldViewPr snapToGrid="0">
      <p:cViewPr varScale="1">
        <p:scale>
          <a:sx n="162" d="100"/>
          <a:sy n="162" d="100"/>
        </p:scale>
        <p:origin x="2394" y="144"/>
      </p:cViewPr>
      <p:guideLst/>
    </p:cSldViewPr>
  </p:slideViewPr>
  <p:outlineViewPr>
    <p:cViewPr>
      <p:scale>
        <a:sx n="33" d="100"/>
        <a:sy n="33" d="100"/>
      </p:scale>
      <p:origin x="0" y="-127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maakuntalennot%202022-2023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aru.local\users\UserData\f03221446\Documents\Maakuntalennot\PSOlennot\PSO%20statisisk%20S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Kenttäkohtaiset lentomatkustajamäärät 2018-7/2023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Sheet16!$A$3</c:f>
              <c:strCache>
                <c:ptCount val="1"/>
                <c:pt idx="0">
                  <c:v>Joensuu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Sheet16!$B$3:$G$3</c:f>
              <c:numCache>
                <c:formatCode>#,##0</c:formatCode>
                <c:ptCount val="6"/>
                <c:pt idx="0">
                  <c:v>121554</c:v>
                </c:pt>
                <c:pt idx="1">
                  <c:v>126613</c:v>
                </c:pt>
                <c:pt idx="2">
                  <c:v>21954</c:v>
                </c:pt>
                <c:pt idx="3">
                  <c:v>9090</c:v>
                </c:pt>
                <c:pt idx="4">
                  <c:v>18755</c:v>
                </c:pt>
                <c:pt idx="5">
                  <c:v>21198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B0-4244-8150-7741D391FE63}"/>
            </c:ext>
          </c:extLst>
        </c:ser>
        <c:ser>
          <c:idx val="1"/>
          <c:order val="1"/>
          <c:tx>
            <c:strRef>
              <c:f>Sheet16!$A$4</c:f>
              <c:strCache>
                <c:ptCount val="1"/>
                <c:pt idx="0">
                  <c:v>Jyväskylä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Sheet16!$B$4:$G$4</c:f>
              <c:numCache>
                <c:formatCode>#,##0</c:formatCode>
                <c:ptCount val="6"/>
                <c:pt idx="0">
                  <c:v>72083</c:v>
                </c:pt>
                <c:pt idx="1">
                  <c:v>66572</c:v>
                </c:pt>
                <c:pt idx="2">
                  <c:v>10590</c:v>
                </c:pt>
                <c:pt idx="3">
                  <c:v>4592</c:v>
                </c:pt>
                <c:pt idx="4">
                  <c:v>10980</c:v>
                </c:pt>
                <c:pt idx="5">
                  <c:v>12522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B0-4244-8150-7741D391FE63}"/>
            </c:ext>
          </c:extLst>
        </c:ser>
        <c:ser>
          <c:idx val="2"/>
          <c:order val="2"/>
          <c:tx>
            <c:strRef>
              <c:f>Sheet16!$A$5</c:f>
              <c:strCache>
                <c:ptCount val="1"/>
                <c:pt idx="0">
                  <c:v>Kajaani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Sheet16!$B$5:$G$5</c:f>
              <c:numCache>
                <c:formatCode>#,##0</c:formatCode>
                <c:ptCount val="6"/>
                <c:pt idx="0">
                  <c:v>88815</c:v>
                </c:pt>
                <c:pt idx="1">
                  <c:v>87307</c:v>
                </c:pt>
                <c:pt idx="2">
                  <c:v>17379</c:v>
                </c:pt>
                <c:pt idx="3">
                  <c:v>17600</c:v>
                </c:pt>
                <c:pt idx="4">
                  <c:v>25400</c:v>
                </c:pt>
                <c:pt idx="5">
                  <c:v>23146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B0-4244-8150-7741D391FE63}"/>
            </c:ext>
          </c:extLst>
        </c:ser>
        <c:ser>
          <c:idx val="3"/>
          <c:order val="3"/>
          <c:tx>
            <c:strRef>
              <c:f>Sheet16!$A$6</c:f>
              <c:strCache>
                <c:ptCount val="1"/>
                <c:pt idx="0">
                  <c:v>Kemi-Tornio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Sheet16!$B$6:$G$6</c:f>
              <c:numCache>
                <c:formatCode>#,##0</c:formatCode>
                <c:ptCount val="6"/>
                <c:pt idx="0">
                  <c:v>66800</c:v>
                </c:pt>
                <c:pt idx="1">
                  <c:v>63579</c:v>
                </c:pt>
                <c:pt idx="2">
                  <c:v>13661</c:v>
                </c:pt>
                <c:pt idx="3">
                  <c:v>16738</c:v>
                </c:pt>
                <c:pt idx="4">
                  <c:v>22501</c:v>
                </c:pt>
                <c:pt idx="5">
                  <c:v>21693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B0-4244-8150-7741D391FE63}"/>
            </c:ext>
          </c:extLst>
        </c:ser>
        <c:ser>
          <c:idx val="4"/>
          <c:order val="4"/>
          <c:tx>
            <c:strRef>
              <c:f>Sheet16!$A$7</c:f>
              <c:strCache>
                <c:ptCount val="1"/>
                <c:pt idx="0">
                  <c:v>Kokkola-Pietarsaari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Sheet16!$B$7:$G$7</c:f>
              <c:numCache>
                <c:formatCode>#,##0</c:formatCode>
                <c:ptCount val="6"/>
                <c:pt idx="0">
                  <c:v>68636</c:v>
                </c:pt>
                <c:pt idx="1">
                  <c:v>56113</c:v>
                </c:pt>
                <c:pt idx="2">
                  <c:v>9168</c:v>
                </c:pt>
                <c:pt idx="3">
                  <c:v>6357</c:v>
                </c:pt>
                <c:pt idx="4">
                  <c:v>17198</c:v>
                </c:pt>
                <c:pt idx="5">
                  <c:v>16450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CB0-4244-8150-7741D391FE63}"/>
            </c:ext>
          </c:extLst>
        </c:ser>
        <c:ser>
          <c:idx val="7"/>
          <c:order val="7"/>
          <c:tx>
            <c:strRef>
              <c:f>Sheet16!$A$10</c:f>
              <c:strCache>
                <c:ptCount val="1"/>
                <c:pt idx="0">
                  <c:v>Savonlinna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Sheet16!$B$2:$G$2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1-7 2023</c:v>
                </c:pt>
              </c:strCache>
            </c:strRef>
          </c:cat>
          <c:val>
            <c:numRef>
              <c:f>Sheet16!$B$10:$G$10</c:f>
              <c:numCache>
                <c:formatCode>#,##0</c:formatCode>
                <c:ptCount val="6"/>
                <c:pt idx="0">
                  <c:v>10757</c:v>
                </c:pt>
                <c:pt idx="1">
                  <c:v>10495</c:v>
                </c:pt>
                <c:pt idx="2">
                  <c:v>1202</c:v>
                </c:pt>
                <c:pt idx="3">
                  <c:v>560</c:v>
                </c:pt>
                <c:pt idx="4">
                  <c:v>3111</c:v>
                </c:pt>
                <c:pt idx="5">
                  <c:v>1528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CB0-4244-8150-7741D391F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998752"/>
        <c:axId val="379013312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Sheet16!$A$8</c15:sqref>
                        </c15:formulaRef>
                      </c:ext>
                    </c:extLst>
                    <c:strCache>
                      <c:ptCount val="1"/>
                      <c:pt idx="0">
                        <c:v>Mariehamn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Sheet16!$B$2:$G$2</c15:sqref>
                        </c15:formulaRef>
                      </c:ext>
                    </c:extLst>
                    <c:strCache>
                      <c:ptCount val="6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1-7 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Sheet16!$B$8:$G$8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54640</c:v>
                      </c:pt>
                      <c:pt idx="1">
                        <c:v>51597</c:v>
                      </c:pt>
                      <c:pt idx="2">
                        <c:v>23962</c:v>
                      </c:pt>
                      <c:pt idx="3">
                        <c:v>18247</c:v>
                      </c:pt>
                      <c:pt idx="4">
                        <c:v>26639</c:v>
                      </c:pt>
                      <c:pt idx="5">
                        <c:v>21383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BCB0-4244-8150-7741D391FE63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Sheet16!$A$9</c15:sqref>
                        </c15:formulaRef>
                      </c:ext>
                    </c:extLst>
                    <c:strCache>
                      <c:ptCount val="1"/>
                      <c:pt idx="0">
                        <c:v>Pori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Sheet16!$B$2:$G$2</c15:sqref>
                        </c15:formulaRef>
                      </c:ext>
                    </c:extLst>
                    <c:strCache>
                      <c:ptCount val="6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1-7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Sheet16!$B$9:$G$9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17625</c:v>
                      </c:pt>
                      <c:pt idx="1">
                        <c:v>14415</c:v>
                      </c:pt>
                      <c:pt idx="2">
                        <c:v>5314</c:v>
                      </c:pt>
                      <c:pt idx="3">
                        <c:v>4702</c:v>
                      </c:pt>
                      <c:pt idx="4">
                        <c:v>11628</c:v>
                      </c:pt>
                      <c:pt idx="5">
                        <c:v>6003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CB0-4244-8150-7741D391FE63}"/>
                  </c:ext>
                </c:extLst>
              </c15:ser>
            </c15:filteredLineSeries>
          </c:ext>
        </c:extLst>
      </c:lineChart>
      <c:catAx>
        <c:axId val="37899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9013312"/>
        <c:crosses val="autoZero"/>
        <c:auto val="1"/>
        <c:lblAlgn val="ctr"/>
        <c:lblOffset val="100"/>
        <c:noMultiLvlLbl val="0"/>
      </c:catAx>
      <c:valAx>
        <c:axId val="37901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899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3"/>
          <c:order val="3"/>
          <c:tx>
            <c:strRef>
              <c:f>'dia5-Matkustajamäärät'!$E$7</c:f>
              <c:strCache>
                <c:ptCount val="1"/>
                <c:pt idx="0">
                  <c:v>KEM -väli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'dia5-Matkustajamäärät'!$E$8:$E$17</c:f>
              <c:numCache>
                <c:formatCode>General</c:formatCode>
                <c:ptCount val="10"/>
                <c:pt idx="0">
                  <c:v>113</c:v>
                </c:pt>
                <c:pt idx="1">
                  <c:v>2887</c:v>
                </c:pt>
                <c:pt idx="2">
                  <c:v>2666</c:v>
                </c:pt>
                <c:pt idx="3">
                  <c:v>2862</c:v>
                </c:pt>
                <c:pt idx="4">
                  <c:v>2863</c:v>
                </c:pt>
                <c:pt idx="5">
                  <c:v>3625</c:v>
                </c:pt>
                <c:pt idx="6">
                  <c:v>3017</c:v>
                </c:pt>
                <c:pt idx="7">
                  <c:v>3558</c:v>
                </c:pt>
                <c:pt idx="8">
                  <c:v>3401</c:v>
                </c:pt>
                <c:pt idx="9">
                  <c:v>2137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7886-481F-94F5-01D93DA97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'dia5-Matkustajamäärät'!$B$8:$B$17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</c:v>
                      </c:pt>
                      <c:pt idx="1">
                        <c:v>2343</c:v>
                      </c:pt>
                      <c:pt idx="2">
                        <c:v>2119</c:v>
                      </c:pt>
                      <c:pt idx="3">
                        <c:v>2429</c:v>
                      </c:pt>
                      <c:pt idx="4">
                        <c:v>2930</c:v>
                      </c:pt>
                      <c:pt idx="5">
                        <c:v>4176</c:v>
                      </c:pt>
                      <c:pt idx="6">
                        <c:v>2999</c:v>
                      </c:pt>
                      <c:pt idx="7">
                        <c:v>4255</c:v>
                      </c:pt>
                      <c:pt idx="8">
                        <c:v>3872</c:v>
                      </c:pt>
                      <c:pt idx="9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7886-481F-94F5-01D93DA979A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'dia5-Matkustajamäärät'!$C$8:$C$17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187</c:v>
                      </c:pt>
                      <c:pt idx="2">
                        <c:v>1080</c:v>
                      </c:pt>
                      <c:pt idx="3">
                        <c:v>1510</c:v>
                      </c:pt>
                      <c:pt idx="4">
                        <c:v>1682</c:v>
                      </c:pt>
                      <c:pt idx="5">
                        <c:v>2171</c:v>
                      </c:pt>
                      <c:pt idx="6">
                        <c:v>1835</c:v>
                      </c:pt>
                      <c:pt idx="7">
                        <c:v>2633</c:v>
                      </c:pt>
                      <c:pt idx="8">
                        <c:v>2069</c:v>
                      </c:pt>
                      <c:pt idx="9">
                        <c:v>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886-481F-94F5-01D93DA979A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'dia5-Matkustajamäärät'!$D$8:$D$17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91</c:v>
                      </c:pt>
                      <c:pt idx="1">
                        <c:v>2920</c:v>
                      </c:pt>
                      <c:pt idx="2">
                        <c:v>2551</c:v>
                      </c:pt>
                      <c:pt idx="3">
                        <c:v>2539</c:v>
                      </c:pt>
                      <c:pt idx="4">
                        <c:v>2863</c:v>
                      </c:pt>
                      <c:pt idx="5">
                        <c:v>3692</c:v>
                      </c:pt>
                      <c:pt idx="6">
                        <c:v>3174</c:v>
                      </c:pt>
                      <c:pt idx="7">
                        <c:v>3572</c:v>
                      </c:pt>
                      <c:pt idx="8">
                        <c:v>3744</c:v>
                      </c:pt>
                      <c:pt idx="9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886-481F-94F5-01D93DA979A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'dia5-Matkustajamäärät'!$F$8:$F$17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62</c:v>
                      </c:pt>
                      <c:pt idx="1">
                        <c:v>1602</c:v>
                      </c:pt>
                      <c:pt idx="2">
                        <c:v>1244</c:v>
                      </c:pt>
                      <c:pt idx="3">
                        <c:v>1798</c:v>
                      </c:pt>
                      <c:pt idx="4">
                        <c:v>1938</c:v>
                      </c:pt>
                      <c:pt idx="5">
                        <c:v>2756</c:v>
                      </c:pt>
                      <c:pt idx="6">
                        <c:v>2095</c:v>
                      </c:pt>
                      <c:pt idx="7">
                        <c:v>2583</c:v>
                      </c:pt>
                      <c:pt idx="8">
                        <c:v>2343</c:v>
                      </c:pt>
                      <c:pt idx="9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886-481F-94F5-01D93DA979A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'dia5-Matkustajamäärät'!$G$8:$G$17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175</c:v>
                      </c:pt>
                      <c:pt idx="1">
                        <c:v>4245</c:v>
                      </c:pt>
                      <c:pt idx="2">
                        <c:v>3816</c:v>
                      </c:pt>
                      <c:pt idx="3">
                        <c:v>4533</c:v>
                      </c:pt>
                      <c:pt idx="4">
                        <c:v>4693</c:v>
                      </c:pt>
                      <c:pt idx="5">
                        <c:v>8515</c:v>
                      </c:pt>
                      <c:pt idx="6">
                        <c:v>5020</c:v>
                      </c:pt>
                      <c:pt idx="7">
                        <c:v>8767</c:v>
                      </c:pt>
                      <c:pt idx="8">
                        <c:v>5629</c:v>
                      </c:pt>
                      <c:pt idx="9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886-481F-94F5-01D93DA979A5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600" dirty="0"/>
              <a:t>Täyttöasteet – Kemin matkustajilla</a:t>
            </a:r>
            <a:r>
              <a:rPr lang="fi-FI" sz="1600" baseline="0" dirty="0"/>
              <a:t> tarkasteltuna</a:t>
            </a:r>
            <a:endParaRPr lang="fi-FI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FI!$A$34:$B$43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KEM-väli</c:v>
                  </c:pt>
                </c:lvl>
              </c:multiLvlStrCache>
              <c:extLst/>
            </c:multiLvlStrRef>
          </c:cat>
          <c:val>
            <c:numRef>
              <c:f>FI!$C$34:$C$43</c:f>
              <c:numCache>
                <c:formatCode>General</c:formatCode>
                <c:ptCount val="10"/>
                <c:pt idx="0">
                  <c:v>3</c:v>
                </c:pt>
                <c:pt idx="1">
                  <c:v>46</c:v>
                </c:pt>
                <c:pt idx="2">
                  <c:v>31</c:v>
                </c:pt>
                <c:pt idx="3">
                  <c:v>45</c:v>
                </c:pt>
                <c:pt idx="4">
                  <c:v>38</c:v>
                </c:pt>
                <c:pt idx="5">
                  <c:v>32</c:v>
                </c:pt>
                <c:pt idx="6">
                  <c:v>20</c:v>
                </c:pt>
                <c:pt idx="7">
                  <c:v>23</c:v>
                </c:pt>
                <c:pt idx="8">
                  <c:v>12</c:v>
                </c:pt>
                <c:pt idx="9">
                  <c:v>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18A-42BE-BAD5-D570E0358862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FI!$A$34:$B$43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KEM-väli</c:v>
                  </c:pt>
                </c:lvl>
              </c:multiLvlStrCache>
              <c:extLst/>
            </c:multiLvlStrRef>
          </c:cat>
          <c:val>
            <c:numRef>
              <c:f>FI!$D$34:$D$43</c:f>
              <c:numCache>
                <c:formatCode>General</c:formatCode>
                <c:ptCount val="10"/>
                <c:pt idx="0">
                  <c:v>2</c:v>
                </c:pt>
                <c:pt idx="1">
                  <c:v>35</c:v>
                </c:pt>
                <c:pt idx="2">
                  <c:v>39</c:v>
                </c:pt>
                <c:pt idx="3">
                  <c:v>45</c:v>
                </c:pt>
                <c:pt idx="4">
                  <c:v>53</c:v>
                </c:pt>
                <c:pt idx="5">
                  <c:v>49</c:v>
                </c:pt>
                <c:pt idx="6">
                  <c:v>41</c:v>
                </c:pt>
                <c:pt idx="7">
                  <c:v>50</c:v>
                </c:pt>
                <c:pt idx="8">
                  <c:v>50</c:v>
                </c:pt>
                <c:pt idx="9">
                  <c:v>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18A-42BE-BAD5-D570E0358862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FI!$A$34:$B$43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KEM-väli</c:v>
                  </c:pt>
                </c:lvl>
              </c:multiLvlStrCache>
              <c:extLst/>
            </c:multiLvlStrRef>
          </c:cat>
          <c:val>
            <c:numRef>
              <c:f>FI!$E$34:$E$43</c:f>
              <c:numCache>
                <c:formatCode>General</c:formatCode>
                <c:ptCount val="10"/>
                <c:pt idx="1">
                  <c:v>26</c:v>
                </c:pt>
                <c:pt idx="2">
                  <c:v>19</c:v>
                </c:pt>
                <c:pt idx="3">
                  <c:v>21</c:v>
                </c:pt>
                <c:pt idx="4">
                  <c:v>14</c:v>
                </c:pt>
                <c:pt idx="5">
                  <c:v>31</c:v>
                </c:pt>
                <c:pt idx="6">
                  <c:v>29</c:v>
                </c:pt>
                <c:pt idx="7">
                  <c:v>33</c:v>
                </c:pt>
                <c:pt idx="8">
                  <c:v>28</c:v>
                </c:pt>
                <c:pt idx="9">
                  <c:v>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18A-42BE-BAD5-D570E0358862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FI!$A$34:$B$43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KEM-väli</c:v>
                  </c:pt>
                </c:lvl>
              </c:multiLvlStrCache>
              <c:extLst/>
            </c:multiLvlStrRef>
          </c:cat>
          <c:val>
            <c:numRef>
              <c:f>FI!$F$34:$F$43</c:f>
              <c:numCache>
                <c:formatCode>General</c:formatCode>
                <c:ptCount val="10"/>
                <c:pt idx="0">
                  <c:v>1</c:v>
                </c:pt>
                <c:pt idx="1">
                  <c:v>7</c:v>
                </c:pt>
                <c:pt idx="2">
                  <c:v>9</c:v>
                </c:pt>
                <c:pt idx="3">
                  <c:v>6</c:v>
                </c:pt>
                <c:pt idx="4">
                  <c:v>9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14</c:v>
                </c:pt>
                <c:pt idx="9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018A-42BE-BAD5-D570E0358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4"/>
          <c:order val="4"/>
          <c:tx>
            <c:strRef>
              <c:f>'dia5-Matkustajamäärät'!$F$7</c:f>
              <c:strCache>
                <c:ptCount val="1"/>
                <c:pt idx="0">
                  <c:v>KOK -väli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'dia5-Matkustajamäärät'!$F$8:$F$17</c:f>
              <c:numCache>
                <c:formatCode>General</c:formatCode>
                <c:ptCount val="10"/>
                <c:pt idx="0">
                  <c:v>62</c:v>
                </c:pt>
                <c:pt idx="1">
                  <c:v>1602</c:v>
                </c:pt>
                <c:pt idx="2">
                  <c:v>1244</c:v>
                </c:pt>
                <c:pt idx="3">
                  <c:v>1798</c:v>
                </c:pt>
                <c:pt idx="4">
                  <c:v>1938</c:v>
                </c:pt>
                <c:pt idx="5">
                  <c:v>2756</c:v>
                </c:pt>
                <c:pt idx="6">
                  <c:v>2095</c:v>
                </c:pt>
                <c:pt idx="7">
                  <c:v>2583</c:v>
                </c:pt>
                <c:pt idx="8">
                  <c:v>2343</c:v>
                </c:pt>
                <c:pt idx="9">
                  <c:v>1282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6AA-4BAF-92DA-890F0384E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'dia5-Matkustajamäärät'!$B$8:$B$17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</c:v>
                      </c:pt>
                      <c:pt idx="1">
                        <c:v>2343</c:v>
                      </c:pt>
                      <c:pt idx="2">
                        <c:v>2119</c:v>
                      </c:pt>
                      <c:pt idx="3">
                        <c:v>2429</c:v>
                      </c:pt>
                      <c:pt idx="4">
                        <c:v>2930</c:v>
                      </c:pt>
                      <c:pt idx="5">
                        <c:v>4176</c:v>
                      </c:pt>
                      <c:pt idx="6">
                        <c:v>2999</c:v>
                      </c:pt>
                      <c:pt idx="7">
                        <c:v>4255</c:v>
                      </c:pt>
                      <c:pt idx="8">
                        <c:v>3872</c:v>
                      </c:pt>
                      <c:pt idx="9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6AA-4BAF-92DA-890F0384E4F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'dia5-Matkustajamäärät'!$C$8:$C$17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187</c:v>
                      </c:pt>
                      <c:pt idx="2">
                        <c:v>1080</c:v>
                      </c:pt>
                      <c:pt idx="3">
                        <c:v>1510</c:v>
                      </c:pt>
                      <c:pt idx="4">
                        <c:v>1682</c:v>
                      </c:pt>
                      <c:pt idx="5">
                        <c:v>2171</c:v>
                      </c:pt>
                      <c:pt idx="6">
                        <c:v>1835</c:v>
                      </c:pt>
                      <c:pt idx="7">
                        <c:v>2633</c:v>
                      </c:pt>
                      <c:pt idx="8">
                        <c:v>2069</c:v>
                      </c:pt>
                      <c:pt idx="9">
                        <c:v>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6AA-4BAF-92DA-890F0384E4F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'dia5-Matkustajamäärät'!$D$8:$D$17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91</c:v>
                      </c:pt>
                      <c:pt idx="1">
                        <c:v>2920</c:v>
                      </c:pt>
                      <c:pt idx="2">
                        <c:v>2551</c:v>
                      </c:pt>
                      <c:pt idx="3">
                        <c:v>2539</c:v>
                      </c:pt>
                      <c:pt idx="4">
                        <c:v>2863</c:v>
                      </c:pt>
                      <c:pt idx="5">
                        <c:v>3692</c:v>
                      </c:pt>
                      <c:pt idx="6">
                        <c:v>3174</c:v>
                      </c:pt>
                      <c:pt idx="7">
                        <c:v>3572</c:v>
                      </c:pt>
                      <c:pt idx="8">
                        <c:v>3744</c:v>
                      </c:pt>
                      <c:pt idx="9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6AA-4BAF-92DA-890F0384E4FE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'dia5-Matkustajamäärät'!$E$8:$E$17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113</c:v>
                      </c:pt>
                      <c:pt idx="1">
                        <c:v>2887</c:v>
                      </c:pt>
                      <c:pt idx="2">
                        <c:v>2666</c:v>
                      </c:pt>
                      <c:pt idx="3">
                        <c:v>2862</c:v>
                      </c:pt>
                      <c:pt idx="4">
                        <c:v>2863</c:v>
                      </c:pt>
                      <c:pt idx="5">
                        <c:v>3625</c:v>
                      </c:pt>
                      <c:pt idx="6">
                        <c:v>3017</c:v>
                      </c:pt>
                      <c:pt idx="7">
                        <c:v>3558</c:v>
                      </c:pt>
                      <c:pt idx="8">
                        <c:v>3401</c:v>
                      </c:pt>
                      <c:pt idx="9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6AA-4BAF-92DA-890F0384E4FE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'dia5-Matkustajamäärät'!$G$8:$G$17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175</c:v>
                      </c:pt>
                      <c:pt idx="1">
                        <c:v>4245</c:v>
                      </c:pt>
                      <c:pt idx="2">
                        <c:v>3816</c:v>
                      </c:pt>
                      <c:pt idx="3">
                        <c:v>4533</c:v>
                      </c:pt>
                      <c:pt idx="4">
                        <c:v>4693</c:v>
                      </c:pt>
                      <c:pt idx="5">
                        <c:v>8515</c:v>
                      </c:pt>
                      <c:pt idx="6">
                        <c:v>5020</c:v>
                      </c:pt>
                      <c:pt idx="7">
                        <c:v>8767</c:v>
                      </c:pt>
                      <c:pt idx="8">
                        <c:v>5629</c:v>
                      </c:pt>
                      <c:pt idx="9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6AA-4BAF-92DA-890F0384E4FE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600" baseline="0" dirty="0"/>
              <a:t>Täyttöaste –Kokkolan matkustajilla tarkasteltuna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FI!$A$45:$B$54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KOK-väli</c:v>
                  </c:pt>
                </c:lvl>
              </c:multiLvlStrCache>
              <c:extLst/>
            </c:multiLvlStrRef>
          </c:cat>
          <c:val>
            <c:numRef>
              <c:f>FI!$C$45:$C$54</c:f>
              <c:numCache>
                <c:formatCode>General</c:formatCode>
                <c:ptCount val="10"/>
                <c:pt idx="0">
                  <c:v>5</c:v>
                </c:pt>
                <c:pt idx="1">
                  <c:v>67</c:v>
                </c:pt>
                <c:pt idx="2">
                  <c:v>63</c:v>
                </c:pt>
                <c:pt idx="3">
                  <c:v>66</c:v>
                </c:pt>
                <c:pt idx="4">
                  <c:v>61</c:v>
                </c:pt>
                <c:pt idx="5">
                  <c:v>45</c:v>
                </c:pt>
                <c:pt idx="6">
                  <c:v>45</c:v>
                </c:pt>
                <c:pt idx="7">
                  <c:v>44</c:v>
                </c:pt>
                <c:pt idx="8">
                  <c:v>40</c:v>
                </c:pt>
                <c:pt idx="9">
                  <c:v>34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7B0-4436-91D0-00FF9CE137DA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FI!$A$45:$B$54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KOK-väli</c:v>
                  </c:pt>
                </c:lvl>
              </c:multiLvlStrCache>
              <c:extLst/>
            </c:multiLvlStrRef>
          </c:cat>
          <c:val>
            <c:numRef>
              <c:f>FI!$D$45:$D$54</c:f>
              <c:numCache>
                <c:formatCode>General</c:formatCode>
                <c:ptCount val="10"/>
                <c:pt idx="0">
                  <c:v>1</c:v>
                </c:pt>
                <c:pt idx="1">
                  <c:v>35</c:v>
                </c:pt>
                <c:pt idx="2">
                  <c:v>31</c:v>
                </c:pt>
                <c:pt idx="3">
                  <c:v>45</c:v>
                </c:pt>
                <c:pt idx="4">
                  <c:v>50</c:v>
                </c:pt>
                <c:pt idx="5">
                  <c:v>57</c:v>
                </c:pt>
                <c:pt idx="6">
                  <c:v>37</c:v>
                </c:pt>
                <c:pt idx="7">
                  <c:v>50</c:v>
                </c:pt>
                <c:pt idx="8">
                  <c:v>42</c:v>
                </c:pt>
                <c:pt idx="9">
                  <c:v>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7B0-4436-91D0-00FF9CE137DA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FI!$A$45:$B$54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KOK-väli</c:v>
                  </c:pt>
                </c:lvl>
              </c:multiLvlStrCache>
              <c:extLst/>
            </c:multiLvlStrRef>
          </c:cat>
          <c:val>
            <c:numRef>
              <c:f>FI!$E$45:$E$54</c:f>
              <c:numCache>
                <c:formatCode>General</c:formatCode>
                <c:ptCount val="10"/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17</c:v>
                </c:pt>
                <c:pt idx="6">
                  <c:v>15</c:v>
                </c:pt>
                <c:pt idx="7">
                  <c:v>19</c:v>
                </c:pt>
                <c:pt idx="8">
                  <c:v>22</c:v>
                </c:pt>
                <c:pt idx="9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7B0-4436-91D0-00FF9CE137DA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FI!$A$45:$B$54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KOK-väli</c:v>
                  </c:pt>
                </c:lvl>
              </c:multiLvlStrCache>
              <c:extLst/>
            </c:multiLvlStrRef>
          </c:cat>
          <c:val>
            <c:numRef>
              <c:f>FI!$F$45:$F$54</c:f>
              <c:numCache>
                <c:formatCode>General</c:formatCode>
                <c:ptCount val="10"/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07B0-4436-91D0-00FF9CE13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5"/>
          <c:order val="5"/>
          <c:tx>
            <c:strRef>
              <c:f>'dia5-Matkustajamäärät'!$G$7</c:f>
              <c:strCache>
                <c:ptCount val="1"/>
                <c:pt idx="0">
                  <c:v>Kolmio yhteensä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'dia5-Matkustajamäärät'!$G$8:$G$17</c:f>
              <c:numCache>
                <c:formatCode>General</c:formatCode>
                <c:ptCount val="10"/>
                <c:pt idx="0">
                  <c:v>175</c:v>
                </c:pt>
                <c:pt idx="1">
                  <c:v>4245</c:v>
                </c:pt>
                <c:pt idx="2">
                  <c:v>3816</c:v>
                </c:pt>
                <c:pt idx="3">
                  <c:v>4533</c:v>
                </c:pt>
                <c:pt idx="4">
                  <c:v>4693</c:v>
                </c:pt>
                <c:pt idx="5">
                  <c:v>8515</c:v>
                </c:pt>
                <c:pt idx="6">
                  <c:v>5020</c:v>
                </c:pt>
                <c:pt idx="7">
                  <c:v>8767</c:v>
                </c:pt>
                <c:pt idx="8">
                  <c:v>5629</c:v>
                </c:pt>
                <c:pt idx="9">
                  <c:v>3365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ABED-424E-8BDE-E465AC33A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'dia5-Matkustajamäärät'!$B$8:$B$17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</c:v>
                      </c:pt>
                      <c:pt idx="1">
                        <c:v>2343</c:v>
                      </c:pt>
                      <c:pt idx="2">
                        <c:v>2119</c:v>
                      </c:pt>
                      <c:pt idx="3">
                        <c:v>2429</c:v>
                      </c:pt>
                      <c:pt idx="4">
                        <c:v>2930</c:v>
                      </c:pt>
                      <c:pt idx="5">
                        <c:v>4176</c:v>
                      </c:pt>
                      <c:pt idx="6">
                        <c:v>2999</c:v>
                      </c:pt>
                      <c:pt idx="7">
                        <c:v>4255</c:v>
                      </c:pt>
                      <c:pt idx="8">
                        <c:v>3872</c:v>
                      </c:pt>
                      <c:pt idx="9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ABED-424E-8BDE-E465AC33AC5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'dia5-Matkustajamäärät'!$C$8:$C$17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187</c:v>
                      </c:pt>
                      <c:pt idx="2">
                        <c:v>1080</c:v>
                      </c:pt>
                      <c:pt idx="3">
                        <c:v>1510</c:v>
                      </c:pt>
                      <c:pt idx="4">
                        <c:v>1682</c:v>
                      </c:pt>
                      <c:pt idx="5">
                        <c:v>2171</c:v>
                      </c:pt>
                      <c:pt idx="6">
                        <c:v>1835</c:v>
                      </c:pt>
                      <c:pt idx="7">
                        <c:v>2633</c:v>
                      </c:pt>
                      <c:pt idx="8">
                        <c:v>2069</c:v>
                      </c:pt>
                      <c:pt idx="9">
                        <c:v>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BED-424E-8BDE-E465AC33AC5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'dia5-Matkustajamäärät'!$D$8:$D$17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91</c:v>
                      </c:pt>
                      <c:pt idx="1">
                        <c:v>2920</c:v>
                      </c:pt>
                      <c:pt idx="2">
                        <c:v>2551</c:v>
                      </c:pt>
                      <c:pt idx="3">
                        <c:v>2539</c:v>
                      </c:pt>
                      <c:pt idx="4">
                        <c:v>2863</c:v>
                      </c:pt>
                      <c:pt idx="5">
                        <c:v>3692</c:v>
                      </c:pt>
                      <c:pt idx="6">
                        <c:v>3174</c:v>
                      </c:pt>
                      <c:pt idx="7">
                        <c:v>3572</c:v>
                      </c:pt>
                      <c:pt idx="8">
                        <c:v>3744</c:v>
                      </c:pt>
                      <c:pt idx="9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BED-424E-8BDE-E465AC33AC5D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'dia5-Matkustajamäärät'!$E$8:$E$17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113</c:v>
                      </c:pt>
                      <c:pt idx="1">
                        <c:v>2887</c:v>
                      </c:pt>
                      <c:pt idx="2">
                        <c:v>2666</c:v>
                      </c:pt>
                      <c:pt idx="3">
                        <c:v>2862</c:v>
                      </c:pt>
                      <c:pt idx="4">
                        <c:v>2863</c:v>
                      </c:pt>
                      <c:pt idx="5">
                        <c:v>3625</c:v>
                      </c:pt>
                      <c:pt idx="6">
                        <c:v>3017</c:v>
                      </c:pt>
                      <c:pt idx="7">
                        <c:v>3558</c:v>
                      </c:pt>
                      <c:pt idx="8">
                        <c:v>3401</c:v>
                      </c:pt>
                      <c:pt idx="9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BED-424E-8BDE-E465AC33AC5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'dia5-Matkustajamäärät'!$F$8:$F$17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62</c:v>
                      </c:pt>
                      <c:pt idx="1">
                        <c:v>1602</c:v>
                      </c:pt>
                      <c:pt idx="2">
                        <c:v>1244</c:v>
                      </c:pt>
                      <c:pt idx="3">
                        <c:v>1798</c:v>
                      </c:pt>
                      <c:pt idx="4">
                        <c:v>1938</c:v>
                      </c:pt>
                      <c:pt idx="5">
                        <c:v>2756</c:v>
                      </c:pt>
                      <c:pt idx="6">
                        <c:v>2095</c:v>
                      </c:pt>
                      <c:pt idx="7">
                        <c:v>2583</c:v>
                      </c:pt>
                      <c:pt idx="8">
                        <c:v>2343</c:v>
                      </c:pt>
                      <c:pt idx="9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BED-424E-8BDE-E465AC33AC5D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Täyttöaste –tarkasteltuna HKI-Kolmio ja Kolmio-HKI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FI!$A$61:$B$70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Kolmiolennot</c:v>
                  </c:pt>
                </c:lvl>
              </c:multiLvlStrCache>
              <c:extLst/>
            </c:multiLvlStrRef>
          </c:cat>
          <c:val>
            <c:numRef>
              <c:f>FI!$C$61:$C$70</c:f>
              <c:numCache>
                <c:formatCode>General</c:formatCode>
                <c:ptCount val="10"/>
                <c:pt idx="0">
                  <c:v>1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4</c:v>
                </c:pt>
                <c:pt idx="5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D10-45A0-8B03-1F00B8631F6D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FI!$A$61:$B$70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Kolmiolennot</c:v>
                  </c:pt>
                </c:lvl>
              </c:multiLvlStrCache>
              <c:extLst/>
            </c:multiLvlStrRef>
          </c:cat>
          <c:val>
            <c:numRef>
              <c:f>FI!$D$61:$D$70</c:f>
              <c:numCache>
                <c:formatCode>General</c:formatCode>
                <c:ptCount val="10"/>
                <c:pt idx="0">
                  <c:v>4</c:v>
                </c:pt>
                <c:pt idx="1">
                  <c:v>36</c:v>
                </c:pt>
                <c:pt idx="2">
                  <c:v>35</c:v>
                </c:pt>
                <c:pt idx="3">
                  <c:v>40</c:v>
                </c:pt>
                <c:pt idx="4">
                  <c:v>37</c:v>
                </c:pt>
                <c:pt idx="5">
                  <c:v>22</c:v>
                </c:pt>
                <c:pt idx="6">
                  <c:v>20</c:v>
                </c:pt>
                <c:pt idx="7">
                  <c:v>19</c:v>
                </c:pt>
                <c:pt idx="8">
                  <c:v>12</c:v>
                </c:pt>
                <c:pt idx="9">
                  <c:v>22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D10-45A0-8B03-1F00B8631F6D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FI!$A$61:$B$70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Kolmiolennot</c:v>
                  </c:pt>
                </c:lvl>
              </c:multiLvlStrCache>
              <c:extLst/>
            </c:multiLvlStrRef>
          </c:cat>
          <c:val>
            <c:numRef>
              <c:f>FI!$E$61:$E$70</c:f>
              <c:numCache>
                <c:formatCode>General</c:formatCode>
                <c:ptCount val="10"/>
                <c:pt idx="1">
                  <c:v>34</c:v>
                </c:pt>
                <c:pt idx="2">
                  <c:v>26</c:v>
                </c:pt>
                <c:pt idx="3">
                  <c:v>35</c:v>
                </c:pt>
                <c:pt idx="4">
                  <c:v>40</c:v>
                </c:pt>
                <c:pt idx="5">
                  <c:v>30</c:v>
                </c:pt>
                <c:pt idx="6">
                  <c:v>27</c:v>
                </c:pt>
                <c:pt idx="7">
                  <c:v>31</c:v>
                </c:pt>
                <c:pt idx="8">
                  <c:v>27</c:v>
                </c:pt>
                <c:pt idx="9">
                  <c:v>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D10-45A0-8B03-1F00B8631F6D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FI!$A$61:$B$70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Kolmiolennot</c:v>
                  </c:pt>
                </c:lvl>
              </c:multiLvlStrCache>
              <c:extLst/>
            </c:multiLvlStrRef>
          </c:cat>
          <c:val>
            <c:numRef>
              <c:f>FI!$F$61:$F$70</c:f>
              <c:numCache>
                <c:formatCode>General</c:formatCode>
                <c:ptCount val="10"/>
                <c:pt idx="0">
                  <c:v>1</c:v>
                </c:pt>
                <c:pt idx="1">
                  <c:v>28</c:v>
                </c:pt>
                <c:pt idx="2">
                  <c:v>28</c:v>
                </c:pt>
                <c:pt idx="3">
                  <c:v>30</c:v>
                </c:pt>
                <c:pt idx="4">
                  <c:v>31</c:v>
                </c:pt>
                <c:pt idx="5">
                  <c:v>61</c:v>
                </c:pt>
                <c:pt idx="6">
                  <c:v>52</c:v>
                </c:pt>
                <c:pt idx="7">
                  <c:v>63</c:v>
                </c:pt>
                <c:pt idx="8">
                  <c:v>64</c:v>
                </c:pt>
                <c:pt idx="9">
                  <c:v>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D10-45A0-8B03-1F00B8631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6"/>
          <c:order val="6"/>
          <c:tx>
            <c:strRef>
              <c:f>'dia5-Matkustajamäärät'!$H$7</c:f>
              <c:strCache>
                <c:ptCount val="1"/>
                <c:pt idx="0">
                  <c:v>SVL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'dia5-Matkustajamäärät'!$A$13:$A$17</c:f>
              <c:strCache>
                <c:ptCount val="5"/>
                <c:pt idx="0">
                  <c:v>2023-03</c:v>
                </c:pt>
                <c:pt idx="1">
                  <c:v>2023-04</c:v>
                </c:pt>
                <c:pt idx="2">
                  <c:v>2023-05</c:v>
                </c:pt>
                <c:pt idx="3">
                  <c:v>2023-06</c:v>
                </c:pt>
                <c:pt idx="4">
                  <c:v>2023-07</c:v>
                </c:pt>
              </c:strCache>
              <c:extLst/>
            </c:strRef>
          </c:cat>
          <c:val>
            <c:numRef>
              <c:f>'dia5-Matkustajamäärät'!$H$13:$H$17</c:f>
              <c:numCache>
                <c:formatCode>General</c:formatCode>
                <c:ptCount val="5"/>
                <c:pt idx="0">
                  <c:v>152</c:v>
                </c:pt>
                <c:pt idx="1">
                  <c:v>160</c:v>
                </c:pt>
                <c:pt idx="2">
                  <c:v>196</c:v>
                </c:pt>
                <c:pt idx="3">
                  <c:v>265</c:v>
                </c:pt>
                <c:pt idx="4">
                  <c:v>373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06BD-49C1-97C5-801C823E1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847871"/>
        <c:axId val="201840799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'dia5-Matkustajamäärät'!$B$13:$B$17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4176</c:v>
                      </c:pt>
                      <c:pt idx="1">
                        <c:v>2999</c:v>
                      </c:pt>
                      <c:pt idx="2">
                        <c:v>4255</c:v>
                      </c:pt>
                      <c:pt idx="3">
                        <c:v>3872</c:v>
                      </c:pt>
                      <c:pt idx="4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06BD-49C1-97C5-801C823E1D1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'dia5-Matkustajamäärät'!$C$13:$C$17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2171</c:v>
                      </c:pt>
                      <c:pt idx="1">
                        <c:v>1835</c:v>
                      </c:pt>
                      <c:pt idx="2">
                        <c:v>2633</c:v>
                      </c:pt>
                      <c:pt idx="3">
                        <c:v>2069</c:v>
                      </c:pt>
                      <c:pt idx="4">
                        <c:v>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6BD-49C1-97C5-801C823E1D13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'dia5-Matkustajamäärät'!$D$13:$D$17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3692</c:v>
                      </c:pt>
                      <c:pt idx="1">
                        <c:v>3174</c:v>
                      </c:pt>
                      <c:pt idx="2">
                        <c:v>3572</c:v>
                      </c:pt>
                      <c:pt idx="3">
                        <c:v>3744</c:v>
                      </c:pt>
                      <c:pt idx="4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6BD-49C1-97C5-801C823E1D13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'dia5-Matkustajamäärät'!$E$13:$E$17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3625</c:v>
                      </c:pt>
                      <c:pt idx="1">
                        <c:v>3017</c:v>
                      </c:pt>
                      <c:pt idx="2">
                        <c:v>3558</c:v>
                      </c:pt>
                      <c:pt idx="3">
                        <c:v>3401</c:v>
                      </c:pt>
                      <c:pt idx="4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6BD-49C1-97C5-801C823E1D13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'dia5-Matkustajamäärät'!$F$13:$F$17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2756</c:v>
                      </c:pt>
                      <c:pt idx="1">
                        <c:v>2095</c:v>
                      </c:pt>
                      <c:pt idx="2">
                        <c:v>2583</c:v>
                      </c:pt>
                      <c:pt idx="3">
                        <c:v>2343</c:v>
                      </c:pt>
                      <c:pt idx="4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6BD-49C1-97C5-801C823E1D13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'dia5-Matkustajamäärät'!$A$13:$A$17</c15:sqref>
                        </c15:formulaRef>
                      </c:ext>
                    </c:extLst>
                    <c:strCache>
                      <c:ptCount val="5"/>
                      <c:pt idx="0">
                        <c:v>2023-03</c:v>
                      </c:pt>
                      <c:pt idx="1">
                        <c:v>2023-04</c:v>
                      </c:pt>
                      <c:pt idx="2">
                        <c:v>2023-05</c:v>
                      </c:pt>
                      <c:pt idx="3">
                        <c:v>2023-06</c:v>
                      </c:pt>
                      <c:pt idx="4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'dia5-Matkustajamäärät'!$G$13:$G$17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8515</c:v>
                      </c:pt>
                      <c:pt idx="1">
                        <c:v>5020</c:v>
                      </c:pt>
                      <c:pt idx="2">
                        <c:v>8767</c:v>
                      </c:pt>
                      <c:pt idx="3">
                        <c:v>5629</c:v>
                      </c:pt>
                      <c:pt idx="4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6BD-49C1-97C5-801C823E1D13}"/>
                  </c:ext>
                </c:extLst>
              </c15:ser>
            </c15:filteredLineSeries>
          </c:ext>
        </c:extLst>
      </c:lineChart>
      <c:catAx>
        <c:axId val="20184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1840799"/>
        <c:crosses val="autoZero"/>
        <c:auto val="1"/>
        <c:lblAlgn val="ctr"/>
        <c:lblOffset val="100"/>
        <c:noMultiLvlLbl val="0"/>
      </c:catAx>
      <c:valAx>
        <c:axId val="201840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184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Täyttöasteet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FI!$A$56:$B$60</c:f>
              <c:multiLvlStrCache>
                <c:ptCount val="5"/>
                <c:lvl>
                  <c:pt idx="0">
                    <c:v>2023-03</c:v>
                  </c:pt>
                  <c:pt idx="1">
                    <c:v>2023-04</c:v>
                  </c:pt>
                  <c:pt idx="2">
                    <c:v>2023-05</c:v>
                  </c:pt>
                  <c:pt idx="3">
                    <c:v>2023-06</c:v>
                  </c:pt>
                  <c:pt idx="4">
                    <c:v>2023-07</c:v>
                  </c:pt>
                </c:lvl>
                <c:lvl>
                  <c:pt idx="0">
                    <c:v>SVL</c:v>
                  </c:pt>
                </c:lvl>
              </c:multiLvlStrCache>
              <c:extLst/>
            </c:multiLvlStrRef>
          </c:cat>
          <c:val>
            <c:numRef>
              <c:f>FI!$C$56:$C$60</c:f>
              <c:numCache>
                <c:formatCode>General</c:formatCode>
                <c:ptCount val="5"/>
                <c:pt idx="0">
                  <c:v>54</c:v>
                </c:pt>
                <c:pt idx="1">
                  <c:v>40</c:v>
                </c:pt>
                <c:pt idx="2">
                  <c:v>58</c:v>
                </c:pt>
                <c:pt idx="3">
                  <c:v>43</c:v>
                </c:pt>
                <c:pt idx="4">
                  <c:v>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490-4FEA-B6D3-44A37B2A85D5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FI!$A$56:$B$60</c:f>
              <c:multiLvlStrCache>
                <c:ptCount val="5"/>
                <c:lvl>
                  <c:pt idx="0">
                    <c:v>2023-03</c:v>
                  </c:pt>
                  <c:pt idx="1">
                    <c:v>2023-04</c:v>
                  </c:pt>
                  <c:pt idx="2">
                    <c:v>2023-05</c:v>
                  </c:pt>
                  <c:pt idx="3">
                    <c:v>2023-06</c:v>
                  </c:pt>
                  <c:pt idx="4">
                    <c:v>2023-07</c:v>
                  </c:pt>
                </c:lvl>
                <c:lvl>
                  <c:pt idx="0">
                    <c:v>SVL</c:v>
                  </c:pt>
                </c:lvl>
              </c:multiLvlStrCache>
              <c:extLst/>
            </c:multiLvlStrRef>
          </c:cat>
          <c:val>
            <c:numRef>
              <c:f>FI!$D$56:$D$60</c:f>
              <c:numCache>
                <c:formatCode>General</c:formatCode>
                <c:ptCount val="5"/>
                <c:pt idx="3">
                  <c:v>8</c:v>
                </c:pt>
                <c:pt idx="4">
                  <c:v>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490-4FEA-B6D3-44A37B2A85D5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FI!$A$56:$B$60</c:f>
              <c:multiLvlStrCache>
                <c:ptCount val="5"/>
                <c:lvl>
                  <c:pt idx="0">
                    <c:v>2023-03</c:v>
                  </c:pt>
                  <c:pt idx="1">
                    <c:v>2023-04</c:v>
                  </c:pt>
                  <c:pt idx="2">
                    <c:v>2023-05</c:v>
                  </c:pt>
                  <c:pt idx="3">
                    <c:v>2023-06</c:v>
                  </c:pt>
                  <c:pt idx="4">
                    <c:v>2023-07</c:v>
                  </c:pt>
                </c:lvl>
                <c:lvl>
                  <c:pt idx="0">
                    <c:v>SVL</c:v>
                  </c:pt>
                </c:lvl>
              </c:multiLvlStrCache>
              <c:extLst/>
            </c:multiLvlStrRef>
          </c:cat>
          <c:val>
            <c:numRef>
              <c:f>FI!$E$56:$E$60</c:f>
              <c:numCache>
                <c:formatCode>General</c:formatCode>
                <c:ptCount val="5"/>
                <c:pt idx="3">
                  <c:v>1</c:v>
                </c:pt>
                <c:pt idx="4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490-4FEA-B6D3-44A37B2A85D5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FI!$A$56:$B$60</c:f>
              <c:multiLvlStrCache>
                <c:ptCount val="5"/>
                <c:lvl>
                  <c:pt idx="0">
                    <c:v>2023-03</c:v>
                  </c:pt>
                  <c:pt idx="1">
                    <c:v>2023-04</c:v>
                  </c:pt>
                  <c:pt idx="2">
                    <c:v>2023-05</c:v>
                  </c:pt>
                  <c:pt idx="3">
                    <c:v>2023-06</c:v>
                  </c:pt>
                  <c:pt idx="4">
                    <c:v>2023-07</c:v>
                  </c:pt>
                </c:lvl>
                <c:lvl>
                  <c:pt idx="0">
                    <c:v>SVL</c:v>
                  </c:pt>
                </c:lvl>
              </c:multiLvlStrCache>
              <c:extLst/>
            </c:multiLvlStrRef>
          </c:cat>
          <c:val>
            <c:numRef>
              <c:f>FI!$F$56:$F$60</c:f>
              <c:numCache>
                <c:formatCode>General</c:formatCode>
                <c:ptCount val="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490-4FEA-B6D3-44A37B2A8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'dia3 Täyttöasteet 2021-2023'!$D$1</c:f>
              <c:strCache>
                <c:ptCount val="1"/>
                <c:pt idx="0">
                  <c:v>Joensuu-Helsinki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2021-2023'!$D$2:$D$29</c:f>
              <c:numCache>
                <c:formatCode>0%</c:formatCode>
                <c:ptCount val="28"/>
                <c:pt idx="0">
                  <c:v>0.12</c:v>
                </c:pt>
                <c:pt idx="1">
                  <c:v>0.11295454545454546</c:v>
                </c:pt>
                <c:pt idx="2">
                  <c:v>0.15920000000000001</c:v>
                </c:pt>
                <c:pt idx="3">
                  <c:v>0.22466666666666665</c:v>
                </c:pt>
                <c:pt idx="4">
                  <c:v>0.28435483870967743</c:v>
                </c:pt>
                <c:pt idx="5">
                  <c:v>0.33269565217391306</c:v>
                </c:pt>
                <c:pt idx="6">
                  <c:v>0.25009174311926607</c:v>
                </c:pt>
                <c:pt idx="7">
                  <c:v>0.12458715596330275</c:v>
                </c:pt>
                <c:pt idx="8">
                  <c:v>0.15754385964912282</c:v>
                </c:pt>
                <c:pt idx="9">
                  <c:v>0.24838709677419354</c:v>
                </c:pt>
                <c:pt idx="10">
                  <c:v>0.27132743362831857</c:v>
                </c:pt>
                <c:pt idx="11">
                  <c:v>0.38776859504132233</c:v>
                </c:pt>
                <c:pt idx="12" formatCode="0.00">
                  <c:v>0.39666666666666667</c:v>
                </c:pt>
                <c:pt idx="13" formatCode="0.00">
                  <c:v>0.27803030303030302</c:v>
                </c:pt>
                <c:pt idx="16" formatCode="0.00">
                  <c:v>0.28999999999999998</c:v>
                </c:pt>
                <c:pt idx="17" formatCode="0.00">
                  <c:v>0.45</c:v>
                </c:pt>
                <c:pt idx="18" formatCode="0.00">
                  <c:v>0.42</c:v>
                </c:pt>
                <c:pt idx="19" formatCode="0.00">
                  <c:v>0.39</c:v>
                </c:pt>
                <c:pt idx="20" formatCode="0.00">
                  <c:v>0.43</c:v>
                </c:pt>
                <c:pt idx="21" formatCode="0.00">
                  <c:v>0.6</c:v>
                </c:pt>
                <c:pt idx="22" formatCode="0.00">
                  <c:v>0.52</c:v>
                </c:pt>
                <c:pt idx="23" formatCode="0.00">
                  <c:v>0.63</c:v>
                </c:pt>
                <c:pt idx="24" formatCode="0.00">
                  <c:v>0.59</c:v>
                </c:pt>
                <c:pt idx="25" formatCode="0.00">
                  <c:v>0.5</c:v>
                </c:pt>
                <c:pt idx="26" formatCode="0.00">
                  <c:v>0.47</c:v>
                </c:pt>
                <c:pt idx="27" formatCode="0.00">
                  <c:v>0.56999999999999995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AC4-475A-96A0-54421DB22037}"/>
            </c:ext>
          </c:extLst>
        </c:ser>
        <c:ser>
          <c:idx val="1"/>
          <c:order val="1"/>
          <c:tx>
            <c:strRef>
              <c:f>'dia3 Täyttöasteet 2021-2023'!$E$1</c:f>
              <c:strCache>
                <c:ptCount val="1"/>
                <c:pt idx="0">
                  <c:v>Jyväskylä-Helsinki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2021-2023'!$E$2:$E$29</c:f>
              <c:numCache>
                <c:formatCode>0%</c:formatCode>
                <c:ptCount val="28"/>
                <c:pt idx="0">
                  <c:v>3.6960985626283367E-2</c:v>
                </c:pt>
                <c:pt idx="1">
                  <c:v>5.129589632829374E-2</c:v>
                </c:pt>
                <c:pt idx="2">
                  <c:v>6.5968289920724801E-2</c:v>
                </c:pt>
                <c:pt idx="3">
                  <c:v>0.1026811180832858</c:v>
                </c:pt>
                <c:pt idx="4">
                  <c:v>0.15591073582629675</c:v>
                </c:pt>
                <c:pt idx="5">
                  <c:v>0.13753351206434317</c:v>
                </c:pt>
                <c:pt idx="6">
                  <c:v>8.3447332421340628E-2</c:v>
                </c:pt>
                <c:pt idx="7">
                  <c:v>4.5075757575757575E-2</c:v>
                </c:pt>
                <c:pt idx="8">
                  <c:v>8.0054274084124827E-2</c:v>
                </c:pt>
                <c:pt idx="9">
                  <c:v>0.10972886762360447</c:v>
                </c:pt>
                <c:pt idx="10">
                  <c:v>0.13027975863960506</c:v>
                </c:pt>
                <c:pt idx="11">
                  <c:v>0.14699667974645336</c:v>
                </c:pt>
                <c:pt idx="12" formatCode="0.00">
                  <c:v>0.20736352094794752</c:v>
                </c:pt>
                <c:pt idx="13" formatCode="0.00">
                  <c:v>4.676753782668501E-2</c:v>
                </c:pt>
                <c:pt idx="17" formatCode="0.00">
                  <c:v>0.3</c:v>
                </c:pt>
                <c:pt idx="18" formatCode="0.00">
                  <c:v>0.21</c:v>
                </c:pt>
                <c:pt idx="19" formatCode="0.00">
                  <c:v>0.26</c:v>
                </c:pt>
                <c:pt idx="20" formatCode="0.00">
                  <c:v>0.26</c:v>
                </c:pt>
                <c:pt idx="21" formatCode="0.00">
                  <c:v>0.37</c:v>
                </c:pt>
                <c:pt idx="22" formatCode="0.00">
                  <c:v>0.37</c:v>
                </c:pt>
                <c:pt idx="23" formatCode="0.00">
                  <c:v>0.46</c:v>
                </c:pt>
                <c:pt idx="24" formatCode="0.00">
                  <c:v>0.46</c:v>
                </c:pt>
                <c:pt idx="25" formatCode="0.00">
                  <c:v>0.11</c:v>
                </c:pt>
                <c:pt idx="26" formatCode="0.00">
                  <c:v>0.28000000000000003</c:v>
                </c:pt>
                <c:pt idx="27" formatCode="0.00">
                  <c:v>0.37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AC4-475A-96A0-54421DB22037}"/>
            </c:ext>
          </c:extLst>
        </c:ser>
        <c:ser>
          <c:idx val="2"/>
          <c:order val="2"/>
          <c:tx>
            <c:strRef>
              <c:f>'dia3 Täyttöasteet 2021-2023'!$F$1</c:f>
              <c:strCache>
                <c:ptCount val="1"/>
                <c:pt idx="0">
                  <c:v>Kajaani-Helsinki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2021-2023'!$F$2:$F$29</c:f>
              <c:numCache>
                <c:formatCode>0%</c:formatCode>
                <c:ptCount val="28"/>
                <c:pt idx="0">
                  <c:v>0.30666666666666664</c:v>
                </c:pt>
                <c:pt idx="1">
                  <c:v>0.57241379310344831</c:v>
                </c:pt>
                <c:pt idx="2">
                  <c:v>0.437306158617634</c:v>
                </c:pt>
                <c:pt idx="3">
                  <c:v>0.48411371237458195</c:v>
                </c:pt>
                <c:pt idx="4">
                  <c:v>0.62249163879598657</c:v>
                </c:pt>
                <c:pt idx="5">
                  <c:v>0.62186454849498329</c:v>
                </c:pt>
                <c:pt idx="6">
                  <c:v>0.47289256198347107</c:v>
                </c:pt>
                <c:pt idx="7">
                  <c:v>0.33077087337177025</c:v>
                </c:pt>
                <c:pt idx="8">
                  <c:v>0.41337824831568815</c:v>
                </c:pt>
                <c:pt idx="9">
                  <c:v>0.52530570652173914</c:v>
                </c:pt>
                <c:pt idx="10">
                  <c:v>0.52309782608695654</c:v>
                </c:pt>
                <c:pt idx="11">
                  <c:v>0.57582184517497348</c:v>
                </c:pt>
                <c:pt idx="12" formatCode="0.00">
                  <c:v>0.63293574451712198</c:v>
                </c:pt>
                <c:pt idx="13" formatCode="0.00">
                  <c:v>0.60576096302665516</c:v>
                </c:pt>
                <c:pt idx="16" formatCode="0.00">
                  <c:v>0.45</c:v>
                </c:pt>
                <c:pt idx="17" formatCode="0.00">
                  <c:v>0.63</c:v>
                </c:pt>
                <c:pt idx="18" formatCode="0.00">
                  <c:v>0.46</c:v>
                </c:pt>
                <c:pt idx="19" formatCode="0.00">
                  <c:v>0.44</c:v>
                </c:pt>
                <c:pt idx="20" formatCode="0.00">
                  <c:v>0.51</c:v>
                </c:pt>
                <c:pt idx="21" formatCode="0.00">
                  <c:v>0.61</c:v>
                </c:pt>
                <c:pt idx="22" formatCode="0.00">
                  <c:v>0.63</c:v>
                </c:pt>
                <c:pt idx="23" formatCode="0.00">
                  <c:v>0.63</c:v>
                </c:pt>
                <c:pt idx="24" formatCode="0.00">
                  <c:v>0.65</c:v>
                </c:pt>
                <c:pt idx="25" formatCode="0.00">
                  <c:v>0.48</c:v>
                </c:pt>
                <c:pt idx="26" formatCode="0.00">
                  <c:v>0.52</c:v>
                </c:pt>
                <c:pt idx="27" formatCode="0.00">
                  <c:v>0.6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FAC4-475A-96A0-54421DB22037}"/>
            </c:ext>
          </c:extLst>
        </c:ser>
        <c:ser>
          <c:idx val="3"/>
          <c:order val="3"/>
          <c:tx>
            <c:strRef>
              <c:f>'dia3 Täyttöasteet 2021-2023'!$G$1</c:f>
              <c:strCache>
                <c:ptCount val="1"/>
                <c:pt idx="0">
                  <c:v>Kemi-Helsinki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009EFF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2021-2023'!$G$2:$G$29</c:f>
              <c:numCache>
                <c:formatCode>0.00%</c:formatCode>
                <c:ptCount val="28"/>
                <c:pt idx="1">
                  <c:v>0.32550724637681161</c:v>
                </c:pt>
                <c:pt idx="2">
                  <c:v>0.30311111111111111</c:v>
                </c:pt>
                <c:pt idx="3">
                  <c:v>0.30642857142857144</c:v>
                </c:pt>
                <c:pt idx="4">
                  <c:v>0.35259259259259257</c:v>
                </c:pt>
                <c:pt idx="5">
                  <c:v>0.33926470588235297</c:v>
                </c:pt>
                <c:pt idx="6">
                  <c:v>0.32313432835820893</c:v>
                </c:pt>
                <c:pt idx="7">
                  <c:v>0.16014598540145986</c:v>
                </c:pt>
                <c:pt idx="8">
                  <c:v>0.23209302325581396</c:v>
                </c:pt>
                <c:pt idx="9">
                  <c:v>0.25460526315789472</c:v>
                </c:pt>
                <c:pt idx="10">
                  <c:v>0.34310077519379845</c:v>
                </c:pt>
                <c:pt idx="11">
                  <c:v>0.34055555555555556</c:v>
                </c:pt>
                <c:pt idx="12" formatCode="0.00">
                  <c:v>0.4163235294117647</c:v>
                </c:pt>
                <c:pt idx="13" formatCode="0.00">
                  <c:v>0.38297520661157025</c:v>
                </c:pt>
                <c:pt idx="16" formatCode="0.00">
                  <c:v>0.28000000000000003</c:v>
                </c:pt>
                <c:pt idx="17" formatCode="0.00">
                  <c:v>0.37</c:v>
                </c:pt>
                <c:pt idx="18" formatCode="0.00">
                  <c:v>0.39</c:v>
                </c:pt>
                <c:pt idx="19" formatCode="0.00">
                  <c:v>0.36</c:v>
                </c:pt>
                <c:pt idx="20" formatCode="0.00">
                  <c:v>0.37</c:v>
                </c:pt>
                <c:pt idx="21" formatCode="0.00">
                  <c:v>0.43</c:v>
                </c:pt>
                <c:pt idx="22" formatCode="0.00">
                  <c:v>0.44</c:v>
                </c:pt>
                <c:pt idx="23" formatCode="0.00">
                  <c:v>0.45</c:v>
                </c:pt>
                <c:pt idx="24" formatCode="0.00">
                  <c:v>0.48</c:v>
                </c:pt>
                <c:pt idx="25" formatCode="0.00">
                  <c:v>0.43</c:v>
                </c:pt>
                <c:pt idx="26" formatCode="0.00">
                  <c:v>0.37</c:v>
                </c:pt>
                <c:pt idx="27" formatCode="0.00">
                  <c:v>0.4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FAC4-475A-96A0-54421DB22037}"/>
            </c:ext>
          </c:extLst>
        </c:ser>
        <c:ser>
          <c:idx val="4"/>
          <c:order val="4"/>
          <c:tx>
            <c:strRef>
              <c:f>'dia3 Täyttöasteet 2021-2023'!$H$1</c:f>
              <c:strCache>
                <c:ptCount val="1"/>
                <c:pt idx="0">
                  <c:v>Kokkola-Helsinki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2021-2023'!$H$2:$H$29</c:f>
              <c:numCache>
                <c:formatCode>0%</c:formatCode>
                <c:ptCount val="28"/>
                <c:pt idx="1">
                  <c:v>0.11260869565217391</c:v>
                </c:pt>
                <c:pt idx="2">
                  <c:v>0.11007518796992481</c:v>
                </c:pt>
                <c:pt idx="3">
                  <c:v>0.11471428571428571</c:v>
                </c:pt>
                <c:pt idx="4">
                  <c:v>0.13600000000000001</c:v>
                </c:pt>
                <c:pt idx="5">
                  <c:v>0.14474074074074075</c:v>
                </c:pt>
                <c:pt idx="6">
                  <c:v>0.1237593984962406</c:v>
                </c:pt>
                <c:pt idx="7">
                  <c:v>7.5620437956204378E-2</c:v>
                </c:pt>
                <c:pt idx="8">
                  <c:v>0.11031746031746031</c:v>
                </c:pt>
                <c:pt idx="9">
                  <c:v>0.11828947368421053</c:v>
                </c:pt>
                <c:pt idx="10">
                  <c:v>0.16380952380952382</c:v>
                </c:pt>
                <c:pt idx="11">
                  <c:v>0.16873239436619719</c:v>
                </c:pt>
                <c:pt idx="12" formatCode="0.00">
                  <c:v>0.18616541353383459</c:v>
                </c:pt>
                <c:pt idx="13" formatCode="0.00">
                  <c:v>0.14644628099173554</c:v>
                </c:pt>
                <c:pt idx="16" formatCode="0.00">
                  <c:v>0.15</c:v>
                </c:pt>
                <c:pt idx="17" formatCode="0.00">
                  <c:v>0.22</c:v>
                </c:pt>
                <c:pt idx="18" formatCode="0.00">
                  <c:v>0.19</c:v>
                </c:pt>
                <c:pt idx="19" formatCode="0.00">
                  <c:v>0.23</c:v>
                </c:pt>
                <c:pt idx="20" formatCode="0.00">
                  <c:v>0.22</c:v>
                </c:pt>
                <c:pt idx="21" formatCode="0.00">
                  <c:v>0.33</c:v>
                </c:pt>
                <c:pt idx="22" formatCode="0.00">
                  <c:v>0.31</c:v>
                </c:pt>
                <c:pt idx="23" formatCode="0.00">
                  <c:v>0.33</c:v>
                </c:pt>
                <c:pt idx="24" formatCode="0.00">
                  <c:v>0.33</c:v>
                </c:pt>
                <c:pt idx="25" formatCode="0.00">
                  <c:v>0.27</c:v>
                </c:pt>
                <c:pt idx="26" formatCode="0.00">
                  <c:v>0.22</c:v>
                </c:pt>
                <c:pt idx="27" formatCode="0.00">
                  <c:v>0.31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4-FAC4-475A-96A0-54421DB22037}"/>
            </c:ext>
          </c:extLst>
        </c:ser>
        <c:ser>
          <c:idx val="5"/>
          <c:order val="5"/>
          <c:tx>
            <c:strRef>
              <c:f>'dia3 Täyttöasteet 2021-2023'!$I$1</c:f>
              <c:strCache>
                <c:ptCount val="1"/>
                <c:pt idx="0">
                  <c:v>Kemi-Kokkola -kolmio yhteensä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2021-2023'!$I$2:$I$29</c:f>
              <c:numCache>
                <c:formatCode>General</c:formatCode>
                <c:ptCount val="28"/>
                <c:pt idx="16" formatCode="0.00">
                  <c:v>0.43</c:v>
                </c:pt>
                <c:pt idx="17" formatCode="0.00">
                  <c:v>0.56999999999999995</c:v>
                </c:pt>
                <c:pt idx="18" formatCode="0.00">
                  <c:v>0.55000000000000004</c:v>
                </c:pt>
                <c:pt idx="19" formatCode="0.00">
                  <c:v>0.56000000000000005</c:v>
                </c:pt>
                <c:pt idx="20" formatCode="0.00">
                  <c:v>0.56999999999999995</c:v>
                </c:pt>
                <c:pt idx="21" formatCode="0.00">
                  <c:v>0.73</c:v>
                </c:pt>
                <c:pt idx="22" formatCode="0.00">
                  <c:v>0.73</c:v>
                </c:pt>
                <c:pt idx="23" formatCode="0.00">
                  <c:v>0.76</c:v>
                </c:pt>
                <c:pt idx="24" formatCode="0.00">
                  <c:v>0.79</c:v>
                </c:pt>
                <c:pt idx="25" formatCode="0.00">
                  <c:v>0.67</c:v>
                </c:pt>
                <c:pt idx="26" formatCode="0.00">
                  <c:v>0.57999999999999996</c:v>
                </c:pt>
                <c:pt idx="27" formatCode="0.00">
                  <c:v>0.68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FAC4-475A-96A0-54421DB22037}"/>
            </c:ext>
          </c:extLst>
        </c:ser>
        <c:ser>
          <c:idx val="6"/>
          <c:order val="6"/>
          <c:tx>
            <c:strRef>
              <c:f>'dia3 Täyttöasteet 2021-2023'!$J$1</c:f>
              <c:strCache>
                <c:ptCount val="1"/>
                <c:pt idx="0">
                  <c:v>Savonlinna-Helsinki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7D00"/>
              </a:solidFill>
              <a:round/>
            </a:ln>
            <a:effectLst/>
          </c:spPr>
          <c:marker>
            <c:symbol val="none"/>
          </c:marker>
          <c:cat>
            <c:multiLvlStrRef>
              <c:f>'dia3 Täyttöasteet 2021-2023'!$B$2:$C$29</c:f>
              <c:multiLvlStrCache>
                <c:ptCount val="28"/>
                <c:lvl>
                  <c:pt idx="0">
                    <c:v>6</c:v>
                  </c:pt>
                  <c:pt idx="1">
                    <c:v>7</c:v>
                  </c:pt>
                  <c:pt idx="2">
                    <c:v>8</c:v>
                  </c:pt>
                  <c:pt idx="3">
                    <c:v>9</c:v>
                  </c:pt>
                  <c:pt idx="4">
                    <c:v>10</c:v>
                  </c:pt>
                  <c:pt idx="5">
                    <c:v>11</c:v>
                  </c:pt>
                  <c:pt idx="6">
                    <c:v>12</c:v>
                  </c:pt>
                  <c:pt idx="7">
                    <c:v>1</c:v>
                  </c:pt>
                  <c:pt idx="8">
                    <c:v>2</c:v>
                  </c:pt>
                  <c:pt idx="9">
                    <c:v>3</c:v>
                  </c:pt>
                  <c:pt idx="10">
                    <c:v>4</c:v>
                  </c:pt>
                  <c:pt idx="11">
                    <c:v>5</c:v>
                  </c:pt>
                  <c:pt idx="12">
                    <c:v>6</c:v>
                  </c:pt>
                  <c:pt idx="13">
                    <c:v>7</c:v>
                  </c:pt>
                  <c:pt idx="14">
                    <c:v>8</c:v>
                  </c:pt>
                  <c:pt idx="15">
                    <c:v>9</c:v>
                  </c:pt>
                  <c:pt idx="16">
                    <c:v>10</c:v>
                  </c:pt>
                  <c:pt idx="17">
                    <c:v>11</c:v>
                  </c:pt>
                  <c:pt idx="18">
                    <c:v>12</c:v>
                  </c:pt>
                  <c:pt idx="19">
                    <c:v>1</c:v>
                  </c:pt>
                  <c:pt idx="20">
                    <c:v>2</c:v>
                  </c:pt>
                  <c:pt idx="21">
                    <c:v>3</c:v>
                  </c:pt>
                  <c:pt idx="22">
                    <c:v>4</c:v>
                  </c:pt>
                  <c:pt idx="23">
                    <c:v>5</c:v>
                  </c:pt>
                  <c:pt idx="24">
                    <c:v>6</c:v>
                  </c:pt>
                  <c:pt idx="25">
                    <c:v>7</c:v>
                  </c:pt>
                  <c:pt idx="26">
                    <c:v>8</c:v>
                  </c:pt>
                  <c:pt idx="27">
                    <c:v>9</c:v>
                  </c:pt>
                </c:lvl>
                <c:lvl>
                  <c:pt idx="0">
                    <c:v>2021</c:v>
                  </c:pt>
                  <c:pt idx="7">
                    <c:v>2022</c:v>
                  </c:pt>
                  <c:pt idx="19">
                    <c:v>2023</c:v>
                  </c:pt>
                </c:lvl>
              </c:multiLvlStrCache>
              <c:extLst/>
            </c:multiLvlStrRef>
          </c:cat>
          <c:val>
            <c:numRef>
              <c:f>'dia3 Täyttöasteet 2021-2023'!$J$2:$J$29</c:f>
              <c:numCache>
                <c:formatCode>General</c:formatCode>
                <c:ptCount val="28"/>
                <c:pt idx="4">
                  <c:v>0.13547758284600389</c:v>
                </c:pt>
                <c:pt idx="5">
                  <c:v>0.1763157894736842</c:v>
                </c:pt>
                <c:pt idx="6">
                  <c:v>0.16666666666666666</c:v>
                </c:pt>
                <c:pt idx="7">
                  <c:v>7.441016333938294E-2</c:v>
                </c:pt>
                <c:pt idx="8">
                  <c:v>0.12538699690402477</c:v>
                </c:pt>
                <c:pt idx="9">
                  <c:v>9.6992481203007519E-2</c:v>
                </c:pt>
                <c:pt idx="10">
                  <c:v>0.18819776714513556</c:v>
                </c:pt>
                <c:pt idx="12" formatCode="0.00">
                  <c:v>0.23245614035087719</c:v>
                </c:pt>
                <c:pt idx="13" formatCode="0.00">
                  <c:v>0.34444444444444444</c:v>
                </c:pt>
                <c:pt idx="14" formatCode="0.00">
                  <c:v>0.22982456140350876</c:v>
                </c:pt>
                <c:pt idx="15" formatCode="0.00">
                  <c:v>0.2263535551206784</c:v>
                </c:pt>
                <c:pt idx="16" formatCode="0.00">
                  <c:v>0.2159709618874773</c:v>
                </c:pt>
                <c:pt idx="17" formatCode="0.00">
                  <c:v>0.18157894736842106</c:v>
                </c:pt>
                <c:pt idx="18" formatCode="0.00">
                  <c:v>0.15944272445820434</c:v>
                </c:pt>
                <c:pt idx="21" formatCode="0.00">
                  <c:v>0.06</c:v>
                </c:pt>
                <c:pt idx="22" formatCode="0.00">
                  <c:v>0.08</c:v>
                </c:pt>
                <c:pt idx="23" formatCode="0.00">
                  <c:v>0.08</c:v>
                </c:pt>
                <c:pt idx="24" formatCode="0.00">
                  <c:v>0.15</c:v>
                </c:pt>
                <c:pt idx="25" formatCode="0.00">
                  <c:v>0.22</c:v>
                </c:pt>
                <c:pt idx="26" formatCode="0.00">
                  <c:v>0.09</c:v>
                </c:pt>
                <c:pt idx="27" formatCode="0.00">
                  <c:v>0.08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6-FAC4-475A-96A0-54421DB22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9726944"/>
        <c:axId val="569722368"/>
        <c:extLst/>
      </c:lineChart>
      <c:catAx>
        <c:axId val="56972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9722368"/>
        <c:crosses val="autoZero"/>
        <c:auto val="1"/>
        <c:lblAlgn val="ctr"/>
        <c:lblOffset val="100"/>
        <c:noMultiLvlLbl val="0"/>
      </c:catAx>
      <c:valAx>
        <c:axId val="56972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972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'dia4 Täyttöluokat'!$AJ$6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'dia4 Täyttöluokat'!$AI$7:$AI$13</c:f>
              <c:strCache>
                <c:ptCount val="7"/>
                <c:pt idx="0">
                  <c:v>JOE</c:v>
                </c:pt>
                <c:pt idx="1">
                  <c:v>JYV</c:v>
                </c:pt>
                <c:pt idx="2">
                  <c:v>KAJ</c:v>
                </c:pt>
                <c:pt idx="3">
                  <c:v>KEM-väli</c:v>
                </c:pt>
                <c:pt idx="4">
                  <c:v>KOK-väli</c:v>
                </c:pt>
                <c:pt idx="5">
                  <c:v>kolmio yhteensä</c:v>
                </c:pt>
                <c:pt idx="6">
                  <c:v>SVL</c:v>
                </c:pt>
              </c:strCache>
            </c:strRef>
          </c:cat>
          <c:val>
            <c:numRef>
              <c:f>'dia4 Täyttöluokat'!$AJ$7:$AJ$13</c:f>
              <c:numCache>
                <c:formatCode>General</c:formatCode>
                <c:ptCount val="7"/>
                <c:pt idx="0">
                  <c:v>155</c:v>
                </c:pt>
                <c:pt idx="1">
                  <c:v>218</c:v>
                </c:pt>
                <c:pt idx="2">
                  <c:v>74</c:v>
                </c:pt>
                <c:pt idx="3">
                  <c:v>262</c:v>
                </c:pt>
                <c:pt idx="4">
                  <c:v>470</c:v>
                </c:pt>
                <c:pt idx="5">
                  <c:v>48</c:v>
                </c:pt>
                <c:pt idx="6">
                  <c:v>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4-4F09-AD42-6E611208DEEC}"/>
            </c:ext>
          </c:extLst>
        </c:ser>
        <c:ser>
          <c:idx val="1"/>
          <c:order val="1"/>
          <c:tx>
            <c:strRef>
              <c:f>'dia4 Täyttöluokat'!$AK$6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'dia4 Täyttöluokat'!$AI$7:$AI$13</c:f>
              <c:strCache>
                <c:ptCount val="7"/>
                <c:pt idx="0">
                  <c:v>JOE</c:v>
                </c:pt>
                <c:pt idx="1">
                  <c:v>JYV</c:v>
                </c:pt>
                <c:pt idx="2">
                  <c:v>KAJ</c:v>
                </c:pt>
                <c:pt idx="3">
                  <c:v>KEM-väli</c:v>
                </c:pt>
                <c:pt idx="4">
                  <c:v>KOK-väli</c:v>
                </c:pt>
                <c:pt idx="5">
                  <c:v>kolmio yhteensä</c:v>
                </c:pt>
                <c:pt idx="6">
                  <c:v>SVL</c:v>
                </c:pt>
              </c:strCache>
            </c:strRef>
          </c:cat>
          <c:val>
            <c:numRef>
              <c:f>'dia4 Täyttöluokat'!$AK$7:$AK$13</c:f>
              <c:numCache>
                <c:formatCode>General</c:formatCode>
                <c:ptCount val="7"/>
                <c:pt idx="0">
                  <c:v>273</c:v>
                </c:pt>
                <c:pt idx="1">
                  <c:v>237</c:v>
                </c:pt>
                <c:pt idx="2">
                  <c:v>259</c:v>
                </c:pt>
                <c:pt idx="3">
                  <c:v>404</c:v>
                </c:pt>
                <c:pt idx="4">
                  <c:v>375</c:v>
                </c:pt>
                <c:pt idx="5">
                  <c:v>247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4-4F09-AD42-6E611208DEEC}"/>
            </c:ext>
          </c:extLst>
        </c:ser>
        <c:ser>
          <c:idx val="2"/>
          <c:order val="2"/>
          <c:tx>
            <c:strRef>
              <c:f>'dia4 Täyttöluokat'!$AL$6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'dia4 Täyttöluokat'!$AI$7:$AI$13</c:f>
              <c:strCache>
                <c:ptCount val="7"/>
                <c:pt idx="0">
                  <c:v>JOE</c:v>
                </c:pt>
                <c:pt idx="1">
                  <c:v>JYV</c:v>
                </c:pt>
                <c:pt idx="2">
                  <c:v>KAJ</c:v>
                </c:pt>
                <c:pt idx="3">
                  <c:v>KEM-väli</c:v>
                </c:pt>
                <c:pt idx="4">
                  <c:v>KOK-väli</c:v>
                </c:pt>
                <c:pt idx="5">
                  <c:v>kolmio yhteensä</c:v>
                </c:pt>
                <c:pt idx="6">
                  <c:v>SVL</c:v>
                </c:pt>
              </c:strCache>
            </c:strRef>
          </c:cat>
          <c:val>
            <c:numRef>
              <c:f>'dia4 Täyttöluokat'!$AL$7:$AL$13</c:f>
              <c:numCache>
                <c:formatCode>General</c:formatCode>
                <c:ptCount val="7"/>
                <c:pt idx="0">
                  <c:v>199</c:v>
                </c:pt>
                <c:pt idx="1">
                  <c:v>73</c:v>
                </c:pt>
                <c:pt idx="2">
                  <c:v>236</c:v>
                </c:pt>
                <c:pt idx="3">
                  <c:v>219</c:v>
                </c:pt>
                <c:pt idx="4">
                  <c:v>96</c:v>
                </c:pt>
                <c:pt idx="5">
                  <c:v>263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4-4F09-AD42-6E611208DEEC}"/>
            </c:ext>
          </c:extLst>
        </c:ser>
        <c:ser>
          <c:idx val="3"/>
          <c:order val="3"/>
          <c:tx>
            <c:strRef>
              <c:f>'dia4 Täyttöluokat'!$AM$6</c:f>
              <c:strCache>
                <c:ptCount val="1"/>
                <c:pt idx="0">
                  <c:v>Yli 75 %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'dia4 Täyttöluokat'!$AI$7:$AI$13</c:f>
              <c:strCache>
                <c:ptCount val="7"/>
                <c:pt idx="0">
                  <c:v>JOE</c:v>
                </c:pt>
                <c:pt idx="1">
                  <c:v>JYV</c:v>
                </c:pt>
                <c:pt idx="2">
                  <c:v>KAJ</c:v>
                </c:pt>
                <c:pt idx="3">
                  <c:v>KEM-väli</c:v>
                </c:pt>
                <c:pt idx="4">
                  <c:v>KOK-väli</c:v>
                </c:pt>
                <c:pt idx="5">
                  <c:v>kolmio yhteensä</c:v>
                </c:pt>
                <c:pt idx="6">
                  <c:v>SVL</c:v>
                </c:pt>
              </c:strCache>
            </c:strRef>
          </c:cat>
          <c:val>
            <c:numRef>
              <c:f>'dia4 Täyttöluokat'!$AM$7:$AM$13</c:f>
              <c:numCache>
                <c:formatCode>General</c:formatCode>
                <c:ptCount val="7"/>
                <c:pt idx="0">
                  <c:v>172</c:v>
                </c:pt>
                <c:pt idx="1">
                  <c:v>31</c:v>
                </c:pt>
                <c:pt idx="2">
                  <c:v>167</c:v>
                </c:pt>
                <c:pt idx="3">
                  <c:v>78</c:v>
                </c:pt>
                <c:pt idx="4">
                  <c:v>6</c:v>
                </c:pt>
                <c:pt idx="5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74-4F09-AD42-6E611208D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875327"/>
        <c:axId val="201866175"/>
      </c:barChart>
      <c:catAx>
        <c:axId val="20187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1866175"/>
        <c:crosses val="autoZero"/>
        <c:auto val="1"/>
        <c:lblAlgn val="ctr"/>
        <c:lblOffset val="100"/>
        <c:noMultiLvlLbl val="0"/>
      </c:catAx>
      <c:valAx>
        <c:axId val="20186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Lentojen</a:t>
                </a:r>
                <a:r>
                  <a:rPr lang="en-US" dirty="0"/>
                  <a:t> </a:t>
                </a:r>
                <a:r>
                  <a:rPr lang="en-US" dirty="0" err="1"/>
                  <a:t>määrä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187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'dia5-Matkustajamäärät'!$B$7</c:f>
              <c:strCache>
                <c:ptCount val="1"/>
                <c:pt idx="0">
                  <c:v>JOE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'dia5-Matkustajamäärät'!$B$8:$B$17</c:f>
              <c:numCache>
                <c:formatCode>General</c:formatCode>
                <c:ptCount val="10"/>
                <c:pt idx="0">
                  <c:v>20</c:v>
                </c:pt>
                <c:pt idx="1">
                  <c:v>2343</c:v>
                </c:pt>
                <c:pt idx="2">
                  <c:v>2119</c:v>
                </c:pt>
                <c:pt idx="3">
                  <c:v>2429</c:v>
                </c:pt>
                <c:pt idx="4">
                  <c:v>2930</c:v>
                </c:pt>
                <c:pt idx="5">
                  <c:v>4176</c:v>
                </c:pt>
                <c:pt idx="6">
                  <c:v>2999</c:v>
                </c:pt>
                <c:pt idx="7">
                  <c:v>4255</c:v>
                </c:pt>
                <c:pt idx="8">
                  <c:v>3872</c:v>
                </c:pt>
                <c:pt idx="9">
                  <c:v>2974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3A6-4373-8496-E283E3092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'dia5-Matkustajamäärät'!$C$8:$C$17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187</c:v>
                      </c:pt>
                      <c:pt idx="2">
                        <c:v>1080</c:v>
                      </c:pt>
                      <c:pt idx="3">
                        <c:v>1510</c:v>
                      </c:pt>
                      <c:pt idx="4">
                        <c:v>1682</c:v>
                      </c:pt>
                      <c:pt idx="5">
                        <c:v>2171</c:v>
                      </c:pt>
                      <c:pt idx="6">
                        <c:v>1835</c:v>
                      </c:pt>
                      <c:pt idx="7">
                        <c:v>2633</c:v>
                      </c:pt>
                      <c:pt idx="8">
                        <c:v>2069</c:v>
                      </c:pt>
                      <c:pt idx="9">
                        <c:v>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F3A6-4373-8496-E283E3092497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'dia5-Matkustajamäärät'!$D$8:$D$17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91</c:v>
                      </c:pt>
                      <c:pt idx="1">
                        <c:v>2920</c:v>
                      </c:pt>
                      <c:pt idx="2">
                        <c:v>2551</c:v>
                      </c:pt>
                      <c:pt idx="3">
                        <c:v>2539</c:v>
                      </c:pt>
                      <c:pt idx="4">
                        <c:v>2863</c:v>
                      </c:pt>
                      <c:pt idx="5">
                        <c:v>3692</c:v>
                      </c:pt>
                      <c:pt idx="6">
                        <c:v>3174</c:v>
                      </c:pt>
                      <c:pt idx="7">
                        <c:v>3572</c:v>
                      </c:pt>
                      <c:pt idx="8">
                        <c:v>3744</c:v>
                      </c:pt>
                      <c:pt idx="9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3A6-4373-8496-E283E309249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'dia5-Matkustajamäärät'!$E$8:$E$17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113</c:v>
                      </c:pt>
                      <c:pt idx="1">
                        <c:v>2887</c:v>
                      </c:pt>
                      <c:pt idx="2">
                        <c:v>2666</c:v>
                      </c:pt>
                      <c:pt idx="3">
                        <c:v>2862</c:v>
                      </c:pt>
                      <c:pt idx="4">
                        <c:v>2863</c:v>
                      </c:pt>
                      <c:pt idx="5">
                        <c:v>3625</c:v>
                      </c:pt>
                      <c:pt idx="6">
                        <c:v>3017</c:v>
                      </c:pt>
                      <c:pt idx="7">
                        <c:v>3558</c:v>
                      </c:pt>
                      <c:pt idx="8">
                        <c:v>3401</c:v>
                      </c:pt>
                      <c:pt idx="9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3A6-4373-8496-E283E309249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'dia5-Matkustajamäärät'!$F$8:$F$17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62</c:v>
                      </c:pt>
                      <c:pt idx="1">
                        <c:v>1602</c:v>
                      </c:pt>
                      <c:pt idx="2">
                        <c:v>1244</c:v>
                      </c:pt>
                      <c:pt idx="3">
                        <c:v>1798</c:v>
                      </c:pt>
                      <c:pt idx="4">
                        <c:v>1938</c:v>
                      </c:pt>
                      <c:pt idx="5">
                        <c:v>2756</c:v>
                      </c:pt>
                      <c:pt idx="6">
                        <c:v>2095</c:v>
                      </c:pt>
                      <c:pt idx="7">
                        <c:v>2583</c:v>
                      </c:pt>
                      <c:pt idx="8">
                        <c:v>2343</c:v>
                      </c:pt>
                      <c:pt idx="9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3A6-4373-8496-E283E3092497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'dia5-Matkustajamäärät'!$G$8:$G$17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175</c:v>
                      </c:pt>
                      <c:pt idx="1">
                        <c:v>4245</c:v>
                      </c:pt>
                      <c:pt idx="2">
                        <c:v>3816</c:v>
                      </c:pt>
                      <c:pt idx="3">
                        <c:v>4533</c:v>
                      </c:pt>
                      <c:pt idx="4">
                        <c:v>4693</c:v>
                      </c:pt>
                      <c:pt idx="5">
                        <c:v>8515</c:v>
                      </c:pt>
                      <c:pt idx="6">
                        <c:v>5020</c:v>
                      </c:pt>
                      <c:pt idx="7">
                        <c:v>8767</c:v>
                      </c:pt>
                      <c:pt idx="8">
                        <c:v>5629</c:v>
                      </c:pt>
                      <c:pt idx="9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3A6-4373-8496-E283E3092497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Täyttöasteet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FI!$A$2:$B$11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JOE</c:v>
                  </c:pt>
                </c:lvl>
              </c:multiLvlStrCache>
              <c:extLst/>
            </c:multiLvlStrRef>
          </c:cat>
          <c:val>
            <c:numRef>
              <c:f>FI!$C$2:$C$11</c:f>
              <c:numCache>
                <c:formatCode>General</c:formatCode>
                <c:ptCount val="10"/>
                <c:pt idx="1">
                  <c:v>14</c:v>
                </c:pt>
                <c:pt idx="2">
                  <c:v>24</c:v>
                </c:pt>
                <c:pt idx="3">
                  <c:v>32</c:v>
                </c:pt>
                <c:pt idx="4">
                  <c:v>17</c:v>
                </c:pt>
                <c:pt idx="5">
                  <c:v>8</c:v>
                </c:pt>
                <c:pt idx="6">
                  <c:v>17</c:v>
                </c:pt>
                <c:pt idx="7">
                  <c:v>9</c:v>
                </c:pt>
                <c:pt idx="8">
                  <c:v>12</c:v>
                </c:pt>
                <c:pt idx="9">
                  <c:v>22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8A7-4794-848C-758D44CD3E18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FI!$A$2:$B$11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JOE</c:v>
                  </c:pt>
                </c:lvl>
              </c:multiLvlStrCache>
              <c:extLst/>
            </c:multiLvlStrRef>
          </c:cat>
          <c:val>
            <c:numRef>
              <c:f>FI!$D$2:$D$11</c:f>
              <c:numCache>
                <c:formatCode>General</c:formatCode>
                <c:ptCount val="10"/>
                <c:pt idx="0">
                  <c:v>1</c:v>
                </c:pt>
                <c:pt idx="1">
                  <c:v>37</c:v>
                </c:pt>
                <c:pt idx="2">
                  <c:v>23</c:v>
                </c:pt>
                <c:pt idx="3">
                  <c:v>36</c:v>
                </c:pt>
                <c:pt idx="4">
                  <c:v>37</c:v>
                </c:pt>
                <c:pt idx="5">
                  <c:v>36</c:v>
                </c:pt>
                <c:pt idx="6">
                  <c:v>28</c:v>
                </c:pt>
                <c:pt idx="7">
                  <c:v>23</c:v>
                </c:pt>
                <c:pt idx="8">
                  <c:v>28</c:v>
                </c:pt>
                <c:pt idx="9">
                  <c:v>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8A7-4794-848C-758D44CD3E18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FI!$A$2:$B$11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JOE</c:v>
                  </c:pt>
                </c:lvl>
              </c:multiLvlStrCache>
              <c:extLst/>
            </c:multiLvlStrRef>
          </c:cat>
          <c:val>
            <c:numRef>
              <c:f>FI!$E$2:$E$11</c:f>
              <c:numCache>
                <c:formatCode>General</c:formatCode>
                <c:ptCount val="10"/>
                <c:pt idx="1">
                  <c:v>19</c:v>
                </c:pt>
                <c:pt idx="2">
                  <c:v>17</c:v>
                </c:pt>
                <c:pt idx="3">
                  <c:v>15</c:v>
                </c:pt>
                <c:pt idx="4">
                  <c:v>27</c:v>
                </c:pt>
                <c:pt idx="5">
                  <c:v>25</c:v>
                </c:pt>
                <c:pt idx="6">
                  <c:v>23</c:v>
                </c:pt>
                <c:pt idx="7">
                  <c:v>29</c:v>
                </c:pt>
                <c:pt idx="8">
                  <c:v>24</c:v>
                </c:pt>
                <c:pt idx="9">
                  <c:v>20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8A7-4794-848C-758D44CD3E18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FI!$A$2:$B$11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JOE</c:v>
                  </c:pt>
                </c:lvl>
              </c:multiLvlStrCache>
              <c:extLst/>
            </c:multiLvlStrRef>
          </c:cat>
          <c:val>
            <c:numRef>
              <c:f>FI!$F$2:$F$11</c:f>
              <c:numCache>
                <c:formatCode>General</c:formatCode>
                <c:ptCount val="10"/>
                <c:pt idx="1">
                  <c:v>6</c:v>
                </c:pt>
                <c:pt idx="2">
                  <c:v>10</c:v>
                </c:pt>
                <c:pt idx="3">
                  <c:v>8</c:v>
                </c:pt>
                <c:pt idx="4">
                  <c:v>11</c:v>
                </c:pt>
                <c:pt idx="5">
                  <c:v>33</c:v>
                </c:pt>
                <c:pt idx="6">
                  <c:v>16</c:v>
                </c:pt>
                <c:pt idx="7">
                  <c:v>37</c:v>
                </c:pt>
                <c:pt idx="8">
                  <c:v>31</c:v>
                </c:pt>
                <c:pt idx="9">
                  <c:v>20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8A7-4794-848C-758D44CD3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'dia5-Matkustajamäärät'!$C$7</c:f>
              <c:strCache>
                <c:ptCount val="1"/>
                <c:pt idx="0">
                  <c:v>JYV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'dia5-Matkustajamäärät'!$C$8:$C$17</c:f>
              <c:numCache>
                <c:formatCode>General</c:formatCode>
                <c:ptCount val="10"/>
                <c:pt idx="0">
                  <c:v>0</c:v>
                </c:pt>
                <c:pt idx="1">
                  <c:v>187</c:v>
                </c:pt>
                <c:pt idx="2">
                  <c:v>1080</c:v>
                </c:pt>
                <c:pt idx="3">
                  <c:v>1510</c:v>
                </c:pt>
                <c:pt idx="4">
                  <c:v>1682</c:v>
                </c:pt>
                <c:pt idx="5">
                  <c:v>2171</c:v>
                </c:pt>
                <c:pt idx="6">
                  <c:v>1835</c:v>
                </c:pt>
                <c:pt idx="7">
                  <c:v>2633</c:v>
                </c:pt>
                <c:pt idx="8">
                  <c:v>2069</c:v>
                </c:pt>
                <c:pt idx="9">
                  <c:v>38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811B-440E-AE49-46855D3EA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'dia5-Matkustajamäärät'!$B$8:$B$17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</c:v>
                      </c:pt>
                      <c:pt idx="1">
                        <c:v>2343</c:v>
                      </c:pt>
                      <c:pt idx="2">
                        <c:v>2119</c:v>
                      </c:pt>
                      <c:pt idx="3">
                        <c:v>2429</c:v>
                      </c:pt>
                      <c:pt idx="4">
                        <c:v>2930</c:v>
                      </c:pt>
                      <c:pt idx="5">
                        <c:v>4176</c:v>
                      </c:pt>
                      <c:pt idx="6">
                        <c:v>2999</c:v>
                      </c:pt>
                      <c:pt idx="7">
                        <c:v>4255</c:v>
                      </c:pt>
                      <c:pt idx="8">
                        <c:v>3872</c:v>
                      </c:pt>
                      <c:pt idx="9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811B-440E-AE49-46855D3EACF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'dia5-Matkustajamäärät'!$D$7</c15:sqref>
                        </c15:formulaRef>
                      </c:ext>
                    </c:extLst>
                    <c:strCache>
                      <c:ptCount val="1"/>
                      <c:pt idx="0">
                        <c:v>KAJ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'dia5-Matkustajamäärät'!$D$8:$D$17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91</c:v>
                      </c:pt>
                      <c:pt idx="1">
                        <c:v>2920</c:v>
                      </c:pt>
                      <c:pt idx="2">
                        <c:v>2551</c:v>
                      </c:pt>
                      <c:pt idx="3">
                        <c:v>2539</c:v>
                      </c:pt>
                      <c:pt idx="4">
                        <c:v>2863</c:v>
                      </c:pt>
                      <c:pt idx="5">
                        <c:v>3692</c:v>
                      </c:pt>
                      <c:pt idx="6">
                        <c:v>3174</c:v>
                      </c:pt>
                      <c:pt idx="7">
                        <c:v>3572</c:v>
                      </c:pt>
                      <c:pt idx="8">
                        <c:v>3744</c:v>
                      </c:pt>
                      <c:pt idx="9">
                        <c:v>3086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11B-440E-AE49-46855D3EACFD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'dia5-Matkustajamäärät'!$E$8:$E$17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113</c:v>
                      </c:pt>
                      <c:pt idx="1">
                        <c:v>2887</c:v>
                      </c:pt>
                      <c:pt idx="2">
                        <c:v>2666</c:v>
                      </c:pt>
                      <c:pt idx="3">
                        <c:v>2862</c:v>
                      </c:pt>
                      <c:pt idx="4">
                        <c:v>2863</c:v>
                      </c:pt>
                      <c:pt idx="5">
                        <c:v>3625</c:v>
                      </c:pt>
                      <c:pt idx="6">
                        <c:v>3017</c:v>
                      </c:pt>
                      <c:pt idx="7">
                        <c:v>3558</c:v>
                      </c:pt>
                      <c:pt idx="8">
                        <c:v>3401</c:v>
                      </c:pt>
                      <c:pt idx="9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11B-440E-AE49-46855D3EACF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'dia5-Matkustajamäärät'!$F$8:$F$17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62</c:v>
                      </c:pt>
                      <c:pt idx="1">
                        <c:v>1602</c:v>
                      </c:pt>
                      <c:pt idx="2">
                        <c:v>1244</c:v>
                      </c:pt>
                      <c:pt idx="3">
                        <c:v>1798</c:v>
                      </c:pt>
                      <c:pt idx="4">
                        <c:v>1938</c:v>
                      </c:pt>
                      <c:pt idx="5">
                        <c:v>2756</c:v>
                      </c:pt>
                      <c:pt idx="6">
                        <c:v>2095</c:v>
                      </c:pt>
                      <c:pt idx="7">
                        <c:v>2583</c:v>
                      </c:pt>
                      <c:pt idx="8">
                        <c:v>2343</c:v>
                      </c:pt>
                      <c:pt idx="9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11B-440E-AE49-46855D3EACF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'dia5-Matkustajamäärät'!$G$8:$G$17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175</c:v>
                      </c:pt>
                      <c:pt idx="1">
                        <c:v>4245</c:v>
                      </c:pt>
                      <c:pt idx="2">
                        <c:v>3816</c:v>
                      </c:pt>
                      <c:pt idx="3">
                        <c:v>4533</c:v>
                      </c:pt>
                      <c:pt idx="4">
                        <c:v>4693</c:v>
                      </c:pt>
                      <c:pt idx="5">
                        <c:v>8515</c:v>
                      </c:pt>
                      <c:pt idx="6">
                        <c:v>5020</c:v>
                      </c:pt>
                      <c:pt idx="7">
                        <c:v>8767</c:v>
                      </c:pt>
                      <c:pt idx="8">
                        <c:v>5629</c:v>
                      </c:pt>
                      <c:pt idx="9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11B-440E-AE49-46855D3EACFD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Täyttöasteet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FI!$A$13:$B$21</c:f>
              <c:multiLvlStrCache>
                <c:ptCount val="9"/>
                <c:lvl>
                  <c:pt idx="0">
                    <c:v>2022-11</c:v>
                  </c:pt>
                  <c:pt idx="1">
                    <c:v>2022-12</c:v>
                  </c:pt>
                  <c:pt idx="2">
                    <c:v>2023-01</c:v>
                  </c:pt>
                  <c:pt idx="3">
                    <c:v>2023-02</c:v>
                  </c:pt>
                  <c:pt idx="4">
                    <c:v>2023-03</c:v>
                  </c:pt>
                  <c:pt idx="5">
                    <c:v>2023-04</c:v>
                  </c:pt>
                  <c:pt idx="6">
                    <c:v>2023-05</c:v>
                  </c:pt>
                  <c:pt idx="7">
                    <c:v>2023-06</c:v>
                  </c:pt>
                  <c:pt idx="8">
                    <c:v>2023-07</c:v>
                  </c:pt>
                </c:lvl>
                <c:lvl>
                  <c:pt idx="0">
                    <c:v>JYV</c:v>
                  </c:pt>
                </c:lvl>
              </c:multiLvlStrCache>
              <c:extLst/>
            </c:multiLvlStrRef>
          </c:cat>
          <c:val>
            <c:numRef>
              <c:f>FI!$C$13:$C$21</c:f>
              <c:numCache>
                <c:formatCode>General</c:formatCode>
                <c:ptCount val="9"/>
                <c:pt idx="0">
                  <c:v>4</c:v>
                </c:pt>
                <c:pt idx="1">
                  <c:v>55</c:v>
                </c:pt>
                <c:pt idx="2">
                  <c:v>46</c:v>
                </c:pt>
                <c:pt idx="3">
                  <c:v>29</c:v>
                </c:pt>
                <c:pt idx="4">
                  <c:v>26</c:v>
                </c:pt>
                <c:pt idx="5">
                  <c:v>24</c:v>
                </c:pt>
                <c:pt idx="6">
                  <c:v>17</c:v>
                </c:pt>
                <c:pt idx="7">
                  <c:v>12</c:v>
                </c:pt>
                <c:pt idx="8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62E-4A6A-A3B2-88C5CD50E749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FI!$A$13:$B$21</c:f>
              <c:multiLvlStrCache>
                <c:ptCount val="9"/>
                <c:lvl>
                  <c:pt idx="0">
                    <c:v>2022-11</c:v>
                  </c:pt>
                  <c:pt idx="1">
                    <c:v>2022-12</c:v>
                  </c:pt>
                  <c:pt idx="2">
                    <c:v>2023-01</c:v>
                  </c:pt>
                  <c:pt idx="3">
                    <c:v>2023-02</c:v>
                  </c:pt>
                  <c:pt idx="4">
                    <c:v>2023-03</c:v>
                  </c:pt>
                  <c:pt idx="5">
                    <c:v>2023-04</c:v>
                  </c:pt>
                  <c:pt idx="6">
                    <c:v>2023-05</c:v>
                  </c:pt>
                  <c:pt idx="7">
                    <c:v>2023-06</c:v>
                  </c:pt>
                  <c:pt idx="8">
                    <c:v>2023-07</c:v>
                  </c:pt>
                </c:lvl>
                <c:lvl>
                  <c:pt idx="0">
                    <c:v>JYV</c:v>
                  </c:pt>
                </c:lvl>
              </c:multiLvlStrCache>
              <c:extLst/>
            </c:multiLvlStrRef>
          </c:cat>
          <c:val>
            <c:numRef>
              <c:f>FI!$D$13:$D$21</c:f>
              <c:numCache>
                <c:formatCode>General</c:formatCode>
                <c:ptCount val="9"/>
                <c:pt idx="0">
                  <c:v>3</c:v>
                </c:pt>
                <c:pt idx="1">
                  <c:v>17</c:v>
                </c:pt>
                <c:pt idx="2">
                  <c:v>33</c:v>
                </c:pt>
                <c:pt idx="3">
                  <c:v>41</c:v>
                </c:pt>
                <c:pt idx="4">
                  <c:v>41</c:v>
                </c:pt>
                <c:pt idx="5">
                  <c:v>32</c:v>
                </c:pt>
                <c:pt idx="6">
                  <c:v>36</c:v>
                </c:pt>
                <c:pt idx="7">
                  <c:v>34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62E-4A6A-A3B2-88C5CD50E749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FI!$A$13:$B$21</c:f>
              <c:multiLvlStrCache>
                <c:ptCount val="9"/>
                <c:lvl>
                  <c:pt idx="0">
                    <c:v>2022-11</c:v>
                  </c:pt>
                  <c:pt idx="1">
                    <c:v>2022-12</c:v>
                  </c:pt>
                  <c:pt idx="2">
                    <c:v>2023-01</c:v>
                  </c:pt>
                  <c:pt idx="3">
                    <c:v>2023-02</c:v>
                  </c:pt>
                  <c:pt idx="4">
                    <c:v>2023-03</c:v>
                  </c:pt>
                  <c:pt idx="5">
                    <c:v>2023-04</c:v>
                  </c:pt>
                  <c:pt idx="6">
                    <c:v>2023-05</c:v>
                  </c:pt>
                  <c:pt idx="7">
                    <c:v>2023-06</c:v>
                  </c:pt>
                  <c:pt idx="8">
                    <c:v>2023-07</c:v>
                  </c:pt>
                </c:lvl>
                <c:lvl>
                  <c:pt idx="0">
                    <c:v>JYV</c:v>
                  </c:pt>
                </c:lvl>
              </c:multiLvlStrCache>
              <c:extLst/>
            </c:multiLvlStrRef>
          </c:cat>
          <c:val>
            <c:numRef>
              <c:f>FI!$E$13:$E$21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17</c:v>
                </c:pt>
                <c:pt idx="5">
                  <c:v>11</c:v>
                </c:pt>
                <c:pt idx="6">
                  <c:v>18</c:v>
                </c:pt>
                <c:pt idx="7">
                  <c:v>10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62E-4A6A-A3B2-88C5CD50E749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FI!$A$13:$B$21</c:f>
              <c:multiLvlStrCache>
                <c:ptCount val="9"/>
                <c:lvl>
                  <c:pt idx="0">
                    <c:v>2022-11</c:v>
                  </c:pt>
                  <c:pt idx="1">
                    <c:v>2022-12</c:v>
                  </c:pt>
                  <c:pt idx="2">
                    <c:v>2023-01</c:v>
                  </c:pt>
                  <c:pt idx="3">
                    <c:v>2023-02</c:v>
                  </c:pt>
                  <c:pt idx="4">
                    <c:v>2023-03</c:v>
                  </c:pt>
                  <c:pt idx="5">
                    <c:v>2023-04</c:v>
                  </c:pt>
                  <c:pt idx="6">
                    <c:v>2023-05</c:v>
                  </c:pt>
                  <c:pt idx="7">
                    <c:v>2023-06</c:v>
                  </c:pt>
                  <c:pt idx="8">
                    <c:v>2023-07</c:v>
                  </c:pt>
                </c:lvl>
                <c:lvl>
                  <c:pt idx="0">
                    <c:v>JYV</c:v>
                  </c:pt>
                </c:lvl>
              </c:multiLvlStrCache>
              <c:extLst/>
            </c:multiLvlStrRef>
          </c:cat>
          <c:val>
            <c:numRef>
              <c:f>FI!$F$13:$F$21</c:f>
              <c:numCache>
                <c:formatCode>General</c:formatCode>
                <c:ptCount val="9"/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13</c:v>
                </c:pt>
                <c:pt idx="7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062E-4A6A-A3B2-88C5CD50E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Matkustajia kuukaudessa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'dia5-Matkustajamäärät'!$D$7</c:f>
              <c:strCache>
                <c:ptCount val="1"/>
                <c:pt idx="0">
                  <c:v>KAJ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'dia5-Matkustajamäärät'!$A$8:$A$17</c:f>
              <c:strCache>
                <c:ptCount val="10"/>
                <c:pt idx="0">
                  <c:v>2022-10</c:v>
                </c:pt>
                <c:pt idx="1">
                  <c:v>2022-11</c:v>
                </c:pt>
                <c:pt idx="2">
                  <c:v>2022-12</c:v>
                </c:pt>
                <c:pt idx="3">
                  <c:v>2023-01</c:v>
                </c:pt>
                <c:pt idx="4">
                  <c:v>2023-02</c:v>
                </c:pt>
                <c:pt idx="5">
                  <c:v>2023-03</c:v>
                </c:pt>
                <c:pt idx="6">
                  <c:v>2023-04</c:v>
                </c:pt>
                <c:pt idx="7">
                  <c:v>2023-05</c:v>
                </c:pt>
                <c:pt idx="8">
                  <c:v>2023-06</c:v>
                </c:pt>
                <c:pt idx="9">
                  <c:v>2023-07</c:v>
                </c:pt>
              </c:strCache>
              <c:extLst/>
            </c:strRef>
          </c:cat>
          <c:val>
            <c:numRef>
              <c:f>'dia5-Matkustajamäärät'!$D$8:$D$17</c:f>
              <c:numCache>
                <c:formatCode>General</c:formatCode>
                <c:ptCount val="10"/>
                <c:pt idx="0">
                  <c:v>91</c:v>
                </c:pt>
                <c:pt idx="1">
                  <c:v>2920</c:v>
                </c:pt>
                <c:pt idx="2">
                  <c:v>2551</c:v>
                </c:pt>
                <c:pt idx="3">
                  <c:v>2539</c:v>
                </c:pt>
                <c:pt idx="4">
                  <c:v>2863</c:v>
                </c:pt>
                <c:pt idx="5">
                  <c:v>3692</c:v>
                </c:pt>
                <c:pt idx="6">
                  <c:v>3174</c:v>
                </c:pt>
                <c:pt idx="7">
                  <c:v>3572</c:v>
                </c:pt>
                <c:pt idx="8">
                  <c:v>3744</c:v>
                </c:pt>
                <c:pt idx="9">
                  <c:v>3086</c:v>
                </c:pt>
              </c:numCache>
              <c:extLst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6FC8-4DA6-8805-BFD9EB55C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4089632"/>
        <c:axId val="6540800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'dia5-Matkustajamäärät'!$B$7</c15:sqref>
                        </c15:formulaRef>
                      </c:ext>
                    </c:extLst>
                    <c:strCache>
                      <c:ptCount val="1"/>
                      <c:pt idx="0">
                        <c:v>JOE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'dia5-Matkustajamäärät'!$B$8:$B$17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</c:v>
                      </c:pt>
                      <c:pt idx="1">
                        <c:v>2343</c:v>
                      </c:pt>
                      <c:pt idx="2">
                        <c:v>2119</c:v>
                      </c:pt>
                      <c:pt idx="3">
                        <c:v>2429</c:v>
                      </c:pt>
                      <c:pt idx="4">
                        <c:v>2930</c:v>
                      </c:pt>
                      <c:pt idx="5">
                        <c:v>4176</c:v>
                      </c:pt>
                      <c:pt idx="6">
                        <c:v>2999</c:v>
                      </c:pt>
                      <c:pt idx="7">
                        <c:v>4255</c:v>
                      </c:pt>
                      <c:pt idx="8">
                        <c:v>3872</c:v>
                      </c:pt>
                      <c:pt idx="9">
                        <c:v>2974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6FC8-4DA6-8805-BFD9EB55CA1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'dia5-Matkustajamäärät'!$C$7</c15:sqref>
                        </c15:formulaRef>
                      </c:ext>
                    </c:extLst>
                    <c:strCache>
                      <c:ptCount val="1"/>
                      <c:pt idx="0">
                        <c:v>JYV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'dia5-Matkustajamäärät'!$C$8:$C$17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187</c:v>
                      </c:pt>
                      <c:pt idx="2">
                        <c:v>1080</c:v>
                      </c:pt>
                      <c:pt idx="3">
                        <c:v>1510</c:v>
                      </c:pt>
                      <c:pt idx="4">
                        <c:v>1682</c:v>
                      </c:pt>
                      <c:pt idx="5">
                        <c:v>2171</c:v>
                      </c:pt>
                      <c:pt idx="6">
                        <c:v>1835</c:v>
                      </c:pt>
                      <c:pt idx="7">
                        <c:v>2633</c:v>
                      </c:pt>
                      <c:pt idx="8">
                        <c:v>2069</c:v>
                      </c:pt>
                      <c:pt idx="9">
                        <c:v>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FC8-4DA6-8805-BFD9EB55CA1D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'dia5-Matkustajamäärät'!$E$7</c15:sqref>
                        </c15:formulaRef>
                      </c:ext>
                    </c:extLst>
                    <c:strCache>
                      <c:ptCount val="1"/>
                      <c:pt idx="0">
                        <c:v>KEM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'dia5-Matkustajamäärät'!$E$8:$E$17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113</c:v>
                      </c:pt>
                      <c:pt idx="1">
                        <c:v>2887</c:v>
                      </c:pt>
                      <c:pt idx="2">
                        <c:v>2666</c:v>
                      </c:pt>
                      <c:pt idx="3">
                        <c:v>2862</c:v>
                      </c:pt>
                      <c:pt idx="4">
                        <c:v>2863</c:v>
                      </c:pt>
                      <c:pt idx="5">
                        <c:v>3625</c:v>
                      </c:pt>
                      <c:pt idx="6">
                        <c:v>3017</c:v>
                      </c:pt>
                      <c:pt idx="7">
                        <c:v>3558</c:v>
                      </c:pt>
                      <c:pt idx="8">
                        <c:v>3401</c:v>
                      </c:pt>
                      <c:pt idx="9">
                        <c:v>2137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FC8-4DA6-8805-BFD9EB55CA1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'dia5-Matkustajamäärät'!$F$7</c15:sqref>
                        </c15:formulaRef>
                      </c:ext>
                    </c:extLst>
                    <c:strCache>
                      <c:ptCount val="1"/>
                      <c:pt idx="0">
                        <c:v>KOK -väli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'dia5-Matkustajamäärät'!$F$8:$F$17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62</c:v>
                      </c:pt>
                      <c:pt idx="1">
                        <c:v>1602</c:v>
                      </c:pt>
                      <c:pt idx="2">
                        <c:v>1244</c:v>
                      </c:pt>
                      <c:pt idx="3">
                        <c:v>1798</c:v>
                      </c:pt>
                      <c:pt idx="4">
                        <c:v>1938</c:v>
                      </c:pt>
                      <c:pt idx="5">
                        <c:v>2756</c:v>
                      </c:pt>
                      <c:pt idx="6">
                        <c:v>2095</c:v>
                      </c:pt>
                      <c:pt idx="7">
                        <c:v>2583</c:v>
                      </c:pt>
                      <c:pt idx="8">
                        <c:v>2343</c:v>
                      </c:pt>
                      <c:pt idx="9">
                        <c:v>1282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FC8-4DA6-8805-BFD9EB55CA1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'dia5-Matkustajamäärät'!$G$7</c15:sqref>
                        </c15:formulaRef>
                      </c:ext>
                    </c:extLst>
                    <c:strCache>
                      <c:ptCount val="1"/>
                      <c:pt idx="0">
                        <c:v>Kolmio yhteensä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'dia5-Matkustajamäärät'!$A$8:$A$17</c15:sqref>
                        </c15:formulaRef>
                      </c:ext>
                    </c:extLst>
                    <c:strCache>
                      <c:ptCount val="10"/>
                      <c:pt idx="0">
                        <c:v>2022-10</c:v>
                      </c:pt>
                      <c:pt idx="1">
                        <c:v>2022-11</c:v>
                      </c:pt>
                      <c:pt idx="2">
                        <c:v>2022-12</c:v>
                      </c:pt>
                      <c:pt idx="3">
                        <c:v>2023-01</c:v>
                      </c:pt>
                      <c:pt idx="4">
                        <c:v>2023-02</c:v>
                      </c:pt>
                      <c:pt idx="5">
                        <c:v>2023-03</c:v>
                      </c:pt>
                      <c:pt idx="6">
                        <c:v>2023-04</c:v>
                      </c:pt>
                      <c:pt idx="7">
                        <c:v>2023-05</c:v>
                      </c:pt>
                      <c:pt idx="8">
                        <c:v>2023-06</c:v>
                      </c:pt>
                      <c:pt idx="9">
                        <c:v>2023-07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'dia5-Matkustajamäärät'!$G$8:$G$17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175</c:v>
                      </c:pt>
                      <c:pt idx="1">
                        <c:v>4245</c:v>
                      </c:pt>
                      <c:pt idx="2">
                        <c:v>3816</c:v>
                      </c:pt>
                      <c:pt idx="3">
                        <c:v>4533</c:v>
                      </c:pt>
                      <c:pt idx="4">
                        <c:v>4693</c:v>
                      </c:pt>
                      <c:pt idx="5">
                        <c:v>8515</c:v>
                      </c:pt>
                      <c:pt idx="6">
                        <c:v>5020</c:v>
                      </c:pt>
                      <c:pt idx="7">
                        <c:v>8767</c:v>
                      </c:pt>
                      <c:pt idx="8">
                        <c:v>5629</c:v>
                      </c:pt>
                      <c:pt idx="9">
                        <c:v>3365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FC8-4DA6-8805-BFD9EB55CA1D}"/>
                  </c:ext>
                </c:extLst>
              </c15:ser>
            </c15:filteredLineSeries>
          </c:ext>
        </c:extLst>
      </c:lineChart>
      <c:catAx>
        <c:axId val="6540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0064"/>
        <c:crosses val="autoZero"/>
        <c:auto val="1"/>
        <c:lblAlgn val="ctr"/>
        <c:lblOffset val="100"/>
        <c:noMultiLvlLbl val="0"/>
      </c:catAx>
      <c:valAx>
        <c:axId val="65408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40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Täyttöasteet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FI!$C$1</c:f>
              <c:strCache>
                <c:ptCount val="1"/>
                <c:pt idx="0">
                  <c:v>Alle 25 %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FI!$A$23:$B$32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KAJ</c:v>
                  </c:pt>
                </c:lvl>
              </c:multiLvlStrCache>
              <c:extLst/>
            </c:multiLvlStrRef>
          </c:cat>
          <c:val>
            <c:numRef>
              <c:f>FI!$C$23:$C$32</c:f>
              <c:numCache>
                <c:formatCode>General</c:formatCode>
                <c:ptCount val="10"/>
                <c:pt idx="1">
                  <c:v>3</c:v>
                </c:pt>
                <c:pt idx="2">
                  <c:v>16</c:v>
                </c:pt>
                <c:pt idx="3">
                  <c:v>18</c:v>
                </c:pt>
                <c:pt idx="4">
                  <c:v>6</c:v>
                </c:pt>
                <c:pt idx="5">
                  <c:v>8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2BE-4920-B9ED-63514F80B5A8}"/>
            </c:ext>
          </c:extLst>
        </c:ser>
        <c:ser>
          <c:idx val="1"/>
          <c:order val="1"/>
          <c:tx>
            <c:strRef>
              <c:f>FI!$D$1</c:f>
              <c:strCache>
                <c:ptCount val="1"/>
                <c:pt idx="0">
                  <c:v>25-49 %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FI!$A$23:$B$32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KAJ</c:v>
                  </c:pt>
                </c:lvl>
              </c:multiLvlStrCache>
              <c:extLst/>
            </c:multiLvlStrRef>
          </c:cat>
          <c:val>
            <c:numRef>
              <c:f>FI!$D$23:$D$32</c:f>
              <c:numCache>
                <c:formatCode>General</c:formatCode>
                <c:ptCount val="10"/>
                <c:pt idx="0">
                  <c:v>2</c:v>
                </c:pt>
                <c:pt idx="1">
                  <c:v>16</c:v>
                </c:pt>
                <c:pt idx="2">
                  <c:v>30</c:v>
                </c:pt>
                <c:pt idx="3">
                  <c:v>34</c:v>
                </c:pt>
                <c:pt idx="4">
                  <c:v>39</c:v>
                </c:pt>
                <c:pt idx="5">
                  <c:v>24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2BE-4920-B9ED-63514F80B5A8}"/>
            </c:ext>
          </c:extLst>
        </c:ser>
        <c:ser>
          <c:idx val="2"/>
          <c:order val="2"/>
          <c:tx>
            <c:strRef>
              <c:f>FI!$E$1</c:f>
              <c:strCache>
                <c:ptCount val="1"/>
                <c:pt idx="0">
                  <c:v>50-74 %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FI!$A$23:$B$32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KAJ</c:v>
                  </c:pt>
                </c:lvl>
              </c:multiLvlStrCache>
              <c:extLst/>
            </c:multiLvlStrRef>
          </c:cat>
          <c:val>
            <c:numRef>
              <c:f>FI!$E$23:$E$32</c:f>
              <c:numCache>
                <c:formatCode>General</c:formatCode>
                <c:ptCount val="10"/>
                <c:pt idx="0">
                  <c:v>1</c:v>
                </c:pt>
                <c:pt idx="1">
                  <c:v>29</c:v>
                </c:pt>
                <c:pt idx="2">
                  <c:v>23</c:v>
                </c:pt>
                <c:pt idx="3">
                  <c:v>26</c:v>
                </c:pt>
                <c:pt idx="4">
                  <c:v>25</c:v>
                </c:pt>
                <c:pt idx="5">
                  <c:v>31</c:v>
                </c:pt>
                <c:pt idx="6">
                  <c:v>25</c:v>
                </c:pt>
                <c:pt idx="7">
                  <c:v>28</c:v>
                </c:pt>
                <c:pt idx="8">
                  <c:v>25</c:v>
                </c:pt>
                <c:pt idx="9">
                  <c:v>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2BE-4920-B9ED-63514F80B5A8}"/>
            </c:ext>
          </c:extLst>
        </c:ser>
        <c:ser>
          <c:idx val="3"/>
          <c:order val="3"/>
          <c:tx>
            <c:strRef>
              <c:f>FI!$F$1</c:f>
              <c:strCache>
                <c:ptCount val="1"/>
                <c:pt idx="0">
                  <c:v>75-100 %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FI!$A$23:$B$32</c:f>
              <c:multiLvlStrCache>
                <c:ptCount val="10"/>
                <c:lvl>
                  <c:pt idx="0">
                    <c:v>2022-10</c:v>
                  </c:pt>
                  <c:pt idx="1">
                    <c:v>2022-11</c:v>
                  </c:pt>
                  <c:pt idx="2">
                    <c:v>2022-12</c:v>
                  </c:pt>
                  <c:pt idx="3">
                    <c:v>2023-01</c:v>
                  </c:pt>
                  <c:pt idx="4">
                    <c:v>2023-02</c:v>
                  </c:pt>
                  <c:pt idx="5">
                    <c:v>2023-03</c:v>
                  </c:pt>
                  <c:pt idx="6">
                    <c:v>2023-04</c:v>
                  </c:pt>
                  <c:pt idx="7">
                    <c:v>2023-05</c:v>
                  </c:pt>
                  <c:pt idx="8">
                    <c:v>2023-06</c:v>
                  </c:pt>
                  <c:pt idx="9">
                    <c:v>2023-07</c:v>
                  </c:pt>
                </c:lvl>
                <c:lvl>
                  <c:pt idx="0">
                    <c:v>KAJ</c:v>
                  </c:pt>
                </c:lvl>
              </c:multiLvlStrCache>
              <c:extLst/>
            </c:multiLvlStrRef>
          </c:cat>
          <c:val>
            <c:numRef>
              <c:f>FI!$F$23:$F$32</c:f>
              <c:numCache>
                <c:formatCode>General</c:formatCode>
                <c:ptCount val="10"/>
                <c:pt idx="1">
                  <c:v>20</c:v>
                </c:pt>
                <c:pt idx="2">
                  <c:v>11</c:v>
                </c:pt>
                <c:pt idx="3">
                  <c:v>5</c:v>
                </c:pt>
                <c:pt idx="4">
                  <c:v>10</c:v>
                </c:pt>
                <c:pt idx="5">
                  <c:v>25</c:v>
                </c:pt>
                <c:pt idx="6">
                  <c:v>23</c:v>
                </c:pt>
                <c:pt idx="7">
                  <c:v>26</c:v>
                </c:pt>
                <c:pt idx="8">
                  <c:v>32</c:v>
                </c:pt>
                <c:pt idx="9">
                  <c:v>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52BE-4920-B9ED-63514F80B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48991"/>
        <c:axId val="429636095"/>
      </c:barChart>
      <c:catAx>
        <c:axId val="429648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36095"/>
        <c:crosses val="autoZero"/>
        <c:auto val="1"/>
        <c:lblAlgn val="ctr"/>
        <c:lblOffset val="100"/>
        <c:noMultiLvlLbl val="0"/>
      </c:catAx>
      <c:valAx>
        <c:axId val="4296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Lentojen 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9648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602575-9EAF-19A0-9847-12CD2B7914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E704949-FF20-BDA6-80A8-5BB77E443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647E-FC34-48BE-8E96-6D156D49D38A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E27156-F8DF-D6F6-89BD-731383CB97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BC741-35EB-5276-DE13-B01C7C01D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BDB7B-4381-47BB-BC73-39DA21E355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92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ADEF0-302C-0740-AA59-1A0E43384264}" type="datetimeFigureOut">
              <a:rPr lang="en-FI" smtClean="0"/>
              <a:t>11/08/2023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87C45-9367-6644-83AC-E35F0EDF28A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158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_ikon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463" y="2857550"/>
            <a:ext cx="5067536" cy="2169000"/>
          </a:xfrm>
        </p:spPr>
        <p:txBody>
          <a:bodyPr anchor="b"/>
          <a:lstStyle>
            <a:lvl1pPr algn="r">
              <a:defRPr sz="3800" b="1"/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2463" y="5206550"/>
            <a:ext cx="5067536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9A7DEC2-5842-0951-0ACC-7F3103169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54A59EF-6601-481C-8F1E-85253E26A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2329543"/>
            <a:ext cx="5889726" cy="2303033"/>
          </a:xfrm>
          <a:prstGeom prst="rect">
            <a:avLst/>
          </a:prstGeom>
        </p:spPr>
      </p:pic>
      <p:pic>
        <p:nvPicPr>
          <p:cNvPr id="8" name="Kuva 7" descr="Liikenne- ja viestintävirasto Traficom">
            <a:extLst>
              <a:ext uri="{FF2B5EF4-FFF2-40B4-BE49-F238E27FC236}">
                <a16:creationId xmlns:a16="http://schemas.microsoft.com/office/drawing/2014/main" id="{0C0CC08A-7141-701C-38CF-39B1B2B3EC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7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Vaalea_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00" y="914400"/>
            <a:ext cx="6930000" cy="1019572"/>
          </a:xfrm>
          <a:effectLst/>
        </p:spPr>
        <p:txBody>
          <a:bodyPr anchor="b"/>
          <a:lstStyle>
            <a:lvl1pPr algn="l">
              <a:defRPr sz="3800" b="1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00" y="2066400"/>
            <a:ext cx="6930000" cy="968400"/>
          </a:xfrm>
          <a:effectLst/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8B37B-0029-4056-BE40-B591D8674A9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16BE4CA8-672C-BEEE-EA67-92251AFB4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09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konit_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65211"/>
            <a:ext cx="5494336" cy="145604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C7005AC-9276-49F9-A829-8A247E5503D5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14ADB-317C-87AF-0E03-F7978D16C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" y="3106509"/>
            <a:ext cx="12178308" cy="27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4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konit_tumm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376093"/>
            <a:ext cx="5494337" cy="972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E7EAF8-A420-4164-B281-0AC5A108056B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94FCE0-4079-4FBC-7DBD-6F30E0793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7240"/>
            <a:ext cx="12192000" cy="2762250"/>
          </a:xfrm>
          <a:prstGeom prst="rect">
            <a:avLst/>
          </a:prstGeom>
        </p:spPr>
      </p:pic>
      <p:pic>
        <p:nvPicPr>
          <p:cNvPr id="14" name="Kuva 11">
            <a:extLst>
              <a:ext uri="{FF2B5EF4-FFF2-40B4-BE49-F238E27FC236}">
                <a16:creationId xmlns:a16="http://schemas.microsoft.com/office/drawing/2014/main" id="{7600CAA5-FF58-09FC-7806-109B4F658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293" y="6490548"/>
            <a:ext cx="1158851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4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Kaksi_kuvaa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633CA5-363D-42E1-9C8C-C7BFBF4A65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530401" cy="6858001"/>
          </a:xfrm>
          <a:custGeom>
            <a:avLst/>
            <a:gdLst>
              <a:gd name="connsiteX0" fmla="*/ 0 w 6530401"/>
              <a:gd name="connsiteY0" fmla="*/ 0 h 6858001"/>
              <a:gd name="connsiteX1" fmla="*/ 5244339 w 6530401"/>
              <a:gd name="connsiteY1" fmla="*/ 0 h 6858001"/>
              <a:gd name="connsiteX2" fmla="*/ 5338407 w 6530401"/>
              <a:gd name="connsiteY2" fmla="*/ 108596 h 6858001"/>
              <a:gd name="connsiteX3" fmla="*/ 6530401 w 6530401"/>
              <a:gd name="connsiteY3" fmla="*/ 3429000 h 6858001"/>
              <a:gd name="connsiteX4" fmla="*/ 5338407 w 6530401"/>
              <a:gd name="connsiteY4" fmla="*/ 6749405 h 6858001"/>
              <a:gd name="connsiteX5" fmla="*/ 5244338 w 6530401"/>
              <a:gd name="connsiteY5" fmla="*/ 6858001 h 6858001"/>
              <a:gd name="connsiteX6" fmla="*/ 0 w 6530401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0401" h="6858001">
                <a:moveTo>
                  <a:pt x="0" y="0"/>
                </a:moveTo>
                <a:lnTo>
                  <a:pt x="5244339" y="0"/>
                </a:lnTo>
                <a:lnTo>
                  <a:pt x="5338407" y="108596"/>
                </a:lnTo>
                <a:cubicBezTo>
                  <a:pt x="6083071" y="1010919"/>
                  <a:pt x="6530401" y="2167720"/>
                  <a:pt x="6530401" y="3429000"/>
                </a:cubicBezTo>
                <a:cubicBezTo>
                  <a:pt x="6530401" y="4690280"/>
                  <a:pt x="6083071" y="5847081"/>
                  <a:pt x="5338407" y="6749405"/>
                </a:cubicBezTo>
                <a:lnTo>
                  <a:pt x="5244338" y="6858001"/>
                </a:lnTo>
                <a:lnTo>
                  <a:pt x="0" y="685800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2B5D60B4-8F31-9E28-4F4B-5F203DB9C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4BDE79F-109B-6CAC-ACD2-CDF7FBA425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63212" y="0"/>
            <a:ext cx="6828789" cy="6858000"/>
          </a:xfrm>
          <a:custGeom>
            <a:avLst/>
            <a:gdLst>
              <a:gd name="connsiteX0" fmla="*/ 0 w 6828789"/>
              <a:gd name="connsiteY0" fmla="*/ 0 h 6858000"/>
              <a:gd name="connsiteX1" fmla="*/ 6828789 w 6828789"/>
              <a:gd name="connsiteY1" fmla="*/ 0 h 6858000"/>
              <a:gd name="connsiteX2" fmla="*/ 6828789 w 6828789"/>
              <a:gd name="connsiteY2" fmla="*/ 6858000 h 6858000"/>
              <a:gd name="connsiteX3" fmla="*/ 0 w 6828789"/>
              <a:gd name="connsiteY3" fmla="*/ 6858000 h 6858000"/>
              <a:gd name="connsiteX4" fmla="*/ 94068 w 6828789"/>
              <a:gd name="connsiteY4" fmla="*/ 6749405 h 6858000"/>
              <a:gd name="connsiteX5" fmla="*/ 1286062 w 6828789"/>
              <a:gd name="connsiteY5" fmla="*/ 3429000 h 6858000"/>
              <a:gd name="connsiteX6" fmla="*/ 94068 w 6828789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8789" h="6858000">
                <a:moveTo>
                  <a:pt x="0" y="0"/>
                </a:moveTo>
                <a:lnTo>
                  <a:pt x="6828789" y="0"/>
                </a:lnTo>
                <a:lnTo>
                  <a:pt x="6828789" y="6858000"/>
                </a:lnTo>
                <a:lnTo>
                  <a:pt x="0" y="6858000"/>
                </a:lnTo>
                <a:lnTo>
                  <a:pt x="94068" y="6749405"/>
                </a:lnTo>
                <a:cubicBezTo>
                  <a:pt x="838732" y="5847081"/>
                  <a:pt x="1286062" y="4690280"/>
                  <a:pt x="1286062" y="3429000"/>
                </a:cubicBezTo>
                <a:cubicBezTo>
                  <a:pt x="1286062" y="2167720"/>
                  <a:pt x="838732" y="1010919"/>
                  <a:pt x="94068" y="108596"/>
                </a:cubicBez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 dirty="0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890D0764-9D39-051D-E31B-D2F12B59A4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C475DB7C-9802-7A93-3FFF-1D1C60CCDDA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F5B146-DA5F-4270-BB37-F0CEC4445449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5B7D8C49-CCB9-D752-0407-B22AA03A77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732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Kaksi_kuvaa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4664CDCB-40F3-B61C-3DF1-392DB71E04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001548" cy="6858000"/>
          </a:xfrm>
          <a:custGeom>
            <a:avLst/>
            <a:gdLst>
              <a:gd name="connsiteX0" fmla="*/ 0 w 7001548"/>
              <a:gd name="connsiteY0" fmla="*/ 0 h 6858000"/>
              <a:gd name="connsiteX1" fmla="*/ 7001548 w 7001548"/>
              <a:gd name="connsiteY1" fmla="*/ 0 h 6858000"/>
              <a:gd name="connsiteX2" fmla="*/ 6907480 w 7001548"/>
              <a:gd name="connsiteY2" fmla="*/ 108596 h 6858000"/>
              <a:gd name="connsiteX3" fmla="*/ 5715485 w 7001548"/>
              <a:gd name="connsiteY3" fmla="*/ 3429000 h 6858000"/>
              <a:gd name="connsiteX4" fmla="*/ 6907480 w 7001548"/>
              <a:gd name="connsiteY4" fmla="*/ 6749405 h 6858000"/>
              <a:gd name="connsiteX5" fmla="*/ 7001548 w 7001548"/>
              <a:gd name="connsiteY5" fmla="*/ 6858000 h 6858000"/>
              <a:gd name="connsiteX6" fmla="*/ 0 w 700154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1548" h="6858000">
                <a:moveTo>
                  <a:pt x="0" y="0"/>
                </a:moveTo>
                <a:lnTo>
                  <a:pt x="7001548" y="0"/>
                </a:lnTo>
                <a:lnTo>
                  <a:pt x="6907480" y="108596"/>
                </a:lnTo>
                <a:cubicBezTo>
                  <a:pt x="6162816" y="1010919"/>
                  <a:pt x="5715485" y="2167720"/>
                  <a:pt x="5715485" y="3429000"/>
                </a:cubicBezTo>
                <a:cubicBezTo>
                  <a:pt x="5715485" y="4690280"/>
                  <a:pt x="6162816" y="5847081"/>
                  <a:pt x="6907480" y="6749405"/>
                </a:cubicBezTo>
                <a:lnTo>
                  <a:pt x="7001548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5A861390-BC65-D90B-A67A-81EC2CA5A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9480CDD-F2DF-ABB6-4D21-D339413768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24542" y="0"/>
            <a:ext cx="6367458" cy="6858000"/>
          </a:xfrm>
          <a:custGeom>
            <a:avLst/>
            <a:gdLst>
              <a:gd name="connsiteX0" fmla="*/ 1286063 w 6367458"/>
              <a:gd name="connsiteY0" fmla="*/ 0 h 6858000"/>
              <a:gd name="connsiteX1" fmla="*/ 6367458 w 6367458"/>
              <a:gd name="connsiteY1" fmla="*/ 0 h 6858000"/>
              <a:gd name="connsiteX2" fmla="*/ 6367458 w 6367458"/>
              <a:gd name="connsiteY2" fmla="*/ 6858000 h 6858000"/>
              <a:gd name="connsiteX3" fmla="*/ 1286063 w 6367458"/>
              <a:gd name="connsiteY3" fmla="*/ 6858000 h 6858000"/>
              <a:gd name="connsiteX4" fmla="*/ 1191995 w 6367458"/>
              <a:gd name="connsiteY4" fmla="*/ 6749405 h 6858000"/>
              <a:gd name="connsiteX5" fmla="*/ 0 w 6367458"/>
              <a:gd name="connsiteY5" fmla="*/ 3429000 h 6858000"/>
              <a:gd name="connsiteX6" fmla="*/ 1191995 w 6367458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7458" h="6858000">
                <a:moveTo>
                  <a:pt x="1286063" y="0"/>
                </a:moveTo>
                <a:lnTo>
                  <a:pt x="6367458" y="0"/>
                </a:lnTo>
                <a:lnTo>
                  <a:pt x="6367458" y="6858000"/>
                </a:lnTo>
                <a:lnTo>
                  <a:pt x="1286063" y="6858000"/>
                </a:lnTo>
                <a:lnTo>
                  <a:pt x="1191995" y="6749405"/>
                </a:lnTo>
                <a:cubicBezTo>
                  <a:pt x="447331" y="5847081"/>
                  <a:pt x="0" y="4690280"/>
                  <a:pt x="0" y="3429000"/>
                </a:cubicBezTo>
                <a:cubicBezTo>
                  <a:pt x="0" y="2167720"/>
                  <a:pt x="447331" y="1010919"/>
                  <a:pt x="1191995" y="108596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E3380DD7-B927-F80E-1485-3D677EE601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7AC75DE7-1369-7459-CD9C-777319A2C5A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8A1AF4-62C6-44D9-92F5-342A8891623D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45468E87-8776-F96B-3440-0E3E5E66C4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796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9_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C31EDD55-C41C-9E4D-C5EF-6A7A1982E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95138"/>
            <a:ext cx="4764000" cy="2431412"/>
          </a:xfrm>
        </p:spPr>
        <p:txBody>
          <a:bodyPr anchor="b">
            <a:noAutofit/>
          </a:bodyPr>
          <a:lstStyle>
            <a:lvl1pPr algn="l">
              <a:defRPr sz="3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5206550"/>
            <a:ext cx="4764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6E1121-9A04-DF32-96C1-1C77E700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40F370-7881-2D45-CCBB-9D1F9E3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9" name="Kuva 8" descr="Liikenne- ja viestintävirasto Traficom">
            <a:extLst>
              <a:ext uri="{FF2B5EF4-FFF2-40B4-BE49-F238E27FC236}">
                <a16:creationId xmlns:a16="http://schemas.microsoft.com/office/drawing/2014/main" id="{046234B7-137B-6806-7011-3560101411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_ja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747358"/>
            <a:ext cx="10746000" cy="443727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isältö_ja_kuva_tai_vä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7104000" cy="11088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736725"/>
            <a:ext cx="7104000" cy="443727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DEE3086-9377-0AC1-2357-D5A9D18081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0200" y="0"/>
            <a:ext cx="3661800" cy="6858000"/>
          </a:xfrm>
          <a:custGeom>
            <a:avLst/>
            <a:gdLst>
              <a:gd name="connsiteX0" fmla="*/ 1286063 w 3661800"/>
              <a:gd name="connsiteY0" fmla="*/ 0 h 6858000"/>
              <a:gd name="connsiteX1" fmla="*/ 3661800 w 3661800"/>
              <a:gd name="connsiteY1" fmla="*/ 0 h 6858000"/>
              <a:gd name="connsiteX2" fmla="*/ 3661800 w 3661800"/>
              <a:gd name="connsiteY2" fmla="*/ 6858000 h 6858000"/>
              <a:gd name="connsiteX3" fmla="*/ 1286063 w 3661800"/>
              <a:gd name="connsiteY3" fmla="*/ 6858000 h 6858000"/>
              <a:gd name="connsiteX4" fmla="*/ 1191995 w 3661800"/>
              <a:gd name="connsiteY4" fmla="*/ 6749405 h 6858000"/>
              <a:gd name="connsiteX5" fmla="*/ 0 w 3661800"/>
              <a:gd name="connsiteY5" fmla="*/ 3429000 h 6858000"/>
              <a:gd name="connsiteX6" fmla="*/ 1191995 w 3661800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1800" h="6858000">
                <a:moveTo>
                  <a:pt x="1286063" y="0"/>
                </a:moveTo>
                <a:lnTo>
                  <a:pt x="3661800" y="0"/>
                </a:lnTo>
                <a:lnTo>
                  <a:pt x="3661800" y="6858000"/>
                </a:lnTo>
                <a:lnTo>
                  <a:pt x="1286063" y="6858000"/>
                </a:lnTo>
                <a:lnTo>
                  <a:pt x="1191995" y="6749405"/>
                </a:lnTo>
                <a:cubicBezTo>
                  <a:pt x="447331" y="5847081"/>
                  <a:pt x="0" y="4690280"/>
                  <a:pt x="0" y="3429000"/>
                </a:cubicBezTo>
                <a:cubicBezTo>
                  <a:pt x="0" y="2167720"/>
                  <a:pt x="447331" y="1010919"/>
                  <a:pt x="1191995" y="108596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1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_Kaksi_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736725"/>
            <a:ext cx="5184000" cy="444410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736725"/>
            <a:ext cx="5184000" cy="444410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BC778-A641-49F3-A0EA-A5106AE5A3DA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6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767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168724"/>
            <a:ext cx="5184000" cy="4009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noProof="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8724"/>
            <a:ext cx="5184000" cy="4009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85D-BD8D-45B8-93A6-76A9AB58C71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0_Vain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62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äliotsikkodia_kuva_tai_väri_o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051" y="610051"/>
            <a:ext cx="4172043" cy="1127126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76362"/>
            <a:ext cx="3466997" cy="205263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B3CC76-B329-54EF-A9B2-307DC11F0E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65480" y="0"/>
            <a:ext cx="8426520" cy="6858000"/>
          </a:xfrm>
          <a:custGeom>
            <a:avLst/>
            <a:gdLst>
              <a:gd name="connsiteX0" fmla="*/ 2933171 w 8426520"/>
              <a:gd name="connsiteY0" fmla="*/ 0 h 6858000"/>
              <a:gd name="connsiteX1" fmla="*/ 8426520 w 8426520"/>
              <a:gd name="connsiteY1" fmla="*/ 0 h 6858000"/>
              <a:gd name="connsiteX2" fmla="*/ 8426520 w 8426520"/>
              <a:gd name="connsiteY2" fmla="*/ 6858000 h 6858000"/>
              <a:gd name="connsiteX3" fmla="*/ 304004 w 8426520"/>
              <a:gd name="connsiteY3" fmla="*/ 6858000 h 6858000"/>
              <a:gd name="connsiteX4" fmla="*/ 258736 w 8426520"/>
              <a:gd name="connsiteY4" fmla="*/ 6724260 h 6858000"/>
              <a:gd name="connsiteX5" fmla="*/ 0 w 8426520"/>
              <a:gd name="connsiteY5" fmla="*/ 5013475 h 6858000"/>
              <a:gd name="connsiteX6" fmla="*/ 2770847 w 8426520"/>
              <a:gd name="connsiteY6" fmla="*/ 933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520" h="6858000">
                <a:moveTo>
                  <a:pt x="2933171" y="0"/>
                </a:moveTo>
                <a:lnTo>
                  <a:pt x="8426520" y="0"/>
                </a:lnTo>
                <a:lnTo>
                  <a:pt x="8426520" y="6858000"/>
                </a:lnTo>
                <a:lnTo>
                  <a:pt x="304004" y="6858000"/>
                </a:lnTo>
                <a:lnTo>
                  <a:pt x="258736" y="6724260"/>
                </a:lnTo>
                <a:cubicBezTo>
                  <a:pt x="90585" y="6183824"/>
                  <a:pt x="0" y="5609224"/>
                  <a:pt x="0" y="5013475"/>
                </a:cubicBezTo>
                <a:cubicBezTo>
                  <a:pt x="0" y="2928353"/>
                  <a:pt x="1109659" y="1102316"/>
                  <a:pt x="2770847" y="9330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8375D6-57FF-406A-BFE6-3C8DDB4FAE3D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20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äliotsikkodia_kuva_tai_väri_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58FA216-5927-0EDB-1582-5966BC43D5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8471364" cy="6858000"/>
          </a:xfrm>
          <a:custGeom>
            <a:avLst/>
            <a:gdLst>
              <a:gd name="connsiteX0" fmla="*/ 0 w 8471364"/>
              <a:gd name="connsiteY0" fmla="*/ 0 h 6858000"/>
              <a:gd name="connsiteX1" fmla="*/ 5538194 w 8471364"/>
              <a:gd name="connsiteY1" fmla="*/ 0 h 6858000"/>
              <a:gd name="connsiteX2" fmla="*/ 5700518 w 8471364"/>
              <a:gd name="connsiteY2" fmla="*/ 93302 h 6858000"/>
              <a:gd name="connsiteX3" fmla="*/ 8471364 w 8471364"/>
              <a:gd name="connsiteY3" fmla="*/ 5013475 h 6858000"/>
              <a:gd name="connsiteX4" fmla="*/ 8212629 w 8471364"/>
              <a:gd name="connsiteY4" fmla="*/ 6724260 h 6858000"/>
              <a:gd name="connsiteX5" fmla="*/ 8167360 w 8471364"/>
              <a:gd name="connsiteY5" fmla="*/ 6858000 h 6858000"/>
              <a:gd name="connsiteX6" fmla="*/ 0 w 847136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1364" h="6858000">
                <a:moveTo>
                  <a:pt x="0" y="0"/>
                </a:moveTo>
                <a:lnTo>
                  <a:pt x="5538194" y="0"/>
                </a:lnTo>
                <a:lnTo>
                  <a:pt x="5700518" y="93302"/>
                </a:lnTo>
                <a:cubicBezTo>
                  <a:pt x="7361705" y="1102316"/>
                  <a:pt x="8471364" y="2928353"/>
                  <a:pt x="8471364" y="5013475"/>
                </a:cubicBezTo>
                <a:cubicBezTo>
                  <a:pt x="8471364" y="5609224"/>
                  <a:pt x="8380780" y="6183824"/>
                  <a:pt x="8212629" y="6724260"/>
                </a:cubicBezTo>
                <a:lnTo>
                  <a:pt x="81673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282" y="601662"/>
            <a:ext cx="4172043" cy="1127126"/>
          </a:xfrm>
        </p:spPr>
        <p:txBody>
          <a:bodyPr anchor="t"/>
          <a:lstStyle>
            <a:lvl1pPr algn="r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0543" y="1376363"/>
            <a:ext cx="3242782" cy="2926296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790EF23-BE95-4E73-9E7D-72E4DAEC26B3}" type="datetime1">
              <a:rPr lang="fi-FI" smtClean="0"/>
              <a:t>8.11.2023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437ABA1-B728-5D24-BC22-137946B9F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23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um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325" y="601663"/>
            <a:ext cx="6930000" cy="972000"/>
          </a:xfrm>
          <a:effectLst>
            <a:outerShdw blurRad="260246" dist="9998" dir="5400000" algn="ctr" rotWithShape="0">
              <a:srgbClr val="000000">
                <a:alpha val="60000"/>
              </a:srgbClr>
            </a:outerShdw>
          </a:effectLst>
        </p:spPr>
        <p:txBody>
          <a:bodyPr anchor="b"/>
          <a:lstStyle>
            <a:lvl1pPr algn="r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325" y="1753664"/>
            <a:ext cx="6930000" cy="968400"/>
          </a:xfrm>
          <a:effectLst>
            <a:outerShdw blurRad="254000" dir="5040000" algn="ctr" rotWithShape="0">
              <a:srgbClr val="000000">
                <a:alpha val="70000"/>
              </a:srgbClr>
            </a:outerShdw>
          </a:effectLst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47FDA-E997-4F9B-B4A3-31593E23040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64B6CAD-213F-1B0F-BCA5-A7DA80715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6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 bwMode="auto">
          <a:xfrm>
            <a:off x="212430" y="6490548"/>
            <a:ext cx="1170578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736725"/>
            <a:ext cx="10746000" cy="443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7022" y="6466504"/>
            <a:ext cx="358897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4150" y="6466504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66504"/>
            <a:ext cx="61067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09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4" r:id="rId2"/>
    <p:sldLayoutId id="2147483704" r:id="rId3"/>
    <p:sldLayoutId id="2147483667" r:id="rId4"/>
    <p:sldLayoutId id="2147483668" r:id="rId5"/>
    <p:sldLayoutId id="2147483673" r:id="rId6"/>
    <p:sldLayoutId id="2147483682" r:id="rId7"/>
    <p:sldLayoutId id="2147483691" r:id="rId8"/>
    <p:sldLayoutId id="2147483694" r:id="rId9"/>
    <p:sldLayoutId id="2147483698" r:id="rId10"/>
    <p:sldLayoutId id="2147483683" r:id="rId11"/>
    <p:sldLayoutId id="2147483693" r:id="rId12"/>
    <p:sldLayoutId id="2147483695" r:id="rId13"/>
    <p:sldLayoutId id="2147483697" r:id="rId14"/>
    <p:sldLayoutId id="2147483675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13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94" userDrawn="1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  <p15:guide id="9" pos="3840">
          <p15:clr>
            <a:srgbClr val="F26B43"/>
          </p15:clr>
        </p15:guide>
        <p15:guide id="10" pos="3940" userDrawn="1">
          <p15:clr>
            <a:srgbClr val="F26B43"/>
          </p15:clr>
        </p15:guide>
        <p15:guide id="12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2B2F8-C1CB-4297-9AC8-DB0BF2E4F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463" y="2161426"/>
            <a:ext cx="5067536" cy="2169000"/>
          </a:xfrm>
        </p:spPr>
        <p:txBody>
          <a:bodyPr/>
          <a:lstStyle/>
          <a:p>
            <a:r>
              <a:rPr lang="fi-FI" sz="3600" noProof="0" dirty="0"/>
              <a:t>Maakuntalentojen </a:t>
            </a:r>
            <a:br>
              <a:rPr lang="fi-FI" sz="3600" noProof="0" dirty="0"/>
            </a:br>
            <a:r>
              <a:rPr lang="fi-FI" sz="3600" noProof="0" dirty="0"/>
              <a:t>tilastotarkastelu</a:t>
            </a:r>
            <a:endParaRPr lang="fi-FI" sz="36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DB06B7-873D-418E-BE83-AA9C7862D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2463" y="4433734"/>
            <a:ext cx="5067536" cy="972000"/>
          </a:xfrm>
        </p:spPr>
        <p:txBody>
          <a:bodyPr/>
          <a:lstStyle/>
          <a:p>
            <a:r>
              <a:rPr lang="fi-FI" sz="1400" dirty="0"/>
              <a:t>Joensuu </a:t>
            </a:r>
          </a:p>
          <a:p>
            <a:r>
              <a:rPr lang="fi-FI" sz="1400" dirty="0"/>
              <a:t>Jyväskylä </a:t>
            </a:r>
          </a:p>
          <a:p>
            <a:r>
              <a:rPr lang="fi-FI" sz="1400" dirty="0"/>
              <a:t>Kajaani </a:t>
            </a:r>
          </a:p>
          <a:p>
            <a:r>
              <a:rPr lang="fi-FI" sz="1400" dirty="0"/>
              <a:t>Kemi-Tornio </a:t>
            </a:r>
          </a:p>
          <a:p>
            <a:r>
              <a:rPr lang="fi-FI" sz="1400" dirty="0"/>
              <a:t>Kokkola-Pietarsaari</a:t>
            </a:r>
          </a:p>
          <a:p>
            <a:r>
              <a:rPr lang="fi-FI" sz="1400" dirty="0"/>
              <a:t>Savonlinna</a:t>
            </a:r>
          </a:p>
          <a:p>
            <a:br>
              <a:rPr lang="fi-FI" sz="1400" dirty="0"/>
            </a:br>
            <a:r>
              <a:rPr lang="fi-FI" sz="1400" dirty="0"/>
              <a:t>Tukikausi 10/2022-7/2023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204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42480"/>
            <a:ext cx="7104000" cy="1108800"/>
          </a:xfrm>
        </p:spPr>
        <p:txBody>
          <a:bodyPr/>
          <a:lstStyle/>
          <a:p>
            <a:r>
              <a:rPr lang="fi-FI" dirty="0"/>
              <a:t>KAJ-HEL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267524"/>
              </p:ext>
            </p:extLst>
          </p:nvPr>
        </p:nvGraphicFramePr>
        <p:xfrm>
          <a:off x="455101" y="1869896"/>
          <a:ext cx="5195686" cy="434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629354"/>
              </p:ext>
            </p:extLst>
          </p:nvPr>
        </p:nvGraphicFramePr>
        <p:xfrm>
          <a:off x="5981700" y="1869896"/>
          <a:ext cx="5627635" cy="434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18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KEM-HEL –väli eroteltuna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71375"/>
              </p:ext>
            </p:extLst>
          </p:nvPr>
        </p:nvGraphicFramePr>
        <p:xfrm>
          <a:off x="205776" y="1972637"/>
          <a:ext cx="4829524" cy="427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983853"/>
              </p:ext>
            </p:extLst>
          </p:nvPr>
        </p:nvGraphicFramePr>
        <p:xfrm>
          <a:off x="5334000" y="1972637"/>
          <a:ext cx="6580671" cy="4390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297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KOK-HEL –väli eroteltuna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863650"/>
              </p:ext>
            </p:extLst>
          </p:nvPr>
        </p:nvGraphicFramePr>
        <p:xfrm>
          <a:off x="611999" y="1982912"/>
          <a:ext cx="4925771" cy="434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61539"/>
              </p:ext>
            </p:extLst>
          </p:nvPr>
        </p:nvGraphicFramePr>
        <p:xfrm>
          <a:off x="5815173" y="1788890"/>
          <a:ext cx="6212514" cy="445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64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99" y="612000"/>
            <a:ext cx="11227575" cy="1108800"/>
          </a:xfrm>
        </p:spPr>
        <p:txBody>
          <a:bodyPr/>
          <a:lstStyle/>
          <a:p>
            <a:r>
              <a:rPr lang="fi-FI" dirty="0"/>
              <a:t>Kolmiolennot Kemi-Kokkola-Helsinki yhteensä</a:t>
            </a:r>
            <a:br>
              <a:rPr lang="fi-FI" dirty="0"/>
            </a:br>
            <a:r>
              <a:rPr lang="fi-FI" dirty="0"/>
              <a:t>matkustajamäärät ja 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880170"/>
              </p:ext>
            </p:extLst>
          </p:nvPr>
        </p:nvGraphicFramePr>
        <p:xfrm>
          <a:off x="529198" y="1982912"/>
          <a:ext cx="5418603" cy="426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13821"/>
              </p:ext>
            </p:extLst>
          </p:nvPr>
        </p:nvGraphicFramePr>
        <p:xfrm>
          <a:off x="6096000" y="1982912"/>
          <a:ext cx="5818671" cy="417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25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SVL-HEL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03BDBFA-E0F1-48A7-A705-FDE62898A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60772"/>
              </p:ext>
            </p:extLst>
          </p:nvPr>
        </p:nvGraphicFramePr>
        <p:xfrm>
          <a:off x="612000" y="2352726"/>
          <a:ext cx="5778640" cy="389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907073"/>
              </p:ext>
            </p:extLst>
          </p:nvPr>
        </p:nvGraphicFramePr>
        <p:xfrm>
          <a:off x="7715999" y="2165349"/>
          <a:ext cx="4009275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800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Kenttäkohtaiset lentomatkustajamäärät 2018-2022 </a:t>
            </a:r>
            <a:r>
              <a:rPr lang="fi-FI" sz="1600" dirty="0"/>
              <a:t>ja alkuvuosi tammi-heinäkuu 2023</a:t>
            </a:r>
            <a:br>
              <a:rPr lang="fi-FI" dirty="0"/>
            </a:br>
            <a:r>
              <a:rPr lang="fi-FI" sz="1400" dirty="0"/>
              <a:t>Data: FINAVIA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17BE96A-9125-4048-8F05-C910EF09E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867201"/>
              </p:ext>
            </p:extLst>
          </p:nvPr>
        </p:nvGraphicFramePr>
        <p:xfrm>
          <a:off x="192900" y="1524000"/>
          <a:ext cx="11387100" cy="472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17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528876"/>
            <a:ext cx="10746000" cy="1108800"/>
          </a:xfrm>
        </p:spPr>
        <p:txBody>
          <a:bodyPr/>
          <a:lstStyle/>
          <a:p>
            <a:r>
              <a:rPr lang="fi-FI" dirty="0"/>
              <a:t>Täyttöasteiden kehitys 2021-2023</a:t>
            </a:r>
            <a:br>
              <a:rPr lang="fi-FI" dirty="0"/>
            </a:br>
            <a:r>
              <a:rPr lang="fi-FI" sz="2000" dirty="0"/>
              <a:t>valtion tukemat lennot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5FE173-591E-44C8-B1A8-34156DC8F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590582"/>
              </p:ext>
            </p:extLst>
          </p:nvPr>
        </p:nvGraphicFramePr>
        <p:xfrm>
          <a:off x="174661" y="1315092"/>
          <a:ext cx="11599523" cy="494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45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9129-AC1B-4E07-AC63-8465620A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025" y="801072"/>
            <a:ext cx="10746000" cy="1108800"/>
          </a:xfrm>
        </p:spPr>
        <p:txBody>
          <a:bodyPr/>
          <a:lstStyle/>
          <a:p>
            <a:r>
              <a:rPr lang="fi-FI" dirty="0"/>
              <a:t>Maakuntalentojen yhteyksien hoito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762E-4C3B-4992-B353-8DFB3BA9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B26FD-322A-4D40-8A41-D04CA0BE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A7B439-A65A-438D-9883-630ED09E2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14022"/>
              </p:ext>
            </p:extLst>
          </p:nvPr>
        </p:nvGraphicFramePr>
        <p:xfrm>
          <a:off x="523875" y="2291137"/>
          <a:ext cx="10944225" cy="2948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475">
                  <a:extLst>
                    <a:ext uri="{9D8B030D-6E8A-4147-A177-3AD203B41FA5}">
                      <a16:colId xmlns:a16="http://schemas.microsoft.com/office/drawing/2014/main" val="1624915859"/>
                    </a:ext>
                  </a:extLst>
                </a:gridCol>
                <a:gridCol w="1605100">
                  <a:extLst>
                    <a:ext uri="{9D8B030D-6E8A-4147-A177-3AD203B41FA5}">
                      <a16:colId xmlns:a16="http://schemas.microsoft.com/office/drawing/2014/main" val="2589438176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483172466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805261696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29053068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34668497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46013421"/>
                    </a:ext>
                  </a:extLst>
                </a:gridCol>
              </a:tblGrid>
              <a:tr h="554805">
                <a:tc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 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Lentoyhtiö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Kone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Paikkamäärä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02170"/>
                  </a:ext>
                </a:extLst>
              </a:tr>
              <a:tr h="475962"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Reitti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2021-22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2021-22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2021-22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958514"/>
                  </a:ext>
                </a:extLst>
              </a:tr>
              <a:tr h="475962">
                <a:tc>
                  <a:txBody>
                    <a:bodyPr/>
                    <a:lstStyle/>
                    <a:p>
                      <a:r>
                        <a:rPr lang="fi-FI" sz="1400" dirty="0">
                          <a:effectLst/>
                          <a:latin typeface="+mj-lt"/>
                        </a:rPr>
                        <a:t>Joensuu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Amapola Flyg AB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Finnair/Norra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Fokker-50, turbo      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ATR72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50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68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7389219"/>
                  </a:ext>
                </a:extLst>
              </a:tr>
              <a:tr h="318370"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Kajaani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DAT A/S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Finnair/Norra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ATR42-500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 ATR72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44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68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3736939"/>
                  </a:ext>
                </a:extLst>
              </a:tr>
              <a:tr h="318370"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Jyväskylä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NyxAir OÜ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Finnair/Norra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Saab 340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 ATR72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33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68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01814041"/>
                  </a:ext>
                </a:extLst>
              </a:tr>
              <a:tr h="475962"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Kemi-Kokkola -kolmiolento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NyxAir OÜ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Finnair/Norra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Saab 2000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 ATR72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50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68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51696694"/>
                  </a:ext>
                </a:extLst>
              </a:tr>
              <a:tr h="329348"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Savonlinna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Transaviabaltica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NyxAir OÜ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JS32  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fi-FI" sz="1400">
                          <a:effectLst/>
                          <a:latin typeface="+mj-lt"/>
                        </a:rPr>
                        <a:t>ATR42/SF34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>
                          <a:effectLst/>
                          <a:latin typeface="+mj-lt"/>
                        </a:rPr>
                        <a:t>19</a:t>
                      </a:r>
                      <a:endParaRPr lang="fi-FI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 dirty="0">
                          <a:effectLst/>
                          <a:latin typeface="+mj-lt"/>
                        </a:rPr>
                        <a:t>48/33</a:t>
                      </a:r>
                      <a:endParaRPr lang="fi-FI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88131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65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C849-12E6-4343-AEEE-6999C873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Valtion tuen ajallinen vertailu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E1720-B207-4E64-AB54-B1510DBE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9CD53-284F-49E3-80B7-A1BDAAE4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A6DFBE-EE71-4B00-BE4D-8BC40A54C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12541"/>
              </p:ext>
            </p:extLst>
          </p:nvPr>
        </p:nvGraphicFramePr>
        <p:xfrm>
          <a:off x="371476" y="1581150"/>
          <a:ext cx="10544174" cy="4664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37">
                  <a:extLst>
                    <a:ext uri="{9D8B030D-6E8A-4147-A177-3AD203B41FA5}">
                      <a16:colId xmlns:a16="http://schemas.microsoft.com/office/drawing/2014/main" val="4149765997"/>
                    </a:ext>
                  </a:extLst>
                </a:gridCol>
                <a:gridCol w="1307099">
                  <a:extLst>
                    <a:ext uri="{9D8B030D-6E8A-4147-A177-3AD203B41FA5}">
                      <a16:colId xmlns:a16="http://schemas.microsoft.com/office/drawing/2014/main" val="3406045043"/>
                    </a:ext>
                  </a:extLst>
                </a:gridCol>
                <a:gridCol w="1309752">
                  <a:extLst>
                    <a:ext uri="{9D8B030D-6E8A-4147-A177-3AD203B41FA5}">
                      <a16:colId xmlns:a16="http://schemas.microsoft.com/office/drawing/2014/main" val="4271208836"/>
                    </a:ext>
                  </a:extLst>
                </a:gridCol>
                <a:gridCol w="1393353">
                  <a:extLst>
                    <a:ext uri="{9D8B030D-6E8A-4147-A177-3AD203B41FA5}">
                      <a16:colId xmlns:a16="http://schemas.microsoft.com/office/drawing/2014/main" val="596259621"/>
                    </a:ext>
                  </a:extLst>
                </a:gridCol>
                <a:gridCol w="836012">
                  <a:extLst>
                    <a:ext uri="{9D8B030D-6E8A-4147-A177-3AD203B41FA5}">
                      <a16:colId xmlns:a16="http://schemas.microsoft.com/office/drawing/2014/main" val="2569220031"/>
                    </a:ext>
                  </a:extLst>
                </a:gridCol>
                <a:gridCol w="794211">
                  <a:extLst>
                    <a:ext uri="{9D8B030D-6E8A-4147-A177-3AD203B41FA5}">
                      <a16:colId xmlns:a16="http://schemas.microsoft.com/office/drawing/2014/main" val="4023082419"/>
                    </a:ext>
                  </a:extLst>
                </a:gridCol>
                <a:gridCol w="919613">
                  <a:extLst>
                    <a:ext uri="{9D8B030D-6E8A-4147-A177-3AD203B41FA5}">
                      <a16:colId xmlns:a16="http://schemas.microsoft.com/office/drawing/2014/main" val="4240272303"/>
                    </a:ext>
                  </a:extLst>
                </a:gridCol>
                <a:gridCol w="808145">
                  <a:extLst>
                    <a:ext uri="{9D8B030D-6E8A-4147-A177-3AD203B41FA5}">
                      <a16:colId xmlns:a16="http://schemas.microsoft.com/office/drawing/2014/main" val="2689025717"/>
                    </a:ext>
                  </a:extLst>
                </a:gridCol>
                <a:gridCol w="794211">
                  <a:extLst>
                    <a:ext uri="{9D8B030D-6E8A-4147-A177-3AD203B41FA5}">
                      <a16:colId xmlns:a16="http://schemas.microsoft.com/office/drawing/2014/main" val="3226691372"/>
                    </a:ext>
                  </a:extLst>
                </a:gridCol>
                <a:gridCol w="1013641">
                  <a:extLst>
                    <a:ext uri="{9D8B030D-6E8A-4147-A177-3AD203B41FA5}">
                      <a16:colId xmlns:a16="http://schemas.microsoft.com/office/drawing/2014/main" val="739614525"/>
                    </a:ext>
                  </a:extLst>
                </a:gridCol>
              </a:tblGrid>
              <a:tr h="772688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Lentojen hankintahinta, €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Valtion tuki laskettuna lentoa kohden, €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Valtion tuki laskettuna matkustajaa kohden, €</a:t>
                      </a:r>
                    </a:p>
                    <a:p>
                      <a:pPr algn="ctr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i-FI" sz="9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237" marR="5237" marT="5237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48834"/>
                  </a:ext>
                </a:extLst>
              </a:tr>
              <a:tr h="77268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Reitti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10/2022-7/2023</a:t>
                      </a:r>
                    </a:p>
                  </a:txBody>
                  <a:tcPr marL="6350" marR="6350" marT="635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04157"/>
                  </a:ext>
                </a:extLst>
              </a:tr>
              <a:tr h="393525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Joensuu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2 765 134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3 079 647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1 719 938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3 724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2 153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341415"/>
                  </a:ext>
                </a:extLst>
              </a:tr>
              <a:tr h="393525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Kajaani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3 226 336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4 224 062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3 081 143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4 696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5 507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4 186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79376"/>
                  </a:ext>
                </a:extLst>
              </a:tr>
              <a:tr h="393525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Jyväskylä</a:t>
                      </a:r>
                      <a:endParaRPr lang="fi-FI" sz="14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1 398 255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1 446 119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1 624 756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2 432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2 907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136645"/>
                  </a:ext>
                </a:extLst>
              </a:tr>
              <a:tr h="77268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Kemi-Kokkola -kolmiolento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4 849 406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5 692 519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4 548 504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3 474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3 429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4 778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6671"/>
                  </a:ext>
                </a:extLst>
              </a:tr>
              <a:tr h="393525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Savonlinna</a:t>
                      </a:r>
                      <a:endParaRPr lang="fi-FI" sz="14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340 276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795 200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481 822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1 882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420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00736"/>
                  </a:ext>
                </a:extLst>
              </a:tr>
              <a:tr h="77268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Kaikki yht. 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5237" marR="5237" marT="523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12 579 407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15 237 547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11 456 163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3 508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3 480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3  469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9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09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F0F9-85D8-4E6E-AB74-B1399E20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Reittikohtaiset tilastot kaudelta 10/2022-7/2023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F4314-B7F6-42A2-A28A-DCB3D400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2F88-054B-4553-BAB8-40D09B0C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CDE2F-5CC0-427D-A63B-9C0EDD184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134279"/>
              </p:ext>
            </p:extLst>
          </p:nvPr>
        </p:nvGraphicFramePr>
        <p:xfrm>
          <a:off x="611999" y="1895474"/>
          <a:ext cx="11302670" cy="4350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181">
                  <a:extLst>
                    <a:ext uri="{9D8B030D-6E8A-4147-A177-3AD203B41FA5}">
                      <a16:colId xmlns:a16="http://schemas.microsoft.com/office/drawing/2014/main" val="3956977121"/>
                    </a:ext>
                  </a:extLst>
                </a:gridCol>
                <a:gridCol w="959620">
                  <a:extLst>
                    <a:ext uri="{9D8B030D-6E8A-4147-A177-3AD203B41FA5}">
                      <a16:colId xmlns:a16="http://schemas.microsoft.com/office/drawing/2014/main" val="238305166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132125749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588295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3528276637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2539001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98248524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24181917"/>
                    </a:ext>
                  </a:extLst>
                </a:gridCol>
                <a:gridCol w="938536">
                  <a:extLst>
                    <a:ext uri="{9D8B030D-6E8A-4147-A177-3AD203B41FA5}">
                      <a16:colId xmlns:a16="http://schemas.microsoft.com/office/drawing/2014/main" val="941194787"/>
                    </a:ext>
                  </a:extLst>
                </a:gridCol>
                <a:gridCol w="1079658">
                  <a:extLst>
                    <a:ext uri="{9D8B030D-6E8A-4147-A177-3AD203B41FA5}">
                      <a16:colId xmlns:a16="http://schemas.microsoft.com/office/drawing/2014/main" val="3967708906"/>
                    </a:ext>
                  </a:extLst>
                </a:gridCol>
              </a:tblGrid>
              <a:tr h="985070">
                <a:tc rowSpan="2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Matkustajia lennolla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Lentojen tarkastelu täyttöasteittain </a:t>
                      </a:r>
                    </a:p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(matkustajia alle </a:t>
                      </a:r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25%, 25-50%, 50-75%, 75-100%).</a:t>
                      </a: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Täyttöasteen keskiarvo</a:t>
                      </a:r>
                    </a:p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Lentoja yhteensä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Paikkoja yhteensä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67058"/>
                  </a:ext>
                </a:extLst>
              </a:tr>
              <a:tr h="67554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Keskiarvo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Yhteensä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Erittäin vajaita lentoja,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Vajaita lentoja,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Melko täysiä lentoja,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Lähes täysiä lentoja,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38162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JOE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35,2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28 117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34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22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51 %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799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54 830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96244505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KAJ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38,4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28 232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35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32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56 %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736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50 506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96186301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JYV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23,6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13 205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39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42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34 %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559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38 334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47043229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SVL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4,5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1 146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91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.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12 %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256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10 398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42170903"/>
                  </a:ext>
                </a:extLst>
              </a:tr>
              <a:tr h="663264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Kolmio yhteensä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45,5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43 338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26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41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66 %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952 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65 467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03655900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KEM-väli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28,2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27 129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27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42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23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8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41 %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 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61427738"/>
                  </a:ext>
                </a:extLst>
              </a:tr>
              <a:tr h="343914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KOK-väli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18,7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17 845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50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39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>
                          <a:effectLst/>
                          <a:latin typeface="+mj-lt"/>
                        </a:rPr>
                        <a:t>27 %</a:t>
                      </a:r>
                      <a:endParaRPr lang="fi-FI" sz="1400" b="0" i="0" u="none" strike="noStrike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fi-FI" sz="1400" b="0" i="0" u="none" strike="noStrike" dirty="0">
                        <a:solidFill>
                          <a:srgbClr val="80808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8266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89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99" y="254000"/>
            <a:ext cx="11711471" cy="1466800"/>
          </a:xfrm>
        </p:spPr>
        <p:txBody>
          <a:bodyPr/>
          <a:lstStyle/>
          <a:p>
            <a:r>
              <a:rPr lang="fi-FI" dirty="0"/>
              <a:t>Lentojen jakautuminen täyttöasteittain,</a:t>
            </a:r>
            <a:br>
              <a:rPr lang="fi-FI" dirty="0"/>
            </a:br>
            <a:r>
              <a:rPr lang="fi-FI" dirty="0"/>
              <a:t>Kausi 10/2022 – 7/2023 yhteensä</a:t>
            </a:r>
            <a:br>
              <a:rPr lang="fi-FI" dirty="0"/>
            </a:br>
            <a:r>
              <a:rPr lang="fi-FI" sz="1200" dirty="0"/>
              <a:t>-Savonlinnan kausi 3/2023-7/2023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A8456C-C35B-4EA7-842F-AB17947B32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358505"/>
              </p:ext>
            </p:extLst>
          </p:nvPr>
        </p:nvGraphicFramePr>
        <p:xfrm>
          <a:off x="406400" y="1371600"/>
          <a:ext cx="11399520" cy="478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67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JOE-HEL 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743787"/>
              </p:ext>
            </p:extLst>
          </p:nvPr>
        </p:nvGraphicFramePr>
        <p:xfrm>
          <a:off x="195210" y="1916257"/>
          <a:ext cx="5352908" cy="431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612095"/>
              </p:ext>
            </p:extLst>
          </p:nvPr>
        </p:nvGraphicFramePr>
        <p:xfrm>
          <a:off x="5981700" y="1916256"/>
          <a:ext cx="5800725" cy="432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55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JYV-HEL </a:t>
            </a:r>
            <a:br>
              <a:rPr lang="fi-FI" dirty="0"/>
            </a:br>
            <a:r>
              <a:rPr lang="fi-FI" dirty="0"/>
              <a:t>matkustajamäärät ja </a:t>
            </a:r>
            <a:br>
              <a:rPr lang="fi-FI" dirty="0"/>
            </a:br>
            <a:r>
              <a:rPr lang="fi-FI" dirty="0"/>
              <a:t>lentojen täyttöastejakaumat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294846-036B-4AA4-B6A1-F566788AC18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8.11.2023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EEC9E3E-AA99-4BEE-B452-907B02248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682130"/>
              </p:ext>
            </p:extLst>
          </p:nvPr>
        </p:nvGraphicFramePr>
        <p:xfrm>
          <a:off x="407153" y="2057400"/>
          <a:ext cx="5243633" cy="387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81262-7F04-453E-8659-14835B7E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107726"/>
              </p:ext>
            </p:extLst>
          </p:nvPr>
        </p:nvGraphicFramePr>
        <p:xfrm>
          <a:off x="5962650" y="2057400"/>
          <a:ext cx="5822197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6407015"/>
      </p:ext>
    </p:extLst>
  </p:cSld>
  <p:clrMapOvr>
    <a:masterClrMapping/>
  </p:clrMapOvr>
</p:sld>
</file>

<file path=ppt/theme/theme1.xml><?xml version="1.0" encoding="utf-8"?>
<a:theme xmlns:a="http://schemas.openxmlformats.org/drawingml/2006/main" name="Traficom su">
  <a:themeElements>
    <a:clrScheme name="Traficom_2022">
      <a:dk1>
        <a:srgbClr val="000000"/>
      </a:dk1>
      <a:lt1>
        <a:srgbClr val="FFFFFF"/>
      </a:lt1>
      <a:dk2>
        <a:srgbClr val="002B74"/>
      </a:dk2>
      <a:lt2>
        <a:srgbClr val="0058B1"/>
      </a:lt2>
      <a:accent1>
        <a:srgbClr val="002B74"/>
      </a:accent1>
      <a:accent2>
        <a:srgbClr val="EC017F"/>
      </a:accent2>
      <a:accent3>
        <a:srgbClr val="669BD0"/>
      </a:accent3>
      <a:accent4>
        <a:srgbClr val="81D600"/>
      </a:accent4>
      <a:accent5>
        <a:srgbClr val="00AEB2"/>
      </a:accent5>
      <a:accent6>
        <a:srgbClr val="0058B1"/>
      </a:accent6>
      <a:hlink>
        <a:srgbClr val="00AEB2"/>
      </a:hlink>
      <a:folHlink>
        <a:srgbClr val="820083"/>
      </a:folHlink>
    </a:clrScheme>
    <a:fontScheme name="Traficom 202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wrap="square" rtlCol="0" anchor="t">
        <a:noAutofit/>
      </a:bodyPr>
      <a:lstStyle>
        <a:defPPr algn="ctr">
          <a:defRPr dirty="0" err="1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FI.potx" id="{F25E46A3-7157-4277-A527-EF02D284EB83}" vid="{39060507-F5F2-4A73-9DC2-4A04107C7E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42e88440-2203-4dc9-b854-10cc85d9cb65" ContentTypeId="0x0101000EC482A17D284AEE8290D09FC0D2D6D200C589622A2BFC49F09A63EB8A04006250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raficom esitys kuvaton (fi)" ma:contentTypeID="0x0101000EC482A17D284AEE8290D09FC0D2D6D200C589622A2BFC49F09A63EB8A0400625000D547101D04B4D2499FD796402CF07334" ma:contentTypeVersion="44" ma:contentTypeDescription="" ma:contentTypeScope="" ma:versionID="ca369d815a61783f166397680cbf9c91">
  <xsd:schema xmlns:xsd="http://www.w3.org/2001/XMLSchema" xmlns:xs="http://www.w3.org/2001/XMLSchema" xmlns:p="http://schemas.microsoft.com/office/2006/metadata/properties" xmlns:ns2="94a8d9f0-c4e2-4d20-ab2d-dd42ed377098" xmlns:ns3="986746b9-21ea-4a10-94d5-c7e2d54bbe5a" targetNamespace="http://schemas.microsoft.com/office/2006/metadata/properties" ma:root="true" ma:fieldsID="001226e7a013fa2969439bc0b55b6cfc" ns2:_="" ns3:_="">
    <xsd:import namespace="94a8d9f0-c4e2-4d20-ab2d-dd42ed377098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/>
                <xsd:element ref="ns2:SaTyTosTaskGroupId" minOccurs="0"/>
                <xsd:element ref="ns2:SaTyTosIssueGroup"/>
                <xsd:element ref="ns2:SaTyTosIssueGroupId" minOccurs="0"/>
                <xsd:element ref="ns2:SaTyTosDocumentType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  <xsd:element ref="ns3:SaTyTosSecurityPeriod" minOccurs="0"/>
                <xsd:element ref="ns3:SaTyTosSecurityPeriodRule" minOccurs="0"/>
                <xsd:element ref="ns3:SaTyTosSecurityPeriodRuleId" minOccurs="0"/>
                <xsd:element ref="ns3:SaTyTosSecurityReason" minOccurs="0"/>
                <xsd:element ref="ns3:SaTyTosSecurityReasonId" minOccurs="0"/>
                <xsd:element ref="ns3:SaTyTosUserDataRule" minOccurs="0"/>
                <xsd:element ref="ns3:SaTyTosUserDataRuleId" minOccurs="0"/>
                <xsd:element ref="ns3:SaTyDynastyDocumentGuid" minOccurs="0"/>
                <xsd:element ref="ns3:SaTyDynastyDocumentUrl" minOccurs="0"/>
                <xsd:element ref="ns3:SaTyDynastyDirection" minOccurs="0"/>
                <xsd:element ref="ns3:SaTyDynastyInt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8d9f0-c4e2-4d20-ab2d-dd42ed377098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ma:displayName="Dokumenttityyppi" ma:indexed="true" ma:internalName="SaTyTosDocumentType" ma:readOnly="fals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default="" ma:fieldId="{a9215f07-bdd3-4c12-927c-30fd8ee294e2}" ma:sspId="42e88440-2203-4dc9-b854-10cc85d9cb65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ea97e388-ddab-4349-8706-1c1e74fe4759}" ma:internalName="TaxCatchAll" ma:showField="CatchAllData" ma:web="94a8d9f0-c4e2-4d20-ab2d-dd42ed3770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hidden="true" ma:list="{ea97e388-ddab-4349-8706-1c1e74fe4759}" ma:internalName="TaxCatchAllLabel" ma:readOnly="true" ma:showField="CatchAllDataLabel" ma:web="94a8d9f0-c4e2-4d20-ab2d-dd42ed3770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default="" ma:fieldId="{f4b38667-1deb-464d-8bb6-062959db37ce}" ma:sspId="42e88440-2203-4dc9-b854-10cc85d9cb65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default="" ma:fieldId="{939f2945-8314-42ff-b2b7-2677709d8610}" ma:sspId="42e88440-2203-4dc9-b854-10cc85d9cb65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default="" ma:fieldId="{0947cab2-9b3b-46f1-8713-a0acc4648f6c}" ma:sspId="42e88440-2203-4dc9-b854-10cc85d9cb65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aTyTosSecurityPeriod" ma:index="32" nillable="true" ma:displayName="Salassapitoaika" ma:internalName="SaTyTosSecurityPeriod">
      <xsd:simpleType>
        <xsd:restriction base="dms:Text"/>
      </xsd:simpleType>
    </xsd:element>
    <xsd:element name="SaTyTosSecurityPeriodRule" ma:index="33" nillable="true" ma:displayName="Salassapitoajan laskentaperuste" ma:internalName="SaTyTosSecurityPeriodRule">
      <xsd:simpleType>
        <xsd:restriction base="dms:Text"/>
      </xsd:simpleType>
    </xsd:element>
    <xsd:element name="SaTyTosSecurityPeriodRuleId" ma:index="34" nillable="true" ma:displayName="Salassapitoajan perusteen tunnus" ma:internalName="SaTyTosSecurityPeriodRuleId">
      <xsd:simpleType>
        <xsd:restriction base="dms:Text"/>
      </xsd:simpleType>
    </xsd:element>
    <xsd:element name="SaTyTosSecurityReason" ma:index="35" nillable="true" ma:displayName="Salassapitoperuste" ma:internalName="SaTyTosSecurityReason">
      <xsd:simpleType>
        <xsd:restriction base="dms:Text"/>
      </xsd:simpleType>
    </xsd:element>
    <xsd:element name="SaTyTosSecurityReasonId" ma:index="36" nillable="true" ma:displayName="Salassapitoperusteen tunnus" ma:internalName="SaTyTosSecurityReasonId">
      <xsd:simpleType>
        <xsd:restriction base="dms:Text"/>
      </xsd:simpleType>
    </xsd:element>
    <xsd:element name="SaTyTosUserDataRule" ma:index="37" nillable="true" ma:displayName="Henkilötietojen keräämisen peruste" ma:internalName="SaTyTosUserDataRule">
      <xsd:simpleType>
        <xsd:restriction base="dms:Text"/>
      </xsd:simpleType>
    </xsd:element>
    <xsd:element name="SaTyTosUserDataRuleId" ma:index="38" nillable="true" ma:displayName="Henkilötietojen perusteen tunnus" ma:internalName="SaTyTosUserDataRuleId">
      <xsd:simpleType>
        <xsd:restriction base="dms:Text"/>
      </xsd:simpleType>
    </xsd:element>
    <xsd:element name="SaTyDynastyDocumentGuid" ma:index="39" nillable="true" ma:displayName="Dynasty tunnus" ma:internalName="SaTyDynastyDocumentGuid">
      <xsd:simpleType>
        <xsd:restriction base="dms:Text"/>
      </xsd:simpleType>
    </xsd:element>
    <xsd:element name="SaTyDynastyDocumentUrl" ma:index="40" nillable="true" ma:displayName="Dynasty url" ma:internalName="SaTyDynastyDocumentUrl">
      <xsd:simpleType>
        <xsd:restriction base="dms:Note">
          <xsd:maxLength value="255"/>
        </xsd:restriction>
      </xsd:simpleType>
    </xsd:element>
    <xsd:element name="SaTyDynastyDirection" ma:index="41" nillable="true" ma:displayName="Dynasty suunta" ma:internalName="SaTyDynastyDirection">
      <xsd:simpleType>
        <xsd:restriction base="dms:Text"/>
      </xsd:simpleType>
    </xsd:element>
    <xsd:element name="SaTyDynastyIntStatus" ma:index="42" nillable="true" ma:displayName="Dynasty integration status" ma:internalName="SaTyDynastyInt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DynastyDirection xmlns="986746b9-21ea-4a10-94d5-c7e2d54bbe5a" xsi:nil="true"/>
    <SaTyTosSecurityReasonId xmlns="986746b9-21ea-4a10-94d5-c7e2d54bbe5a" xsi:nil="true"/>
    <SaTyDocumentStatus xmlns="94a8d9f0-c4e2-4d20-ab2d-dd42ed377098">Luonnos</SaTyDocumentStatus>
    <SaTyTosSecurityReason xmlns="986746b9-21ea-4a10-94d5-c7e2d54bbe5a" xsi:nil="true"/>
    <SaTyDocumentArchive xmlns="94a8d9f0-c4e2-4d20-ab2d-dd42ed377098">false</SaTyDocumentArchive>
    <SaTyTosPublicity xmlns="94a8d9f0-c4e2-4d20-ab2d-dd42ed377098">Julkinen</SaTyTosPublicity>
    <TaxCatchAll xmlns="986746b9-21ea-4a10-94d5-c7e2d54bbe5a">
      <Value>20</Value>
      <Value>26</Value>
      <Value>1</Value>
    </TaxCatchAll>
    <SaTyDynastyDocumentGuid xmlns="986746b9-21ea-4a10-94d5-c7e2d54bbe5a" xsi:nil="true"/>
    <SaTyTosUserDataRule xmlns="986746b9-21ea-4a10-94d5-c7e2d54bbe5a">Rekisterinpitäjän lakisääteisten velvoitteiden noudattaminen</SaTyTosUserDataRule>
    <SaTyTosTaskGroup xmlns="94a8d9f0-c4e2-4d20-ab2d-dd42ed377098">Hankinnat</SaTyTosTaskGroup>
    <SaTyTosTaskGroupId xmlns="94a8d9f0-c4e2-4d20-ab2d-dd42ed377098">02.03</SaTyTosTaskGroupId>
    <p39f2945831442ffb2b72677709d8610 xmlns="986746b9-21ea-4a10-94d5-c7e2d54bbe5a">
      <Terms xmlns="http://schemas.microsoft.com/office/infopath/2007/PartnerControls"/>
    </p39f2945831442ffb2b72677709d8610>
    <SaTyDocumentUserData xmlns="94a8d9f0-c4e2-4d20-ab2d-dd42ed377098">false</SaTyDocumentUserData>
    <SaTyTosSecurityPeriodRule xmlns="986746b9-21ea-4a10-94d5-c7e2d54bbe5a">Asiakirjan valmistuminen</SaTyTosSecurityPeriodRule>
    <f4b386671deb464d8bb6062959db37ce xmlns="986746b9-21ea-4a10-94d5-c7e2d54bbe5a">
      <Terms xmlns="http://schemas.microsoft.com/office/infopath/2007/PartnerControls"/>
    </f4b386671deb464d8bb6062959db37ce>
    <SaTyTosIssueGroupId xmlns="94a8d9f0-c4e2-4d20-ab2d-dd42ed377098">02.03.07</SaTyTosIssueGroupId>
    <SaTyDynastyDocumentUrl xmlns="986746b9-21ea-4a10-94d5-c7e2d54bbe5a" xsi:nil="true"/>
    <g947cab29b3b46f18713a0acc4648f6c xmlns="986746b9-21ea-4a10-94d5-c7e2d54bbe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Uusi Savonlinna 2022-2023</TermName>
          <TermId xmlns="http://schemas.microsoft.com/office/infopath/2007/PartnerControls">27d0b1ba-3786-40ca-8258-b38b1c026fcd</TermId>
        </TermInfo>
      </Terms>
    </g947cab29b3b46f18713a0acc4648f6c>
    <SaTyTosUserDataRuleId xmlns="986746b9-21ea-4a10-94d5-c7e2d54bbe5a">3</SaTyTosUserDataRuleId>
    <a9215f07bdd34c12927c30fd8ee294e2 xmlns="986746b9-21ea-4a10-94d5-c7e2d54bbe5a">
      <Terms xmlns="http://schemas.microsoft.com/office/infopath/2007/PartnerControls"/>
    </a9215f07bdd34c12927c30fd8ee294e2>
    <SaTyDocumentYear xmlns="94a8d9f0-c4e2-4d20-ab2d-dd42ed377098">2023</SaTyDocumentYear>
    <SaTyTosIssueGroup xmlns="94a8d9f0-c4e2-4d20-ab2d-dd42ed377098">Muut hankinta-asiat</SaTyTosIssueGroup>
    <SaTyTosDocumentTypeId xmlns="94a8d9f0-c4e2-4d20-ab2d-dd42ed377098">Suunnitelma</SaTyTosDocumentTypeId>
    <SaTyTosPreservation xmlns="94a8d9f0-c4e2-4d20-ab2d-dd42ed377098"> v</SaTyTosPreservation>
    <SaTyTosSecurityPeriod xmlns="986746b9-21ea-4a10-94d5-c7e2d54bbe5a">0 v v</SaTyTosSecurityPeriod>
    <SaTyDynastyIntStatus xmlns="986746b9-21ea-4a10-94d5-c7e2d54bbe5a" xsi:nil="true"/>
    <SaTyTosSecurityPeriodRuleId xmlns="986746b9-21ea-4a10-94d5-c7e2d54bbe5a">10</SaTyTosSecurityPeriodRuleId>
    <SaTyTosDocumentType xmlns="94a8d9f0-c4e2-4d20-ab2d-dd42ed377098">Suunnitelma</SaTyTosDocumentType>
  </documentManagement>
</p:properties>
</file>

<file path=customXml/itemProps1.xml><?xml version="1.0" encoding="utf-8"?>
<ds:datastoreItem xmlns:ds="http://schemas.openxmlformats.org/officeDocument/2006/customXml" ds:itemID="{D389582F-AE6E-48EE-8359-4FD139E7AE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923969-2B84-4A96-91DD-DCC89545EEA8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79923A2-9F2E-4E74-8821-43130FFE4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a8d9f0-c4e2-4d20-ab2d-dd42ed377098"/>
    <ds:schemaRef ds:uri="986746b9-21ea-4a10-94d5-c7e2d54bb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55223C4-8312-4744-A796-23AC9D9DF6CB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86746b9-21ea-4a10-94d5-c7e2d54bbe5a"/>
    <ds:schemaRef ds:uri="http://www.w3.org/XML/1998/namespace"/>
    <ds:schemaRef ds:uri="94a8d9f0-c4e2-4d20-ab2d-dd42ed377098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TRAFICOM 1 FI</Template>
  <TotalTime>0</TotalTime>
  <Words>542</Words>
  <Application>Microsoft Office PowerPoint</Application>
  <PresentationFormat>Laajakuva</PresentationFormat>
  <Paragraphs>273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Calibri</vt:lpstr>
      <vt:lpstr>Verdana</vt:lpstr>
      <vt:lpstr>Wingdings 3</vt:lpstr>
      <vt:lpstr>Traficom su</vt:lpstr>
      <vt:lpstr>Maakuntalentojen  tilastotarkastelu</vt:lpstr>
      <vt:lpstr>Kenttäkohtaiset lentomatkustajamäärät 2018-2022 ja alkuvuosi tammi-heinäkuu 2023 Data: FINAVIA</vt:lpstr>
      <vt:lpstr>Täyttöasteiden kehitys 2021-2023 valtion tukemat lennot</vt:lpstr>
      <vt:lpstr>Maakuntalentojen yhteyksien hoito</vt:lpstr>
      <vt:lpstr>Valtion tuen ajallinen vertailu </vt:lpstr>
      <vt:lpstr>Reittikohtaiset tilastot kaudelta 10/2022-7/2023</vt:lpstr>
      <vt:lpstr>Lentojen jakautuminen täyttöasteittain, Kausi 10/2022 – 7/2023 yhteensä -Savonlinnan kausi 3/2023-7/2023</vt:lpstr>
      <vt:lpstr>JOE-HEL  matkustajamäärät ja  lentojen täyttöastejakaumat</vt:lpstr>
      <vt:lpstr>JYV-HEL  matkustajamäärät ja  lentojen täyttöastejakaumat</vt:lpstr>
      <vt:lpstr>KAJ-HEL matkustajamäärät ja  lentojen täyttöastejakaumat</vt:lpstr>
      <vt:lpstr>KEM-HEL –väli eroteltuna matkustajamäärät ja  lentojen täyttöastejakaumat</vt:lpstr>
      <vt:lpstr>KOK-HEL –väli eroteltuna matkustajamäärät ja  lentojen täyttöastejakaumat</vt:lpstr>
      <vt:lpstr>Kolmiolennot Kemi-Kokkola-Helsinki yhteensä matkustajamäärät ja lentojen täyttöastejakaumat</vt:lpstr>
      <vt:lpstr>SVL-HEL matkustajamäärät ja  lentojen täyttöastejakaumat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Maakuntalentojen  matkustajamäärät ja täyttöasteet</dc:title>
  <dc:creator/>
  <cp:lastModifiedBy/>
  <cp:revision>3</cp:revision>
  <dcterms:created xsi:type="dcterms:W3CDTF">2023-01-19T06:44:14Z</dcterms:created>
  <dcterms:modified xsi:type="dcterms:W3CDTF">2023-11-08T10:03:30Z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0x0101000EC482A17D284AEE8290D09FC0D2D6D200C589622A2BFC49F09A63EB8A0400625000D547101D04B4D2499FD796402CF07334</vt:lpwstr>
  </property>
  <property fmtid="{D5CDD505-2E9C-101B-9397-08002B2CF9AE}" pid="3" name="eb88049090c34051aae092bae2056bc2">
    <vt:lpwstr>lentoliikenne|cda25dc5-4382-48f7-8660-b65c0ab30e83</vt:lpwstr>
  </property>
  <property fmtid="{D5CDD505-2E9C-101B-9397-08002B2CF9AE}" pid="4" name="SaTyDocumentLanguage">
    <vt:lpwstr>1;#Suomi|88d960e6-e76c-48a2-b607-f1600797b640</vt:lpwstr>
  </property>
  <property fmtid="{D5CDD505-2E9C-101B-9397-08002B2CF9AE}" pid="5" name="SaTyTosKeywords">
    <vt:lpwstr>20;#lentoliikenne|cda25dc5-4382-48f7-8660-b65c0ab30e83</vt:lpwstr>
  </property>
  <property fmtid="{D5CDD505-2E9C-101B-9397-08002B2CF9AE}" pid="6" name="SaTyDocumentOtherTag">
    <vt:lpwstr>26;#Uusi Savonlinna 2022-2023|27d0b1ba-3786-40ca-8258-b38b1c026fcd</vt:lpwstr>
  </property>
  <property fmtid="{D5CDD505-2E9C-101B-9397-08002B2CF9AE}" pid="7" name="SaTyDocumentOrganisation">
    <vt:lpwstr/>
  </property>
  <property fmtid="{D5CDD505-2E9C-101B-9397-08002B2CF9AE}" pid="8" name="SaTyDocumentMonth">
    <vt:lpwstr/>
  </property>
  <property fmtid="{D5CDD505-2E9C-101B-9397-08002B2CF9AE}" pid="9" name="od82ff796f8549e7b48b0e43c70930a6">
    <vt:lpwstr>Suomi|88d960e6-e76c-48a2-b607-f1600797b640</vt:lpwstr>
  </property>
  <property fmtid="{D5CDD505-2E9C-101B-9397-08002B2CF9AE}" pid="10" name="SaTyDocumentQuartal">
    <vt:lpwstr/>
  </property>
</Properties>
</file>