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65" r:id="rId5"/>
    <p:sldId id="258" r:id="rId6"/>
    <p:sldId id="257" r:id="rId7"/>
    <p:sldId id="266" r:id="rId8"/>
    <p:sldId id="267" r:id="rId9"/>
    <p:sldId id="282" r:id="rId10"/>
    <p:sldId id="305" r:id="rId11"/>
    <p:sldId id="283" r:id="rId12"/>
    <p:sldId id="262" r:id="rId13"/>
    <p:sldId id="268" r:id="rId14"/>
    <p:sldId id="261" r:id="rId15"/>
    <p:sldId id="293" r:id="rId16"/>
    <p:sldId id="260" r:id="rId17"/>
    <p:sldId id="270" r:id="rId18"/>
    <p:sldId id="294" r:id="rId19"/>
    <p:sldId id="271" r:id="rId20"/>
    <p:sldId id="272" r:id="rId21"/>
    <p:sldId id="273" r:id="rId22"/>
    <p:sldId id="274" r:id="rId23"/>
    <p:sldId id="295" r:id="rId24"/>
    <p:sldId id="275" r:id="rId25"/>
    <p:sldId id="276" r:id="rId26"/>
    <p:sldId id="277" r:id="rId27"/>
    <p:sldId id="296" r:id="rId28"/>
    <p:sldId id="285" r:id="rId29"/>
    <p:sldId id="278" r:id="rId30"/>
    <p:sldId id="297" r:id="rId31"/>
    <p:sldId id="279" r:id="rId32"/>
    <p:sldId id="286" r:id="rId33"/>
    <p:sldId id="281" r:id="rId34"/>
    <p:sldId id="287" r:id="rId35"/>
    <p:sldId id="298" r:id="rId36"/>
    <p:sldId id="288" r:id="rId37"/>
    <p:sldId id="289" r:id="rId38"/>
    <p:sldId id="290" r:id="rId39"/>
    <p:sldId id="299" r:id="rId40"/>
    <p:sldId id="280" r:id="rId41"/>
    <p:sldId id="291" r:id="rId42"/>
    <p:sldId id="292" r:id="rId43"/>
    <p:sldId id="300" r:id="rId44"/>
    <p:sldId id="263" r:id="rId45"/>
    <p:sldId id="302" r:id="rId46"/>
    <p:sldId id="301" r:id="rId47"/>
    <p:sldId id="303" r:id="rId48"/>
    <p:sldId id="304" r:id="rId49"/>
    <p:sldId id="264" r:id="rId50"/>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433CE-DFF6-4FA2-9CFA-E5C55575FCCF}" v="297" dt="2021-06-03T13:10:34.020"/>
    <p1510:client id="{D5A753FA-EF82-483D-9162-A3C1C95B7BCF}" v="2" dt="2021-06-07T09:57:49.25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7"/>
    <p:restoredTop sz="94661"/>
  </p:normalViewPr>
  <p:slideViewPr>
    <p:cSldViewPr snapToGrid="0" snapToObjects="1">
      <p:cViewPr varScale="1">
        <p:scale>
          <a:sx n="114" d="100"/>
          <a:sy n="114"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fysiry.sharepoint.com/kuntoutusyrittajat/Yhteiset%20tiedostot/0%20J&#196;SENKYSELYT/Kysely%20j&#228;senille%202021/LAUSU%20STRATEGIATY&#214;H&#214;N_Perusraportt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3" Type="http://schemas.openxmlformats.org/officeDocument/2006/relationships/oleObject" Target="https://fysiry.sharepoint.com/kuntoutusyrittajat/Yhteiset%20tiedostot/0%20J&#196;SENKYSELYT/Kysely%20j&#228;senille%202021/LAUSU%20STRATEGIATY&#214;H&#214;N_Perusraportt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ysiry.sharepoint.com/kuntoutusyrittajat/Yhteiset%20tiedostot/0%20J&#196;SENKYSELYT/Kysely%20j&#228;senille%202021/LAUSU%20STRATEGIATY&#214;H&#214;N_Perusraportt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'mitä palveluja'!$A$3:$A$11</c:f>
              <c:strCache>
                <c:ptCount val="9"/>
                <c:pt idx="0">
                  <c:v>Toimialan tuntevaa lakineuvontaa</c:v>
                </c:pt>
                <c:pt idx="1">
                  <c:v>Vaikuttava edunvalvontaa</c:v>
                </c:pt>
                <c:pt idx="2">
                  <c:v>Oikea-aikaista tietoa ajankohtaisista asioista</c:v>
                </c:pt>
                <c:pt idx="3">
                  <c:v>Potilasasiamiespalvelua</c:v>
                </c:pt>
                <c:pt idx="4">
                  <c:v>Alennusta ammatillisista täydennyskoulutuksista (Suomen Kuntoutuskouluttajat Oy)</c:v>
                </c:pt>
                <c:pt idx="5">
                  <c:v>Koulutusta ja valmennusta yrittäjyyteen</c:v>
                </c:pt>
                <c:pt idx="6">
                  <c:v>Verkostoitumista muiden terapiayrittäjien kanssa</c:v>
                </c:pt>
                <c:pt idx="7">
                  <c:v>Rahanarvoisia jäsenetuja kumppaneilta</c:v>
                </c:pt>
                <c:pt idx="8">
                  <c:v>Muuta</c:v>
                </c:pt>
              </c:strCache>
            </c:strRef>
          </c:cat>
          <c:val>
            <c:numRef>
              <c:f>'mitä palveluja'!$B$3:$B$11</c:f>
              <c:numCache>
                <c:formatCode>General</c:formatCode>
                <c:ptCount val="9"/>
                <c:pt idx="0">
                  <c:v>20</c:v>
                </c:pt>
                <c:pt idx="1">
                  <c:v>19</c:v>
                </c:pt>
                <c:pt idx="2">
                  <c:v>18</c:v>
                </c:pt>
                <c:pt idx="3">
                  <c:v>13</c:v>
                </c:pt>
                <c:pt idx="4">
                  <c:v>6</c:v>
                </c:pt>
                <c:pt idx="5">
                  <c:v>4</c:v>
                </c:pt>
                <c:pt idx="6">
                  <c:v>3</c:v>
                </c:pt>
                <c:pt idx="7">
                  <c:v>2</c:v>
                </c:pt>
                <c:pt idx="8">
                  <c:v>0</c:v>
                </c:pt>
              </c:numCache>
            </c:numRef>
          </c:val>
          <c:extLst>
            <c:ext xmlns:c16="http://schemas.microsoft.com/office/drawing/2014/chart" uri="{C3380CC4-5D6E-409C-BE32-E72D297353CC}">
              <c16:uniqueId val="{00000000-E151-4438-BFC2-61671D11BDBD}"/>
            </c:ext>
          </c:extLst>
        </c:ser>
        <c:dLbls>
          <c:showLegendKey val="0"/>
          <c:showVal val="0"/>
          <c:showCatName val="0"/>
          <c:showSerName val="0"/>
          <c:showPercent val="0"/>
          <c:showBubbleSize val="0"/>
        </c:dLbls>
        <c:gapWidth val="219"/>
        <c:overlap val="-27"/>
        <c:axId val="478417656"/>
        <c:axId val="478418640"/>
      </c:barChart>
      <c:catAx>
        <c:axId val="47841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i-FI"/>
          </a:p>
        </c:txPr>
        <c:crossAx val="478418640"/>
        <c:crosses val="autoZero"/>
        <c:auto val="1"/>
        <c:lblAlgn val="ctr"/>
        <c:lblOffset val="100"/>
        <c:noMultiLvlLbl val="0"/>
      </c:catAx>
      <c:valAx>
        <c:axId val="47841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841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Sheet1!$DM$33:$DM$41</c:f>
              <c:strCache>
                <c:ptCount val="9"/>
                <c:pt idx="0">
                  <c:v>Itsemaksavat asiakkaat ovat merkittävä asiakasryhmä</c:v>
                </c:pt>
                <c:pt idx="1">
                  <c:v>Iso kumppani on ratkaiseva menestystekijä (Kela, kunta, vakuutusyhtiö, sairaanhoitopiiri, yksityinen yritys)</c:v>
                </c:pt>
                <c:pt idx="2">
                  <c:v>Etämahdollisuus asiakkaisiin oltava</c:v>
                </c:pt>
                <c:pt idx="3">
                  <c:v>Ennaltaehkäisevään kuntoutukseen vaikutetaan</c:v>
                </c:pt>
                <c:pt idx="4">
                  <c:v>Kaiken kokoisille yrityksille on tilaa toimia</c:v>
                </c:pt>
                <c:pt idx="5">
                  <c:v>Syvällisellä erikoistumisella voi pärjätä</c:v>
                </c:pt>
                <c:pt idx="6">
                  <c:v>Asiakaskanta lisääntyy ikääntymisen myötä</c:v>
                </c:pt>
                <c:pt idx="7">
                  <c:v>Ei pärjää, ellei monipuolista tarjontaa</c:v>
                </c:pt>
                <c:pt idx="8">
                  <c:v>Muu mikä?</c:v>
                </c:pt>
              </c:strCache>
            </c:strRef>
          </c:cat>
          <c:val>
            <c:numRef>
              <c:f>Sheet1!$DO$33:$DO$41</c:f>
              <c:numCache>
                <c:formatCode>0.0</c:formatCode>
                <c:ptCount val="9"/>
                <c:pt idx="0">
                  <c:v>17.346938775510203</c:v>
                </c:pt>
                <c:pt idx="1">
                  <c:v>16.326530612244898</c:v>
                </c:pt>
                <c:pt idx="2">
                  <c:v>13.26530612244898</c:v>
                </c:pt>
                <c:pt idx="3">
                  <c:v>12.244897959183673</c:v>
                </c:pt>
                <c:pt idx="4">
                  <c:v>11.224489795918368</c:v>
                </c:pt>
                <c:pt idx="5">
                  <c:v>11.224489795918368</c:v>
                </c:pt>
                <c:pt idx="6">
                  <c:v>7.1428571428571432</c:v>
                </c:pt>
                <c:pt idx="7">
                  <c:v>7.1428571428571432</c:v>
                </c:pt>
                <c:pt idx="8">
                  <c:v>4.0816326530612246</c:v>
                </c:pt>
              </c:numCache>
            </c:numRef>
          </c:val>
          <c:extLst>
            <c:ext xmlns:c16="http://schemas.microsoft.com/office/drawing/2014/chart" uri="{C3380CC4-5D6E-409C-BE32-E72D297353CC}">
              <c16:uniqueId val="{00000000-09A9-49EC-B4A7-9835ED1EBE78}"/>
            </c:ext>
          </c:extLst>
        </c:ser>
        <c:dLbls>
          <c:showLegendKey val="0"/>
          <c:showVal val="0"/>
          <c:showCatName val="0"/>
          <c:showSerName val="0"/>
          <c:showPercent val="0"/>
          <c:showBubbleSize val="0"/>
        </c:dLbls>
        <c:gapWidth val="219"/>
        <c:overlap val="-27"/>
        <c:axId val="513773152"/>
        <c:axId val="513781680"/>
      </c:barChart>
      <c:catAx>
        <c:axId val="51377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781680"/>
        <c:crosses val="autoZero"/>
        <c:auto val="1"/>
        <c:lblAlgn val="ctr"/>
        <c:lblOffset val="100"/>
        <c:noMultiLvlLbl val="0"/>
      </c:catAx>
      <c:valAx>
        <c:axId val="513781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377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33645794275716"/>
          <c:y val="0.21147553483188902"/>
          <c:w val="0.48660750739490899"/>
          <c:h val="0.68505637912579365"/>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E04-421C-AB8D-B0A395108A4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E04-421C-AB8D-B0A395108A4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E04-421C-AB8D-B0A395108A4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E04-421C-AB8D-B0A395108A4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E04-421C-AB8D-B0A395108A4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E04-421C-AB8D-B0A395108A4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E04-421C-AB8D-B0A395108A4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E04-421C-AB8D-B0A395108A46}"/>
              </c:ext>
            </c:extLst>
          </c:dPt>
          <c:dLbls>
            <c:dLbl>
              <c:idx val="0"/>
              <c:layout>
                <c:manualLayout>
                  <c:x val="-1.0582010582010533E-2"/>
                  <c:y val="-5.214152700186219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04-421C-AB8D-B0A395108A46}"/>
                </c:ext>
              </c:extLst>
            </c:dLbl>
            <c:dLbl>
              <c:idx val="1"/>
              <c:layout>
                <c:manualLayout>
                  <c:x val="4.4973544973544874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5962962962962965"/>
                      <c:h val="0.23845452279358934"/>
                    </c:manualLayout>
                  </c15:layout>
                </c:ext>
                <c:ext xmlns:c16="http://schemas.microsoft.com/office/drawing/2014/chart" uri="{C3380CC4-5D6E-409C-BE32-E72D297353CC}">
                  <c16:uniqueId val="{00000003-1E04-421C-AB8D-B0A395108A46}"/>
                </c:ext>
              </c:extLst>
            </c:dLbl>
            <c:dLbl>
              <c:idx val="2"/>
              <c:layout>
                <c:manualLayout>
                  <c:x val="0.10052910052910062"/>
                  <c:y val="5.586592178770949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04-421C-AB8D-B0A395108A46}"/>
                </c:ext>
              </c:extLst>
            </c:dLbl>
            <c:dLbl>
              <c:idx val="3"/>
              <c:layout>
                <c:manualLayout>
                  <c:x val="8.73015873015872E-2"/>
                  <c:y val="4.469273743016759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04-421C-AB8D-B0A395108A46}"/>
                </c:ext>
              </c:extLst>
            </c:dLbl>
            <c:dLbl>
              <c:idx val="4"/>
              <c:layout>
                <c:manualLayout>
                  <c:x val="-4.232804232804234E-2"/>
                  <c:y val="-2.2346368715083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2587301587301586"/>
                      <c:h val="0.23845452279358934"/>
                    </c:manualLayout>
                  </c15:layout>
                </c:ext>
                <c:ext xmlns:c16="http://schemas.microsoft.com/office/drawing/2014/chart" uri="{C3380CC4-5D6E-409C-BE32-E72D297353CC}">
                  <c16:uniqueId val="{00000009-1E04-421C-AB8D-B0A395108A46}"/>
                </c:ext>
              </c:extLst>
            </c:dLbl>
            <c:dLbl>
              <c:idx val="5"/>
              <c:layout>
                <c:manualLayout>
                  <c:x val="-7.9365079365079375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E04-421C-AB8D-B0A395108A46}"/>
                </c:ext>
              </c:extLst>
            </c:dLbl>
            <c:dLbl>
              <c:idx val="6"/>
              <c:layout>
                <c:manualLayout>
                  <c:x val="-8.4627225817963281E-2"/>
                  <c:y val="-1.67573057971045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E04-421C-AB8D-B0A395108A46}"/>
                </c:ext>
              </c:extLst>
            </c:dLbl>
            <c:dLbl>
              <c:idx val="7"/>
              <c:layout>
                <c:manualLayout>
                  <c:x val="-6.9277308012349298E-2"/>
                  <c:y val="-5.661677776138111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E04-421C-AB8D-B0A395108A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Sheet1!$DW$32:$DW$39</c:f>
              <c:strCache>
                <c:ptCount val="8"/>
                <c:pt idx="0">
                  <c:v>Maksusitoumus hidastelee</c:v>
                </c:pt>
                <c:pt idx="1">
                  <c:v>Julkinen palveluntuotanto on ensisijainen</c:v>
                </c:pt>
                <c:pt idx="2">
                  <c:v>Työnantaja ohjaa kuntoutujan muualle</c:v>
                </c:pt>
                <c:pt idx="3">
                  <c:v>Vakuutusyhtiö ohjaa kuntoutujan muualle</c:v>
                </c:pt>
                <c:pt idx="4">
                  <c:v>Terveydenhuollon yksikkö ohjaa kuntoutujan muualle</c:v>
                </c:pt>
                <c:pt idx="5">
                  <c:v>Asiakas itse päättää kuntoutua muualla</c:v>
                </c:pt>
                <c:pt idx="6">
                  <c:v>Muu, mikä</c:v>
                </c:pt>
                <c:pt idx="7">
                  <c:v>Asia ei ole minulle olennainen</c:v>
                </c:pt>
              </c:strCache>
            </c:strRef>
          </c:cat>
          <c:val>
            <c:numRef>
              <c:f>Sheet1!$DX$32:$DX$39</c:f>
              <c:numCache>
                <c:formatCode>General</c:formatCode>
                <c:ptCount val="8"/>
                <c:pt idx="0">
                  <c:v>1</c:v>
                </c:pt>
                <c:pt idx="1">
                  <c:v>2</c:v>
                </c:pt>
                <c:pt idx="2">
                  <c:v>2</c:v>
                </c:pt>
                <c:pt idx="3">
                  <c:v>8</c:v>
                </c:pt>
                <c:pt idx="4">
                  <c:v>8</c:v>
                </c:pt>
                <c:pt idx="5">
                  <c:v>2</c:v>
                </c:pt>
                <c:pt idx="6">
                  <c:v>2</c:v>
                </c:pt>
                <c:pt idx="7">
                  <c:v>2</c:v>
                </c:pt>
              </c:numCache>
            </c:numRef>
          </c:val>
          <c:extLst>
            <c:ext xmlns:c16="http://schemas.microsoft.com/office/drawing/2014/chart" uri="{C3380CC4-5D6E-409C-BE32-E72D297353CC}">
              <c16:uniqueId val="{00000010-1E04-421C-AB8D-B0A395108A46}"/>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23048053572743"/>
          <c:y val="0.1833574311982932"/>
          <c:w val="0.47361795897008191"/>
          <c:h val="0.71125784715507034"/>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098-49FA-900C-1C89E440568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098-49FA-900C-1C89E440568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098-49FA-900C-1C89E440568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098-49FA-900C-1C89E440568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098-49FA-900C-1C89E440568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098-49FA-900C-1C89E4405688}"/>
              </c:ext>
            </c:extLst>
          </c:dPt>
          <c:dLbls>
            <c:dLbl>
              <c:idx val="0"/>
              <c:layout>
                <c:manualLayout>
                  <c:x val="2.5960539979231569E-2"/>
                  <c:y val="-1.55945419103313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98-49FA-900C-1C89E4405688}"/>
                </c:ext>
              </c:extLst>
            </c:dLbl>
            <c:dLbl>
              <c:idx val="1"/>
              <c:layout>
                <c:manualLayout>
                  <c:x val="-0.24143302180685358"/>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098-49FA-900C-1C89E4405688}"/>
                </c:ext>
              </c:extLst>
            </c:dLbl>
            <c:dLbl>
              <c:idx val="2"/>
              <c:layout>
                <c:manualLayout>
                  <c:x val="-4.6728971962616821E-2"/>
                  <c:y val="-7.797270955165691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098-49FA-900C-1C89E4405688}"/>
                </c:ext>
              </c:extLst>
            </c:dLbl>
            <c:dLbl>
              <c:idx val="3"/>
              <c:layout>
                <c:manualLayout>
                  <c:x val="-1.4278296988577362E-2"/>
                  <c:y val="-1.559454191033138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1095534787123571"/>
                      <c:h val="0.24961028994182743"/>
                    </c:manualLayout>
                  </c15:layout>
                </c:ext>
                <c:ext xmlns:c16="http://schemas.microsoft.com/office/drawing/2014/chart" uri="{C3380CC4-5D6E-409C-BE32-E72D297353CC}">
                  <c16:uniqueId val="{00000007-C098-49FA-900C-1C89E4405688}"/>
                </c:ext>
              </c:extLst>
            </c:dLbl>
            <c:dLbl>
              <c:idx val="4"/>
              <c:layout>
                <c:manualLayout>
                  <c:x val="-3.1152647975077906E-2"/>
                  <c:y val="-1.169590643274854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098-49FA-900C-1C89E4405688}"/>
                </c:ext>
              </c:extLst>
            </c:dLbl>
            <c:dLbl>
              <c:idx val="5"/>
              <c:layout>
                <c:manualLayout>
                  <c:x val="0.1453790238836967"/>
                  <c:y val="-2.729044834307993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098-49FA-900C-1C89E440568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Sheet1!$EE$32:$EE$37</c:f>
              <c:strCache>
                <c:ptCount val="6"/>
                <c:pt idx="0">
                  <c:v>Alueen kuntien/sairaanhoitopiirien kuntoutuksen viranhaltijoiden</c:v>
                </c:pt>
                <c:pt idx="1">
                  <c:v>Saman terapia-alan yritysten </c:v>
                </c:pt>
                <c:pt idx="2">
                  <c:v>Muiden terapia-alojen yritysten</c:v>
                </c:pt>
                <c:pt idx="3">
                  <c:v>Kansanedustajien tai muiden päättäjien kanssa</c:v>
                </c:pt>
                <c:pt idx="4">
                  <c:v>Muiden eri ammattialojen yrittäjien kanssa</c:v>
                </c:pt>
                <c:pt idx="5">
                  <c:v>Keiden muiden</c:v>
                </c:pt>
              </c:strCache>
            </c:strRef>
          </c:cat>
          <c:val>
            <c:numRef>
              <c:f>Sheet1!$EF$32:$EF$37</c:f>
              <c:numCache>
                <c:formatCode>General</c:formatCode>
                <c:ptCount val="6"/>
                <c:pt idx="0">
                  <c:v>21</c:v>
                </c:pt>
                <c:pt idx="1">
                  <c:v>11</c:v>
                </c:pt>
                <c:pt idx="2">
                  <c:v>8</c:v>
                </c:pt>
                <c:pt idx="3">
                  <c:v>5</c:v>
                </c:pt>
                <c:pt idx="4">
                  <c:v>6</c:v>
                </c:pt>
                <c:pt idx="5">
                  <c:v>2</c:v>
                </c:pt>
              </c:numCache>
            </c:numRef>
          </c:val>
          <c:extLst>
            <c:ext xmlns:c16="http://schemas.microsoft.com/office/drawing/2014/chart" uri="{C3380CC4-5D6E-409C-BE32-E72D297353CC}">
              <c16:uniqueId val="{0000000C-C098-49FA-900C-1C89E4405688}"/>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33020765317921"/>
          <c:y val="0.34306557973219309"/>
          <c:w val="0.38583184961613776"/>
          <c:h val="0.39514915124773492"/>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BD4-4559-8428-E2D0F2504CA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BD4-4559-8428-E2D0F2504C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BD4-4559-8428-E2D0F2504CA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BD4-4559-8428-E2D0F2504C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BD4-4559-8428-E2D0F2504CA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BD4-4559-8428-E2D0F2504CA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BD4-4559-8428-E2D0F2504CA6}"/>
              </c:ext>
            </c:extLst>
          </c:dPt>
          <c:dLbls>
            <c:dLbl>
              <c:idx val="0"/>
              <c:layout>
                <c:manualLayout>
                  <c:x val="2.5895849665219527E-2"/>
                  <c:y val="8.068289037728196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4146184816808897"/>
                      <c:h val="0.22781635373789666"/>
                    </c:manualLayout>
                  </c15:layout>
                </c:ext>
                <c:ext xmlns:c16="http://schemas.microsoft.com/office/drawing/2014/chart" uri="{C3380CC4-5D6E-409C-BE32-E72D297353CC}">
                  <c16:uniqueId val="{00000001-6BD4-4559-8428-E2D0F2504CA6}"/>
                </c:ext>
              </c:extLst>
            </c:dLbl>
            <c:dLbl>
              <c:idx val="1"/>
              <c:layout>
                <c:manualLayout>
                  <c:x val="6.341034233816506E-2"/>
                  <c:y val="-2.901407655049858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3313386663987576"/>
                      <c:h val="0.22254097799818817"/>
                    </c:manualLayout>
                  </c15:layout>
                </c:ext>
                <c:ext xmlns:c16="http://schemas.microsoft.com/office/drawing/2014/chart" uri="{C3380CC4-5D6E-409C-BE32-E72D297353CC}">
                  <c16:uniqueId val="{00000003-6BD4-4559-8428-E2D0F2504CA6}"/>
                </c:ext>
              </c:extLst>
            </c:dLbl>
            <c:dLbl>
              <c:idx val="2"/>
              <c:layout>
                <c:manualLayout>
                  <c:x val="-2.9239766081871343E-2"/>
                  <c:y val="3.82342718109140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D4-4559-8428-E2D0F2504CA6}"/>
                </c:ext>
              </c:extLst>
            </c:dLbl>
            <c:dLbl>
              <c:idx val="3"/>
              <c:layout>
                <c:manualLayout>
                  <c:x val="-7.4878464570203751E-2"/>
                  <c:y val="8.5167107763899769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1732581449858899"/>
                      <c:h val="0.1429080267096611"/>
                    </c:manualLayout>
                  </c15:layout>
                </c:ext>
                <c:ext xmlns:c16="http://schemas.microsoft.com/office/drawing/2014/chart" uri="{C3380CC4-5D6E-409C-BE32-E72D297353CC}">
                  <c16:uniqueId val="{00000007-6BD4-4559-8428-E2D0F2504CA6}"/>
                </c:ext>
              </c:extLst>
            </c:dLbl>
            <c:dLbl>
              <c:idx val="4"/>
              <c:layout>
                <c:manualLayout>
                  <c:x val="-9.6836815176860269E-2"/>
                  <c:y val="-4.496325666625197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D4-4559-8428-E2D0F2504CA6}"/>
                </c:ext>
              </c:extLst>
            </c:dLbl>
            <c:dLbl>
              <c:idx val="5"/>
              <c:layout>
                <c:manualLayout>
                  <c:x val="8.3173916659735007E-3"/>
                  <c:y val="-8.704254118528638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D4-4559-8428-E2D0F2504CA6}"/>
                </c:ext>
              </c:extLst>
            </c:dLbl>
            <c:dLbl>
              <c:idx val="6"/>
              <c:layout>
                <c:manualLayout>
                  <c:x val="0.14619883040935663"/>
                  <c:y val="-5.561348627042057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D4-4559-8428-E2D0F2504C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Sheet1!$EL$32:$EL$38</c:f>
              <c:strCache>
                <c:ptCount val="7"/>
                <c:pt idx="0">
                  <c:v>Järjestää pysyvän alustan verkostoitumiselle</c:v>
                </c:pt>
                <c:pt idx="1">
                  <c:v>Järjestää Etä-tilaisuuksia, esim. Teams tai webinaarit</c:v>
                </c:pt>
                <c:pt idx="2">
                  <c:v>Lähitilaisuuksia</c:v>
                </c:pt>
                <c:pt idx="3">
                  <c:v>Tapahtumat</c:v>
                </c:pt>
                <c:pt idx="4">
                  <c:v>Oppilaitosten henkilökunnan kanssa</c:v>
                </c:pt>
                <c:pt idx="5">
                  <c:v>Oppilaitosten opiskelijoiden kanssa</c:v>
                </c:pt>
                <c:pt idx="6">
                  <c:v>Muuten, miten</c:v>
                </c:pt>
              </c:strCache>
            </c:strRef>
          </c:cat>
          <c:val>
            <c:numRef>
              <c:f>Sheet1!$EM$32:$EM$38</c:f>
              <c:numCache>
                <c:formatCode>General</c:formatCode>
                <c:ptCount val="7"/>
                <c:pt idx="0">
                  <c:v>10</c:v>
                </c:pt>
                <c:pt idx="1">
                  <c:v>9</c:v>
                </c:pt>
                <c:pt idx="2">
                  <c:v>6</c:v>
                </c:pt>
                <c:pt idx="3">
                  <c:v>5</c:v>
                </c:pt>
                <c:pt idx="4">
                  <c:v>2</c:v>
                </c:pt>
                <c:pt idx="5">
                  <c:v>1</c:v>
                </c:pt>
                <c:pt idx="6">
                  <c:v>0</c:v>
                </c:pt>
              </c:numCache>
            </c:numRef>
          </c:val>
          <c:extLst>
            <c:ext xmlns:c16="http://schemas.microsoft.com/office/drawing/2014/chart" uri="{C3380CC4-5D6E-409C-BE32-E72D297353CC}">
              <c16:uniqueId val="{0000000E-6BD4-4559-8428-E2D0F2504CA6}"/>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22453703703703703"/>
          <c:w val="0.3972222222222222"/>
          <c:h val="0.66203703703703709"/>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94F-4AAE-B41F-331B41D074D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94F-4AAE-B41F-331B41D074D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94F-4AAE-B41F-331B41D074D7}"/>
              </c:ext>
            </c:extLst>
          </c:dPt>
          <c:dLbls>
            <c:dLbl>
              <c:idx val="0"/>
              <c:layout>
                <c:manualLayout>
                  <c:x val="7.8816152429197595E-2"/>
                  <c:y val="-2.521731943369247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4F-4AAE-B41F-331B41D074D7}"/>
                </c:ext>
              </c:extLst>
            </c:dLbl>
            <c:dLbl>
              <c:idx val="1"/>
              <c:layout>
                <c:manualLayout>
                  <c:x val="0.10640180577941676"/>
                  <c:y val="-4.09781440797502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4F-4AAE-B41F-331B41D074D7}"/>
                </c:ext>
              </c:extLst>
            </c:dLbl>
            <c:dLbl>
              <c:idx val="2"/>
              <c:layout>
                <c:manualLayout>
                  <c:x val="-7.2248139726764471E-2"/>
                  <c:y val="1.576082464605779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4F-4AAE-B41F-331B41D074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Sheet1!$ET$32:$ET$34</c:f>
              <c:strCache>
                <c:ptCount val="3"/>
                <c:pt idx="0">
                  <c:v>1 Edunvalvonta ja vaikuttaminen</c:v>
                </c:pt>
                <c:pt idx="1">
                  <c:v>2 Jäsenpalvelut ja tapahtumat </c:v>
                </c:pt>
                <c:pt idx="2">
                  <c:v>Ei vastausta</c:v>
                </c:pt>
              </c:strCache>
            </c:strRef>
          </c:cat>
          <c:val>
            <c:numRef>
              <c:f>Sheet1!$EU$32:$EU$34</c:f>
              <c:numCache>
                <c:formatCode>General</c:formatCode>
                <c:ptCount val="3"/>
                <c:pt idx="0">
                  <c:v>7</c:v>
                </c:pt>
                <c:pt idx="1">
                  <c:v>9</c:v>
                </c:pt>
                <c:pt idx="2">
                  <c:v>11</c:v>
                </c:pt>
              </c:numCache>
            </c:numRef>
          </c:val>
          <c:extLst>
            <c:ext xmlns:c16="http://schemas.microsoft.com/office/drawing/2014/chart" uri="{C3380CC4-5D6E-409C-BE32-E72D297353CC}">
              <c16:uniqueId val="{00000006-394F-4AAE-B41F-331B41D074D7}"/>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23090586496924698"/>
          <c:w val="0.38878366887168558"/>
          <c:h val="0.59677665426374982"/>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5B3-4E1D-81CF-A740598E69B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5B3-4E1D-81CF-A740598E69B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5B3-4E1D-81CF-A740598E69B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5B3-4E1D-81CF-A740598E69B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5B3-4E1D-81CF-A740598E69B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5B3-4E1D-81CF-A740598E69B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5B3-4E1D-81CF-A740598E69B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extLst>
                <c:ext xmlns:c15="http://schemas.microsoft.com/office/drawing/2012/chart" uri="{CE6537A1-D6FC-4f65-9D91-7224C49458BB}">
                  <c15:layout>
                    <c:manualLayout>
                      <c:w val="0.28755268669957629"/>
                      <c:h val="0.40489788076813327"/>
                    </c:manualLayout>
                  </c15:layout>
                </c:ext>
                <c:ext xmlns:c16="http://schemas.microsoft.com/office/drawing/2014/chart" uri="{C3380CC4-5D6E-409C-BE32-E72D297353CC}">
                  <c16:uniqueId val="{00000001-15B3-4E1D-81CF-A740598E69B9}"/>
                </c:ext>
              </c:extLst>
            </c:dLbl>
            <c:dLbl>
              <c:idx val="1"/>
              <c:layout>
                <c:manualLayout>
                  <c:x val="5.6100981767180841E-2"/>
                  <c:y val="-1.43523501973448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B3-4E1D-81CF-A740598E69B9}"/>
                </c:ext>
              </c:extLst>
            </c:dLbl>
            <c:dLbl>
              <c:idx val="2"/>
              <c:layout>
                <c:manualLayout>
                  <c:x val="6.545114539504443E-2"/>
                  <c:y val="-3.588087549336203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32277924410921288"/>
                      <c:h val="0.2735199138858988"/>
                    </c:manualLayout>
                  </c15:layout>
                </c:ext>
                <c:ext xmlns:c16="http://schemas.microsoft.com/office/drawing/2014/chart" uri="{C3380CC4-5D6E-409C-BE32-E72D297353CC}">
                  <c16:uniqueId val="{00000005-15B3-4E1D-81CF-A740598E69B9}"/>
                </c:ext>
              </c:extLst>
            </c:dLbl>
            <c:dLbl>
              <c:idx val="3"/>
              <c:layout>
                <c:manualLayout>
                  <c:x val="-6.7788686302010306E-2"/>
                  <c:y val="-1.435235019734494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B3-4E1D-81CF-A740598E69B9}"/>
                </c:ext>
              </c:extLst>
            </c:dLbl>
            <c:dLbl>
              <c:idx val="4"/>
              <c:layout>
                <c:manualLayout>
                  <c:x val="-7.9476390836839661E-2"/>
                  <c:y val="1.076426264800861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5B3-4E1D-81CF-A740598E69B9}"/>
                </c:ext>
              </c:extLst>
            </c:dLbl>
            <c:dLbl>
              <c:idx val="5"/>
              <c:layout>
                <c:manualLayout>
                  <c:x val="-4.6750818139317439E-2"/>
                  <c:y val="-6.099748833871546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5B3-4E1D-81CF-A740598E69B9}"/>
                </c:ext>
              </c:extLst>
            </c:dLbl>
            <c:dLbl>
              <c:idx val="6"/>
              <c:layout>
                <c:manualLayout>
                  <c:x val="3.0388031790556335E-2"/>
                  <c:y val="-2.870470039468963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5B3-4E1D-81CF-A740598E69B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Sheet1!$EV$32:$EV$38</c:f>
              <c:strCache>
                <c:ptCount val="7"/>
                <c:pt idx="0">
                  <c:v>Nykyinen (yrittäjät + työsuhteiset kokoaikaiseksi muutettuna). Kaikki yrityksen työsuhteiset henkilöt luetaan mukaan</c:v>
                </c:pt>
                <c:pt idx="1">
                  <c:v>Yrittäjät + vain kuntoutuksen työntekijät</c:v>
                </c:pt>
                <c:pt idx="2">
                  <c:v>Yrittäjät + vain terapeutit (sekä työsuhteiset että ammatinharjoittajat.)</c:v>
                </c:pt>
                <c:pt idx="3">
                  <c:v>Liikevaihdon mukaan porrastettu</c:v>
                </c:pt>
                <c:pt idx="4">
                  <c:v>Muu, mikä?</c:v>
                </c:pt>
                <c:pt idx="5">
                  <c:v>En osaa sanoa</c:v>
                </c:pt>
                <c:pt idx="6">
                  <c:v>Toimipisteiden määrään perustuva</c:v>
                </c:pt>
              </c:strCache>
            </c:strRef>
          </c:cat>
          <c:val>
            <c:numRef>
              <c:f>Sheet1!$EW$32:$EW$38</c:f>
              <c:numCache>
                <c:formatCode>General</c:formatCode>
                <c:ptCount val="7"/>
                <c:pt idx="0">
                  <c:v>6</c:v>
                </c:pt>
                <c:pt idx="1">
                  <c:v>5</c:v>
                </c:pt>
                <c:pt idx="2">
                  <c:v>2</c:v>
                </c:pt>
                <c:pt idx="3">
                  <c:v>9</c:v>
                </c:pt>
                <c:pt idx="4">
                  <c:v>0</c:v>
                </c:pt>
                <c:pt idx="5">
                  <c:v>4</c:v>
                </c:pt>
                <c:pt idx="6">
                  <c:v>3</c:v>
                </c:pt>
              </c:numCache>
            </c:numRef>
          </c:val>
          <c:extLst>
            <c:ext xmlns:c16="http://schemas.microsoft.com/office/drawing/2014/chart" uri="{C3380CC4-5D6E-409C-BE32-E72D297353CC}">
              <c16:uniqueId val="{0000000E-15B3-4E1D-81CF-A740598E69B9}"/>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38025393884588"/>
          <c:y val="0.19710839811336014"/>
          <c:w val="0.46221428203827464"/>
          <c:h val="0.70142613682322652"/>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015-4EB8-B239-D21741C46E8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015-4EB8-B239-D21741C46E8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015-4EB8-B239-D21741C46E8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015-4EB8-B239-D21741C46E8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015-4EB8-B239-D21741C46E8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015-4EB8-B239-D21741C46E8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015-4EB8-B239-D21741C46E81}"/>
              </c:ext>
            </c:extLst>
          </c:dPt>
          <c:dLbls>
            <c:dLbl>
              <c:idx val="0"/>
              <c:layout>
                <c:manualLayout>
                  <c:x val="3.7348272642390289E-2"/>
                  <c:y val="3.542330853701735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15-4EB8-B239-D21741C46E81}"/>
                </c:ext>
              </c:extLst>
            </c:dLbl>
            <c:dLbl>
              <c:idx val="1"/>
              <c:layout>
                <c:manualLayout>
                  <c:x val="5.3688141923436128E-2"/>
                  <c:y val="3.542330853701735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15-4EB8-B239-D21741C46E81}"/>
                </c:ext>
              </c:extLst>
            </c:dLbl>
            <c:dLbl>
              <c:idx val="2"/>
              <c:layout>
                <c:manualLayout>
                  <c:x val="6.8200482292654588E-2"/>
                  <c:y val="-0.138151042756212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2322595704948647"/>
                      <c:h val="0.27003188097768327"/>
                    </c:manualLayout>
                  </c15:layout>
                </c:ext>
                <c:ext xmlns:c16="http://schemas.microsoft.com/office/drawing/2014/chart" uri="{C3380CC4-5D6E-409C-BE32-E72D297353CC}">
                  <c16:uniqueId val="{00000005-0015-4EB8-B239-D21741C46E81}"/>
                </c:ext>
              </c:extLst>
            </c:dLbl>
            <c:dLbl>
              <c:idx val="3"/>
              <c:layout>
                <c:manualLayout>
                  <c:x val="0.14005602240896359"/>
                  <c:y val="-3.542330853701735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15-4EB8-B239-D21741C46E81}"/>
                </c:ext>
              </c:extLst>
            </c:dLbl>
            <c:dLbl>
              <c:idx val="4"/>
              <c:layout>
                <c:manualLayout>
                  <c:x val="-7.8197945845004668E-2"/>
                  <c:y val="-1.41693234148069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2404295051353876"/>
                      <c:h val="0.44296847325540206"/>
                    </c:manualLayout>
                  </c15:layout>
                </c:ext>
                <c:ext xmlns:c16="http://schemas.microsoft.com/office/drawing/2014/chart" uri="{C3380CC4-5D6E-409C-BE32-E72D297353CC}">
                  <c16:uniqueId val="{00000009-0015-4EB8-B239-D21741C46E81}"/>
                </c:ext>
              </c:extLst>
            </c:dLbl>
            <c:dLbl>
              <c:idx val="5"/>
              <c:layout>
                <c:manualLayout>
                  <c:x val="-9.3370681605975722E-3"/>
                  <c:y val="-0.1735742118313851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015-4EB8-B239-D21741C46E81}"/>
                </c:ext>
              </c:extLst>
            </c:dLbl>
            <c:dLbl>
              <c:idx val="6"/>
              <c:layout>
                <c:manualLayout>
                  <c:x val="-2.8011204481792718E-2"/>
                  <c:y val="-3.542330853701736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015-4EB8-B239-D21741C46E8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Sheet1!$FC$32:$FC$38</c:f>
              <c:strCache>
                <c:ptCount val="7"/>
                <c:pt idx="0">
                  <c:v>Haluan mukaan oppilaitoksen hankkeisiin</c:v>
                </c:pt>
                <c:pt idx="1">
                  <c:v>Haluan olla käytettävissä ammatillisena kouluttajana</c:v>
                </c:pt>
                <c:pt idx="2">
                  <c:v>Haluan opiskelijoita omaan yritykseeni harjoittelijoiksi tms.</c:v>
                </c:pt>
                <c:pt idx="3">
                  <c:v>Haluan vaikuttaa koulutuksen sisältöön</c:v>
                </c:pt>
                <c:pt idx="4">
                  <c:v>Haluan käydä kertomassa opiskelijoille yrittäjyydestä (Kuntoutusyrittäjät maksaa kauttaan järjestetyistä luennoista palkkion)</c:v>
                </c:pt>
                <c:pt idx="5">
                  <c:v>Vapaa sama oppilaitoksiin ja opiskelijoihin liittyen</c:v>
                </c:pt>
                <c:pt idx="6">
                  <c:v>En ole kiinnostunut</c:v>
                </c:pt>
              </c:strCache>
            </c:strRef>
          </c:cat>
          <c:val>
            <c:numRef>
              <c:f>Sheet1!$FD$32:$FD$38</c:f>
              <c:numCache>
                <c:formatCode>General</c:formatCode>
                <c:ptCount val="7"/>
                <c:pt idx="0">
                  <c:v>3</c:v>
                </c:pt>
                <c:pt idx="1">
                  <c:v>6</c:v>
                </c:pt>
                <c:pt idx="2">
                  <c:v>6</c:v>
                </c:pt>
                <c:pt idx="3">
                  <c:v>4</c:v>
                </c:pt>
                <c:pt idx="4">
                  <c:v>6</c:v>
                </c:pt>
                <c:pt idx="5">
                  <c:v>5</c:v>
                </c:pt>
                <c:pt idx="6">
                  <c:v>7</c:v>
                </c:pt>
              </c:numCache>
            </c:numRef>
          </c:val>
          <c:extLst>
            <c:ext xmlns:c16="http://schemas.microsoft.com/office/drawing/2014/chart" uri="{C3380CC4-5D6E-409C-BE32-E72D297353CC}">
              <c16:uniqueId val="{0000000E-0015-4EB8-B239-D21741C46E81}"/>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6435185185185186"/>
          <c:w val="0.43333333333333329"/>
          <c:h val="0.7222222222222221"/>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2FA-409B-ABD4-4749B742DAD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2FA-409B-ABD4-4749B742DAD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2FA-409B-ABD4-4749B742DAD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2FA-409B-ABD4-4749B742DAD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2FA-409B-ABD4-4749B742DAD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2FA-409B-ABD4-4749B742DAD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2FA-409B-ABD4-4749B742DADF}"/>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2FA-409B-ABD4-4749B742DAD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extLst>
                <c:ext xmlns:c15="http://schemas.microsoft.com/office/drawing/2012/chart" uri="{CE6537A1-D6FC-4f65-9D91-7224C49458BB}">
                  <c15:layout>
                    <c:manualLayout>
                      <c:w val="0.28808333333333336"/>
                      <c:h val="0.3529166666666666"/>
                    </c:manualLayout>
                  </c15:layout>
                </c:ext>
                <c:ext xmlns:c16="http://schemas.microsoft.com/office/drawing/2014/chart" uri="{C3380CC4-5D6E-409C-BE32-E72D297353CC}">
                  <c16:uniqueId val="{00000001-42FA-409B-ABD4-4749B742DADF}"/>
                </c:ext>
              </c:extLst>
            </c:dLbl>
            <c:dLbl>
              <c:idx val="1"/>
              <c:layout>
                <c:manualLayout>
                  <c:x val="1.6666666666666566E-2"/>
                  <c:y val="-6.018518518518527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5733333333333336"/>
                      <c:h val="0.2399074074074074"/>
                    </c:manualLayout>
                  </c15:layout>
                </c:ext>
                <c:ext xmlns:c16="http://schemas.microsoft.com/office/drawing/2014/chart" uri="{C3380CC4-5D6E-409C-BE32-E72D297353CC}">
                  <c16:uniqueId val="{00000003-42FA-409B-ABD4-4749B742DADF}"/>
                </c:ext>
              </c:extLst>
            </c:dLbl>
            <c:dLbl>
              <c:idx val="2"/>
              <c:layout>
                <c:manualLayout>
                  <c:x val="0.1"/>
                  <c:y val="-6.481481481481489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6165288713910761"/>
                      <c:h val="0.2399074074074074"/>
                    </c:manualLayout>
                  </c15:layout>
                </c:ext>
                <c:ext xmlns:c16="http://schemas.microsoft.com/office/drawing/2014/chart" uri="{C3380CC4-5D6E-409C-BE32-E72D297353CC}">
                  <c16:uniqueId val="{00000005-42FA-409B-ABD4-4749B742DAD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7-42FA-409B-ABD4-4749B742DADF}"/>
                </c:ext>
              </c:extLst>
            </c:dLbl>
            <c:dLbl>
              <c:idx val="4"/>
              <c:layout>
                <c:manualLayout>
                  <c:x val="-6.3888888888888898E-2"/>
                  <c:y val="2.31481481481481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2FA-409B-ABD4-4749B742DADF}"/>
                </c:ext>
              </c:extLst>
            </c:dLbl>
            <c:dLbl>
              <c:idx val="5"/>
              <c:layout>
                <c:manualLayout>
                  <c:x val="-5.5555555555555552E-2"/>
                  <c:y val="1.388888888888884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2FA-409B-ABD4-4749B742DADF}"/>
                </c:ext>
              </c:extLst>
            </c:dLbl>
            <c:dLbl>
              <c:idx val="6"/>
              <c:layout>
                <c:manualLayout>
                  <c:x val="-3.6111111111111149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6390266841644788"/>
                      <c:h val="0.18340296004666085"/>
                    </c:manualLayout>
                  </c15:layout>
                </c:ext>
                <c:ext xmlns:c16="http://schemas.microsoft.com/office/drawing/2014/chart" uri="{C3380CC4-5D6E-409C-BE32-E72D297353CC}">
                  <c16:uniqueId val="{0000000D-42FA-409B-ABD4-4749B742DADF}"/>
                </c:ext>
              </c:extLst>
            </c:dLbl>
            <c:dLbl>
              <c:idx val="7"/>
              <c:layout>
                <c:manualLayout>
                  <c:x val="4.1666666666666664E-2"/>
                  <c:y val="-4.62962962962963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2FA-409B-ABD4-4749B742DA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Sheet1!$FO$32:$FO$39</c:f>
              <c:strCache>
                <c:ptCount val="8"/>
                <c:pt idx="0">
                  <c:v>"Tavikset", eli vammattomat työikäiset ja työkykyiset ihmiset</c:v>
                </c:pt>
                <c:pt idx="1">
                  <c:v>Elämänmittaisesti vammautuneet</c:v>
                </c:pt>
                <c:pt idx="2">
                  <c:v>Tapaturmasta tai vammasta kuntoutuvatet</c:v>
                </c:pt>
                <c:pt idx="3">
                  <c:v>Työntekijät</c:v>
                </c:pt>
                <c:pt idx="4">
                  <c:v>Ikäihmiset</c:v>
                </c:pt>
                <c:pt idx="5">
                  <c:v>Lapset, nuoret</c:v>
                </c:pt>
                <c:pt idx="6">
                  <c:v>Maahanmuuttajat</c:v>
                </c:pt>
                <c:pt idx="7">
                  <c:v>Muu, mikä?</c:v>
                </c:pt>
              </c:strCache>
            </c:strRef>
          </c:cat>
          <c:val>
            <c:numRef>
              <c:f>Sheet1!$FP$32:$FP$39</c:f>
              <c:numCache>
                <c:formatCode>General</c:formatCode>
                <c:ptCount val="8"/>
                <c:pt idx="0">
                  <c:v>17</c:v>
                </c:pt>
                <c:pt idx="1">
                  <c:v>7</c:v>
                </c:pt>
                <c:pt idx="2">
                  <c:v>13</c:v>
                </c:pt>
                <c:pt idx="3">
                  <c:v>11</c:v>
                </c:pt>
                <c:pt idx="4">
                  <c:v>11</c:v>
                </c:pt>
                <c:pt idx="5">
                  <c:v>11</c:v>
                </c:pt>
                <c:pt idx="6">
                  <c:v>5</c:v>
                </c:pt>
                <c:pt idx="7">
                  <c:v>3</c:v>
                </c:pt>
              </c:numCache>
            </c:numRef>
          </c:val>
          <c:extLst>
            <c:ext xmlns:c16="http://schemas.microsoft.com/office/drawing/2014/chart" uri="{C3380CC4-5D6E-409C-BE32-E72D297353CC}">
              <c16:uniqueId val="{00000010-42FA-409B-ABD4-4749B742DADF}"/>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11398791646808"/>
          <c:y val="0.25094837588611929"/>
          <c:w val="0.29427636895918768"/>
          <c:h val="0.66705734618924906"/>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086-4088-AB69-6177CF251C7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086-4088-AB69-6177CF251C7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086-4088-AB69-6177CF251C78}"/>
              </c:ext>
            </c:extLst>
          </c:dPt>
          <c:dLbls>
            <c:dLbl>
              <c:idx val="0"/>
              <c:layout>
                <c:manualLayout>
                  <c:x val="9.9022169247192635E-2"/>
                  <c:y val="-8.34376303712974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7168705402650356"/>
                      <c:h val="0.60427634280383291"/>
                    </c:manualLayout>
                  </c15:layout>
                </c:ext>
                <c:ext xmlns:c16="http://schemas.microsoft.com/office/drawing/2014/chart" uri="{C3380CC4-5D6E-409C-BE32-E72D297353CC}">
                  <c16:uniqueId val="{00000001-A086-4088-AB69-6177CF251C78}"/>
                </c:ext>
              </c:extLst>
            </c:dLbl>
            <c:dLbl>
              <c:idx val="1"/>
              <c:layout>
                <c:manualLayout>
                  <c:x val="-5.0968399592252814E-2"/>
                  <c:y val="-3.7546933667083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4029051987767583"/>
                      <c:h val="0.31802252816020021"/>
                    </c:manualLayout>
                  </c15:layout>
                </c:ext>
                <c:ext xmlns:c16="http://schemas.microsoft.com/office/drawing/2014/chart" uri="{C3380CC4-5D6E-409C-BE32-E72D297353CC}">
                  <c16:uniqueId val="{00000003-A086-4088-AB69-6177CF251C78}"/>
                </c:ext>
              </c:extLst>
            </c:dLbl>
            <c:dLbl>
              <c:idx val="2"/>
              <c:layout>
                <c:manualLayout>
                  <c:x val="0.1401630988786951"/>
                  <c:y val="-1.251564455569464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8616207951070338"/>
                      <c:h val="0.29299123904881097"/>
                    </c:manualLayout>
                  </c15:layout>
                </c:ext>
                <c:ext xmlns:c16="http://schemas.microsoft.com/office/drawing/2014/chart" uri="{C3380CC4-5D6E-409C-BE32-E72D297353CC}">
                  <c16:uniqueId val="{00000005-A086-4088-AB69-6177CF251C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Sheet1!$FY$32:$FY$34</c:f>
              <c:strCache>
                <c:ptCount val="3"/>
                <c:pt idx="0">
                  <c:v>että nykytila on hyvä. Kuntoutusyrittäjät tarjoaa vain pohjamallin työsopimukselle, jota yrittäjä voi muokata tarpeisiinsa sopivaksi (huomioitu lakisääteiset velvoitteet).</c:v>
                </c:pt>
                <c:pt idx="1">
                  <c:v>että Kuntoutusyrittäjien tulee edistää työehtosopimuksen valmistelua.</c:v>
                </c:pt>
                <c:pt idx="2">
                  <c:v>että, Kuntoutusyrittäjien ei tule edistää työehtosopimuksen valmistelua.</c:v>
                </c:pt>
              </c:strCache>
            </c:strRef>
          </c:cat>
          <c:val>
            <c:numRef>
              <c:f>Sheet1!$FZ$32:$FZ$34</c:f>
              <c:numCache>
                <c:formatCode>General</c:formatCode>
                <c:ptCount val="3"/>
                <c:pt idx="0">
                  <c:v>21</c:v>
                </c:pt>
                <c:pt idx="1">
                  <c:v>4</c:v>
                </c:pt>
                <c:pt idx="2">
                  <c:v>2</c:v>
                </c:pt>
              </c:numCache>
            </c:numRef>
          </c:val>
          <c:extLst>
            <c:ext xmlns:c16="http://schemas.microsoft.com/office/drawing/2014/chart" uri="{C3380CC4-5D6E-409C-BE32-E72D297353CC}">
              <c16:uniqueId val="{00000006-A086-4088-AB69-6177CF251C78}"/>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Sheet1!$GD$32:$GD$45</c:f>
              <c:strCache>
                <c:ptCount val="14"/>
                <c:pt idx="0">
                  <c:v>Suomen Kuntoutusyrittäjät</c:v>
                </c:pt>
                <c:pt idx="1">
                  <c:v>Suomen Yrittäjät</c:v>
                </c:pt>
                <c:pt idx="2">
                  <c:v>Suomen Fysioterapeutit</c:v>
                </c:pt>
                <c:pt idx="3">
                  <c:v>Viranomaiset kuten TE-toimisto, Verohallinto</c:v>
                </c:pt>
                <c:pt idx="4">
                  <c:v>Oman kunnan elinkeinopalvelu</c:v>
                </c:pt>
                <c:pt idx="5">
                  <c:v>Eläkeyhtiöt </c:v>
                </c:pt>
                <c:pt idx="6">
                  <c:v>Muu, mikä</c:v>
                </c:pt>
                <c:pt idx="7">
                  <c:v>Veronmaksajien Keskusliitto</c:v>
                </c:pt>
                <c:pt idx="8">
                  <c:v>Lymfaterapiayhdistykset</c:v>
                </c:pt>
                <c:pt idx="9">
                  <c:v>Uusyrityskeskus alueellani</c:v>
                </c:pt>
                <c:pt idx="10">
                  <c:v>Suomen Toimintaterapeuttiliitto</c:v>
                </c:pt>
                <c:pt idx="11">
                  <c:v>Suomen Puheterapeuttiliitto</c:v>
                </c:pt>
                <c:pt idx="12">
                  <c:v>Psykoterapeuttiliitto</c:v>
                </c:pt>
                <c:pt idx="13">
                  <c:v>Keskuskauppakamari</c:v>
                </c:pt>
              </c:strCache>
            </c:strRef>
          </c:cat>
          <c:val>
            <c:numRef>
              <c:f>Sheet1!$GF$32:$GF$45</c:f>
              <c:numCache>
                <c:formatCode>0.0</c:formatCode>
                <c:ptCount val="14"/>
                <c:pt idx="0">
                  <c:v>33.783783783783782</c:v>
                </c:pt>
                <c:pt idx="1">
                  <c:v>16.216216216216218</c:v>
                </c:pt>
                <c:pt idx="2">
                  <c:v>10.810810810810811</c:v>
                </c:pt>
                <c:pt idx="3">
                  <c:v>8.1081081081081088</c:v>
                </c:pt>
                <c:pt idx="4">
                  <c:v>5.4054054054054053</c:v>
                </c:pt>
                <c:pt idx="5">
                  <c:v>5.4054054054054053</c:v>
                </c:pt>
                <c:pt idx="6">
                  <c:v>5.4054054054054053</c:v>
                </c:pt>
                <c:pt idx="7">
                  <c:v>4.0540540540540544</c:v>
                </c:pt>
                <c:pt idx="8">
                  <c:v>4.0540540540540544</c:v>
                </c:pt>
                <c:pt idx="9">
                  <c:v>1.3513513513513513</c:v>
                </c:pt>
                <c:pt idx="10">
                  <c:v>1.3513513513513513</c:v>
                </c:pt>
                <c:pt idx="11">
                  <c:v>1.3513513513513513</c:v>
                </c:pt>
                <c:pt idx="12">
                  <c:v>1.3513513513513513</c:v>
                </c:pt>
                <c:pt idx="13">
                  <c:v>1.3513513513513513</c:v>
                </c:pt>
              </c:numCache>
            </c:numRef>
          </c:val>
          <c:extLst>
            <c:ext xmlns:c16="http://schemas.microsoft.com/office/drawing/2014/chart" uri="{C3380CC4-5D6E-409C-BE32-E72D297353CC}">
              <c16:uniqueId val="{00000000-0085-481C-BDB9-CB46EF78B4B0}"/>
            </c:ext>
          </c:extLst>
        </c:ser>
        <c:dLbls>
          <c:showLegendKey val="0"/>
          <c:showVal val="0"/>
          <c:showCatName val="0"/>
          <c:showSerName val="0"/>
          <c:showPercent val="0"/>
          <c:showBubbleSize val="0"/>
        </c:dLbls>
        <c:gapWidth val="219"/>
        <c:overlap val="-27"/>
        <c:axId val="392255384"/>
        <c:axId val="392254072"/>
      </c:barChart>
      <c:catAx>
        <c:axId val="39225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92254072"/>
        <c:crosses val="autoZero"/>
        <c:auto val="1"/>
        <c:lblAlgn val="ctr"/>
        <c:lblOffset val="100"/>
        <c:noMultiLvlLbl val="0"/>
      </c:catAx>
      <c:valAx>
        <c:axId val="392254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92255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Sheet1!$K$32:$K$47</c:f>
              <c:strCache>
                <c:ptCount val="16"/>
                <c:pt idx="0">
                  <c:v>Yrittäjyyden puolella</c:v>
                </c:pt>
                <c:pt idx="1">
                  <c:v>Asiantunteva</c:v>
                </c:pt>
                <c:pt idx="2">
                  <c:v>Neuvova</c:v>
                </c:pt>
                <c:pt idx="3">
                  <c:v>Luotettava</c:v>
                </c:pt>
                <c:pt idx="4">
                  <c:v>Nopea</c:v>
                </c:pt>
                <c:pt idx="5">
                  <c:v>Aikaansaava</c:v>
                </c:pt>
                <c:pt idx="6">
                  <c:v>Etäinen</c:v>
                </c:pt>
                <c:pt idx="7">
                  <c:v>Kallis</c:v>
                </c:pt>
                <c:pt idx="8">
                  <c:v>Ketterä</c:v>
                </c:pt>
                <c:pt idx="9">
                  <c:v>Maltillinen</c:v>
                </c:pt>
                <c:pt idx="10">
                  <c:v>Näkymätön</c:v>
                </c:pt>
                <c:pt idx="11">
                  <c:v>Merkityksellinen</c:v>
                </c:pt>
                <c:pt idx="12">
                  <c:v>Kuntoutujan puolella</c:v>
                </c:pt>
                <c:pt idx="13">
                  <c:v>Edelläkävijä</c:v>
                </c:pt>
                <c:pt idx="14">
                  <c:v>Liian pieni</c:v>
                </c:pt>
                <c:pt idx="15">
                  <c:v>Pienten puolustaja</c:v>
                </c:pt>
              </c:strCache>
            </c:strRef>
          </c:cat>
          <c:val>
            <c:numRef>
              <c:f>Sheet1!$M$32:$M$47</c:f>
              <c:numCache>
                <c:formatCode>0.0</c:formatCode>
                <c:ptCount val="16"/>
                <c:pt idx="0">
                  <c:v>20.454545454545453</c:v>
                </c:pt>
                <c:pt idx="1">
                  <c:v>19.318181818181817</c:v>
                </c:pt>
                <c:pt idx="2">
                  <c:v>15.909090909090908</c:v>
                </c:pt>
                <c:pt idx="3">
                  <c:v>7.9545454545454541</c:v>
                </c:pt>
                <c:pt idx="4">
                  <c:v>5.6818181818181817</c:v>
                </c:pt>
                <c:pt idx="5">
                  <c:v>4.5454545454545459</c:v>
                </c:pt>
                <c:pt idx="6">
                  <c:v>4.5454545454545459</c:v>
                </c:pt>
                <c:pt idx="7">
                  <c:v>4.5454545454545459</c:v>
                </c:pt>
                <c:pt idx="8">
                  <c:v>3.4090909090909092</c:v>
                </c:pt>
                <c:pt idx="9">
                  <c:v>3.4090909090909092</c:v>
                </c:pt>
                <c:pt idx="10">
                  <c:v>3.4090909090909092</c:v>
                </c:pt>
                <c:pt idx="11">
                  <c:v>2.2727272727272729</c:v>
                </c:pt>
                <c:pt idx="12">
                  <c:v>1.1363636363636365</c:v>
                </c:pt>
                <c:pt idx="13">
                  <c:v>1.1363636363636365</c:v>
                </c:pt>
                <c:pt idx="14">
                  <c:v>1.1363636363636365</c:v>
                </c:pt>
                <c:pt idx="15">
                  <c:v>1.1363636363636365</c:v>
                </c:pt>
              </c:numCache>
            </c:numRef>
          </c:val>
          <c:extLst>
            <c:ext xmlns:c16="http://schemas.microsoft.com/office/drawing/2014/chart" uri="{C3380CC4-5D6E-409C-BE32-E72D297353CC}">
              <c16:uniqueId val="{00000000-462B-4CA3-80C8-B5A7D42DEFBC}"/>
            </c:ext>
          </c:extLst>
        </c:ser>
        <c:dLbls>
          <c:showLegendKey val="0"/>
          <c:showVal val="0"/>
          <c:showCatName val="0"/>
          <c:showSerName val="0"/>
          <c:showPercent val="0"/>
          <c:showBubbleSize val="0"/>
        </c:dLbls>
        <c:gapWidth val="219"/>
        <c:overlap val="-27"/>
        <c:axId val="386312992"/>
        <c:axId val="386316600"/>
      </c:barChart>
      <c:catAx>
        <c:axId val="38631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6316600"/>
        <c:crosses val="autoZero"/>
        <c:auto val="1"/>
        <c:lblAlgn val="ctr"/>
        <c:lblOffset val="100"/>
        <c:noMultiLvlLbl val="0"/>
      </c:catAx>
      <c:valAx>
        <c:axId val="386316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6312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A0B-4F84-A64A-4D1B9CFFD87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A0B-4F84-A64A-4D1B9CFFD87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A0B-4F84-A64A-4D1B9CFFD876}"/>
              </c:ext>
            </c:extLst>
          </c:dPt>
          <c:dLbls>
            <c:dLbl>
              <c:idx val="0"/>
              <c:layout>
                <c:manualLayout>
                  <c:x val="0.05"/>
                  <c:y val="-1.85185185185185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0B-4F84-A64A-4D1B9CFFD876}"/>
                </c:ext>
              </c:extLst>
            </c:dLbl>
            <c:dLbl>
              <c:idx val="1"/>
              <c:layout>
                <c:manualLayout>
                  <c:x val="-8.3333333333333329E-2"/>
                  <c:y val="-4.166666666666666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A0B-4F84-A64A-4D1B9CFFD876}"/>
                </c:ext>
              </c:extLst>
            </c:dLbl>
            <c:dLbl>
              <c:idx val="2"/>
              <c:layout>
                <c:manualLayout>
                  <c:x val="-7.5000000000000025E-2"/>
                  <c:y val="5.3047226700083302E-1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0B-4F84-A64A-4D1B9CFFD8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Sheet1!$HJ$32:$HJ$34</c:f>
              <c:strCache>
                <c:ptCount val="3"/>
                <c:pt idx="0">
                  <c:v>Keskittämään saisi</c:v>
                </c:pt>
                <c:pt idx="1">
                  <c:v>Ei ole tarpeen keskittää</c:v>
                </c:pt>
                <c:pt idx="2">
                  <c:v>Ei vastausta</c:v>
                </c:pt>
              </c:strCache>
            </c:strRef>
          </c:cat>
          <c:val>
            <c:numRef>
              <c:f>Sheet1!$HK$32:$HK$34</c:f>
              <c:numCache>
                <c:formatCode>General</c:formatCode>
                <c:ptCount val="3"/>
                <c:pt idx="0">
                  <c:v>9</c:v>
                </c:pt>
                <c:pt idx="1">
                  <c:v>13</c:v>
                </c:pt>
                <c:pt idx="2">
                  <c:v>5</c:v>
                </c:pt>
              </c:numCache>
            </c:numRef>
          </c:val>
          <c:extLst>
            <c:ext xmlns:c16="http://schemas.microsoft.com/office/drawing/2014/chart" uri="{C3380CC4-5D6E-409C-BE32-E72D297353CC}">
              <c16:uniqueId val="{00000006-BA0B-4F84-A64A-4D1B9CFFD876}"/>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24037620297465"/>
          <c:y val="0.16585891879794096"/>
          <c:w val="0.47422805985458716"/>
          <c:h val="0.73103594608813438"/>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D7-4EFB-A994-95A2C12292F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D7-4EFB-A994-95A2C12292F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DD7-4EFB-A994-95A2C12292F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DD7-4EFB-A994-95A2C12292F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DD7-4EFB-A994-95A2C12292F2}"/>
              </c:ext>
            </c:extLst>
          </c:dPt>
          <c:dLbls>
            <c:dLbl>
              <c:idx val="0"/>
              <c:layout>
                <c:manualLayout>
                  <c:x val="3.3524904214559212E-2"/>
                  <c:y val="1.845699520118124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D7-4EFB-A994-95A2C12292F2}"/>
                </c:ext>
              </c:extLst>
            </c:dLbl>
            <c:dLbl>
              <c:idx val="1"/>
              <c:layout>
                <c:manualLayout>
                  <c:x val="1.9157088122605276E-2"/>
                  <c:y val="7.382798080472498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DD7-4EFB-A994-95A2C12292F2}"/>
                </c:ext>
              </c:extLst>
            </c:dLbl>
            <c:dLbl>
              <c:idx val="2"/>
              <c:layout>
                <c:manualLayout>
                  <c:x val="-0.10874149171822318"/>
                  <c:y val="-2.5870003500438935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D7-4EFB-A994-95A2C12292F2}"/>
                </c:ext>
              </c:extLst>
            </c:dLbl>
            <c:dLbl>
              <c:idx val="3"/>
              <c:layout>
                <c:manualLayout>
                  <c:x val="-1.9157088122605363E-2"/>
                  <c:y val="-9.228497600590623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DD7-4EFB-A994-95A2C12292F2}"/>
                </c:ext>
              </c:extLst>
            </c:dLbl>
            <c:dLbl>
              <c:idx val="4"/>
              <c:layout>
                <c:manualLayout>
                  <c:x val="-6.4655172413793108E-2"/>
                  <c:y val="-6.644518272425249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DD7-4EFB-A994-95A2C12292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Sheet1!$HM$32:$HM$36</c:f>
              <c:strCache>
                <c:ptCount val="5"/>
                <c:pt idx="0">
                  <c:v>Kumppanuuksien kehittäminen (strategiset ja kaupalliset, hankkeet)</c:v>
                </c:pt>
                <c:pt idx="1">
                  <c:v>Jäsenpalvelut (nykyiset ja uudet)</c:v>
                </c:pt>
                <c:pt idx="2">
                  <c:v>Kuntoutuksen tunnettuuden lisääminen</c:v>
                </c:pt>
                <c:pt idx="3">
                  <c:v>Eri jäsenyysmuotojen kehittäminen (esim. muut liitot jäseniksi)</c:v>
                </c:pt>
                <c:pt idx="4">
                  <c:v>Vaikuttaminen, edunvalvonta</c:v>
                </c:pt>
              </c:strCache>
            </c:strRef>
          </c:cat>
          <c:val>
            <c:numRef>
              <c:f>Sheet1!$HN$32:$HN$36</c:f>
              <c:numCache>
                <c:formatCode>General</c:formatCode>
                <c:ptCount val="5"/>
                <c:pt idx="0">
                  <c:v>5</c:v>
                </c:pt>
                <c:pt idx="1">
                  <c:v>3</c:v>
                </c:pt>
                <c:pt idx="2">
                  <c:v>6</c:v>
                </c:pt>
                <c:pt idx="3">
                  <c:v>0</c:v>
                </c:pt>
                <c:pt idx="4">
                  <c:v>6</c:v>
                </c:pt>
              </c:numCache>
            </c:numRef>
          </c:val>
          <c:extLst>
            <c:ext xmlns:c16="http://schemas.microsoft.com/office/drawing/2014/chart" uri="{C3380CC4-5D6E-409C-BE32-E72D297353CC}">
              <c16:uniqueId val="{0000000A-DDD7-4EFB-A994-95A2C12292F2}"/>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41684804758257"/>
          <c:y val="0.11671378834965067"/>
          <c:w val="0.59457327597124177"/>
          <c:h val="0.81222623440535913"/>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63-43F4-B31F-4930656F11A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63-43F4-B31F-4930656F11A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A63-43F4-B31F-4930656F11A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A63-43F4-B31F-4930656F11A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A63-43F4-B31F-4930656F11AA}"/>
              </c:ext>
            </c:extLst>
          </c:dPt>
          <c:dLbls>
            <c:dLbl>
              <c:idx val="0"/>
              <c:layout>
                <c:manualLayout>
                  <c:x val="-0.2172294820274181"/>
                  <c:y val="-0.19545537879182773"/>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09776C4D-8B8B-489A-B3D7-4BCCAAAC71FF}" type="CATEGORYNAME">
                      <a:rPr lang="en-US" sz="1400">
                        <a:solidFill>
                          <a:schemeClr val="bg1"/>
                        </a:solidFill>
                      </a:rPr>
                      <a:pPr>
                        <a:defRPr sz="1400"/>
                      </a:pPr>
                      <a:t>[LUOKAN NIMI]</a:t>
                    </a:fld>
                    <a:r>
                      <a:rPr lang="en-US" sz="1400" baseline="0" dirty="0"/>
                      <a:t>
</a:t>
                    </a:r>
                    <a:fld id="{704E3E5E-7CD3-40C2-832F-BEB5A5649313}" type="PERCENTAGE">
                      <a:rPr lang="en-US" sz="1400" baseline="0">
                        <a:solidFill>
                          <a:schemeClr val="bg1"/>
                        </a:solidFill>
                      </a:rPr>
                      <a:pPr>
                        <a:defRPr sz="1400"/>
                      </a:pPr>
                      <a:t>[PROSENTTI]</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01960755934914"/>
                      <c:h val="0.17171539701740418"/>
                    </c:manualLayout>
                  </c15:layout>
                  <c15:dlblFieldTable/>
                  <c15:showDataLabelsRange val="0"/>
                </c:ext>
                <c:ext xmlns:c16="http://schemas.microsoft.com/office/drawing/2014/chart" uri="{C3380CC4-5D6E-409C-BE32-E72D297353CC}">
                  <c16:uniqueId val="{00000001-8A63-43F4-B31F-4930656F11AA}"/>
                </c:ext>
              </c:extLst>
            </c:dLbl>
            <c:dLbl>
              <c:idx val="1"/>
              <c:layout>
                <c:manualLayout>
                  <c:x val="-4.3094653235145587E-2"/>
                  <c:y val="5.706726388082557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63-43F4-B31F-4930656F11AA}"/>
                </c:ext>
              </c:extLst>
            </c:dLbl>
            <c:dLbl>
              <c:idx val="2"/>
              <c:layout>
                <c:manualLayout>
                  <c:x val="-6.8159618317560289E-2"/>
                  <c:y val="2.568026874637150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A63-43F4-B31F-4930656F11AA}"/>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fi-FI"/>
                </a:p>
              </c:txPr>
              <c:dLblPos val="outEnd"/>
              <c:showLegendKey val="0"/>
              <c:showVal val="0"/>
              <c:showCatName val="1"/>
              <c:showSerName val="0"/>
              <c:showPercent val="1"/>
              <c:showBubbleSize val="0"/>
              <c:extLst>
                <c:ext xmlns:c15="http://schemas.microsoft.com/office/drawing/2012/chart" uri="{CE6537A1-D6FC-4f65-9D91-7224C49458BB}">
                  <c15:layout>
                    <c:manualLayout>
                      <c:w val="0.24269128381505495"/>
                      <c:h val="0.15485202054062019"/>
                    </c:manualLayout>
                  </c15:layout>
                </c:ext>
                <c:ext xmlns:c16="http://schemas.microsoft.com/office/drawing/2014/chart" uri="{C3380CC4-5D6E-409C-BE32-E72D297353CC}">
                  <c16:uniqueId val="{00000007-8A63-43F4-B31F-4930656F11AA}"/>
                </c:ext>
              </c:extLst>
            </c:dLbl>
            <c:dLbl>
              <c:idx val="4"/>
              <c:layout>
                <c:manualLayout>
                  <c:x val="1.2532387882910508E-2"/>
                  <c:y val="1.426692830734001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5621599005033707"/>
                      <c:h val="0.15485202054062019"/>
                    </c:manualLayout>
                  </c15:layout>
                </c:ext>
                <c:ext xmlns:c16="http://schemas.microsoft.com/office/drawing/2014/chart" uri="{C3380CC4-5D6E-409C-BE32-E72D297353CC}">
                  <c16:uniqueId val="{00000009-8A63-43F4-B31F-4930656F11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Toimiala!$A$29:$A$33</c:f>
              <c:strCache>
                <c:ptCount val="5"/>
                <c:pt idx="0">
                  <c:v>Fysioterapia</c:v>
                </c:pt>
                <c:pt idx="1">
                  <c:v>Psykoterapia</c:v>
                </c:pt>
                <c:pt idx="2">
                  <c:v>Puheterapia</c:v>
                </c:pt>
                <c:pt idx="3">
                  <c:v>Ravitsemusterapia</c:v>
                </c:pt>
                <c:pt idx="4">
                  <c:v>Toimintaterapia</c:v>
                </c:pt>
              </c:strCache>
            </c:strRef>
          </c:cat>
          <c:val>
            <c:numRef>
              <c:f>Toimiala!$B$29:$B$33</c:f>
              <c:numCache>
                <c:formatCode>General</c:formatCode>
                <c:ptCount val="5"/>
                <c:pt idx="0">
                  <c:v>20</c:v>
                </c:pt>
                <c:pt idx="1">
                  <c:v>1</c:v>
                </c:pt>
                <c:pt idx="2">
                  <c:v>1</c:v>
                </c:pt>
                <c:pt idx="3">
                  <c:v>1</c:v>
                </c:pt>
                <c:pt idx="4">
                  <c:v>4</c:v>
                </c:pt>
              </c:numCache>
            </c:numRef>
          </c:val>
          <c:extLst>
            <c:ext xmlns:c16="http://schemas.microsoft.com/office/drawing/2014/chart" uri="{C3380CC4-5D6E-409C-BE32-E72D297353CC}">
              <c16:uniqueId val="{0000000A-8A63-43F4-B31F-4930656F11AA}"/>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2199597014468"/>
          <c:y val="4.1360153416665969E-2"/>
          <c:w val="0.83087800402985534"/>
          <c:h val="0.46281093177244681"/>
        </c:manualLayout>
      </c:layout>
      <c:barChart>
        <c:barDir val="col"/>
        <c:grouping val="clustered"/>
        <c:varyColors val="0"/>
        <c:ser>
          <c:idx val="0"/>
          <c:order val="0"/>
          <c:spPr>
            <a:solidFill>
              <a:schemeClr val="accent1"/>
            </a:solidFill>
            <a:ln>
              <a:noFill/>
            </a:ln>
            <a:effectLst/>
          </c:spPr>
          <c:invertIfNegative val="0"/>
          <c:cat>
            <c:strRef>
              <c:f>Sheet1!$AD$32:$AD$37</c:f>
              <c:strCache>
                <c:ptCount val="6"/>
                <c:pt idx="0">
                  <c:v>Muutospaineet maksajissa (Kela vs. hyvinvointialueet) (A):</c:v>
                </c:pt>
                <c:pt idx="1">
                  <c:v>Isojen toimijoiden palveluntarjonnan lisääntyminen (A)</c:v>
                </c:pt>
                <c:pt idx="2">
                  <c:v>Vaikuttavuuden vaatiminen kuntoutukselta (A)</c:v>
                </c:pt>
                <c:pt idx="3">
                  <c:v>Kelan hankinnat ja rekisteröintimallin edistäminen (A):</c:v>
                </c:pt>
                <c:pt idx="4">
                  <c:v>Digitalisaatio ja etäterapiat (A)</c:v>
                </c:pt>
                <c:pt idx="5">
                  <c:v>Maahamuuttaja-asiakkaiden määrän kasvu (A)</c:v>
                </c:pt>
              </c:strCache>
            </c:strRef>
          </c:cat>
          <c:val>
            <c:numRef>
              <c:f>Sheet1!$AE$32:$AE$37</c:f>
              <c:numCache>
                <c:formatCode>0.00</c:formatCode>
                <c:ptCount val="6"/>
                <c:pt idx="0">
                  <c:v>4.0999999999999996</c:v>
                </c:pt>
                <c:pt idx="1">
                  <c:v>3.9</c:v>
                </c:pt>
                <c:pt idx="2">
                  <c:v>3.9</c:v>
                </c:pt>
                <c:pt idx="3">
                  <c:v>3.8</c:v>
                </c:pt>
                <c:pt idx="4">
                  <c:v>3.3</c:v>
                </c:pt>
                <c:pt idx="5">
                  <c:v>2.2999999999999998</c:v>
                </c:pt>
              </c:numCache>
            </c:numRef>
          </c:val>
          <c:extLst>
            <c:ext xmlns:c16="http://schemas.microsoft.com/office/drawing/2014/chart" uri="{C3380CC4-5D6E-409C-BE32-E72D297353CC}">
              <c16:uniqueId val="{00000000-F96E-47E4-B296-11A31333C1F6}"/>
            </c:ext>
          </c:extLst>
        </c:ser>
        <c:dLbls>
          <c:showLegendKey val="0"/>
          <c:showVal val="0"/>
          <c:showCatName val="0"/>
          <c:showSerName val="0"/>
          <c:showPercent val="0"/>
          <c:showBubbleSize val="0"/>
        </c:dLbls>
        <c:gapWidth val="219"/>
        <c:overlap val="-27"/>
        <c:axId val="386294952"/>
        <c:axId val="386289376"/>
      </c:barChart>
      <c:catAx>
        <c:axId val="38629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6289376"/>
        <c:crosses val="autoZero"/>
        <c:auto val="1"/>
        <c:lblAlgn val="ctr"/>
        <c:lblOffset val="100"/>
        <c:noMultiLvlLbl val="0"/>
      </c:catAx>
      <c:valAx>
        <c:axId val="38628937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6294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2710911136111E-2"/>
          <c:y val="3.9215686274509803E-2"/>
          <c:w val="0.92043014623172104"/>
          <c:h val="0.75525774964403958"/>
        </c:manualLayout>
      </c:layout>
      <c:barChart>
        <c:barDir val="col"/>
        <c:grouping val="clustered"/>
        <c:varyColors val="0"/>
        <c:ser>
          <c:idx val="0"/>
          <c:order val="0"/>
          <c:spPr>
            <a:solidFill>
              <a:schemeClr val="accent1"/>
            </a:solidFill>
            <a:ln>
              <a:noFill/>
            </a:ln>
            <a:effectLst/>
          </c:spPr>
          <c:invertIfNegative val="0"/>
          <c:cat>
            <c:strRef>
              <c:f>Sheet1!$AD$38:$AD$42</c:f>
              <c:strCache>
                <c:ptCount val="5"/>
                <c:pt idx="0">
                  <c:v>Lisääntynyt tarve yrittäjyysosaamiselle (B)</c:v>
                </c:pt>
                <c:pt idx="1">
                  <c:v>Kansan valistaminen kuntoutuksen hyödyistä (B)</c:v>
                </c:pt>
                <c:pt idx="2">
                  <c:v>Rahoitus erittäin jäsenmaksuriippuvainen (B):</c:v>
                </c:pt>
                <c:pt idx="3">
                  <c:v>Jäsenkunta moniammatillistuu, uudet terapiamuodot (B):</c:v>
                </c:pt>
                <c:pt idx="4">
                  <c:v>Innovaatioiden ja parhaiden käytäntöjen edistäminen (B)</c:v>
                </c:pt>
              </c:strCache>
            </c:strRef>
          </c:cat>
          <c:val>
            <c:numRef>
              <c:f>Sheet1!$AE$38:$AE$42</c:f>
              <c:numCache>
                <c:formatCode>0.00</c:formatCode>
                <c:ptCount val="5"/>
                <c:pt idx="0">
                  <c:v>3.7</c:v>
                </c:pt>
                <c:pt idx="1">
                  <c:v>3.7</c:v>
                </c:pt>
                <c:pt idx="2">
                  <c:v>3.3</c:v>
                </c:pt>
                <c:pt idx="3">
                  <c:v>3.2</c:v>
                </c:pt>
                <c:pt idx="4">
                  <c:v>3</c:v>
                </c:pt>
              </c:numCache>
            </c:numRef>
          </c:val>
          <c:extLst>
            <c:ext xmlns:c16="http://schemas.microsoft.com/office/drawing/2014/chart" uri="{C3380CC4-5D6E-409C-BE32-E72D297353CC}">
              <c16:uniqueId val="{00000000-4EB5-4715-9D37-A499454AF9AC}"/>
            </c:ext>
          </c:extLst>
        </c:ser>
        <c:dLbls>
          <c:showLegendKey val="0"/>
          <c:showVal val="0"/>
          <c:showCatName val="0"/>
          <c:showSerName val="0"/>
          <c:showPercent val="0"/>
          <c:showBubbleSize val="0"/>
        </c:dLbls>
        <c:gapWidth val="219"/>
        <c:overlap val="-27"/>
        <c:axId val="378327816"/>
        <c:axId val="378327160"/>
      </c:barChart>
      <c:catAx>
        <c:axId val="37832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8327160"/>
        <c:crosses val="autoZero"/>
        <c:auto val="1"/>
        <c:lblAlgn val="ctr"/>
        <c:lblOffset val="100"/>
        <c:noMultiLvlLbl val="0"/>
      </c:catAx>
      <c:valAx>
        <c:axId val="37832716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8327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Sheet1!$AD$43:$AD$46</c:f>
              <c:strCache>
                <c:ptCount val="4"/>
                <c:pt idx="0">
                  <c:v>Sote-uudistus ja yritysten rooli siinä (C)</c:v>
                </c:pt>
                <c:pt idx="1">
                  <c:v>Sote-osaajapula (C):</c:v>
                </c:pt>
                <c:pt idx="2">
                  <c:v>Asiakkaan vastuuttaminen tämän omasta kuntoutuksesta (esim. Vasa-konsepti) (C):</c:v>
                </c:pt>
                <c:pt idx="3">
                  <c:v>Omahoidon suosittaminen korvaa terapian määräämistä (C)</c:v>
                </c:pt>
              </c:strCache>
            </c:strRef>
          </c:cat>
          <c:val>
            <c:numRef>
              <c:f>Sheet1!$AE$43:$AE$46</c:f>
              <c:numCache>
                <c:formatCode>0.00</c:formatCode>
                <c:ptCount val="4"/>
                <c:pt idx="0">
                  <c:v>4.4000000000000004</c:v>
                </c:pt>
                <c:pt idx="1">
                  <c:v>3.6</c:v>
                </c:pt>
                <c:pt idx="2">
                  <c:v>3.3</c:v>
                </c:pt>
                <c:pt idx="3">
                  <c:v>3</c:v>
                </c:pt>
              </c:numCache>
            </c:numRef>
          </c:val>
          <c:extLst>
            <c:ext xmlns:c16="http://schemas.microsoft.com/office/drawing/2014/chart" uri="{C3380CC4-5D6E-409C-BE32-E72D297353CC}">
              <c16:uniqueId val="{00000000-A76E-42BC-BCF0-6AB8537C1C78}"/>
            </c:ext>
          </c:extLst>
        </c:ser>
        <c:dLbls>
          <c:showLegendKey val="0"/>
          <c:showVal val="0"/>
          <c:showCatName val="0"/>
          <c:showSerName val="0"/>
          <c:showPercent val="0"/>
          <c:showBubbleSize val="0"/>
        </c:dLbls>
        <c:gapWidth val="219"/>
        <c:overlap val="-27"/>
        <c:axId val="372234144"/>
        <c:axId val="372234472"/>
      </c:barChart>
      <c:catAx>
        <c:axId val="37223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2234472"/>
        <c:crosses val="autoZero"/>
        <c:auto val="1"/>
        <c:lblAlgn val="ctr"/>
        <c:lblOffset val="100"/>
        <c:noMultiLvlLbl val="0"/>
      </c:catAx>
      <c:valAx>
        <c:axId val="372234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7223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89727137673802"/>
          <c:y val="0.28682086226824954"/>
          <c:w val="0.44597278147515312"/>
          <c:h val="0.69396945216558659"/>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A8C-4149-9807-313116BAC56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A8C-4149-9807-313116BAC56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A8C-4149-9807-313116BAC56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A8C-4149-9807-313116BAC56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A8C-4149-9807-313116BAC56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A8C-4149-9807-313116BAC56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A8C-4149-9807-313116BAC56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A8C-4149-9807-313116BAC566}"/>
              </c:ext>
            </c:extLst>
          </c:dPt>
          <c:dLbls>
            <c:dLbl>
              <c:idx val="0"/>
              <c:layout>
                <c:manualLayout>
                  <c:x val="3.0349013657056147E-2"/>
                  <c:y val="1.18063754427389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8C-4149-9807-313116BAC566}"/>
                </c:ext>
              </c:extLst>
            </c:dLbl>
            <c:dLbl>
              <c:idx val="1"/>
              <c:layout>
                <c:manualLayout>
                  <c:x val="-7.0814365199797669E-2"/>
                  <c:y val="7.870916961825909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8C-4149-9807-313116BAC566}"/>
                </c:ext>
              </c:extLst>
            </c:dLbl>
            <c:dLbl>
              <c:idx val="2"/>
              <c:layout>
                <c:manualLayout>
                  <c:x val="-7.5872534142640363E-2"/>
                  <c:y val="5.116096025186927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8C-4149-9807-313116BAC566}"/>
                </c:ext>
              </c:extLst>
            </c:dLbl>
            <c:dLbl>
              <c:idx val="3"/>
              <c:layout>
                <c:manualLayout>
                  <c:x val="-8.8517956499747086E-2"/>
                  <c:y val="4.329004329004332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A8C-4149-9807-313116BAC566}"/>
                </c:ext>
              </c:extLst>
            </c:dLbl>
            <c:dLbl>
              <c:idx val="4"/>
              <c:layout>
                <c:manualLayout>
                  <c:x val="-5.3110773899848238E-2"/>
                  <c:y val="6.690279417552147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8491411069822647"/>
                      <c:h val="0.22048421633246262"/>
                    </c:manualLayout>
                  </c15:layout>
                </c:ext>
                <c:ext xmlns:c16="http://schemas.microsoft.com/office/drawing/2014/chart" uri="{C3380CC4-5D6E-409C-BE32-E72D297353CC}">
                  <c16:uniqueId val="{00000009-3A8C-4149-9807-313116BAC566}"/>
                </c:ext>
              </c:extLst>
            </c:dLbl>
            <c:dLbl>
              <c:idx val="5"/>
              <c:layout>
                <c:manualLayout>
                  <c:x val="-0.10869746753820701"/>
                  <c:y val="-3.789266650605893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9180576631259486"/>
                      <c:h val="0.22048421633246257"/>
                    </c:manualLayout>
                  </c15:layout>
                </c:ext>
                <c:ext xmlns:c16="http://schemas.microsoft.com/office/drawing/2014/chart" uri="{C3380CC4-5D6E-409C-BE32-E72D297353CC}">
                  <c16:uniqueId val="{0000000B-3A8C-4149-9807-313116BAC566}"/>
                </c:ext>
              </c:extLst>
            </c:dLbl>
            <c:dLbl>
              <c:idx val="6"/>
              <c:layout>
                <c:manualLayout>
                  <c:x val="0.1599567165482487"/>
                  <c:y val="6.642630544437681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15063568590721074"/>
                      <c:h val="0.14699834914268745"/>
                    </c:manualLayout>
                  </c15:layout>
                </c:ext>
                <c:ext xmlns:c16="http://schemas.microsoft.com/office/drawing/2014/chart" uri="{C3380CC4-5D6E-409C-BE32-E72D297353CC}">
                  <c16:uniqueId val="{0000000D-3A8C-4149-9807-313116BAC566}"/>
                </c:ext>
              </c:extLst>
            </c:dLbl>
            <c:dLbl>
              <c:idx val="7"/>
              <c:layout>
                <c:manualLayout>
                  <c:x val="6.2642694957242312E-2"/>
                  <c:y val="-5.2383636324064363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lumMod val="60000"/>
                        </a:schemeClr>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9074357833565195"/>
                      <c:h val="0.21986197241799937"/>
                    </c:manualLayout>
                  </c15:layout>
                </c:ext>
                <c:ext xmlns:c16="http://schemas.microsoft.com/office/drawing/2014/chart" uri="{C3380CC4-5D6E-409C-BE32-E72D297353CC}">
                  <c16:uniqueId val="{0000000F-3A8C-4149-9807-313116BAC56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Sheet1!$DK$41:$DK$48</c:f>
              <c:strCache>
                <c:ptCount val="8"/>
                <c:pt idx="0">
                  <c:v>Päättäjät ja viranhaltijat valtakunnallisesti</c:v>
                </c:pt>
                <c:pt idx="1">
                  <c:v>Kuntoutuja-asiakkaat</c:v>
                </c:pt>
                <c:pt idx="2">
                  <c:v>Päättäjät ja viranhaltijat alueilla ja kunnissa</c:v>
                </c:pt>
                <c:pt idx="3">
                  <c:v>Muu, mikä?</c:v>
                </c:pt>
                <c:pt idx="4">
                  <c:v>Jäsenyrittäjät ja kuntoutusyrittäjät, jotka eivät vielä ole jäseniä</c:v>
                </c:pt>
                <c:pt idx="5">
                  <c:v>Oppilaitokset, joista kuntoutusosaamista valmistuu</c:v>
                </c:pt>
                <c:pt idx="6">
                  <c:v>Yhteistyökumppanit</c:v>
                </c:pt>
                <c:pt idx="7">
                  <c:v>Kuntoutusta edistävät muut tahot (esim. Kuntoutussäätiö, eri potilasjärjestöt)</c:v>
                </c:pt>
              </c:strCache>
            </c:strRef>
          </c:cat>
          <c:val>
            <c:numRef>
              <c:f>Sheet1!$DL$41:$DL$48</c:f>
              <c:numCache>
                <c:formatCode>General</c:formatCode>
                <c:ptCount val="8"/>
                <c:pt idx="0">
                  <c:v>15</c:v>
                </c:pt>
                <c:pt idx="1">
                  <c:v>3</c:v>
                </c:pt>
                <c:pt idx="2">
                  <c:v>3</c:v>
                </c:pt>
                <c:pt idx="3">
                  <c:v>2</c:v>
                </c:pt>
                <c:pt idx="4">
                  <c:v>2</c:v>
                </c:pt>
                <c:pt idx="5">
                  <c:v>1</c:v>
                </c:pt>
                <c:pt idx="6">
                  <c:v>0</c:v>
                </c:pt>
                <c:pt idx="7">
                  <c:v>0</c:v>
                </c:pt>
              </c:numCache>
            </c:numRef>
          </c:val>
          <c:extLst>
            <c:ext xmlns:c16="http://schemas.microsoft.com/office/drawing/2014/chart" uri="{C3380CC4-5D6E-409C-BE32-E72D297353CC}">
              <c16:uniqueId val="{00000010-3A8C-4149-9807-313116BAC566}"/>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364197-DA0C-44D4-8273-F3DBBDE16C16}"/>
              </a:ext>
            </a:extLst>
          </p:cNvPr>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fi-FI"/>
          </a:p>
        </p:txBody>
      </p:sp>
      <p:sp>
        <p:nvSpPr>
          <p:cNvPr id="3" name="Päivämäärän paikkamerkki 2">
            <a:extLst>
              <a:ext uri="{FF2B5EF4-FFF2-40B4-BE49-F238E27FC236}">
                <a16:creationId xmlns:a16="http://schemas.microsoft.com/office/drawing/2014/main" id="{A91EB0E1-F270-4E56-B280-DAF75CD1F65F}"/>
              </a:ext>
            </a:extLst>
          </p:cNvPr>
          <p:cNvSpPr>
            <a:spLocks noGrp="1"/>
          </p:cNvSpPr>
          <p:nvPr>
            <p:ph type="dt" sz="quarter" idx="1"/>
          </p:nvPr>
        </p:nvSpPr>
        <p:spPr>
          <a:xfrm>
            <a:off x="4023992" y="0"/>
            <a:ext cx="3078427" cy="513508"/>
          </a:xfrm>
          <a:prstGeom prst="rect">
            <a:avLst/>
          </a:prstGeom>
        </p:spPr>
        <p:txBody>
          <a:bodyPr vert="horz" lIns="96661" tIns="48331" rIns="96661" bIns="48331" rtlCol="0"/>
          <a:lstStyle>
            <a:lvl1pPr algn="r">
              <a:defRPr sz="1300"/>
            </a:lvl1pPr>
          </a:lstStyle>
          <a:p>
            <a:fld id="{C48976AC-E6F9-420C-A4E6-A0521811D570}" type="datetimeFigureOut">
              <a:rPr lang="fi-FI" smtClean="0"/>
              <a:t>7.6.2021</a:t>
            </a:fld>
            <a:endParaRPr lang="fi-FI"/>
          </a:p>
        </p:txBody>
      </p:sp>
      <p:sp>
        <p:nvSpPr>
          <p:cNvPr id="4" name="Alatunnisteen paikkamerkki 3">
            <a:extLst>
              <a:ext uri="{FF2B5EF4-FFF2-40B4-BE49-F238E27FC236}">
                <a16:creationId xmlns:a16="http://schemas.microsoft.com/office/drawing/2014/main" id="{C5A2EE2F-52DE-4688-967B-5A7A282BA701}"/>
              </a:ext>
            </a:extLst>
          </p:cNvPr>
          <p:cNvSpPr>
            <a:spLocks noGrp="1"/>
          </p:cNvSpPr>
          <p:nvPr>
            <p:ph type="ftr" sz="quarter" idx="2"/>
          </p:nvPr>
        </p:nvSpPr>
        <p:spPr>
          <a:xfrm>
            <a:off x="0" y="9721106"/>
            <a:ext cx="3078427" cy="513507"/>
          </a:xfrm>
          <a:prstGeom prst="rect">
            <a:avLst/>
          </a:prstGeom>
        </p:spPr>
        <p:txBody>
          <a:bodyPr vert="horz" lIns="96661" tIns="48331" rIns="96661" bIns="48331" rtlCol="0" anchor="b"/>
          <a:lstStyle>
            <a:lvl1pPr algn="l">
              <a:defRPr sz="1300"/>
            </a:lvl1pPr>
          </a:lstStyle>
          <a:p>
            <a:endParaRPr lang="fi-FI"/>
          </a:p>
        </p:txBody>
      </p:sp>
      <p:sp>
        <p:nvSpPr>
          <p:cNvPr id="5" name="Dian numeron paikkamerkki 4">
            <a:extLst>
              <a:ext uri="{FF2B5EF4-FFF2-40B4-BE49-F238E27FC236}">
                <a16:creationId xmlns:a16="http://schemas.microsoft.com/office/drawing/2014/main" id="{36BF1B03-B3AC-41D2-84F3-823037E85CF0}"/>
              </a:ext>
            </a:extLst>
          </p:cNvPr>
          <p:cNvSpPr>
            <a:spLocks noGrp="1"/>
          </p:cNvSpPr>
          <p:nvPr>
            <p:ph type="sldNum" sz="quarter" idx="3"/>
          </p:nvPr>
        </p:nvSpPr>
        <p:spPr>
          <a:xfrm>
            <a:off x="4023992" y="9721106"/>
            <a:ext cx="3078427" cy="513507"/>
          </a:xfrm>
          <a:prstGeom prst="rect">
            <a:avLst/>
          </a:prstGeom>
        </p:spPr>
        <p:txBody>
          <a:bodyPr vert="horz" lIns="96661" tIns="48331" rIns="96661" bIns="48331" rtlCol="0" anchor="b"/>
          <a:lstStyle>
            <a:lvl1pPr algn="r">
              <a:defRPr sz="1300"/>
            </a:lvl1pPr>
          </a:lstStyle>
          <a:p>
            <a:fld id="{0706C988-F99B-42B5-8EF0-33CE434E65CC}" type="slidenum">
              <a:rPr lang="fi-FI" smtClean="0"/>
              <a:t>‹#›</a:t>
            </a:fld>
            <a:endParaRPr lang="fi-FI"/>
          </a:p>
        </p:txBody>
      </p:sp>
    </p:spTree>
    <p:extLst>
      <p:ext uri="{BB962C8B-B14F-4D97-AF65-F5344CB8AC3E}">
        <p14:creationId xmlns:p14="http://schemas.microsoft.com/office/powerpoint/2010/main" val="5617208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6661" tIns="48331" rIns="96661" bIns="48331"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6661" tIns="48331" rIns="96661" bIns="48331" rtlCol="0"/>
          <a:lstStyle>
            <a:lvl1pPr algn="r">
              <a:defRPr sz="1300"/>
            </a:lvl1pPr>
          </a:lstStyle>
          <a:p>
            <a:fld id="{6D40A359-2079-4C14-BF09-3AECE107887C}" type="datetimeFigureOut">
              <a:rPr lang="fi-FI" smtClean="0"/>
              <a:t>7.6.2021</a:t>
            </a:fld>
            <a:endParaRPr lang="fi-FI"/>
          </a:p>
        </p:txBody>
      </p:sp>
      <p:sp>
        <p:nvSpPr>
          <p:cNvPr id="4" name="Dian kuvan paikkamerkki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6661" tIns="48331" rIns="96661" bIns="48331" rtlCol="0" anchor="ctr"/>
          <a:lstStyle/>
          <a:p>
            <a:endParaRPr lang="fi-FI"/>
          </a:p>
        </p:txBody>
      </p:sp>
      <p:sp>
        <p:nvSpPr>
          <p:cNvPr id="5" name="Huomautusten paikkamerkki 4"/>
          <p:cNvSpPr>
            <a:spLocks noGrp="1"/>
          </p:cNvSpPr>
          <p:nvPr>
            <p:ph type="body" sz="quarter" idx="3"/>
          </p:nvPr>
        </p:nvSpPr>
        <p:spPr>
          <a:xfrm>
            <a:off x="710407" y="4925408"/>
            <a:ext cx="5683250" cy="4029879"/>
          </a:xfrm>
          <a:prstGeom prst="rect">
            <a:avLst/>
          </a:prstGeom>
        </p:spPr>
        <p:txBody>
          <a:bodyPr vert="horz" lIns="96661" tIns="48331" rIns="96661" bIns="48331"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6"/>
            <a:ext cx="3078427" cy="513507"/>
          </a:xfrm>
          <a:prstGeom prst="rect">
            <a:avLst/>
          </a:prstGeom>
        </p:spPr>
        <p:txBody>
          <a:bodyPr vert="horz" lIns="96661" tIns="48331" rIns="96661" bIns="48331"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6"/>
            <a:ext cx="3078427" cy="513507"/>
          </a:xfrm>
          <a:prstGeom prst="rect">
            <a:avLst/>
          </a:prstGeom>
        </p:spPr>
        <p:txBody>
          <a:bodyPr vert="horz" lIns="96661" tIns="48331" rIns="96661" bIns="48331" rtlCol="0" anchor="b"/>
          <a:lstStyle>
            <a:lvl1pPr algn="r">
              <a:defRPr sz="1300"/>
            </a:lvl1pPr>
          </a:lstStyle>
          <a:p>
            <a:fld id="{24E12CD6-7878-49F5-94A5-413C3FA1FE4B}" type="slidenum">
              <a:rPr lang="fi-FI" smtClean="0"/>
              <a:t>‹#›</a:t>
            </a:fld>
            <a:endParaRPr lang="fi-FI"/>
          </a:p>
        </p:txBody>
      </p:sp>
    </p:spTree>
    <p:extLst>
      <p:ext uri="{BB962C8B-B14F-4D97-AF65-F5344CB8AC3E}">
        <p14:creationId xmlns:p14="http://schemas.microsoft.com/office/powerpoint/2010/main" val="11206304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dia">
    <p:bg>
      <p:bgPr>
        <a:solidFill>
          <a:schemeClr val="tx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217375C-EBA4-EC40-8EEF-69427DC9954E}"/>
              </a:ext>
            </a:extLst>
          </p:cNvPr>
          <p:cNvPicPr>
            <a:picLocks noChangeAspect="1"/>
          </p:cNvPicPr>
          <p:nvPr userDrawn="1"/>
        </p:nvPicPr>
        <p:blipFill>
          <a:blip r:embed="rId2"/>
          <a:stretch>
            <a:fillRect/>
          </a:stretch>
        </p:blipFill>
        <p:spPr>
          <a:xfrm>
            <a:off x="-1" y="2982874"/>
            <a:ext cx="2737677" cy="1695414"/>
          </a:xfrm>
          <a:prstGeom prst="rect">
            <a:avLst/>
          </a:prstGeom>
        </p:spPr>
      </p:pic>
      <p:sp>
        <p:nvSpPr>
          <p:cNvPr id="2" name="Otsikko 1">
            <a:extLst>
              <a:ext uri="{FF2B5EF4-FFF2-40B4-BE49-F238E27FC236}">
                <a16:creationId xmlns:a16="http://schemas.microsoft.com/office/drawing/2014/main" id="{DD6C26E2-D215-A040-8183-57D002F177AB}"/>
              </a:ext>
            </a:extLst>
          </p:cNvPr>
          <p:cNvSpPr>
            <a:spLocks noGrp="1"/>
          </p:cNvSpPr>
          <p:nvPr>
            <p:ph type="ctrTitle" hasCustomPrompt="1"/>
          </p:nvPr>
        </p:nvSpPr>
        <p:spPr>
          <a:xfrm>
            <a:off x="1524000" y="2958263"/>
            <a:ext cx="9144000" cy="1757255"/>
          </a:xfrm>
        </p:spPr>
        <p:txBody>
          <a:bodyPr anchor="ctr" anchorCtr="0"/>
          <a:lstStyle>
            <a:lvl1pPr algn="ctr">
              <a:defRPr sz="6000" b="1" i="0">
                <a:solidFill>
                  <a:schemeClr val="bg1"/>
                </a:solidFill>
                <a:latin typeface="Georgia" panose="02040502050405020303" pitchFamily="18" charset="0"/>
              </a:defRPr>
            </a:lvl1pPr>
          </a:lstStyle>
          <a:p>
            <a:r>
              <a:rPr lang="fi-FI" dirty="0"/>
              <a:t>Kannen otsikko</a:t>
            </a:r>
          </a:p>
        </p:txBody>
      </p:sp>
      <p:sp>
        <p:nvSpPr>
          <p:cNvPr id="3" name="Alaotsikko 2">
            <a:extLst>
              <a:ext uri="{FF2B5EF4-FFF2-40B4-BE49-F238E27FC236}">
                <a16:creationId xmlns:a16="http://schemas.microsoft.com/office/drawing/2014/main" id="{9D4CD63F-BF63-954C-BDC5-03230E68C1FC}"/>
              </a:ext>
            </a:extLst>
          </p:cNvPr>
          <p:cNvSpPr>
            <a:spLocks noGrp="1"/>
          </p:cNvSpPr>
          <p:nvPr>
            <p:ph type="subTitle" idx="1" hasCustomPrompt="1"/>
          </p:nvPr>
        </p:nvSpPr>
        <p:spPr>
          <a:xfrm>
            <a:off x="1524000" y="4892306"/>
            <a:ext cx="9144000" cy="1065700"/>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4" name="Kuva 13">
            <a:extLst>
              <a:ext uri="{FF2B5EF4-FFF2-40B4-BE49-F238E27FC236}">
                <a16:creationId xmlns:a16="http://schemas.microsoft.com/office/drawing/2014/main" id="{BD68194A-63C0-784B-AF80-76CC4416E32B}"/>
              </a:ext>
            </a:extLst>
          </p:cNvPr>
          <p:cNvPicPr>
            <a:picLocks noChangeAspect="1"/>
          </p:cNvPicPr>
          <p:nvPr userDrawn="1"/>
        </p:nvPicPr>
        <p:blipFill>
          <a:blip r:embed="rId3"/>
          <a:stretch>
            <a:fillRect/>
          </a:stretch>
        </p:blipFill>
        <p:spPr>
          <a:xfrm>
            <a:off x="5205509" y="572996"/>
            <a:ext cx="1780981" cy="2052000"/>
          </a:xfrm>
          <a:prstGeom prst="rect">
            <a:avLst/>
          </a:prstGeom>
        </p:spPr>
      </p:pic>
      <p:cxnSp>
        <p:nvCxnSpPr>
          <p:cNvPr id="16" name="Suora yhdysviiva 15">
            <a:extLst>
              <a:ext uri="{FF2B5EF4-FFF2-40B4-BE49-F238E27FC236}">
                <a16:creationId xmlns:a16="http://schemas.microsoft.com/office/drawing/2014/main" id="{BEED472F-C56E-5B4F-8918-44F3C9F43050}"/>
              </a:ext>
            </a:extLst>
          </p:cNvPr>
          <p:cNvCxnSpPr>
            <a:cxnSpLocks/>
            <a:endCxn id="17" idx="1"/>
          </p:cNvCxnSpPr>
          <p:nvPr userDrawn="1"/>
        </p:nvCxnSpPr>
        <p:spPr>
          <a:xfrm flipV="1">
            <a:off x="1295400" y="6530009"/>
            <a:ext cx="8575011" cy="890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kstiruutu 16">
            <a:extLst>
              <a:ext uri="{FF2B5EF4-FFF2-40B4-BE49-F238E27FC236}">
                <a16:creationId xmlns:a16="http://schemas.microsoft.com/office/drawing/2014/main" id="{BA2A2ECD-E611-4041-81A0-7F551E95EE11}"/>
              </a:ext>
            </a:extLst>
          </p:cNvPr>
          <p:cNvSpPr txBox="1"/>
          <p:nvPr userDrawn="1"/>
        </p:nvSpPr>
        <p:spPr>
          <a:xfrm>
            <a:off x="9870411" y="6391509"/>
            <a:ext cx="1998432" cy="276999"/>
          </a:xfrm>
          <a:prstGeom prst="rect">
            <a:avLst/>
          </a:prstGeom>
          <a:noFill/>
        </p:spPr>
        <p:txBody>
          <a:bodyPr wrap="none" rtlCol="0">
            <a:spAutoFit/>
          </a:bodyPr>
          <a:lstStyle/>
          <a:p>
            <a:pPr algn="r"/>
            <a:r>
              <a:rPr lang="fi-FI" sz="1200" b="1" dirty="0">
                <a:solidFill>
                  <a:schemeClr val="accent2"/>
                </a:solidFill>
              </a:rPr>
              <a:t>KUNTOUTUSYRITTAJAT.FI</a:t>
            </a:r>
          </a:p>
        </p:txBody>
      </p:sp>
      <p:sp>
        <p:nvSpPr>
          <p:cNvPr id="11" name="Päivämäärän paikkamerkki 3">
            <a:extLst>
              <a:ext uri="{FF2B5EF4-FFF2-40B4-BE49-F238E27FC236}">
                <a16:creationId xmlns:a16="http://schemas.microsoft.com/office/drawing/2014/main" id="{11BA33AC-8676-124C-9DB7-B44B537DB417}"/>
              </a:ext>
            </a:extLst>
          </p:cNvPr>
          <p:cNvSpPr txBox="1">
            <a:spLocks/>
          </p:cNvSpPr>
          <p:nvPr userDrawn="1"/>
        </p:nvSpPr>
        <p:spPr>
          <a:xfrm>
            <a:off x="427933" y="6356350"/>
            <a:ext cx="867467" cy="365125"/>
          </a:xfrm>
          <a:prstGeom prst="rect">
            <a:avLst/>
          </a:prstGeom>
        </p:spPr>
        <p:txBody>
          <a:bodyPr vert="horz" lIns="91440" tIns="45720" rIns="91440" bIns="45720" rtlCol="0" anchor="ctr"/>
          <a:lstStyle>
            <a:defPPr>
              <a:defRPr lang="fi-FI"/>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255A8-14B5-6B40-BABB-43D2A63B851B}" type="datetimeFigureOut">
              <a:rPr lang="fi-FI" smtClean="0"/>
              <a:pPr/>
              <a:t>7.6.2021</a:t>
            </a:fld>
            <a:endParaRPr lang="fi-FI" dirty="0"/>
          </a:p>
        </p:txBody>
      </p:sp>
    </p:spTree>
    <p:extLst>
      <p:ext uri="{BB962C8B-B14F-4D97-AF65-F5344CB8AC3E}">
        <p14:creationId xmlns:p14="http://schemas.microsoft.com/office/powerpoint/2010/main" val="235830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B98E56-83A0-AB45-90D7-946FF7DA3A49}"/>
              </a:ext>
            </a:extLst>
          </p:cNvPr>
          <p:cNvSpPr>
            <a:spLocks noGrp="1"/>
          </p:cNvSpPr>
          <p:nvPr>
            <p:ph type="title" hasCustomPrompt="1"/>
          </p:nvPr>
        </p:nvSpPr>
        <p:spPr>
          <a:xfrm>
            <a:off x="831850" y="1958009"/>
            <a:ext cx="10515600" cy="2316232"/>
          </a:xfrm>
        </p:spPr>
        <p:txBody>
          <a:bodyPr anchor="ctr" anchorCtr="0"/>
          <a:lstStyle>
            <a:lvl1pPr algn="ctr">
              <a:defRPr sz="6000">
                <a:solidFill>
                  <a:schemeClr val="bg1"/>
                </a:solidFill>
              </a:defRPr>
            </a:lvl1pPr>
          </a:lstStyle>
          <a:p>
            <a:r>
              <a:rPr lang="fi-FI" dirty="0"/>
              <a:t>Väliotsikko</a:t>
            </a:r>
          </a:p>
        </p:txBody>
      </p:sp>
      <p:sp>
        <p:nvSpPr>
          <p:cNvPr id="3" name="Tekstin paikkamerkki 2">
            <a:extLst>
              <a:ext uri="{FF2B5EF4-FFF2-40B4-BE49-F238E27FC236}">
                <a16:creationId xmlns:a16="http://schemas.microsoft.com/office/drawing/2014/main" id="{7542249C-5CB3-604B-B349-6AE86804ADB8}"/>
              </a:ext>
            </a:extLst>
          </p:cNvPr>
          <p:cNvSpPr>
            <a:spLocks noGrp="1"/>
          </p:cNvSpPr>
          <p:nvPr>
            <p:ph type="body" idx="1"/>
          </p:nvPr>
        </p:nvSpPr>
        <p:spPr>
          <a:xfrm>
            <a:off x="831850" y="4548734"/>
            <a:ext cx="10515600" cy="125923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pic>
        <p:nvPicPr>
          <p:cNvPr id="7" name="Kuva 6">
            <a:extLst>
              <a:ext uri="{FF2B5EF4-FFF2-40B4-BE49-F238E27FC236}">
                <a16:creationId xmlns:a16="http://schemas.microsoft.com/office/drawing/2014/main" id="{EB4C3420-2831-E344-81C2-4D46714FFB9C}"/>
              </a:ext>
            </a:extLst>
          </p:cNvPr>
          <p:cNvPicPr>
            <a:picLocks noChangeAspect="1"/>
          </p:cNvPicPr>
          <p:nvPr userDrawn="1"/>
        </p:nvPicPr>
        <p:blipFill>
          <a:blip r:embed="rId2"/>
          <a:stretch>
            <a:fillRect/>
          </a:stretch>
        </p:blipFill>
        <p:spPr>
          <a:xfrm>
            <a:off x="8998492" y="1958009"/>
            <a:ext cx="3679972" cy="2158724"/>
          </a:xfrm>
          <a:prstGeom prst="rect">
            <a:avLst/>
          </a:prstGeom>
        </p:spPr>
      </p:pic>
      <p:pic>
        <p:nvPicPr>
          <p:cNvPr id="8" name="Kuva 7">
            <a:extLst>
              <a:ext uri="{FF2B5EF4-FFF2-40B4-BE49-F238E27FC236}">
                <a16:creationId xmlns:a16="http://schemas.microsoft.com/office/drawing/2014/main" id="{30395640-D2EC-2C4B-9939-60317A304445}"/>
              </a:ext>
            </a:extLst>
          </p:cNvPr>
          <p:cNvPicPr>
            <a:picLocks noChangeAspect="1"/>
          </p:cNvPicPr>
          <p:nvPr userDrawn="1"/>
        </p:nvPicPr>
        <p:blipFill>
          <a:blip r:embed="rId3"/>
          <a:stretch>
            <a:fillRect/>
          </a:stretch>
        </p:blipFill>
        <p:spPr>
          <a:xfrm>
            <a:off x="10035773" y="6311901"/>
            <a:ext cx="1742400" cy="399300"/>
          </a:xfrm>
          <a:prstGeom prst="rect">
            <a:avLst/>
          </a:prstGeom>
        </p:spPr>
      </p:pic>
      <p:pic>
        <p:nvPicPr>
          <p:cNvPr id="10" name="Kuva 9">
            <a:extLst>
              <a:ext uri="{FF2B5EF4-FFF2-40B4-BE49-F238E27FC236}">
                <a16:creationId xmlns:a16="http://schemas.microsoft.com/office/drawing/2014/main" id="{59CBAB0E-77A1-A74C-909F-3F8B179B0EDE}"/>
              </a:ext>
            </a:extLst>
          </p:cNvPr>
          <p:cNvPicPr>
            <a:picLocks noChangeAspect="1"/>
          </p:cNvPicPr>
          <p:nvPr userDrawn="1"/>
        </p:nvPicPr>
        <p:blipFill>
          <a:blip r:embed="rId4"/>
          <a:stretch>
            <a:fillRect/>
          </a:stretch>
        </p:blipFill>
        <p:spPr>
          <a:xfrm>
            <a:off x="180000" y="180000"/>
            <a:ext cx="234000" cy="234000"/>
          </a:xfrm>
          <a:prstGeom prst="rect">
            <a:avLst/>
          </a:prstGeom>
        </p:spPr>
      </p:pic>
      <p:pic>
        <p:nvPicPr>
          <p:cNvPr id="11" name="Kuva 10">
            <a:extLst>
              <a:ext uri="{FF2B5EF4-FFF2-40B4-BE49-F238E27FC236}">
                <a16:creationId xmlns:a16="http://schemas.microsoft.com/office/drawing/2014/main" id="{ADA676B2-E45D-734B-B024-87315ECE840F}"/>
              </a:ext>
            </a:extLst>
          </p:cNvPr>
          <p:cNvPicPr>
            <a:picLocks noChangeAspect="1"/>
          </p:cNvPicPr>
          <p:nvPr userDrawn="1"/>
        </p:nvPicPr>
        <p:blipFill>
          <a:blip r:embed="rId4"/>
          <a:stretch>
            <a:fillRect/>
          </a:stretch>
        </p:blipFill>
        <p:spPr>
          <a:xfrm rot="5400000">
            <a:off x="11786400" y="180000"/>
            <a:ext cx="234000" cy="234000"/>
          </a:xfrm>
          <a:prstGeom prst="rect">
            <a:avLst/>
          </a:prstGeom>
        </p:spPr>
      </p:pic>
      <p:sp>
        <p:nvSpPr>
          <p:cNvPr id="9" name="Päivämäärän paikkamerkki 3">
            <a:extLst>
              <a:ext uri="{FF2B5EF4-FFF2-40B4-BE49-F238E27FC236}">
                <a16:creationId xmlns:a16="http://schemas.microsoft.com/office/drawing/2014/main" id="{DB513083-1217-9144-BED8-AB66B433E5E1}"/>
              </a:ext>
            </a:extLst>
          </p:cNvPr>
          <p:cNvSpPr txBox="1">
            <a:spLocks/>
          </p:cNvSpPr>
          <p:nvPr userDrawn="1"/>
        </p:nvSpPr>
        <p:spPr>
          <a:xfrm>
            <a:off x="427933" y="6356350"/>
            <a:ext cx="867467" cy="365125"/>
          </a:xfrm>
          <a:prstGeom prst="rect">
            <a:avLst/>
          </a:prstGeom>
        </p:spPr>
        <p:txBody>
          <a:bodyPr vert="horz" lIns="91440" tIns="45720" rIns="91440" bIns="45720" rtlCol="0" anchor="ctr"/>
          <a:lstStyle>
            <a:defPPr>
              <a:defRPr lang="fi-FI"/>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255A8-14B5-6B40-BABB-43D2A63B851B}" type="datetimeFigureOut">
              <a:rPr lang="fi-FI" smtClean="0"/>
              <a:pPr/>
              <a:t>7.6.2021</a:t>
            </a:fld>
            <a:endParaRPr lang="fi-FI" dirty="0"/>
          </a:p>
        </p:txBody>
      </p:sp>
    </p:spTree>
    <p:extLst>
      <p:ext uri="{BB962C8B-B14F-4D97-AF65-F5344CB8AC3E}">
        <p14:creationId xmlns:p14="http://schemas.microsoft.com/office/powerpoint/2010/main" val="207438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okuvalla">
    <p:bg>
      <p:bgPr>
        <a:solidFill>
          <a:schemeClr val="tx1"/>
        </a:solidFill>
        <a:effectLst/>
      </p:bgPr>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8B2E1997-5C01-F141-9D24-EA3E9E83EB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D5B98E56-83A0-AB45-90D7-946FF7DA3A49}"/>
              </a:ext>
            </a:extLst>
          </p:cNvPr>
          <p:cNvSpPr>
            <a:spLocks noGrp="1"/>
          </p:cNvSpPr>
          <p:nvPr>
            <p:ph type="title" hasCustomPrompt="1"/>
          </p:nvPr>
        </p:nvSpPr>
        <p:spPr>
          <a:xfrm>
            <a:off x="831850" y="1958009"/>
            <a:ext cx="10515600" cy="2316232"/>
          </a:xfrm>
        </p:spPr>
        <p:txBody>
          <a:bodyPr anchor="ctr" anchorCtr="0"/>
          <a:lstStyle>
            <a:lvl1pPr algn="ctr">
              <a:defRPr sz="6000">
                <a:solidFill>
                  <a:schemeClr val="bg1"/>
                </a:solidFill>
              </a:defRPr>
            </a:lvl1pPr>
          </a:lstStyle>
          <a:p>
            <a:r>
              <a:rPr lang="fi-FI" dirty="0"/>
              <a:t>Väliotsikko</a:t>
            </a:r>
          </a:p>
        </p:txBody>
      </p:sp>
      <p:sp>
        <p:nvSpPr>
          <p:cNvPr id="3" name="Tekstin paikkamerkki 2">
            <a:extLst>
              <a:ext uri="{FF2B5EF4-FFF2-40B4-BE49-F238E27FC236}">
                <a16:creationId xmlns:a16="http://schemas.microsoft.com/office/drawing/2014/main" id="{7542249C-5CB3-604B-B349-6AE86804ADB8}"/>
              </a:ext>
            </a:extLst>
          </p:cNvPr>
          <p:cNvSpPr>
            <a:spLocks noGrp="1"/>
          </p:cNvSpPr>
          <p:nvPr>
            <p:ph type="body" idx="1"/>
          </p:nvPr>
        </p:nvSpPr>
        <p:spPr>
          <a:xfrm>
            <a:off x="831850" y="4548734"/>
            <a:ext cx="10515600" cy="125923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pic>
        <p:nvPicPr>
          <p:cNvPr id="8" name="Kuva 7">
            <a:extLst>
              <a:ext uri="{FF2B5EF4-FFF2-40B4-BE49-F238E27FC236}">
                <a16:creationId xmlns:a16="http://schemas.microsoft.com/office/drawing/2014/main" id="{30395640-D2EC-2C4B-9939-60317A304445}"/>
              </a:ext>
            </a:extLst>
          </p:cNvPr>
          <p:cNvPicPr>
            <a:picLocks noChangeAspect="1"/>
          </p:cNvPicPr>
          <p:nvPr userDrawn="1"/>
        </p:nvPicPr>
        <p:blipFill>
          <a:blip r:embed="rId3"/>
          <a:stretch>
            <a:fillRect/>
          </a:stretch>
        </p:blipFill>
        <p:spPr>
          <a:xfrm>
            <a:off x="10035773" y="6311901"/>
            <a:ext cx="1742400" cy="399300"/>
          </a:xfrm>
          <a:prstGeom prst="rect">
            <a:avLst/>
          </a:prstGeom>
        </p:spPr>
      </p:pic>
      <p:pic>
        <p:nvPicPr>
          <p:cNvPr id="10" name="Kuva 9">
            <a:extLst>
              <a:ext uri="{FF2B5EF4-FFF2-40B4-BE49-F238E27FC236}">
                <a16:creationId xmlns:a16="http://schemas.microsoft.com/office/drawing/2014/main" id="{59CBAB0E-77A1-A74C-909F-3F8B179B0EDE}"/>
              </a:ext>
            </a:extLst>
          </p:cNvPr>
          <p:cNvPicPr>
            <a:picLocks noChangeAspect="1"/>
          </p:cNvPicPr>
          <p:nvPr userDrawn="1"/>
        </p:nvPicPr>
        <p:blipFill>
          <a:blip r:embed="rId4"/>
          <a:stretch>
            <a:fillRect/>
          </a:stretch>
        </p:blipFill>
        <p:spPr>
          <a:xfrm>
            <a:off x="180000" y="180000"/>
            <a:ext cx="234000" cy="234000"/>
          </a:xfrm>
          <a:prstGeom prst="rect">
            <a:avLst/>
          </a:prstGeom>
        </p:spPr>
      </p:pic>
      <p:pic>
        <p:nvPicPr>
          <p:cNvPr id="11" name="Kuva 10">
            <a:extLst>
              <a:ext uri="{FF2B5EF4-FFF2-40B4-BE49-F238E27FC236}">
                <a16:creationId xmlns:a16="http://schemas.microsoft.com/office/drawing/2014/main" id="{ADA676B2-E45D-734B-B024-87315ECE840F}"/>
              </a:ext>
            </a:extLst>
          </p:cNvPr>
          <p:cNvPicPr>
            <a:picLocks noChangeAspect="1"/>
          </p:cNvPicPr>
          <p:nvPr userDrawn="1"/>
        </p:nvPicPr>
        <p:blipFill>
          <a:blip r:embed="rId4"/>
          <a:stretch>
            <a:fillRect/>
          </a:stretch>
        </p:blipFill>
        <p:spPr>
          <a:xfrm rot="5400000">
            <a:off x="11786400" y="180000"/>
            <a:ext cx="234000" cy="234000"/>
          </a:xfrm>
          <a:prstGeom prst="rect">
            <a:avLst/>
          </a:prstGeom>
        </p:spPr>
      </p:pic>
      <p:pic>
        <p:nvPicPr>
          <p:cNvPr id="13" name="Kuva 12">
            <a:extLst>
              <a:ext uri="{FF2B5EF4-FFF2-40B4-BE49-F238E27FC236}">
                <a16:creationId xmlns:a16="http://schemas.microsoft.com/office/drawing/2014/main" id="{17D4E820-E90F-844A-9008-A888A5F6F5A9}"/>
              </a:ext>
            </a:extLst>
          </p:cNvPr>
          <p:cNvPicPr>
            <a:picLocks noChangeAspect="1"/>
          </p:cNvPicPr>
          <p:nvPr userDrawn="1"/>
        </p:nvPicPr>
        <p:blipFill>
          <a:blip r:embed="rId5"/>
          <a:stretch>
            <a:fillRect/>
          </a:stretch>
        </p:blipFill>
        <p:spPr>
          <a:xfrm>
            <a:off x="9451351" y="2265281"/>
            <a:ext cx="2737677" cy="1695414"/>
          </a:xfrm>
          <a:prstGeom prst="rect">
            <a:avLst/>
          </a:prstGeom>
        </p:spPr>
      </p:pic>
      <p:sp>
        <p:nvSpPr>
          <p:cNvPr id="14" name="Päivämäärän paikkamerkki 3">
            <a:extLst>
              <a:ext uri="{FF2B5EF4-FFF2-40B4-BE49-F238E27FC236}">
                <a16:creationId xmlns:a16="http://schemas.microsoft.com/office/drawing/2014/main" id="{EA53E532-09F1-474C-8D07-78FCB5143D8D}"/>
              </a:ext>
            </a:extLst>
          </p:cNvPr>
          <p:cNvSpPr txBox="1">
            <a:spLocks/>
          </p:cNvSpPr>
          <p:nvPr userDrawn="1"/>
        </p:nvSpPr>
        <p:spPr>
          <a:xfrm>
            <a:off x="427933" y="6356350"/>
            <a:ext cx="867467" cy="365125"/>
          </a:xfrm>
          <a:prstGeom prst="rect">
            <a:avLst/>
          </a:prstGeom>
        </p:spPr>
        <p:txBody>
          <a:bodyPr vert="horz" lIns="91440" tIns="45720" rIns="91440" bIns="45720" rtlCol="0" anchor="ctr"/>
          <a:lstStyle>
            <a:defPPr>
              <a:defRPr lang="fi-FI"/>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255A8-14B5-6B40-BABB-43D2A63B851B}" type="datetimeFigureOut">
              <a:rPr lang="fi-FI" smtClean="0"/>
              <a:pPr/>
              <a:t>7.6.2021</a:t>
            </a:fld>
            <a:endParaRPr lang="fi-FI"/>
          </a:p>
        </p:txBody>
      </p:sp>
    </p:spTree>
    <p:extLst>
      <p:ext uri="{BB962C8B-B14F-4D97-AF65-F5344CB8AC3E}">
        <p14:creationId xmlns:p14="http://schemas.microsoft.com/office/powerpoint/2010/main" val="423271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763807-F2B1-4C4C-8E79-D65DCDF7D34B}"/>
              </a:ext>
            </a:extLst>
          </p:cNvPr>
          <p:cNvSpPr>
            <a:spLocks noGrp="1"/>
          </p:cNvSpPr>
          <p:nvPr>
            <p:ph type="title" hasCustomPrompt="1"/>
          </p:nvPr>
        </p:nvSpPr>
        <p:spPr/>
        <p:txBody>
          <a:bodyPr/>
          <a:lstStyle>
            <a:lvl1pPr>
              <a:defRPr b="1" i="0">
                <a:latin typeface="Georgia" panose="02040502050405020303" pitchFamily="18" charset="0"/>
              </a:defRPr>
            </a:lvl1pPr>
          </a:lstStyle>
          <a:p>
            <a:r>
              <a:rPr lang="fi-FI" dirty="0"/>
              <a:t>Otsikko</a:t>
            </a:r>
          </a:p>
        </p:txBody>
      </p:sp>
      <p:sp>
        <p:nvSpPr>
          <p:cNvPr id="3" name="Sisällön paikkamerkki 2">
            <a:extLst>
              <a:ext uri="{FF2B5EF4-FFF2-40B4-BE49-F238E27FC236}">
                <a16:creationId xmlns:a16="http://schemas.microsoft.com/office/drawing/2014/main" id="{A226E54E-69A0-C747-BE94-74CC29C023C3}"/>
              </a:ext>
            </a:extLst>
          </p:cNvPr>
          <p:cNvSpPr>
            <a:spLocks noGrp="1"/>
          </p:cNvSpPr>
          <p:nvPr>
            <p:ph idx="1" hasCustomPrompt="1"/>
          </p:nvPr>
        </p:nvSpPr>
        <p:spPr>
          <a:xfrm>
            <a:off x="838200" y="1825625"/>
            <a:ext cx="10515600" cy="1511935"/>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dirty="0"/>
              <a:t>Leipäteksti</a:t>
            </a:r>
          </a:p>
        </p:txBody>
      </p:sp>
      <p:sp>
        <p:nvSpPr>
          <p:cNvPr id="6" name="Dian numeron paikkamerkki 5">
            <a:extLst>
              <a:ext uri="{FF2B5EF4-FFF2-40B4-BE49-F238E27FC236}">
                <a16:creationId xmlns:a16="http://schemas.microsoft.com/office/drawing/2014/main" id="{1759D7CD-3636-3949-AF40-6CAA9BD2592E}"/>
              </a:ext>
            </a:extLst>
          </p:cNvPr>
          <p:cNvSpPr>
            <a:spLocks noGrp="1"/>
          </p:cNvSpPr>
          <p:nvPr>
            <p:ph type="sldNum" sz="quarter" idx="12"/>
          </p:nvPr>
        </p:nvSpPr>
        <p:spPr/>
        <p:txBody>
          <a:bodyPr/>
          <a:lstStyle/>
          <a:p>
            <a:fld id="{BD839031-FF98-1549-8CC0-DA8CFA09EEC4}" type="slidenum">
              <a:rPr lang="fi-FI" smtClean="0"/>
              <a:t>‹#›</a:t>
            </a:fld>
            <a:endParaRPr lang="fi-FI"/>
          </a:p>
        </p:txBody>
      </p:sp>
      <p:pic>
        <p:nvPicPr>
          <p:cNvPr id="7" name="Kuva 6">
            <a:extLst>
              <a:ext uri="{FF2B5EF4-FFF2-40B4-BE49-F238E27FC236}">
                <a16:creationId xmlns:a16="http://schemas.microsoft.com/office/drawing/2014/main" id="{3076C406-AEE1-154F-9773-998917CF6861}"/>
              </a:ext>
            </a:extLst>
          </p:cNvPr>
          <p:cNvPicPr>
            <a:picLocks noChangeAspect="1"/>
          </p:cNvPicPr>
          <p:nvPr userDrawn="1"/>
        </p:nvPicPr>
        <p:blipFill>
          <a:blip r:embed="rId2"/>
          <a:stretch>
            <a:fillRect/>
          </a:stretch>
        </p:blipFill>
        <p:spPr>
          <a:xfrm>
            <a:off x="10034308" y="6311901"/>
            <a:ext cx="1743865" cy="399636"/>
          </a:xfrm>
          <a:prstGeom prst="rect">
            <a:avLst/>
          </a:prstGeom>
        </p:spPr>
      </p:pic>
      <p:sp>
        <p:nvSpPr>
          <p:cNvPr id="8" name="Sisällön paikkamerkki 2">
            <a:extLst>
              <a:ext uri="{FF2B5EF4-FFF2-40B4-BE49-F238E27FC236}">
                <a16:creationId xmlns:a16="http://schemas.microsoft.com/office/drawing/2014/main" id="{C65839E3-AD4C-A549-AB7A-76665A1ECCC4}"/>
              </a:ext>
            </a:extLst>
          </p:cNvPr>
          <p:cNvSpPr>
            <a:spLocks noGrp="1"/>
          </p:cNvSpPr>
          <p:nvPr>
            <p:ph sz="half" idx="13" hasCustomPrompt="1"/>
          </p:nvPr>
        </p:nvSpPr>
        <p:spPr>
          <a:xfrm>
            <a:off x="838200" y="3480679"/>
            <a:ext cx="5181600" cy="2329582"/>
          </a:xfrm>
        </p:spPr>
        <p:txBody>
          <a:bodyPr/>
          <a:lstStyle>
            <a:lvl1pPr marL="342900" indent="-342900">
              <a:buFont typeface="Arial" panose="020B0604020202020204" pitchFamily="34" charset="0"/>
              <a:buChar char="•"/>
              <a:defRPr/>
            </a:lvl1pPr>
          </a:lstStyle>
          <a:p>
            <a:pPr lvl="0"/>
            <a:r>
              <a:rPr lang="fi-FI" dirty="0"/>
              <a:t>Listauksen ensimmäinen taso</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2325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D73059-1CDA-D74A-8DE4-D310D50A18AB}"/>
              </a:ext>
            </a:extLst>
          </p:cNvPr>
          <p:cNvSpPr>
            <a:spLocks noGrp="1"/>
          </p:cNvSpPr>
          <p:nvPr>
            <p:ph type="title" hasCustomPrompt="1"/>
          </p:nvPr>
        </p:nvSpPr>
        <p:spPr>
          <a:xfrm>
            <a:off x="839788" y="365125"/>
            <a:ext cx="10515600" cy="1325563"/>
          </a:xfrm>
        </p:spPr>
        <p:txBody>
          <a:bodyPr/>
          <a:lstStyle>
            <a:lvl1pPr>
              <a:defRPr/>
            </a:lvl1pPr>
          </a:lstStyle>
          <a:p>
            <a:r>
              <a:rPr lang="fi-FI" dirty="0"/>
              <a:t>Otsikko</a:t>
            </a:r>
          </a:p>
        </p:txBody>
      </p:sp>
      <p:sp>
        <p:nvSpPr>
          <p:cNvPr id="3" name="Tekstin paikkamerkki 2">
            <a:extLst>
              <a:ext uri="{FF2B5EF4-FFF2-40B4-BE49-F238E27FC236}">
                <a16:creationId xmlns:a16="http://schemas.microsoft.com/office/drawing/2014/main" id="{E6AF2C9E-0BCF-5D47-882A-11A52A7F0C8C}"/>
              </a:ext>
            </a:extLst>
          </p:cNvPr>
          <p:cNvSpPr>
            <a:spLocks noGrp="1"/>
          </p:cNvSpPr>
          <p:nvPr>
            <p:ph type="body" idx="1" hasCustomPrompt="1"/>
          </p:nvPr>
        </p:nvSpPr>
        <p:spPr>
          <a:xfrm>
            <a:off x="839788" y="1802511"/>
            <a:ext cx="5157787" cy="518305"/>
          </a:xfrm>
        </p:spPr>
        <p:txBody>
          <a:bodyPr anchor="ctr">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ALAOTSIKKO</a:t>
            </a:r>
          </a:p>
        </p:txBody>
      </p:sp>
      <p:sp>
        <p:nvSpPr>
          <p:cNvPr id="4" name="Sisällön paikkamerkki 3">
            <a:extLst>
              <a:ext uri="{FF2B5EF4-FFF2-40B4-BE49-F238E27FC236}">
                <a16:creationId xmlns:a16="http://schemas.microsoft.com/office/drawing/2014/main" id="{1815CB46-8B3C-0549-A4EA-FA68B33D1729}"/>
              </a:ext>
            </a:extLst>
          </p:cNvPr>
          <p:cNvSpPr>
            <a:spLocks noGrp="1"/>
          </p:cNvSpPr>
          <p:nvPr>
            <p:ph sz="half" idx="2" hasCustomPrompt="1"/>
          </p:nvPr>
        </p:nvSpPr>
        <p:spPr>
          <a:xfrm>
            <a:off x="839788" y="3723505"/>
            <a:ext cx="5157787" cy="2411293"/>
          </a:xfrm>
        </p:spPr>
        <p:txBody>
          <a:bodyPr/>
          <a:lstStyle>
            <a:lvl1pPr>
              <a:defRPr/>
            </a:lvl1pPr>
          </a:lstStyle>
          <a:p>
            <a:pPr lvl="0"/>
            <a:r>
              <a:rPr lang="fi-FI" dirty="0"/>
              <a:t>Listauksen 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7BA74C37-AECD-7A47-A1AB-00989B6003C2}"/>
              </a:ext>
            </a:extLst>
          </p:cNvPr>
          <p:cNvSpPr>
            <a:spLocks noGrp="1"/>
          </p:cNvSpPr>
          <p:nvPr>
            <p:ph type="sldNum" sz="quarter" idx="12"/>
          </p:nvPr>
        </p:nvSpPr>
        <p:spPr/>
        <p:txBody>
          <a:bodyPr/>
          <a:lstStyle/>
          <a:p>
            <a:fld id="{BD839031-FF98-1549-8CC0-DA8CFA09EEC4}" type="slidenum">
              <a:rPr lang="fi-FI" smtClean="0"/>
              <a:t>‹#›</a:t>
            </a:fld>
            <a:endParaRPr lang="fi-FI"/>
          </a:p>
        </p:txBody>
      </p:sp>
      <p:pic>
        <p:nvPicPr>
          <p:cNvPr id="10" name="Kuva 9">
            <a:extLst>
              <a:ext uri="{FF2B5EF4-FFF2-40B4-BE49-F238E27FC236}">
                <a16:creationId xmlns:a16="http://schemas.microsoft.com/office/drawing/2014/main" id="{47D2C666-DA7D-4245-981E-46E851D1A05B}"/>
              </a:ext>
            </a:extLst>
          </p:cNvPr>
          <p:cNvPicPr>
            <a:picLocks noChangeAspect="1"/>
          </p:cNvPicPr>
          <p:nvPr userDrawn="1"/>
        </p:nvPicPr>
        <p:blipFill>
          <a:blip r:embed="rId2"/>
          <a:stretch>
            <a:fillRect/>
          </a:stretch>
        </p:blipFill>
        <p:spPr>
          <a:xfrm>
            <a:off x="10034308" y="6311901"/>
            <a:ext cx="1743865" cy="399636"/>
          </a:xfrm>
          <a:prstGeom prst="rect">
            <a:avLst/>
          </a:prstGeom>
        </p:spPr>
      </p:pic>
      <p:sp>
        <p:nvSpPr>
          <p:cNvPr id="11" name="Sisällön paikkamerkki 2">
            <a:extLst>
              <a:ext uri="{FF2B5EF4-FFF2-40B4-BE49-F238E27FC236}">
                <a16:creationId xmlns:a16="http://schemas.microsoft.com/office/drawing/2014/main" id="{3CEDD3B9-A843-DB43-A965-9D2DBB2EA0AE}"/>
              </a:ext>
            </a:extLst>
          </p:cNvPr>
          <p:cNvSpPr>
            <a:spLocks noGrp="1"/>
          </p:cNvSpPr>
          <p:nvPr>
            <p:ph idx="13" hasCustomPrompt="1"/>
          </p:nvPr>
        </p:nvSpPr>
        <p:spPr>
          <a:xfrm>
            <a:off x="838200" y="2450211"/>
            <a:ext cx="5159375" cy="1143899"/>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dirty="0"/>
              <a:t>Leipäteksti</a:t>
            </a:r>
          </a:p>
        </p:txBody>
      </p:sp>
    </p:spTree>
    <p:extLst>
      <p:ext uri="{BB962C8B-B14F-4D97-AF65-F5344CB8AC3E}">
        <p14:creationId xmlns:p14="http://schemas.microsoft.com/office/powerpoint/2010/main" val="336157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32EA7E-D6ED-A441-9FEF-CFAFEA53BDCC}"/>
              </a:ext>
            </a:extLst>
          </p:cNvPr>
          <p:cNvSpPr>
            <a:spLocks noGrp="1"/>
          </p:cNvSpPr>
          <p:nvPr>
            <p:ph type="title" hasCustomPrompt="1"/>
          </p:nvPr>
        </p:nvSpPr>
        <p:spPr/>
        <p:txBody>
          <a:bodyPr/>
          <a:lstStyle>
            <a:lvl1pPr>
              <a:defRPr/>
            </a:lvl1pPr>
          </a:lstStyle>
          <a:p>
            <a:r>
              <a:rPr lang="fi-FI" dirty="0"/>
              <a:t>Otsikko</a:t>
            </a:r>
          </a:p>
        </p:txBody>
      </p:sp>
      <p:sp>
        <p:nvSpPr>
          <p:cNvPr id="3" name="Sisällön paikkamerkki 2">
            <a:extLst>
              <a:ext uri="{FF2B5EF4-FFF2-40B4-BE49-F238E27FC236}">
                <a16:creationId xmlns:a16="http://schemas.microsoft.com/office/drawing/2014/main" id="{2531BAAA-E1F4-F34C-A389-BDA9EC4C03DE}"/>
              </a:ext>
            </a:extLst>
          </p:cNvPr>
          <p:cNvSpPr>
            <a:spLocks noGrp="1"/>
          </p:cNvSpPr>
          <p:nvPr>
            <p:ph sz="half" idx="1" hasCustomPrompt="1"/>
          </p:nvPr>
        </p:nvSpPr>
        <p:spPr>
          <a:xfrm>
            <a:off x="838200" y="1825625"/>
            <a:ext cx="5181600" cy="4351338"/>
          </a:xfrm>
        </p:spPr>
        <p:txBody>
          <a:bodyPr/>
          <a:lstStyle>
            <a:lvl1pPr>
              <a:defRPr/>
            </a:lvl1pPr>
          </a:lstStyle>
          <a:p>
            <a:pPr lvl="0"/>
            <a:r>
              <a:rPr lang="fi-FI" dirty="0"/>
              <a:t>Listauksen 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EF4254FA-34E4-774A-AC8B-A83834D4ABA0}"/>
              </a:ext>
            </a:extLst>
          </p:cNvPr>
          <p:cNvSpPr>
            <a:spLocks noGrp="1"/>
          </p:cNvSpPr>
          <p:nvPr>
            <p:ph sz="half" idx="2" hasCustomPrompt="1"/>
          </p:nvPr>
        </p:nvSpPr>
        <p:spPr>
          <a:xfrm>
            <a:off x="6172200" y="1825625"/>
            <a:ext cx="5181600" cy="4351338"/>
          </a:xfrm>
        </p:spPr>
        <p:txBody>
          <a:bodyPr/>
          <a:lstStyle>
            <a:lvl1pPr>
              <a:defRPr/>
            </a:lvl1pPr>
          </a:lstStyle>
          <a:p>
            <a:pPr lvl="0"/>
            <a:r>
              <a:rPr lang="fi-FI" dirty="0"/>
              <a:t>Listauksen 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6">
            <a:extLst>
              <a:ext uri="{FF2B5EF4-FFF2-40B4-BE49-F238E27FC236}">
                <a16:creationId xmlns:a16="http://schemas.microsoft.com/office/drawing/2014/main" id="{956B6912-0CE3-5A48-9994-941EC211C843}"/>
              </a:ext>
            </a:extLst>
          </p:cNvPr>
          <p:cNvSpPr>
            <a:spLocks noGrp="1"/>
          </p:cNvSpPr>
          <p:nvPr>
            <p:ph type="sldNum" sz="quarter" idx="12"/>
          </p:nvPr>
        </p:nvSpPr>
        <p:spPr/>
        <p:txBody>
          <a:bodyPr/>
          <a:lstStyle>
            <a:lvl1pPr algn="ctr">
              <a:defRPr/>
            </a:lvl1pPr>
          </a:lstStyle>
          <a:p>
            <a:fld id="{BD839031-FF98-1549-8CC0-DA8CFA09EEC4}" type="slidenum">
              <a:rPr lang="fi-FI" smtClean="0"/>
              <a:pPr/>
              <a:t>‹#›</a:t>
            </a:fld>
            <a:endParaRPr lang="fi-FI"/>
          </a:p>
        </p:txBody>
      </p:sp>
      <p:pic>
        <p:nvPicPr>
          <p:cNvPr id="8" name="Kuva 7">
            <a:extLst>
              <a:ext uri="{FF2B5EF4-FFF2-40B4-BE49-F238E27FC236}">
                <a16:creationId xmlns:a16="http://schemas.microsoft.com/office/drawing/2014/main" id="{4A840704-EA34-264B-B0A2-EBB6E9C96D83}"/>
              </a:ext>
            </a:extLst>
          </p:cNvPr>
          <p:cNvPicPr>
            <a:picLocks noChangeAspect="1"/>
          </p:cNvPicPr>
          <p:nvPr userDrawn="1"/>
        </p:nvPicPr>
        <p:blipFill>
          <a:blip r:embed="rId2"/>
          <a:stretch>
            <a:fillRect/>
          </a:stretch>
        </p:blipFill>
        <p:spPr>
          <a:xfrm>
            <a:off x="10034308" y="6311901"/>
            <a:ext cx="1743865" cy="399636"/>
          </a:xfrm>
          <a:prstGeom prst="rect">
            <a:avLst/>
          </a:prstGeom>
          <a:solidFill>
            <a:schemeClr val="bg1"/>
          </a:solidFill>
        </p:spPr>
      </p:pic>
    </p:spTree>
    <p:extLst>
      <p:ext uri="{BB962C8B-B14F-4D97-AF65-F5344CB8AC3E}">
        <p14:creationId xmlns:p14="http://schemas.microsoft.com/office/powerpoint/2010/main" val="299927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61F262-3DD4-8F4A-9A4A-695FDE28803F}"/>
              </a:ext>
            </a:extLst>
          </p:cNvPr>
          <p:cNvSpPr>
            <a:spLocks noGrp="1"/>
          </p:cNvSpPr>
          <p:nvPr>
            <p:ph type="title" hasCustomPrompt="1"/>
          </p:nvPr>
        </p:nvSpPr>
        <p:spPr/>
        <p:txBody>
          <a:bodyPr/>
          <a:lstStyle>
            <a:lvl1pPr>
              <a:defRPr/>
            </a:lvl1pPr>
          </a:lstStyle>
          <a:p>
            <a:r>
              <a:rPr lang="fi-FI" dirty="0"/>
              <a:t>Otsikko</a:t>
            </a:r>
          </a:p>
        </p:txBody>
      </p:sp>
      <p:sp>
        <p:nvSpPr>
          <p:cNvPr id="5" name="Dian numeron paikkamerkki 4">
            <a:extLst>
              <a:ext uri="{FF2B5EF4-FFF2-40B4-BE49-F238E27FC236}">
                <a16:creationId xmlns:a16="http://schemas.microsoft.com/office/drawing/2014/main" id="{F8A77DB0-5C05-E24E-B3A6-2B737281575F}"/>
              </a:ext>
            </a:extLst>
          </p:cNvPr>
          <p:cNvSpPr>
            <a:spLocks noGrp="1"/>
          </p:cNvSpPr>
          <p:nvPr>
            <p:ph type="sldNum" sz="quarter" idx="12"/>
          </p:nvPr>
        </p:nvSpPr>
        <p:spPr/>
        <p:txBody>
          <a:bodyPr/>
          <a:lstStyle/>
          <a:p>
            <a:fld id="{BD839031-FF98-1549-8CC0-DA8CFA09EEC4}" type="slidenum">
              <a:rPr lang="fi-FI" smtClean="0"/>
              <a:t>‹#›</a:t>
            </a:fld>
            <a:endParaRPr lang="fi-FI"/>
          </a:p>
        </p:txBody>
      </p:sp>
      <p:pic>
        <p:nvPicPr>
          <p:cNvPr id="6" name="Kuva 5">
            <a:extLst>
              <a:ext uri="{FF2B5EF4-FFF2-40B4-BE49-F238E27FC236}">
                <a16:creationId xmlns:a16="http://schemas.microsoft.com/office/drawing/2014/main" id="{CF542674-77EA-3342-8907-150CD632C6B5}"/>
              </a:ext>
            </a:extLst>
          </p:cNvPr>
          <p:cNvPicPr>
            <a:picLocks noChangeAspect="1"/>
          </p:cNvPicPr>
          <p:nvPr userDrawn="1"/>
        </p:nvPicPr>
        <p:blipFill>
          <a:blip r:embed="rId2"/>
          <a:stretch>
            <a:fillRect/>
          </a:stretch>
        </p:blipFill>
        <p:spPr>
          <a:xfrm>
            <a:off x="10034308" y="6311901"/>
            <a:ext cx="1743865" cy="399636"/>
          </a:xfrm>
          <a:prstGeom prst="rect">
            <a:avLst/>
          </a:prstGeom>
        </p:spPr>
      </p:pic>
    </p:spTree>
    <p:extLst>
      <p:ext uri="{BB962C8B-B14F-4D97-AF65-F5344CB8AC3E}">
        <p14:creationId xmlns:p14="http://schemas.microsoft.com/office/powerpoint/2010/main" val="88925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B4DECE3-048B-804F-B438-4725ACAEBF9F}"/>
              </a:ext>
            </a:extLst>
          </p:cNvPr>
          <p:cNvSpPr>
            <a:spLocks noGrp="1"/>
          </p:cNvSpPr>
          <p:nvPr>
            <p:ph type="sldNum" sz="quarter" idx="12"/>
          </p:nvPr>
        </p:nvSpPr>
        <p:spPr/>
        <p:txBody>
          <a:bodyPr/>
          <a:lstStyle/>
          <a:p>
            <a:fld id="{BD839031-FF98-1549-8CC0-DA8CFA09EEC4}" type="slidenum">
              <a:rPr lang="fi-FI" smtClean="0"/>
              <a:t>‹#›</a:t>
            </a:fld>
            <a:endParaRPr lang="fi-FI"/>
          </a:p>
        </p:txBody>
      </p:sp>
      <p:pic>
        <p:nvPicPr>
          <p:cNvPr id="5" name="Kuva 4">
            <a:extLst>
              <a:ext uri="{FF2B5EF4-FFF2-40B4-BE49-F238E27FC236}">
                <a16:creationId xmlns:a16="http://schemas.microsoft.com/office/drawing/2014/main" id="{BA7EE9DA-53E7-2E4E-A966-E6E179BE87D5}"/>
              </a:ext>
            </a:extLst>
          </p:cNvPr>
          <p:cNvPicPr>
            <a:picLocks noChangeAspect="1"/>
          </p:cNvPicPr>
          <p:nvPr userDrawn="1"/>
        </p:nvPicPr>
        <p:blipFill>
          <a:blip r:embed="rId2"/>
          <a:stretch>
            <a:fillRect/>
          </a:stretch>
        </p:blipFill>
        <p:spPr>
          <a:xfrm>
            <a:off x="10034308" y="6311901"/>
            <a:ext cx="1743865" cy="399636"/>
          </a:xfrm>
          <a:prstGeom prst="rect">
            <a:avLst/>
          </a:prstGeom>
        </p:spPr>
      </p:pic>
    </p:spTree>
    <p:extLst>
      <p:ext uri="{BB962C8B-B14F-4D97-AF65-F5344CB8AC3E}">
        <p14:creationId xmlns:p14="http://schemas.microsoft.com/office/powerpoint/2010/main" val="318187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Kiitosdia">
    <p:bg>
      <p:bgPr>
        <a:solidFill>
          <a:schemeClr val="tx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217375C-EBA4-EC40-8EEF-69427DC9954E}"/>
              </a:ext>
            </a:extLst>
          </p:cNvPr>
          <p:cNvPicPr>
            <a:picLocks noChangeAspect="1"/>
          </p:cNvPicPr>
          <p:nvPr userDrawn="1"/>
        </p:nvPicPr>
        <p:blipFill>
          <a:blip r:embed="rId2"/>
          <a:stretch>
            <a:fillRect/>
          </a:stretch>
        </p:blipFill>
        <p:spPr>
          <a:xfrm>
            <a:off x="-1" y="2982874"/>
            <a:ext cx="2737677" cy="1695414"/>
          </a:xfrm>
          <a:prstGeom prst="rect">
            <a:avLst/>
          </a:prstGeom>
        </p:spPr>
      </p:pic>
      <p:sp>
        <p:nvSpPr>
          <p:cNvPr id="2" name="Otsikko 1">
            <a:extLst>
              <a:ext uri="{FF2B5EF4-FFF2-40B4-BE49-F238E27FC236}">
                <a16:creationId xmlns:a16="http://schemas.microsoft.com/office/drawing/2014/main" id="{DD6C26E2-D215-A040-8183-57D002F177AB}"/>
              </a:ext>
            </a:extLst>
          </p:cNvPr>
          <p:cNvSpPr>
            <a:spLocks noGrp="1"/>
          </p:cNvSpPr>
          <p:nvPr>
            <p:ph type="ctrTitle" hasCustomPrompt="1"/>
          </p:nvPr>
        </p:nvSpPr>
        <p:spPr>
          <a:xfrm>
            <a:off x="1524000" y="3301410"/>
            <a:ext cx="9144000" cy="1218668"/>
          </a:xfrm>
        </p:spPr>
        <p:txBody>
          <a:bodyPr anchor="ctr" anchorCtr="0"/>
          <a:lstStyle>
            <a:lvl1pPr algn="ctr">
              <a:defRPr sz="6000" b="1" i="0">
                <a:solidFill>
                  <a:schemeClr val="bg1"/>
                </a:solidFill>
                <a:latin typeface="Georgia" panose="02040502050405020303" pitchFamily="18" charset="0"/>
              </a:defRPr>
            </a:lvl1pPr>
          </a:lstStyle>
          <a:p>
            <a:r>
              <a:rPr lang="fi-FI" dirty="0"/>
              <a:t>Kiitos!</a:t>
            </a:r>
          </a:p>
        </p:txBody>
      </p:sp>
      <p:sp>
        <p:nvSpPr>
          <p:cNvPr id="3" name="Alaotsikko 2">
            <a:extLst>
              <a:ext uri="{FF2B5EF4-FFF2-40B4-BE49-F238E27FC236}">
                <a16:creationId xmlns:a16="http://schemas.microsoft.com/office/drawing/2014/main" id="{9D4CD63F-BF63-954C-BDC5-03230E68C1FC}"/>
              </a:ext>
            </a:extLst>
          </p:cNvPr>
          <p:cNvSpPr>
            <a:spLocks noGrp="1"/>
          </p:cNvSpPr>
          <p:nvPr>
            <p:ph type="subTitle" idx="1" hasCustomPrompt="1"/>
          </p:nvPr>
        </p:nvSpPr>
        <p:spPr>
          <a:xfrm>
            <a:off x="1524000" y="4925785"/>
            <a:ext cx="9144000" cy="1087390"/>
          </a:xfrm>
        </p:spPr>
        <p:txBody>
          <a:bodyPr>
            <a:normAutofit/>
          </a:bodyPr>
          <a:lstStyle>
            <a:lvl1pPr marL="0" indent="0" algn="ctr">
              <a:lnSpc>
                <a:spcPct val="120000"/>
              </a:lnSpc>
              <a:spcBef>
                <a:spcPts val="0"/>
              </a:spcBef>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Suomen Kuntoutusyrittäjät ry</a:t>
            </a:r>
          </a:p>
          <a:p>
            <a:r>
              <a:rPr lang="fi-FI" dirty="0"/>
              <a:t>Nuijamiestentie 5 B, 00400 HELSINKI </a:t>
            </a:r>
          </a:p>
          <a:p>
            <a:r>
              <a:rPr lang="fi-FI" dirty="0"/>
              <a:t>Y-tunnus: 0356391-7</a:t>
            </a:r>
          </a:p>
          <a:p>
            <a:r>
              <a:rPr lang="fi-FI" dirty="0"/>
              <a:t>Puhelin 010 279 3300</a:t>
            </a:r>
          </a:p>
        </p:txBody>
      </p:sp>
      <p:pic>
        <p:nvPicPr>
          <p:cNvPr id="14" name="Kuva 13">
            <a:extLst>
              <a:ext uri="{FF2B5EF4-FFF2-40B4-BE49-F238E27FC236}">
                <a16:creationId xmlns:a16="http://schemas.microsoft.com/office/drawing/2014/main" id="{BD68194A-63C0-784B-AF80-76CC4416E32B}"/>
              </a:ext>
            </a:extLst>
          </p:cNvPr>
          <p:cNvPicPr>
            <a:picLocks noChangeAspect="1"/>
          </p:cNvPicPr>
          <p:nvPr userDrawn="1"/>
        </p:nvPicPr>
        <p:blipFill>
          <a:blip r:embed="rId3"/>
          <a:stretch>
            <a:fillRect/>
          </a:stretch>
        </p:blipFill>
        <p:spPr>
          <a:xfrm>
            <a:off x="5205509" y="572996"/>
            <a:ext cx="1780981" cy="2052000"/>
          </a:xfrm>
          <a:prstGeom prst="rect">
            <a:avLst/>
          </a:prstGeom>
        </p:spPr>
      </p:pic>
      <p:cxnSp>
        <p:nvCxnSpPr>
          <p:cNvPr id="8" name="Suora yhdysviiva 7">
            <a:extLst>
              <a:ext uri="{FF2B5EF4-FFF2-40B4-BE49-F238E27FC236}">
                <a16:creationId xmlns:a16="http://schemas.microsoft.com/office/drawing/2014/main" id="{371015CE-7FF9-6640-BABA-356D63C3C634}"/>
              </a:ext>
            </a:extLst>
          </p:cNvPr>
          <p:cNvCxnSpPr>
            <a:cxnSpLocks/>
          </p:cNvCxnSpPr>
          <p:nvPr userDrawn="1"/>
        </p:nvCxnSpPr>
        <p:spPr>
          <a:xfrm>
            <a:off x="1295400" y="6530009"/>
            <a:ext cx="857501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51132CA7-399E-D24D-AB64-5DED151EEEFB}"/>
              </a:ext>
            </a:extLst>
          </p:cNvPr>
          <p:cNvSpPr txBox="1"/>
          <p:nvPr userDrawn="1"/>
        </p:nvSpPr>
        <p:spPr>
          <a:xfrm>
            <a:off x="9870411" y="6391509"/>
            <a:ext cx="1998432" cy="276999"/>
          </a:xfrm>
          <a:prstGeom prst="rect">
            <a:avLst/>
          </a:prstGeom>
          <a:noFill/>
        </p:spPr>
        <p:txBody>
          <a:bodyPr wrap="none" rtlCol="0">
            <a:spAutoFit/>
          </a:bodyPr>
          <a:lstStyle/>
          <a:p>
            <a:pPr algn="r"/>
            <a:r>
              <a:rPr lang="fi-FI" sz="1200" b="1" dirty="0">
                <a:solidFill>
                  <a:schemeClr val="accent2"/>
                </a:solidFill>
              </a:rPr>
              <a:t>KUNTOUTUSYRITTAJAT.FI</a:t>
            </a:r>
          </a:p>
        </p:txBody>
      </p:sp>
      <p:sp>
        <p:nvSpPr>
          <p:cNvPr id="11" name="Päivämäärän paikkamerkki 3">
            <a:extLst>
              <a:ext uri="{FF2B5EF4-FFF2-40B4-BE49-F238E27FC236}">
                <a16:creationId xmlns:a16="http://schemas.microsoft.com/office/drawing/2014/main" id="{37C4D55E-91DE-E145-A2AA-92099A2C61B1}"/>
              </a:ext>
            </a:extLst>
          </p:cNvPr>
          <p:cNvSpPr txBox="1">
            <a:spLocks/>
          </p:cNvSpPr>
          <p:nvPr userDrawn="1"/>
        </p:nvSpPr>
        <p:spPr>
          <a:xfrm>
            <a:off x="427933" y="6356350"/>
            <a:ext cx="867467" cy="365125"/>
          </a:xfrm>
          <a:prstGeom prst="rect">
            <a:avLst/>
          </a:prstGeom>
        </p:spPr>
        <p:txBody>
          <a:bodyPr vert="horz" lIns="91440" tIns="45720" rIns="91440" bIns="45720" rtlCol="0" anchor="ctr"/>
          <a:lstStyle>
            <a:defPPr>
              <a:defRPr lang="fi-FI"/>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255A8-14B5-6B40-BABB-43D2A63B851B}" type="datetimeFigureOut">
              <a:rPr lang="fi-FI" smtClean="0"/>
              <a:pPr/>
              <a:t>7.6.2021</a:t>
            </a:fld>
            <a:endParaRPr lang="fi-FI"/>
          </a:p>
        </p:txBody>
      </p:sp>
    </p:spTree>
    <p:extLst>
      <p:ext uri="{BB962C8B-B14F-4D97-AF65-F5344CB8AC3E}">
        <p14:creationId xmlns:p14="http://schemas.microsoft.com/office/powerpoint/2010/main" val="3016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C5BB974-79CF-7842-A66E-9067D7FDB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5A00C85-8884-5A41-B52E-69F3734D4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6205176E-D079-D44B-98F9-9D1B4D176733}"/>
              </a:ext>
            </a:extLst>
          </p:cNvPr>
          <p:cNvSpPr>
            <a:spLocks noGrp="1"/>
          </p:cNvSpPr>
          <p:nvPr>
            <p:ph type="dt" sz="half" idx="2"/>
          </p:nvPr>
        </p:nvSpPr>
        <p:spPr>
          <a:xfrm>
            <a:off x="838200" y="6356350"/>
            <a:ext cx="940904"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1A2255A8-14B5-6B40-BABB-43D2A63B851B}" type="datetimeFigureOut">
              <a:rPr lang="fi-FI" smtClean="0"/>
              <a:pPr/>
              <a:t>7.6.2021</a:t>
            </a:fld>
            <a:endParaRPr lang="fi-FI"/>
          </a:p>
        </p:txBody>
      </p:sp>
      <p:sp>
        <p:nvSpPr>
          <p:cNvPr id="6" name="Dian numeron paikkamerkki 5">
            <a:extLst>
              <a:ext uri="{FF2B5EF4-FFF2-40B4-BE49-F238E27FC236}">
                <a16:creationId xmlns:a16="http://schemas.microsoft.com/office/drawing/2014/main" id="{F9778375-D9BC-4741-8671-C3F038C1CA78}"/>
              </a:ext>
            </a:extLst>
          </p:cNvPr>
          <p:cNvSpPr>
            <a:spLocks noGrp="1"/>
          </p:cNvSpPr>
          <p:nvPr>
            <p:ph type="sldNum" sz="quarter" idx="4"/>
          </p:nvPr>
        </p:nvSpPr>
        <p:spPr>
          <a:xfrm>
            <a:off x="5441674" y="6356350"/>
            <a:ext cx="1308652"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BD839031-FF98-1549-8CC0-DA8CFA09EEC4}" type="slidenum">
              <a:rPr lang="fi-FI" smtClean="0"/>
              <a:pPr/>
              <a:t>‹#›</a:t>
            </a:fld>
            <a:endParaRPr lang="fi-FI"/>
          </a:p>
        </p:txBody>
      </p:sp>
      <p:pic>
        <p:nvPicPr>
          <p:cNvPr id="9" name="Kuva 8">
            <a:extLst>
              <a:ext uri="{FF2B5EF4-FFF2-40B4-BE49-F238E27FC236}">
                <a16:creationId xmlns:a16="http://schemas.microsoft.com/office/drawing/2014/main" id="{337FBD56-2557-AE4A-AA66-27F82F6634D8}"/>
              </a:ext>
            </a:extLst>
          </p:cNvPr>
          <p:cNvPicPr>
            <a:picLocks noChangeAspect="1"/>
          </p:cNvPicPr>
          <p:nvPr userDrawn="1"/>
        </p:nvPicPr>
        <p:blipFill>
          <a:blip r:embed="rId11"/>
          <a:stretch>
            <a:fillRect/>
          </a:stretch>
        </p:blipFill>
        <p:spPr>
          <a:xfrm>
            <a:off x="180000" y="180000"/>
            <a:ext cx="234925" cy="234925"/>
          </a:xfrm>
          <a:prstGeom prst="rect">
            <a:avLst/>
          </a:prstGeom>
          <a:noFill/>
        </p:spPr>
      </p:pic>
      <p:pic>
        <p:nvPicPr>
          <p:cNvPr id="10" name="Kuva 9">
            <a:extLst>
              <a:ext uri="{FF2B5EF4-FFF2-40B4-BE49-F238E27FC236}">
                <a16:creationId xmlns:a16="http://schemas.microsoft.com/office/drawing/2014/main" id="{1145F8AE-07D7-0F4D-846A-C39B80198474}"/>
              </a:ext>
            </a:extLst>
          </p:cNvPr>
          <p:cNvPicPr>
            <a:picLocks noChangeAspect="1"/>
          </p:cNvPicPr>
          <p:nvPr userDrawn="1"/>
        </p:nvPicPr>
        <p:blipFill>
          <a:blip r:embed="rId11"/>
          <a:stretch>
            <a:fillRect/>
          </a:stretch>
        </p:blipFill>
        <p:spPr>
          <a:xfrm rot="5400000">
            <a:off x="11786400" y="180000"/>
            <a:ext cx="234925" cy="234925"/>
          </a:xfrm>
          <a:prstGeom prst="rect">
            <a:avLst/>
          </a:prstGeom>
        </p:spPr>
      </p:pic>
    </p:spTree>
    <p:extLst>
      <p:ext uri="{BB962C8B-B14F-4D97-AF65-F5344CB8AC3E}">
        <p14:creationId xmlns:p14="http://schemas.microsoft.com/office/powerpoint/2010/main" val="30778862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50" r:id="rId4"/>
    <p:sldLayoutId id="2147483653" r:id="rId5"/>
    <p:sldLayoutId id="2147483652" r:id="rId6"/>
    <p:sldLayoutId id="2147483654" r:id="rId7"/>
    <p:sldLayoutId id="2147483655" r:id="rId8"/>
    <p:sldLayoutId id="2147483658" r:id="rId9"/>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25E325-CFAB-446F-8EDA-8A80C44E4C5B}"/>
              </a:ext>
            </a:extLst>
          </p:cNvPr>
          <p:cNvSpPr>
            <a:spLocks noGrp="1"/>
          </p:cNvSpPr>
          <p:nvPr>
            <p:ph type="title"/>
          </p:nvPr>
        </p:nvSpPr>
        <p:spPr/>
        <p:txBody>
          <a:bodyPr>
            <a:normAutofit fontScale="90000"/>
          </a:bodyPr>
          <a:lstStyle/>
          <a:p>
            <a:r>
              <a:rPr lang="fi-FI" dirty="0"/>
              <a:t>Strategiatyön avuksi </a:t>
            </a:r>
            <a:br>
              <a:rPr lang="fi-FI" dirty="0"/>
            </a:br>
            <a:r>
              <a:rPr lang="fi-FI" dirty="0"/>
              <a:t>jäsenistöltä </a:t>
            </a:r>
            <a:br>
              <a:rPr lang="fi-FI" dirty="0"/>
            </a:br>
            <a:br>
              <a:rPr lang="fi-FI" dirty="0"/>
            </a:br>
            <a:endParaRPr lang="fi-FI" dirty="0"/>
          </a:p>
        </p:txBody>
      </p:sp>
      <p:sp>
        <p:nvSpPr>
          <p:cNvPr id="3" name="Tekstin paikkamerkki 2">
            <a:extLst>
              <a:ext uri="{FF2B5EF4-FFF2-40B4-BE49-F238E27FC236}">
                <a16:creationId xmlns:a16="http://schemas.microsoft.com/office/drawing/2014/main" id="{4A89575E-7E79-4C57-8FAB-2F4C7CE55E28}"/>
              </a:ext>
            </a:extLst>
          </p:cNvPr>
          <p:cNvSpPr>
            <a:spLocks noGrp="1"/>
          </p:cNvSpPr>
          <p:nvPr>
            <p:ph type="body" idx="1"/>
          </p:nvPr>
        </p:nvSpPr>
        <p:spPr/>
        <p:txBody>
          <a:bodyPr/>
          <a:lstStyle/>
          <a:p>
            <a:r>
              <a:rPr lang="fi-FI" dirty="0"/>
              <a:t>Raportti Toukokuu 2021</a:t>
            </a:r>
          </a:p>
        </p:txBody>
      </p:sp>
    </p:spTree>
    <p:extLst>
      <p:ext uri="{BB962C8B-B14F-4D97-AF65-F5344CB8AC3E}">
        <p14:creationId xmlns:p14="http://schemas.microsoft.com/office/powerpoint/2010/main" val="2156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1325563"/>
          </a:xfrm>
        </p:spPr>
        <p:txBody>
          <a:bodyPr>
            <a:normAutofit fontScale="90000"/>
          </a:bodyPr>
          <a:lstStyle/>
          <a:p>
            <a:r>
              <a:rPr lang="fi-FI" dirty="0"/>
              <a:t>Ei mikään, mielestäni Kuntoutusyrittäjien visiossa pitää olla:</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926607" y="1690812"/>
            <a:ext cx="10338786" cy="3577578"/>
          </a:xfrm>
        </p:spPr>
        <p:txBody>
          <a:bodyPr>
            <a:noAutofit/>
          </a:bodyPr>
          <a:lstStyle/>
          <a:p>
            <a:pPr>
              <a:lnSpc>
                <a:spcPct val="100000"/>
              </a:lnSpc>
            </a:pPr>
            <a:r>
              <a:rPr lang="fi-FI" sz="1200" dirty="0"/>
              <a:t>Kuntoutusyritykset nousuun. Yhdessä sen teemme.</a:t>
            </a:r>
          </a:p>
          <a:p>
            <a:pPr>
              <a:lnSpc>
                <a:spcPct val="100000"/>
              </a:lnSpc>
            </a:pPr>
            <a:r>
              <a:rPr lang="fi-FI" sz="1200" dirty="0"/>
              <a:t>Johtava kuntoutusyrittäjien byrokratian neuvonantaja/asiantuntija.</a:t>
            </a:r>
          </a:p>
        </p:txBody>
      </p:sp>
      <p:sp>
        <p:nvSpPr>
          <p:cNvPr id="4" name="Otsikko 1">
            <a:extLst>
              <a:ext uri="{FF2B5EF4-FFF2-40B4-BE49-F238E27FC236}">
                <a16:creationId xmlns:a16="http://schemas.microsoft.com/office/drawing/2014/main" id="{0CA95565-0042-4EB7-8400-A4749B578404}"/>
              </a:ext>
            </a:extLst>
          </p:cNvPr>
          <p:cNvSpPr txBox="1">
            <a:spLocks/>
          </p:cNvSpPr>
          <p:nvPr/>
        </p:nvSpPr>
        <p:spPr>
          <a:xfrm>
            <a:off x="926607" y="2435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a:lstStyle>
          <a:p>
            <a:r>
              <a:rPr lang="fi-FI" dirty="0"/>
              <a:t>Muuta sanottavaa visioon:</a:t>
            </a:r>
            <a:br>
              <a:rPr lang="fi-FI" dirty="0"/>
            </a:br>
            <a:endParaRPr lang="fi-FI" dirty="0"/>
          </a:p>
        </p:txBody>
      </p:sp>
      <p:sp>
        <p:nvSpPr>
          <p:cNvPr id="6" name="Suorakulmio 5">
            <a:extLst>
              <a:ext uri="{FF2B5EF4-FFF2-40B4-BE49-F238E27FC236}">
                <a16:creationId xmlns:a16="http://schemas.microsoft.com/office/drawing/2014/main" id="{A094B69E-D066-4655-A30D-8FA12CC2A431}"/>
              </a:ext>
            </a:extLst>
          </p:cNvPr>
          <p:cNvSpPr/>
          <p:nvPr/>
        </p:nvSpPr>
        <p:spPr>
          <a:xfrm>
            <a:off x="947321" y="3365003"/>
            <a:ext cx="9989967" cy="2339102"/>
          </a:xfrm>
          <a:prstGeom prst="rect">
            <a:avLst/>
          </a:prstGeom>
        </p:spPr>
        <p:txBody>
          <a:bodyPr wrap="square">
            <a:spAutoFit/>
          </a:bodyPr>
          <a:lstStyle/>
          <a:p>
            <a:pPr marL="228600" lvl="0" indent="-228600">
              <a:spcBef>
                <a:spcPts val="1000"/>
              </a:spcBef>
              <a:buFont typeface="Arial" panose="020B0604020202020204" pitchFamily="34" charset="0"/>
              <a:buChar char="•"/>
            </a:pPr>
            <a:r>
              <a:rPr lang="fi-FI" sz="1200" dirty="0">
                <a:solidFill>
                  <a:srgbClr val="3B3092"/>
                </a:solidFill>
              </a:rPr>
              <a:t>Hieman sekava....</a:t>
            </a:r>
          </a:p>
          <a:p>
            <a:pPr marL="228600" lvl="0" indent="-228600">
              <a:spcBef>
                <a:spcPts val="1000"/>
              </a:spcBef>
              <a:buFont typeface="Arial" panose="020B0604020202020204" pitchFamily="34" charset="0"/>
              <a:buChar char="•"/>
            </a:pPr>
            <a:r>
              <a:rPr lang="fi-FI" sz="1200" dirty="0">
                <a:solidFill>
                  <a:srgbClr val="3B3092"/>
                </a:solidFill>
              </a:rPr>
              <a:t>Hyvältä näyttää 👍</a:t>
            </a:r>
          </a:p>
          <a:p>
            <a:pPr marL="228600" lvl="0" indent="-228600">
              <a:spcBef>
                <a:spcPts val="1000"/>
              </a:spcBef>
              <a:buFont typeface="Arial" panose="020B0604020202020204" pitchFamily="34" charset="0"/>
              <a:buChar char="•"/>
            </a:pPr>
            <a:r>
              <a:rPr lang="fi-FI" sz="1200" dirty="0">
                <a:solidFill>
                  <a:srgbClr val="3B3092"/>
                </a:solidFill>
              </a:rPr>
              <a:t>Aika sekava, en oikein tajunnut mitkä ”pallukat” ovat visioita ja mitkä jotain muita</a:t>
            </a:r>
          </a:p>
          <a:p>
            <a:pPr marL="228600" lvl="0" indent="-228600">
              <a:spcBef>
                <a:spcPts val="1000"/>
              </a:spcBef>
              <a:buFont typeface="Arial" panose="020B0604020202020204" pitchFamily="34" charset="0"/>
              <a:buChar char="•"/>
            </a:pPr>
            <a:r>
              <a:rPr lang="fi-FI" sz="1200" dirty="0">
                <a:solidFill>
                  <a:srgbClr val="3B3092"/>
                </a:solidFill>
              </a:rPr>
              <a:t>yrittäjyys näkökulma</a:t>
            </a:r>
          </a:p>
          <a:p>
            <a:pPr marL="228600" lvl="0" indent="-228600">
              <a:spcBef>
                <a:spcPts val="1000"/>
              </a:spcBef>
              <a:buFont typeface="Arial" panose="020B0604020202020204" pitchFamily="34" charset="0"/>
              <a:buChar char="•"/>
            </a:pPr>
            <a:r>
              <a:rPr lang="fi-FI" sz="1200" dirty="0">
                <a:solidFill>
                  <a:srgbClr val="3B3092"/>
                </a:solidFill>
              </a:rPr>
              <a:t>Yksinyrittäjien aseman vahvistaminen</a:t>
            </a:r>
          </a:p>
          <a:p>
            <a:pPr marL="228600" lvl="0" indent="-228600">
              <a:spcBef>
                <a:spcPts val="1000"/>
              </a:spcBef>
              <a:buFont typeface="Arial" panose="020B0604020202020204" pitchFamily="34" charset="0"/>
              <a:buChar char="•"/>
            </a:pPr>
            <a:r>
              <a:rPr lang="fi-FI" sz="1200" dirty="0">
                <a:solidFill>
                  <a:srgbClr val="3B3092"/>
                </a:solidFill>
              </a:rPr>
              <a:t>yrittäjäosaamisen parantaja</a:t>
            </a:r>
          </a:p>
          <a:p>
            <a:pPr marL="228600" lvl="0" indent="-228600">
              <a:spcBef>
                <a:spcPts val="1000"/>
              </a:spcBef>
              <a:buFont typeface="Arial" panose="020B0604020202020204" pitchFamily="34" charset="0"/>
              <a:buChar char="•"/>
            </a:pPr>
            <a:r>
              <a:rPr lang="fi-FI" sz="1200" dirty="0">
                <a:solidFill>
                  <a:srgbClr val="3B3092"/>
                </a:solidFill>
              </a:rPr>
              <a:t>Visio voisi yrittää tavoittaa vielä sitä mitä halutaan jäsenille saavuttaa (=tulevaisuuden tila yhdistyksen palveluiden kohteella) eli esim. Hyvinvoivat ja menestyvät kuntoutusalanyritykset/-yrittäjät.</a:t>
            </a:r>
          </a:p>
        </p:txBody>
      </p:sp>
    </p:spTree>
    <p:extLst>
      <p:ext uri="{BB962C8B-B14F-4D97-AF65-F5344CB8AC3E}">
        <p14:creationId xmlns:p14="http://schemas.microsoft.com/office/powerpoint/2010/main" val="62505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444573-457F-2E4F-BA78-70E9D66F3F05}"/>
              </a:ext>
            </a:extLst>
          </p:cNvPr>
          <p:cNvSpPr>
            <a:spLocks noGrp="1"/>
          </p:cNvSpPr>
          <p:nvPr>
            <p:ph type="title"/>
          </p:nvPr>
        </p:nvSpPr>
        <p:spPr/>
        <p:txBody>
          <a:bodyPr>
            <a:normAutofit fontScale="90000"/>
          </a:bodyPr>
          <a:lstStyle/>
          <a:p>
            <a:r>
              <a:rPr lang="fi-FI" dirty="0"/>
              <a:t>Suomen Kuntoutusyrittäjien toiminnan tärkeimmät kohderyhmät</a:t>
            </a:r>
          </a:p>
        </p:txBody>
      </p:sp>
      <p:graphicFrame>
        <p:nvGraphicFramePr>
          <p:cNvPr id="7" name="Sisällön paikkamerkki 6">
            <a:extLst>
              <a:ext uri="{FF2B5EF4-FFF2-40B4-BE49-F238E27FC236}">
                <a16:creationId xmlns:a16="http://schemas.microsoft.com/office/drawing/2014/main" id="{31B73036-111C-4571-AA15-7515807AE1AF}"/>
              </a:ext>
            </a:extLst>
          </p:cNvPr>
          <p:cNvGraphicFramePr>
            <a:graphicFrameLocks noGrp="1"/>
          </p:cNvGraphicFramePr>
          <p:nvPr>
            <p:ph idx="13"/>
            <p:extLst>
              <p:ext uri="{D42A27DB-BD31-4B8C-83A1-F6EECF244321}">
                <p14:modId xmlns:p14="http://schemas.microsoft.com/office/powerpoint/2010/main" val="1009595431"/>
              </p:ext>
            </p:extLst>
          </p:nvPr>
        </p:nvGraphicFramePr>
        <p:xfrm>
          <a:off x="1131163" y="2066132"/>
          <a:ext cx="9424387" cy="3997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79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lstStyle/>
          <a:p>
            <a:r>
              <a:rPr lang="fi-FI" dirty="0"/>
              <a:t>Edunvalvonta, toimialan tulevaisuuden näkymät</a:t>
            </a:r>
          </a:p>
        </p:txBody>
      </p:sp>
    </p:spTree>
    <p:extLst>
      <p:ext uri="{BB962C8B-B14F-4D97-AF65-F5344CB8AC3E}">
        <p14:creationId xmlns:p14="http://schemas.microsoft.com/office/powerpoint/2010/main" val="311294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Mitkä seuraavista väitteistä vastaavat ajatuksiasi kuntoutuksen markkinoista seuraavana viitenä vuotena?</a:t>
            </a:r>
          </a:p>
        </p:txBody>
      </p:sp>
      <p:graphicFrame>
        <p:nvGraphicFramePr>
          <p:cNvPr id="5" name="Sisällön paikkamerkki 4">
            <a:extLst>
              <a:ext uri="{FF2B5EF4-FFF2-40B4-BE49-F238E27FC236}">
                <a16:creationId xmlns:a16="http://schemas.microsoft.com/office/drawing/2014/main" id="{45675BEA-ABD3-4243-AF12-79777CD70BFA}"/>
              </a:ext>
            </a:extLst>
          </p:cNvPr>
          <p:cNvGraphicFramePr>
            <a:graphicFrameLocks noGrp="1"/>
          </p:cNvGraphicFramePr>
          <p:nvPr>
            <p:ph sz="half" idx="13"/>
          </p:nvPr>
        </p:nvGraphicFramePr>
        <p:xfrm>
          <a:off x="914400" y="2105025"/>
          <a:ext cx="9818688" cy="34083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01522706-3D14-4365-905A-5DD128EA5461}"/>
              </a:ext>
            </a:extLst>
          </p:cNvPr>
          <p:cNvSpPr txBox="1"/>
          <p:nvPr/>
        </p:nvSpPr>
        <p:spPr>
          <a:xfrm>
            <a:off x="1056443" y="5513388"/>
            <a:ext cx="10457895" cy="523220"/>
          </a:xfrm>
          <a:prstGeom prst="rect">
            <a:avLst/>
          </a:prstGeom>
          <a:noFill/>
        </p:spPr>
        <p:txBody>
          <a:bodyPr wrap="square" rtlCol="0">
            <a:spAutoFit/>
          </a:bodyPr>
          <a:lstStyle/>
          <a:p>
            <a:r>
              <a:rPr lang="fi-FI" sz="1400" dirty="0"/>
              <a:t>Muu, mikä: 1. Mikä on valtakunnan sote-kehitys/valinnat. 2. Apu ennakoivasta tai kun vahinko on jo käynyt. 3. Vakuutusyhtiöihin yhteistyön lisäännyttävä. 4. Kilpailutukset pudottavat pienet yritykset pois.</a:t>
            </a:r>
          </a:p>
        </p:txBody>
      </p:sp>
    </p:spTree>
    <p:extLst>
      <p:ext uri="{BB962C8B-B14F-4D97-AF65-F5344CB8AC3E}">
        <p14:creationId xmlns:p14="http://schemas.microsoft.com/office/powerpoint/2010/main" val="69862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Mikä on oman yrityksesi näkökulmasta merkittävin este sille, etteivät asiakkaat pääse kuntoutukseen yritykseesi?</a:t>
            </a:r>
          </a:p>
        </p:txBody>
      </p:sp>
      <p:graphicFrame>
        <p:nvGraphicFramePr>
          <p:cNvPr id="6" name="Sisällön paikkamerkki 5">
            <a:extLst>
              <a:ext uri="{FF2B5EF4-FFF2-40B4-BE49-F238E27FC236}">
                <a16:creationId xmlns:a16="http://schemas.microsoft.com/office/drawing/2014/main" id="{DB494264-5DFF-495C-9F77-30FDDD913D7F}"/>
              </a:ext>
            </a:extLst>
          </p:cNvPr>
          <p:cNvGraphicFramePr>
            <a:graphicFrameLocks noGrp="1"/>
          </p:cNvGraphicFramePr>
          <p:nvPr>
            <p:ph sz="half" idx="13"/>
            <p:extLst>
              <p:ext uri="{D42A27DB-BD31-4B8C-83A1-F6EECF244321}">
                <p14:modId xmlns:p14="http://schemas.microsoft.com/office/powerpoint/2010/main" val="2877217817"/>
              </p:ext>
            </p:extLst>
          </p:nvPr>
        </p:nvGraphicFramePr>
        <p:xfrm>
          <a:off x="914400" y="2166937"/>
          <a:ext cx="10111666" cy="4153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505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903514" y="2086623"/>
            <a:ext cx="10515600" cy="2382740"/>
          </a:xfrm>
        </p:spPr>
        <p:txBody>
          <a:bodyPr>
            <a:normAutofit fontScale="90000"/>
          </a:bodyPr>
          <a:lstStyle/>
          <a:p>
            <a:r>
              <a:rPr lang="fi-FI" sz="3600" b="0" dirty="0"/>
              <a:t>Kuntoutuksessa usein julkinen terveydenhuolto on portti asiakkaan pääsylle kuntoutusyritysten palveluihin. Seuraavilla kysymyksellä haluamme löytää mahdollisia toimivia yhteistyön muotoja kentältä?</a:t>
            </a:r>
            <a:br>
              <a:rPr lang="fi-FI" sz="3600" dirty="0"/>
            </a:br>
            <a:br>
              <a:rPr lang="fi-FI" dirty="0"/>
            </a:br>
            <a:endParaRPr lang="fi-FI" dirty="0"/>
          </a:p>
        </p:txBody>
      </p:sp>
    </p:spTree>
    <p:extLst>
      <p:ext uri="{BB962C8B-B14F-4D97-AF65-F5344CB8AC3E}">
        <p14:creationId xmlns:p14="http://schemas.microsoft.com/office/powerpoint/2010/main" val="306680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1325563"/>
          </a:xfrm>
        </p:spPr>
        <p:txBody>
          <a:bodyPr>
            <a:normAutofit fontScale="90000"/>
          </a:bodyPr>
          <a:lstStyle/>
          <a:p>
            <a:r>
              <a:rPr lang="fi-FI" sz="3600" dirty="0"/>
              <a:t>Mitkä ovat toimivan yhteistyön edellytykset nopean kuntoutuksen aloittamiselle?</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55306" y="1598105"/>
            <a:ext cx="10338786" cy="5116713"/>
          </a:xfrm>
        </p:spPr>
        <p:txBody>
          <a:bodyPr>
            <a:noAutofit/>
          </a:bodyPr>
          <a:lstStyle/>
          <a:p>
            <a:pPr>
              <a:lnSpc>
                <a:spcPct val="100000"/>
              </a:lnSpc>
            </a:pPr>
            <a:r>
              <a:rPr lang="fi-FI" sz="1200" dirty="0"/>
              <a:t>Lähettävän tahon asiantuntemus ja riittävät resurssit</a:t>
            </a:r>
          </a:p>
          <a:p>
            <a:pPr>
              <a:lnSpc>
                <a:spcPct val="100000"/>
              </a:lnSpc>
            </a:pPr>
            <a:r>
              <a:rPr lang="fi-FI" sz="1200" dirty="0"/>
              <a:t>Paikallinen sopiminen ja luottamus.</a:t>
            </a:r>
          </a:p>
          <a:p>
            <a:pPr>
              <a:lnSpc>
                <a:spcPct val="100000"/>
              </a:lnSpc>
            </a:pPr>
            <a:r>
              <a:rPr lang="fi-FI" sz="1200" dirty="0"/>
              <a:t>Luottamus yksityisten toimijoiden ammattitaitoon ja kuntoutujan tarpeen näkemiseen. Ei yksityinen suosittele, jos terapialle ei ole tarve.</a:t>
            </a:r>
          </a:p>
          <a:p>
            <a:pPr>
              <a:lnSpc>
                <a:spcPct val="100000"/>
              </a:lnSpc>
            </a:pPr>
            <a:r>
              <a:rPr lang="fi-FI" sz="1200" dirty="0"/>
              <a:t>Julkisen puolen tietoisuus alan yritysten osaamisesta ja erikoistumisesta kuntoutuksen ja fysioterapian osa-alueilla.</a:t>
            </a:r>
          </a:p>
          <a:p>
            <a:pPr>
              <a:lnSpc>
                <a:spcPct val="100000"/>
              </a:lnSpc>
            </a:pPr>
            <a:r>
              <a:rPr lang="fi-FI" sz="1200" dirty="0"/>
              <a:t>Asiakasohjaus</a:t>
            </a:r>
          </a:p>
          <a:p>
            <a:pPr>
              <a:lnSpc>
                <a:spcPct val="100000"/>
              </a:lnSpc>
            </a:pPr>
            <a:r>
              <a:rPr lang="fi-FI" sz="1200" dirty="0"/>
              <a:t>Vapaa maksusitoumus</a:t>
            </a:r>
          </a:p>
          <a:p>
            <a:pPr>
              <a:lnSpc>
                <a:spcPct val="100000"/>
              </a:lnSpc>
            </a:pPr>
            <a:r>
              <a:rPr lang="fi-FI" sz="1200" dirty="0"/>
              <a:t>Lähettävän tahon ja yritysten tulisi tuntea toisensa riittävän hyvin (mm. toimintamallit ja erikoistumisalueet), jotta ymmärretään, mistä kuntoutujakin voisi parhaiten hyötyä</a:t>
            </a:r>
          </a:p>
          <a:p>
            <a:pPr>
              <a:lnSpc>
                <a:spcPct val="100000"/>
              </a:lnSpc>
            </a:pPr>
            <a:r>
              <a:rPr lang="fi-FI" sz="1200" dirty="0"/>
              <a:t>Lähiterveyskeskus ja siellä asian osaava lääkäri</a:t>
            </a:r>
          </a:p>
          <a:p>
            <a:pPr>
              <a:lnSpc>
                <a:spcPct val="100000"/>
              </a:lnSpc>
            </a:pPr>
            <a:r>
              <a:rPr lang="fi-FI" sz="1200" dirty="0"/>
              <a:t>Yhteistyö julkisen terveydenhuolloin kanssa. Ja toisten tunteminen.</a:t>
            </a:r>
          </a:p>
          <a:p>
            <a:pPr>
              <a:lnSpc>
                <a:spcPct val="100000"/>
              </a:lnSpc>
            </a:pPr>
            <a:r>
              <a:rPr lang="fi-FI" sz="1200" dirty="0"/>
              <a:t>Palvelulupaus nopealle </a:t>
            </a:r>
            <a:r>
              <a:rPr lang="fi-FI" sz="1200" dirty="0" err="1"/>
              <a:t>maksariketjulle</a:t>
            </a:r>
            <a:r>
              <a:rPr lang="fi-FI" sz="1200" dirty="0"/>
              <a:t>. tiedonkulku asiakkaasta</a:t>
            </a:r>
          </a:p>
          <a:p>
            <a:pPr>
              <a:lnSpc>
                <a:spcPct val="100000"/>
              </a:lnSpc>
            </a:pPr>
            <a:r>
              <a:rPr lang="fi-FI" sz="1200" dirty="0"/>
              <a:t>Toimiva lähetekäytäntö. Sujuva tiedonkulku palvelusta eli että lääkärit ja hoitajat osaavat tehdä lähetteen.</a:t>
            </a:r>
          </a:p>
          <a:p>
            <a:pPr>
              <a:lnSpc>
                <a:spcPct val="100000"/>
              </a:lnSpc>
            </a:pPr>
            <a:r>
              <a:rPr lang="fi-FI" sz="1200" dirty="0"/>
              <a:t>Avoin, säännöllinen kanssakäyminen, emme ole kilpailijoita keskenämme</a:t>
            </a:r>
          </a:p>
          <a:p>
            <a:pPr>
              <a:lnSpc>
                <a:spcPct val="100000"/>
              </a:lnSpc>
            </a:pPr>
            <a:r>
              <a:rPr lang="fi-FI" sz="1200" dirty="0"/>
              <a:t>Yhteistyö ja tieto</a:t>
            </a:r>
          </a:p>
          <a:p>
            <a:pPr>
              <a:lnSpc>
                <a:spcPct val="100000"/>
              </a:lnSpc>
            </a:pPr>
            <a:r>
              <a:rPr lang="fi-FI" sz="1200" dirty="0"/>
              <a:t>Fysioterapialähete yksityiselle julkiselta</a:t>
            </a:r>
          </a:p>
        </p:txBody>
      </p:sp>
    </p:spTree>
    <p:extLst>
      <p:ext uri="{BB962C8B-B14F-4D97-AF65-F5344CB8AC3E}">
        <p14:creationId xmlns:p14="http://schemas.microsoft.com/office/powerpoint/2010/main" val="230224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1325563"/>
          </a:xfrm>
        </p:spPr>
        <p:txBody>
          <a:bodyPr>
            <a:normAutofit/>
          </a:bodyPr>
          <a:lstStyle/>
          <a:p>
            <a:r>
              <a:rPr lang="fi-FI" dirty="0"/>
              <a:t>Mikä estää hyvää yhteistyötä?</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290195"/>
            <a:ext cx="10338786" cy="5110605"/>
          </a:xfrm>
        </p:spPr>
        <p:txBody>
          <a:bodyPr>
            <a:noAutofit/>
          </a:bodyPr>
          <a:lstStyle/>
          <a:p>
            <a:pPr>
              <a:lnSpc>
                <a:spcPct val="100000"/>
              </a:lnSpc>
            </a:pPr>
            <a:r>
              <a:rPr lang="fi-FI" sz="1200" dirty="0"/>
              <a:t>Tiedon puute ja sekavat rakenteet/ hoitoketjut</a:t>
            </a:r>
          </a:p>
          <a:p>
            <a:pPr>
              <a:lnSpc>
                <a:spcPct val="100000"/>
              </a:lnSpc>
            </a:pPr>
            <a:r>
              <a:rPr lang="fi-FI" sz="1200" dirty="0"/>
              <a:t>Julkisen sektorin henkilökunnan </a:t>
            </a:r>
            <a:r>
              <a:rPr lang="fi-FI" sz="1200" dirty="0" err="1"/>
              <a:t>atityydit</a:t>
            </a:r>
            <a:r>
              <a:rPr lang="fi-FI" sz="1200" dirty="0"/>
              <a:t>. Pieni paha yritys on vain rahan perässä. Eivät ajattele asiakasta vaan itseään.</a:t>
            </a:r>
          </a:p>
          <a:p>
            <a:pPr>
              <a:lnSpc>
                <a:spcPct val="100000"/>
              </a:lnSpc>
            </a:pPr>
            <a:r>
              <a:rPr lang="fi-FI" sz="1200" dirty="0"/>
              <a:t>Työterveyshuolto lakisääteinen</a:t>
            </a:r>
          </a:p>
          <a:p>
            <a:pPr>
              <a:lnSpc>
                <a:spcPct val="100000"/>
              </a:lnSpc>
            </a:pPr>
            <a:r>
              <a:rPr lang="fi-FI" sz="1200" dirty="0"/>
              <a:t>Julkisen sektorin linjaukset ketkä saa terapiaa ja ketkä ei, vaikka tarve olisi</a:t>
            </a:r>
          </a:p>
          <a:p>
            <a:pPr>
              <a:lnSpc>
                <a:spcPct val="100000"/>
              </a:lnSpc>
            </a:pPr>
            <a:r>
              <a:rPr lang="fi-FI" sz="1200" dirty="0"/>
              <a:t>Kilpailutus ja vain halvimmilta ostetaan</a:t>
            </a:r>
          </a:p>
          <a:p>
            <a:pPr>
              <a:lnSpc>
                <a:spcPct val="100000"/>
              </a:lnSpc>
            </a:pPr>
            <a:r>
              <a:rPr lang="fi-FI" sz="1200" dirty="0"/>
              <a:t>Julkisen terveydenhuollon teennäinen ”neutraliteetti”; lääkäri ei saa suositella erityisosaajia</a:t>
            </a:r>
          </a:p>
          <a:p>
            <a:pPr>
              <a:lnSpc>
                <a:spcPct val="100000"/>
              </a:lnSpc>
            </a:pPr>
            <a:r>
              <a:rPr lang="fi-FI" sz="1200" dirty="0"/>
              <a:t>Kade</a:t>
            </a:r>
          </a:p>
          <a:p>
            <a:pPr>
              <a:lnSpc>
                <a:spcPct val="100000"/>
              </a:lnSpc>
            </a:pPr>
            <a:r>
              <a:rPr lang="fi-FI" sz="1200" dirty="0"/>
              <a:t>Meillä se ettei </a:t>
            </a:r>
            <a:r>
              <a:rPr lang="fi-FI" sz="1200" dirty="0" err="1"/>
              <a:t>tk</a:t>
            </a:r>
            <a:r>
              <a:rPr lang="fi-FI" sz="1200" dirty="0"/>
              <a:t> lääkäreitä ole tarpeeksi</a:t>
            </a:r>
          </a:p>
          <a:p>
            <a:pPr>
              <a:lnSpc>
                <a:spcPct val="100000"/>
              </a:lnSpc>
            </a:pPr>
            <a:r>
              <a:rPr lang="fi-FI" sz="1200" dirty="0"/>
              <a:t>Luottamuspula.</a:t>
            </a:r>
          </a:p>
          <a:p>
            <a:pPr>
              <a:lnSpc>
                <a:spcPct val="100000"/>
              </a:lnSpc>
            </a:pPr>
            <a:r>
              <a:rPr lang="fi-FI" sz="1200" dirty="0"/>
              <a:t>Julkisen sektorin sekavuus</a:t>
            </a:r>
          </a:p>
          <a:p>
            <a:pPr>
              <a:lnSpc>
                <a:spcPct val="100000"/>
              </a:lnSpc>
            </a:pPr>
            <a:r>
              <a:rPr lang="fi-FI" sz="1200" dirty="0"/>
              <a:t>yhteistyön puute, tiedon puute</a:t>
            </a:r>
          </a:p>
          <a:p>
            <a:pPr>
              <a:lnSpc>
                <a:spcPct val="100000"/>
              </a:lnSpc>
            </a:pPr>
            <a:r>
              <a:rPr lang="fi-FI" sz="1200" dirty="0"/>
              <a:t>tiedon puute</a:t>
            </a:r>
          </a:p>
          <a:p>
            <a:pPr>
              <a:lnSpc>
                <a:spcPct val="100000"/>
              </a:lnSpc>
            </a:pPr>
            <a:r>
              <a:rPr lang="fi-FI" sz="1200" dirty="0"/>
              <a:t>kateus, haluttomuus yhteistyöhön (terveyskeskusten henkilökunnan  taholta)</a:t>
            </a:r>
          </a:p>
          <a:p>
            <a:pPr>
              <a:lnSpc>
                <a:spcPct val="100000"/>
              </a:lnSpc>
            </a:pPr>
            <a:r>
              <a:rPr lang="fi-FI" sz="1200" dirty="0"/>
              <a:t>ihmiset vaihtuvat </a:t>
            </a:r>
            <a:r>
              <a:rPr lang="fi-FI" sz="1200" dirty="0" err="1"/>
              <a:t>TK:ssa</a:t>
            </a:r>
            <a:r>
              <a:rPr lang="fi-FI" sz="1200" dirty="0"/>
              <a:t>, ennen tieto pysyi kauemmin paikallisesti. Ei pysty kokoajan tekemään itseään </a:t>
            </a:r>
            <a:r>
              <a:rPr lang="fi-FI" sz="1200" dirty="0" err="1"/>
              <a:t>tyrkylle</a:t>
            </a:r>
            <a:r>
              <a:rPr lang="fi-FI" sz="1200" dirty="0"/>
              <a:t> </a:t>
            </a:r>
            <a:r>
              <a:rPr lang="fi-FI" sz="1200" dirty="0" err="1"/>
              <a:t>TK:hon</a:t>
            </a:r>
            <a:r>
              <a:rPr lang="fi-FI" sz="1200" dirty="0"/>
              <a:t>, jos eivät huomaa esim. WWW-sivuja tai </a:t>
            </a:r>
            <a:r>
              <a:rPr lang="fi-FI" sz="1200" dirty="0" err="1"/>
              <a:t>Facea</a:t>
            </a:r>
            <a:endParaRPr lang="fi-FI" sz="1200" dirty="0"/>
          </a:p>
          <a:p>
            <a:pPr>
              <a:lnSpc>
                <a:spcPct val="100000"/>
              </a:lnSpc>
            </a:pPr>
            <a:r>
              <a:rPr lang="fi-FI" sz="1200" dirty="0" err="1"/>
              <a:t>Shp:n</a:t>
            </a:r>
            <a:r>
              <a:rPr lang="fi-FI" sz="1200" dirty="0"/>
              <a:t> vanhojen työntekijöiden vanhentuneet asenteet ja heidän halukkuus olla kuulematta mistään uudesta.</a:t>
            </a:r>
          </a:p>
          <a:p>
            <a:pPr>
              <a:lnSpc>
                <a:spcPct val="100000"/>
              </a:lnSpc>
            </a:pPr>
            <a:r>
              <a:rPr lang="fi-FI" sz="1200" dirty="0"/>
              <a:t>Lääkäripula, lähetettä ei anneta vaan ohjautuu terveyskeskuksen ohjaavaan fysioterapiaan</a:t>
            </a:r>
          </a:p>
          <a:p>
            <a:pPr>
              <a:lnSpc>
                <a:spcPct val="100000"/>
              </a:lnSpc>
            </a:pPr>
            <a:endParaRPr lang="fi-FI" sz="1200" dirty="0"/>
          </a:p>
        </p:txBody>
      </p:sp>
    </p:spTree>
    <p:extLst>
      <p:ext uri="{BB962C8B-B14F-4D97-AF65-F5344CB8AC3E}">
        <p14:creationId xmlns:p14="http://schemas.microsoft.com/office/powerpoint/2010/main" val="406580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523745"/>
            <a:ext cx="10515600" cy="1028917"/>
          </a:xfrm>
        </p:spPr>
        <p:txBody>
          <a:bodyPr>
            <a:normAutofit fontScale="90000"/>
          </a:bodyPr>
          <a:lstStyle/>
          <a:p>
            <a:pPr>
              <a:lnSpc>
                <a:spcPct val="100000"/>
              </a:lnSpc>
            </a:pPr>
            <a:r>
              <a:rPr lang="fi-FI" sz="1600" dirty="0"/>
              <a:t>On ehdotettu, että Kuntoutusyrittäjien yksi tehtävä olisi auttaa kuntoutusyrittäjiä vaikuttamalla siihen, että kuntoutuksen markkina kasvaa ja kysyntä lisääntyy. </a:t>
            </a:r>
            <a:br>
              <a:rPr lang="fi-FI" dirty="0"/>
            </a:br>
            <a:r>
              <a:rPr lang="fi-FI" sz="2000" dirty="0"/>
              <a:t>Mitä Kuntoutusyrittäjät voisi mielestäsi tehdä kuntoutuspalveluiden kysynnän edistämiseksi?</a:t>
            </a:r>
            <a:br>
              <a:rPr lang="fi-FI" sz="2000" dirty="0"/>
            </a:br>
            <a:endParaRPr lang="fi-FI" sz="2000"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655299"/>
            <a:ext cx="10338786" cy="4558889"/>
          </a:xfrm>
        </p:spPr>
        <p:txBody>
          <a:bodyPr>
            <a:noAutofit/>
          </a:bodyPr>
          <a:lstStyle/>
          <a:p>
            <a:pPr>
              <a:lnSpc>
                <a:spcPct val="100000"/>
              </a:lnSpc>
            </a:pPr>
            <a:r>
              <a:rPr lang="fi-FI" sz="1200" dirty="0"/>
              <a:t>"A. Jakaa tietoa ja tiedottaa 1. ajankohtaisissa tilanteissa 2. kampanjoida B. Kouluttaa jäsenyrityksiä markkinoinnissa yms."</a:t>
            </a:r>
          </a:p>
          <a:p>
            <a:pPr>
              <a:lnSpc>
                <a:spcPct val="100000"/>
              </a:lnSpc>
            </a:pPr>
            <a:r>
              <a:rPr lang="fi-FI" sz="1200" dirty="0"/>
              <a:t>Ei mitään. Kuntoutusyrittäjät vaikuttavat ylemmällä tasolla eivätkä voi tehdä sitä työtä mikä kuuluu itse yrittäjälle.  Kuntoutusyrittäjien, kuten yrittäjien yleensä, pitää itse ottaa vastuuta siitä että heidän palvelunsa löydetään ja että ihmiset tietävät että yrityksessä tehdään laadukasta ja merkittävää työtä. Kuuluuko Lääkäripalveluyritykset ry:n missioon valistaa ihmisiä hyvästä terveydenhoidosta ja siitä miten tärkeä lääkäriin hakeutuminen ajoissa on? Koska esim. </a:t>
            </a:r>
            <a:r>
              <a:rPr lang="fi-FI" sz="1200" dirty="0" err="1"/>
              <a:t>fysio</a:t>
            </a:r>
            <a:r>
              <a:rPr lang="fi-FI" sz="1200" dirty="0"/>
              <a:t>-/toimintaterapian peruskoulutukseen ei tänä päivänäkään kuulu valmistella oppilaita yrittäjyyteen voi mielestäni Kuntoutusyrittäjät ry kouluttaa yrittäjiä oikeanlaisen viestinnän ja markkinoinnin saloihin. Mainittakoon vielä että yrittäjätaidot ovat paljon muutakin kuin taloustaitoja.</a:t>
            </a:r>
          </a:p>
          <a:p>
            <a:pPr>
              <a:lnSpc>
                <a:spcPct val="100000"/>
              </a:lnSpc>
            </a:pPr>
            <a:r>
              <a:rPr lang="fi-FI" sz="1200" dirty="0"/>
              <a:t>"Kuntoutus pitäisi olla Kelan korvattavaa ilman lääkärin lähetteitä. Kuntouttava on oman alansa ammattilainen. Suoravastaanotto fysioterapiaan, josta asiakas saisi pienen hyvityksen valtion kassasta, koska ottaa vastuuta omasta hyvinvoinnista."</a:t>
            </a:r>
          </a:p>
          <a:p>
            <a:pPr>
              <a:lnSpc>
                <a:spcPct val="100000"/>
              </a:lnSpc>
            </a:pPr>
            <a:r>
              <a:rPr lang="fi-FI" sz="1200" dirty="0"/>
              <a:t>Nostaa yksityistä palveluntuottamista vaihtoehdoksi julkiselle.</a:t>
            </a:r>
          </a:p>
          <a:p>
            <a:pPr>
              <a:lnSpc>
                <a:spcPct val="100000"/>
              </a:lnSpc>
            </a:pPr>
            <a:r>
              <a:rPr lang="fi-FI" sz="1200" dirty="0"/>
              <a:t>Niin päättäjien kuin kansalaisten tietoisuuden lisäämistä edelleen kuntoutuksen mahdollisuuksista ja vahvasti koulutettujen ja osaavien ammattilaisten suuresta joukosta Suomen pienyritysrintamallakin.</a:t>
            </a:r>
          </a:p>
          <a:p>
            <a:pPr>
              <a:lnSpc>
                <a:spcPct val="100000"/>
              </a:lnSpc>
            </a:pPr>
            <a:r>
              <a:rPr lang="fi-FI" sz="1200" dirty="0"/>
              <a:t>Nostaa tule-fysioterapia-alan toimijoiden osalta kissa pöydälle ja tuoda esille, että toimintakyvyn palautumiseen ja ylläpitoon vaikutetaan parhaiten nousujohteisella aktiivisella kuntoutuksella (terapeuttisella harjoittelulla). Kuva alasta on hyvin pirstaleinen kun tarjolla on monenmoista passiivista käsittelyä. Koulutustarjonnassakaan ei ole hyvää *terapeuttisen* harjoittelun kokonaisuutta, jossa päästäisiin kliinisestä päättelyn jälkeisestä ohjauksesta eteenpäin </a:t>
            </a:r>
            <a:r>
              <a:rPr lang="fi-FI" sz="1200" dirty="0" err="1"/>
              <a:t>progressoimaan</a:t>
            </a:r>
            <a:r>
              <a:rPr lang="fi-FI" sz="1200" dirty="0"/>
              <a:t> harjoittelua terapeuttisesta näkökulmasta.</a:t>
            </a:r>
          </a:p>
          <a:p>
            <a:pPr>
              <a:lnSpc>
                <a:spcPct val="100000"/>
              </a:lnSpc>
            </a:pPr>
            <a:r>
              <a:rPr lang="fi-FI" sz="1200" dirty="0"/>
              <a:t>Vaikuttaa, osallistua, tiedottaa valtakunnallisesti Sote-päättäjiin kertomalla mitä tapahtuu jos isot firmat, vakuutusyhtiöt ja maakunta saavat vallan.</a:t>
            </a:r>
          </a:p>
          <a:p>
            <a:pPr>
              <a:lnSpc>
                <a:spcPct val="100000"/>
              </a:lnSpc>
            </a:pPr>
            <a:r>
              <a:rPr lang="fi-FI" sz="1200" dirty="0"/>
              <a:t>Tiedottaa kuntoutuksen merkityksestä ja yhteiskunnallisista ongelmista siinä etenkin pienten yritysten näkökulmasta valtamedioihin.</a:t>
            </a:r>
          </a:p>
        </p:txBody>
      </p:sp>
      <p:graphicFrame>
        <p:nvGraphicFramePr>
          <p:cNvPr id="4" name="Taulukko 3">
            <a:extLst>
              <a:ext uri="{FF2B5EF4-FFF2-40B4-BE49-F238E27FC236}">
                <a16:creationId xmlns:a16="http://schemas.microsoft.com/office/drawing/2014/main" id="{B37C3FBC-AE98-45FE-AEB3-53AB2D3CBFEE}"/>
              </a:ext>
            </a:extLst>
          </p:cNvPr>
          <p:cNvGraphicFramePr>
            <a:graphicFrameLocks noGrp="1"/>
          </p:cNvGraphicFramePr>
          <p:nvPr/>
        </p:nvGraphicFramePr>
        <p:xfrm>
          <a:off x="0" y="0"/>
          <a:ext cx="40146" cy="9567853"/>
        </p:xfrm>
        <a:graphic>
          <a:graphicData uri="http://schemas.openxmlformats.org/drawingml/2006/table">
            <a:tbl>
              <a:tblPr>
                <a:tableStyleId>{5C22544A-7EE6-4342-B048-85BDC9FD1C3A}</a:tableStyleId>
              </a:tblPr>
              <a:tblGrid>
                <a:gridCol w="40146">
                  <a:extLst>
                    <a:ext uri="{9D8B030D-6E8A-4147-A177-3AD203B41FA5}">
                      <a16:colId xmlns:a16="http://schemas.microsoft.com/office/drawing/2014/main" val="159312468"/>
                    </a:ext>
                  </a:extLst>
                </a:gridCol>
              </a:tblGrid>
              <a:tr h="171123">
                <a:tc>
                  <a:txBody>
                    <a:bodyPr/>
                    <a:lstStyle/>
                    <a:p>
                      <a:pPr algn="l" fontAlgn="b"/>
                      <a:r>
                        <a:rPr lang="fi-FI" sz="100" u="none" strike="noStrike">
                          <a:effectLst/>
                        </a:rPr>
                        <a:t>A. Jakaa tietoa ja tiedottaa 1. ajankohtaisissa tilanteissa 2. kampanjoida</a:t>
                      </a:r>
                      <a:br>
                        <a:rPr lang="fi-FI" sz="100" u="none" strike="noStrike">
                          <a:effectLst/>
                        </a:rPr>
                      </a:br>
                      <a:r>
                        <a:rPr lang="fi-FI" sz="100" u="none" strike="noStrike">
                          <a:effectLst/>
                        </a:rPr>
                        <a:t>B. Kouluttaa jäsenyrityksiä markkinoinnissa yms.</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59636034"/>
                  </a:ext>
                </a:extLst>
              </a:tr>
              <a:tr h="923863">
                <a:tc>
                  <a:txBody>
                    <a:bodyPr/>
                    <a:lstStyle/>
                    <a:p>
                      <a:pPr algn="l" fontAlgn="b"/>
                      <a:r>
                        <a:rPr lang="fi-FI" sz="100" u="none" strike="noStrike">
                          <a:effectLst/>
                        </a:rPr>
                        <a:t>Ei mitään. Kuntoutusyrittäjät vaikuttavat ylemmällä tasolla eivätkä voi tehdä sitä työtä mikä kuuluu itse yrittäjälle.  Kuntoutusyrittäjien, kuten yrittäjien yleensä, pitää itse ottaa vastuuta siitä että heidän palvelunsa löydetään ja että ihmiset tietävät että yrityksessä tehdään laadukasta ja merkittävää työtä. Kuuluuko Lääkäripalveluyritykset ry:n missioon valistaa ihmisiä hyvästä terveydenhoidosta ja siitä miten tärkeä lääkäriin hakeutuminen ajoissa on? Koska esim fysio/toimntaterapian peruskoulutukseen ei tänäpäivänäkään kuulu valmistella oppilaita yrittäjyyteen voi mielestäni Kuntoutusyrittäjät ry kouluttaa yrittäjiä oikeanlaisen viestinnän ja markkinoinnin saloihin. Mainittakoon vielä että yrittäjätaidot ovat paljon muutakin kuin taloustaitoja.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47009495"/>
                  </a:ext>
                </a:extLst>
              </a:tr>
              <a:tr h="291561">
                <a:tc>
                  <a:txBody>
                    <a:bodyPr/>
                    <a:lstStyle/>
                    <a:p>
                      <a:pPr algn="l" fontAlgn="b"/>
                      <a:r>
                        <a:rPr lang="fi-FI" sz="100" u="none" strike="noStrike">
                          <a:effectLst/>
                        </a:rPr>
                        <a:t>Kuntoutus pitäisi olla Kelan korvattavaa ilman lääkärin lähetteitä. Kuntouttava on oman alansa ammattilainen. </a:t>
                      </a:r>
                      <a:br>
                        <a:rPr lang="fi-FI" sz="100" u="none" strike="noStrike">
                          <a:effectLst/>
                        </a:rPr>
                      </a:br>
                      <a:r>
                        <a:rPr lang="fi-FI" sz="100" u="none" strike="noStrike">
                          <a:effectLst/>
                        </a:rPr>
                        <a:t>Suoravastaanotto fysioterapiaan,josta asiakas saisi pienen hyvityksen valtion kassasta, koska ottaa vastuuta omasta hyvinvoinnista.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68251219"/>
                  </a:ext>
                </a:extLst>
              </a:tr>
              <a:tr h="70758">
                <a:tc>
                  <a:txBody>
                    <a:bodyPr/>
                    <a:lstStyle/>
                    <a:p>
                      <a:pPr algn="l" fontAlgn="b"/>
                      <a:r>
                        <a:rPr lang="fi-FI" sz="100" u="none" strike="noStrike">
                          <a:effectLst/>
                        </a:rPr>
                        <a:t>Nostaa yksityistä palveluntuottamista vaihtoehdoksi julkiselle.</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68542331"/>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6264906"/>
                  </a:ext>
                </a:extLst>
              </a:tr>
              <a:tr h="261452">
                <a:tc>
                  <a:txBody>
                    <a:bodyPr/>
                    <a:lstStyle/>
                    <a:p>
                      <a:pPr algn="l" fontAlgn="b"/>
                      <a:r>
                        <a:rPr lang="fi-FI" sz="100" u="none" strike="noStrike">
                          <a:effectLst/>
                        </a:rPr>
                        <a:t>Niin päättäjien kuin kansalaisten tietoisuuden lisäämistä edelleen kuntoutuksen mahdollisuuksista ja vahvasti koulutettujen ja osaavien ammattilaisten suuresta joukosta Suomen pienyritysrintamallakin.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482905357"/>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140488607"/>
                  </a:ext>
                </a:extLst>
              </a:tr>
              <a:tr h="622767">
                <a:tc>
                  <a:txBody>
                    <a:bodyPr/>
                    <a:lstStyle/>
                    <a:p>
                      <a:pPr algn="l" fontAlgn="b"/>
                      <a:r>
                        <a:rPr lang="fi-FI" sz="100" u="none" strike="noStrike">
                          <a:effectLst/>
                        </a:rPr>
                        <a:t>Nostaa tule-fysioterapia-alan toimijoiden osalta kissa pöydälle ja tuoda esille, että toimintakyvyn palautumiseen ja ylläpitoon vaikutetaan parhaiten nousujohteisella aktiivisella kuntoutuksella (terapeuttisella harjoittelulla). Kuva alasta on on hyvin pirstaleinen kun tarjolla on monenmoista passiivista käsittelyä. Koulutustarjonnassakaan ei ole hyvää *terapeuttisen* harjoittelun kokonaisuutta, jossa päästäisiin kliinisestä päättelyn jälkeisestä ohjauksesta eteenpäin progressoimaan harjoittelua terapeuttisesta näkökulmasta.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147330649"/>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5707425"/>
                  </a:ext>
                </a:extLst>
              </a:tr>
              <a:tr h="171123">
                <a:tc>
                  <a:txBody>
                    <a:bodyPr/>
                    <a:lstStyle/>
                    <a:p>
                      <a:pPr algn="l" fontAlgn="b"/>
                      <a:r>
                        <a:rPr lang="fi-FI" sz="100" u="none" strike="noStrike">
                          <a:effectLst/>
                        </a:rPr>
                        <a:t>Vaikuttaa, osallistua, tiedottaa valtakunnallisesti Sote-päättäjiin kertomalla mitä tapahtuu jos isot firmat, vakuutusyhtiöt ja maakunta saavat vallan.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84267174"/>
                  </a:ext>
                </a:extLst>
              </a:tr>
              <a:tr h="161086">
                <a:tc>
                  <a:txBody>
                    <a:bodyPr/>
                    <a:lstStyle/>
                    <a:p>
                      <a:pPr algn="l" fontAlgn="b"/>
                      <a:r>
                        <a:rPr lang="fi-FI" sz="100" u="none" strike="noStrike">
                          <a:effectLst/>
                        </a:rPr>
                        <a:t>Tiedottaa kuntoutuksen merkityksestä ja yhteiskunnallisista ongelmista siinä etenkin pienten yritysten näkökulmasta valtamedioihin.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1521454"/>
                  </a:ext>
                </a:extLst>
              </a:tr>
              <a:tr h="40648">
                <a:tc>
                  <a:txBody>
                    <a:bodyPr/>
                    <a:lstStyle/>
                    <a:p>
                      <a:pPr algn="l" fontAlgn="b"/>
                      <a:r>
                        <a:rPr lang="fi-FI" sz="100" u="none" strike="noStrike">
                          <a:effectLst/>
                        </a:rPr>
                        <a:t>näkyvyyden lisääminen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68179576"/>
                  </a:ext>
                </a:extLst>
              </a:tr>
              <a:tr h="110904">
                <a:tc>
                  <a:txBody>
                    <a:bodyPr/>
                    <a:lstStyle/>
                    <a:p>
                      <a:pPr algn="l" fontAlgn="b"/>
                      <a:r>
                        <a:rPr lang="fi-FI" sz="100" u="none" strike="noStrike">
                          <a:effectLst/>
                        </a:rPr>
                        <a:t>Julkisen puolen lääkäreille tietoa yksityisen puolen fysioterapia mahdollisuudesta sv3fm</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31993915"/>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5734848"/>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0132933"/>
                  </a:ext>
                </a:extLst>
              </a:tr>
              <a:tr h="0">
                <a:tc>
                  <a:txBody>
                    <a:bodyPr/>
                    <a:lstStyle/>
                    <a:p>
                      <a:pPr algn="l" fontAlgn="b"/>
                      <a:r>
                        <a:rPr lang="fi-FI" sz="100" u="none" strike="noStrike">
                          <a:effectLst/>
                        </a:rPr>
                        <a:t>? En osaa sanoa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28412068"/>
                  </a:ext>
                </a:extLst>
              </a:tr>
              <a:tr h="130977">
                <a:tc>
                  <a:txBody>
                    <a:bodyPr/>
                    <a:lstStyle/>
                    <a:p>
                      <a:pPr algn="l" fontAlgn="b"/>
                      <a:r>
                        <a:rPr lang="fi-FI" sz="100" u="none" strike="noStrike">
                          <a:effectLst/>
                        </a:rPr>
                        <a:t>Neuvoa ja kouluttaa yrittäjiä markkinoinnissa ja tehdä yhteismarkkinointia, yhdessä saadaan enemmän näkyvyyttä.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84059641"/>
                  </a:ext>
                </a:extLst>
              </a:tr>
              <a:tr h="161086">
                <a:tc>
                  <a:txBody>
                    <a:bodyPr/>
                    <a:lstStyle/>
                    <a:p>
                      <a:pPr algn="l" fontAlgn="b"/>
                      <a:r>
                        <a:rPr lang="fi-FI" sz="100" u="none" strike="noStrike">
                          <a:effectLst/>
                        </a:rPr>
                        <a:t>Esim.valtakunnallinen kamppanja,missä korostetaan meidän kuntoutusalan yrittäjien osaamista ja palvelualttiutta /asiakaslähtöisyyttä.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41712966"/>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250410871"/>
                  </a:ext>
                </a:extLst>
              </a:tr>
              <a:tr h="351780">
                <a:tc>
                  <a:txBody>
                    <a:bodyPr/>
                    <a:lstStyle/>
                    <a:p>
                      <a:pPr algn="l" fontAlgn="b"/>
                      <a:r>
                        <a:rPr lang="fi-FI" sz="100" u="none" strike="noStrike">
                          <a:effectLst/>
                        </a:rPr>
                        <a:t>Näkyvä tiedottaminen, kansalaisten ja yhteistyötahojen (lääkärit) valistaminen: fysioterapeutti on terveydenhuollon ammattilainen ja ensisijainen valinta fyysisen toimintakyvyn, työkyvyn, työhyvinvoinnin ja fyysisen suorituskyvyn palauttamisessa/edistämisessä. Ei hieroja, eikä personal trainer.</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536787382"/>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56144076"/>
                  </a:ext>
                </a:extLst>
              </a:tr>
              <a:tr h="90831">
                <a:tc>
                  <a:txBody>
                    <a:bodyPr/>
                    <a:lstStyle/>
                    <a:p>
                      <a:pPr algn="l" fontAlgn="b"/>
                      <a:r>
                        <a:rPr lang="fi-FI" sz="100" u="none" strike="noStrike">
                          <a:effectLst/>
                        </a:rPr>
                        <a:t>Näkyvyys kuntoutuksen hyödyistä: Media,, päättäjät, terveydenhuollon kenttä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97551360"/>
                  </a:ext>
                </a:extLst>
              </a:tr>
              <a:tr h="55201">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36988250"/>
                  </a:ext>
                </a:extLst>
              </a:tr>
              <a:tr h="191196">
                <a:tc>
                  <a:txBody>
                    <a:bodyPr/>
                    <a:lstStyle/>
                    <a:p>
                      <a:pPr algn="l" fontAlgn="b"/>
                      <a:r>
                        <a:rPr lang="fi-FI" sz="100" u="none" strike="noStrike">
                          <a:effectLst/>
                        </a:rPr>
                        <a:t>Sote-keskuksien kanssa yhteistyön rakentaminen, niin että piuenetkin yritykset/toiminimet huomioidaan. Asiakkaan valinnanvapauden tiedostaminen ja tiedottamminen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25927996"/>
                  </a:ext>
                </a:extLst>
              </a:tr>
              <a:tr h="60721">
                <a:tc>
                  <a:txBody>
                    <a:bodyPr/>
                    <a:lstStyle/>
                    <a:p>
                      <a:pPr algn="l" fontAlgn="b"/>
                      <a:r>
                        <a:rPr lang="fi-FI" sz="100" u="none" strike="noStrike">
                          <a:effectLst/>
                        </a:rPr>
                        <a:t>Olette tehneetkin jo esim valinnanvapauskirjanen...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41075155"/>
                  </a:ext>
                </a:extLst>
              </a:tr>
              <a:tr h="351780">
                <a:tc>
                  <a:txBody>
                    <a:bodyPr/>
                    <a:lstStyle/>
                    <a:p>
                      <a:pPr algn="l" fontAlgn="b"/>
                      <a:r>
                        <a:rPr lang="fi-FI" sz="100" u="none" strike="noStrike">
                          <a:effectLst/>
                        </a:rPr>
                        <a:t>Neutraalipalveluohjaus (shp:t, vakuutusyhtiöt, palvelukodit jne) on ainut keino, mikä voisi turvata kaikenkokoisen yritysten jatkon. </a:t>
                      </a:r>
                      <a:br>
                        <a:rPr lang="fi-FI" sz="100" u="none" strike="noStrike">
                          <a:effectLst/>
                        </a:rPr>
                      </a:br>
                      <a:r>
                        <a:rPr lang="fi-FI" sz="100" u="none" strike="noStrike">
                          <a:effectLst/>
                        </a:rPr>
                        <a:t>Sekä jos voi vaikuttaa siihen, että kuntoutuksen budjeteista ei kiristettäisi. Nyt jo näkyy, että koronan myötä maksusitoumusten määrä on vähentynyt.</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92324578"/>
                  </a:ext>
                </a:extLst>
              </a:tr>
              <a:tr h="0">
                <a:tc>
                  <a:txBody>
                    <a:bodyPr/>
                    <a:lstStyle/>
                    <a:p>
                      <a:pPr algn="ctr" fontAlgn="b"/>
                      <a:endParaRPr lang="fi-FI" sz="100" b="0" i="0" u="none" strike="noStrike" dirty="0">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030248801"/>
                  </a:ext>
                </a:extLst>
              </a:tr>
            </a:tbl>
          </a:graphicData>
        </a:graphic>
      </p:graphicFrame>
    </p:spTree>
    <p:extLst>
      <p:ext uri="{BB962C8B-B14F-4D97-AF65-F5344CB8AC3E}">
        <p14:creationId xmlns:p14="http://schemas.microsoft.com/office/powerpoint/2010/main" val="109298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806727"/>
          </a:xfrm>
        </p:spPr>
        <p:txBody>
          <a:bodyPr>
            <a:normAutofit fontScale="90000"/>
          </a:bodyPr>
          <a:lstStyle/>
          <a:p>
            <a:r>
              <a:rPr lang="fi-FI" dirty="0"/>
              <a:t>jatkuu:</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029934"/>
            <a:ext cx="10338786" cy="5116713"/>
          </a:xfrm>
        </p:spPr>
        <p:txBody>
          <a:bodyPr>
            <a:noAutofit/>
          </a:bodyPr>
          <a:lstStyle/>
          <a:p>
            <a:pPr>
              <a:lnSpc>
                <a:spcPct val="100000"/>
              </a:lnSpc>
            </a:pPr>
            <a:r>
              <a:rPr lang="fi-FI" sz="1200" dirty="0"/>
              <a:t>näkyvyyden lisääminen</a:t>
            </a:r>
          </a:p>
          <a:p>
            <a:pPr>
              <a:lnSpc>
                <a:spcPct val="100000"/>
              </a:lnSpc>
            </a:pPr>
            <a:r>
              <a:rPr lang="fi-FI" sz="1200" dirty="0"/>
              <a:t>Julkisen puolen lääkäreille tietoa yksityisen puolen fysioterapia mahdollisuudesta sv3fm</a:t>
            </a:r>
          </a:p>
          <a:p>
            <a:pPr>
              <a:lnSpc>
                <a:spcPct val="100000"/>
              </a:lnSpc>
            </a:pPr>
            <a:r>
              <a:rPr lang="fi-FI" sz="1200" dirty="0"/>
              <a:t>? En osaa sanoa</a:t>
            </a:r>
          </a:p>
          <a:p>
            <a:pPr>
              <a:lnSpc>
                <a:spcPct val="100000"/>
              </a:lnSpc>
            </a:pPr>
            <a:r>
              <a:rPr lang="fi-FI" sz="1200" dirty="0"/>
              <a:t>Neuvoa ja kouluttaa yrittäjiä markkinoinnissa ja tehdä yhteismarkkinointia, yhdessä saadaan enemmän näkyvyyttä.</a:t>
            </a:r>
          </a:p>
          <a:p>
            <a:pPr>
              <a:lnSpc>
                <a:spcPct val="100000"/>
              </a:lnSpc>
            </a:pPr>
            <a:r>
              <a:rPr lang="fi-FI" sz="1200" dirty="0"/>
              <a:t>Esim. valtakunnallinen kampanja, missä korostetaan meidän kuntoutusalan yrittäjien osaamista ja palvelualttiutta /asiakaslähtöisyyttä.</a:t>
            </a:r>
          </a:p>
          <a:p>
            <a:pPr>
              <a:lnSpc>
                <a:spcPct val="100000"/>
              </a:lnSpc>
            </a:pPr>
            <a:r>
              <a:rPr lang="fi-FI" sz="1200" dirty="0"/>
              <a:t>Näkyvä tiedottaminen, kansalaisten ja yhteistyötahojen (lääkärit) valistaminen: fysioterapeutti on terveydenhuollon ammattilainen ja ensisijainen valinta fyysisen toimintakyvyn, työkyvyn, työhyvinvoinnin ja fyysisen suorituskyvyn palauttamisessa/edistämisessä. Ei hieroja, eikä </a:t>
            </a:r>
            <a:r>
              <a:rPr lang="fi-FI" sz="1200" dirty="0" err="1"/>
              <a:t>personal</a:t>
            </a:r>
            <a:r>
              <a:rPr lang="fi-FI" sz="1200" dirty="0"/>
              <a:t> </a:t>
            </a:r>
            <a:r>
              <a:rPr lang="fi-FI" sz="1200" dirty="0" err="1"/>
              <a:t>trainer</a:t>
            </a:r>
            <a:r>
              <a:rPr lang="fi-FI" sz="1200" dirty="0"/>
              <a:t>.</a:t>
            </a:r>
          </a:p>
          <a:p>
            <a:pPr>
              <a:lnSpc>
                <a:spcPct val="100000"/>
              </a:lnSpc>
            </a:pPr>
            <a:r>
              <a:rPr lang="fi-FI" sz="1200" dirty="0"/>
              <a:t>Näkyvyys kuntoutuksen hyödyistä: Media, päättäjät, terveydenhuollon kenttä</a:t>
            </a:r>
          </a:p>
          <a:p>
            <a:pPr>
              <a:lnSpc>
                <a:spcPct val="100000"/>
              </a:lnSpc>
            </a:pPr>
            <a:r>
              <a:rPr lang="fi-FI" sz="1200" dirty="0"/>
              <a:t>Sote-keskuksien kanssa yhteistyön rakentaminen, niin että pienetkin yritykset/toiminimet huomioidaan. Asiakkaan valinnanvapauden tiedostaminen ja tiedottaminen</a:t>
            </a:r>
          </a:p>
          <a:p>
            <a:pPr>
              <a:lnSpc>
                <a:spcPct val="100000"/>
              </a:lnSpc>
            </a:pPr>
            <a:r>
              <a:rPr lang="fi-FI" sz="1200" dirty="0"/>
              <a:t>Olette tehneetkin jo esim. valinnanvapauskirjanen...</a:t>
            </a:r>
          </a:p>
          <a:p>
            <a:pPr>
              <a:lnSpc>
                <a:spcPct val="100000"/>
              </a:lnSpc>
            </a:pPr>
            <a:r>
              <a:rPr lang="fi-FI" sz="1200" dirty="0"/>
              <a:t>"Neutraali palveluohjaus (</a:t>
            </a:r>
            <a:r>
              <a:rPr lang="fi-FI" sz="1200" dirty="0" err="1"/>
              <a:t>shp:t</a:t>
            </a:r>
            <a:r>
              <a:rPr lang="fi-FI" sz="1200" dirty="0"/>
              <a:t>, vakuutusyhtiöt, palvelukodit jne.) on ainut keino, mikä voisi turvata kaikenkokoisen yritysten jatkon. Sekä jos voi vaikuttaa siihen, että kuntoutuksen budjeteista ei kiristettäisi. Nyt jo näkyy, että koronan myötä maksusitoumusten määrä on vähentynyt."</a:t>
            </a:r>
          </a:p>
          <a:p>
            <a:pPr>
              <a:lnSpc>
                <a:spcPct val="100000"/>
              </a:lnSpc>
            </a:pPr>
            <a:endParaRPr lang="fi-FI" sz="1200" dirty="0"/>
          </a:p>
          <a:p>
            <a:pPr>
              <a:lnSpc>
                <a:spcPct val="100000"/>
              </a:lnSpc>
            </a:pPr>
            <a:endParaRPr lang="fi-FI" sz="1200" dirty="0"/>
          </a:p>
          <a:p>
            <a:pPr>
              <a:lnSpc>
                <a:spcPct val="100000"/>
              </a:lnSpc>
            </a:pPr>
            <a:endParaRPr lang="fi-FI" sz="1200" dirty="0"/>
          </a:p>
        </p:txBody>
      </p:sp>
      <p:graphicFrame>
        <p:nvGraphicFramePr>
          <p:cNvPr id="4" name="Taulukko 3">
            <a:extLst>
              <a:ext uri="{FF2B5EF4-FFF2-40B4-BE49-F238E27FC236}">
                <a16:creationId xmlns:a16="http://schemas.microsoft.com/office/drawing/2014/main" id="{B37C3FBC-AE98-45FE-AEB3-53AB2D3CBFEE}"/>
              </a:ext>
            </a:extLst>
          </p:cNvPr>
          <p:cNvGraphicFramePr>
            <a:graphicFrameLocks noGrp="1"/>
          </p:cNvGraphicFramePr>
          <p:nvPr/>
        </p:nvGraphicFramePr>
        <p:xfrm>
          <a:off x="0" y="0"/>
          <a:ext cx="40146" cy="9567853"/>
        </p:xfrm>
        <a:graphic>
          <a:graphicData uri="http://schemas.openxmlformats.org/drawingml/2006/table">
            <a:tbl>
              <a:tblPr>
                <a:tableStyleId>{5C22544A-7EE6-4342-B048-85BDC9FD1C3A}</a:tableStyleId>
              </a:tblPr>
              <a:tblGrid>
                <a:gridCol w="40146">
                  <a:extLst>
                    <a:ext uri="{9D8B030D-6E8A-4147-A177-3AD203B41FA5}">
                      <a16:colId xmlns:a16="http://schemas.microsoft.com/office/drawing/2014/main" val="159312468"/>
                    </a:ext>
                  </a:extLst>
                </a:gridCol>
              </a:tblGrid>
              <a:tr h="171123">
                <a:tc>
                  <a:txBody>
                    <a:bodyPr/>
                    <a:lstStyle/>
                    <a:p>
                      <a:pPr algn="l" fontAlgn="b"/>
                      <a:r>
                        <a:rPr lang="fi-FI" sz="100" u="none" strike="noStrike">
                          <a:effectLst/>
                        </a:rPr>
                        <a:t>A. Jakaa tietoa ja tiedottaa 1. ajankohtaisissa tilanteissa 2. kampanjoida</a:t>
                      </a:r>
                      <a:br>
                        <a:rPr lang="fi-FI" sz="100" u="none" strike="noStrike">
                          <a:effectLst/>
                        </a:rPr>
                      </a:br>
                      <a:r>
                        <a:rPr lang="fi-FI" sz="100" u="none" strike="noStrike">
                          <a:effectLst/>
                        </a:rPr>
                        <a:t>B. Kouluttaa jäsenyrityksiä markkinoinnissa yms.</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59636034"/>
                  </a:ext>
                </a:extLst>
              </a:tr>
              <a:tr h="923863">
                <a:tc>
                  <a:txBody>
                    <a:bodyPr/>
                    <a:lstStyle/>
                    <a:p>
                      <a:pPr algn="l" fontAlgn="b"/>
                      <a:r>
                        <a:rPr lang="fi-FI" sz="100" u="none" strike="noStrike">
                          <a:effectLst/>
                        </a:rPr>
                        <a:t>Ei mitään. Kuntoutusyrittäjät vaikuttavat ylemmällä tasolla eivätkä voi tehdä sitä työtä mikä kuuluu itse yrittäjälle.  Kuntoutusyrittäjien, kuten yrittäjien yleensä, pitää itse ottaa vastuuta siitä että heidän palvelunsa löydetään ja että ihmiset tietävät että yrityksessä tehdään laadukasta ja merkittävää työtä. Kuuluuko Lääkäripalveluyritykset ry:n missioon valistaa ihmisiä hyvästä terveydenhoidosta ja siitä miten tärkeä lääkäriin hakeutuminen ajoissa on? Koska esim fysio/toimntaterapian peruskoulutukseen ei tänäpäivänäkään kuulu valmistella oppilaita yrittäjyyteen voi mielestäni Kuntoutusyrittäjät ry kouluttaa yrittäjiä oikeanlaisen viestinnän ja markkinoinnin saloihin. Mainittakoon vielä että yrittäjätaidot ovat paljon muutakin kuin taloustaitoja.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47009495"/>
                  </a:ext>
                </a:extLst>
              </a:tr>
              <a:tr h="291561">
                <a:tc>
                  <a:txBody>
                    <a:bodyPr/>
                    <a:lstStyle/>
                    <a:p>
                      <a:pPr algn="l" fontAlgn="b"/>
                      <a:r>
                        <a:rPr lang="fi-FI" sz="100" u="none" strike="noStrike">
                          <a:effectLst/>
                        </a:rPr>
                        <a:t>Kuntoutus pitäisi olla Kelan korvattavaa ilman lääkärin lähetteitä. Kuntouttava on oman alansa ammattilainen. </a:t>
                      </a:r>
                      <a:br>
                        <a:rPr lang="fi-FI" sz="100" u="none" strike="noStrike">
                          <a:effectLst/>
                        </a:rPr>
                      </a:br>
                      <a:r>
                        <a:rPr lang="fi-FI" sz="100" u="none" strike="noStrike">
                          <a:effectLst/>
                        </a:rPr>
                        <a:t>Suoravastaanotto fysioterapiaan,josta asiakas saisi pienen hyvityksen valtion kassasta, koska ottaa vastuuta omasta hyvinvoinnista.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68251219"/>
                  </a:ext>
                </a:extLst>
              </a:tr>
              <a:tr h="70758">
                <a:tc>
                  <a:txBody>
                    <a:bodyPr/>
                    <a:lstStyle/>
                    <a:p>
                      <a:pPr algn="l" fontAlgn="b"/>
                      <a:r>
                        <a:rPr lang="fi-FI" sz="100" u="none" strike="noStrike">
                          <a:effectLst/>
                        </a:rPr>
                        <a:t>Nostaa yksityistä palveluntuottamista vaihtoehdoksi julkiselle.</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68542331"/>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6264906"/>
                  </a:ext>
                </a:extLst>
              </a:tr>
              <a:tr h="261452">
                <a:tc>
                  <a:txBody>
                    <a:bodyPr/>
                    <a:lstStyle/>
                    <a:p>
                      <a:pPr algn="l" fontAlgn="b"/>
                      <a:r>
                        <a:rPr lang="fi-FI" sz="100" u="none" strike="noStrike">
                          <a:effectLst/>
                        </a:rPr>
                        <a:t>Niin päättäjien kuin kansalaisten tietoisuuden lisäämistä edelleen kuntoutuksen mahdollisuuksista ja vahvasti koulutettujen ja osaavien ammattilaisten suuresta joukosta Suomen pienyritysrintamallakin.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482905357"/>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140488607"/>
                  </a:ext>
                </a:extLst>
              </a:tr>
              <a:tr h="622767">
                <a:tc>
                  <a:txBody>
                    <a:bodyPr/>
                    <a:lstStyle/>
                    <a:p>
                      <a:pPr algn="l" fontAlgn="b"/>
                      <a:r>
                        <a:rPr lang="fi-FI" sz="100" u="none" strike="noStrike">
                          <a:effectLst/>
                        </a:rPr>
                        <a:t>Nostaa tule-fysioterapia-alan toimijoiden osalta kissa pöydälle ja tuoda esille, että toimintakyvyn palautumiseen ja ylläpitoon vaikutetaan parhaiten nousujohteisella aktiivisella kuntoutuksella (terapeuttisella harjoittelulla). Kuva alasta on on hyvin pirstaleinen kun tarjolla on monenmoista passiivista käsittelyä. Koulutustarjonnassakaan ei ole hyvää *terapeuttisen* harjoittelun kokonaisuutta, jossa päästäisiin kliinisestä päättelyn jälkeisestä ohjauksesta eteenpäin progressoimaan harjoittelua terapeuttisesta näkökulmasta.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147330649"/>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5707425"/>
                  </a:ext>
                </a:extLst>
              </a:tr>
              <a:tr h="171123">
                <a:tc>
                  <a:txBody>
                    <a:bodyPr/>
                    <a:lstStyle/>
                    <a:p>
                      <a:pPr algn="l" fontAlgn="b"/>
                      <a:r>
                        <a:rPr lang="fi-FI" sz="100" u="none" strike="noStrike">
                          <a:effectLst/>
                        </a:rPr>
                        <a:t>Vaikuttaa, osallistua, tiedottaa valtakunnallisesti Sote-päättäjiin kertomalla mitä tapahtuu jos isot firmat, vakuutusyhtiöt ja maakunta saavat vallan.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84267174"/>
                  </a:ext>
                </a:extLst>
              </a:tr>
              <a:tr h="161086">
                <a:tc>
                  <a:txBody>
                    <a:bodyPr/>
                    <a:lstStyle/>
                    <a:p>
                      <a:pPr algn="l" fontAlgn="b"/>
                      <a:r>
                        <a:rPr lang="fi-FI" sz="100" u="none" strike="noStrike">
                          <a:effectLst/>
                        </a:rPr>
                        <a:t>Tiedottaa kuntoutuksen merkityksestä ja yhteiskunnallisista ongelmista siinä etenkin pienten yritysten näkökulmasta valtamedioihin.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1521454"/>
                  </a:ext>
                </a:extLst>
              </a:tr>
              <a:tr h="40648">
                <a:tc>
                  <a:txBody>
                    <a:bodyPr/>
                    <a:lstStyle/>
                    <a:p>
                      <a:pPr algn="l" fontAlgn="b"/>
                      <a:r>
                        <a:rPr lang="fi-FI" sz="100" u="none" strike="noStrike">
                          <a:effectLst/>
                        </a:rPr>
                        <a:t>näkyvyyden lisääminen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68179576"/>
                  </a:ext>
                </a:extLst>
              </a:tr>
              <a:tr h="110904">
                <a:tc>
                  <a:txBody>
                    <a:bodyPr/>
                    <a:lstStyle/>
                    <a:p>
                      <a:pPr algn="l" fontAlgn="b"/>
                      <a:r>
                        <a:rPr lang="fi-FI" sz="100" u="none" strike="noStrike">
                          <a:effectLst/>
                        </a:rPr>
                        <a:t>Julkisen puolen lääkäreille tietoa yksityisen puolen fysioterapia mahdollisuudesta sv3fm</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31993915"/>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5734848"/>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0132933"/>
                  </a:ext>
                </a:extLst>
              </a:tr>
              <a:tr h="0">
                <a:tc>
                  <a:txBody>
                    <a:bodyPr/>
                    <a:lstStyle/>
                    <a:p>
                      <a:pPr algn="l" fontAlgn="b"/>
                      <a:r>
                        <a:rPr lang="fi-FI" sz="100" u="none" strike="noStrike">
                          <a:effectLst/>
                        </a:rPr>
                        <a:t>? En osaa sanoa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28412068"/>
                  </a:ext>
                </a:extLst>
              </a:tr>
              <a:tr h="130977">
                <a:tc>
                  <a:txBody>
                    <a:bodyPr/>
                    <a:lstStyle/>
                    <a:p>
                      <a:pPr algn="l" fontAlgn="b"/>
                      <a:r>
                        <a:rPr lang="fi-FI" sz="100" u="none" strike="noStrike">
                          <a:effectLst/>
                        </a:rPr>
                        <a:t>Neuvoa ja kouluttaa yrittäjiä markkinoinnissa ja tehdä yhteismarkkinointia, yhdessä saadaan enemmän näkyvyyttä.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84059641"/>
                  </a:ext>
                </a:extLst>
              </a:tr>
              <a:tr h="161086">
                <a:tc>
                  <a:txBody>
                    <a:bodyPr/>
                    <a:lstStyle/>
                    <a:p>
                      <a:pPr algn="l" fontAlgn="b"/>
                      <a:r>
                        <a:rPr lang="fi-FI" sz="100" u="none" strike="noStrike">
                          <a:effectLst/>
                        </a:rPr>
                        <a:t>Esim.valtakunnallinen kamppanja,missä korostetaan meidän kuntoutusalan yrittäjien osaamista ja palvelualttiutta /asiakaslähtöisyyttä.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41712966"/>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250410871"/>
                  </a:ext>
                </a:extLst>
              </a:tr>
              <a:tr h="351780">
                <a:tc>
                  <a:txBody>
                    <a:bodyPr/>
                    <a:lstStyle/>
                    <a:p>
                      <a:pPr algn="l" fontAlgn="b"/>
                      <a:r>
                        <a:rPr lang="fi-FI" sz="100" u="none" strike="noStrike">
                          <a:effectLst/>
                        </a:rPr>
                        <a:t>Näkyvä tiedottaminen, kansalaisten ja yhteistyötahojen (lääkärit) valistaminen: fysioterapeutti on terveydenhuollon ammattilainen ja ensisijainen valinta fyysisen toimintakyvyn, työkyvyn, työhyvinvoinnin ja fyysisen suorituskyvyn palauttamisessa/edistämisessä. Ei hieroja, eikä personal trainer.</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536787382"/>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56144076"/>
                  </a:ext>
                </a:extLst>
              </a:tr>
              <a:tr h="90831">
                <a:tc>
                  <a:txBody>
                    <a:bodyPr/>
                    <a:lstStyle/>
                    <a:p>
                      <a:pPr algn="l" fontAlgn="b"/>
                      <a:r>
                        <a:rPr lang="fi-FI" sz="100" u="none" strike="noStrike">
                          <a:effectLst/>
                        </a:rPr>
                        <a:t>Näkyvyys kuntoutuksen hyödyistä: Media,, päättäjät, terveydenhuollon kenttä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97551360"/>
                  </a:ext>
                </a:extLst>
              </a:tr>
              <a:tr h="55201">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36988250"/>
                  </a:ext>
                </a:extLst>
              </a:tr>
              <a:tr h="191196">
                <a:tc>
                  <a:txBody>
                    <a:bodyPr/>
                    <a:lstStyle/>
                    <a:p>
                      <a:pPr algn="l" fontAlgn="b"/>
                      <a:r>
                        <a:rPr lang="fi-FI" sz="100" u="none" strike="noStrike">
                          <a:effectLst/>
                        </a:rPr>
                        <a:t>Sote-keskuksien kanssa yhteistyön rakentaminen, niin että piuenetkin yritykset/toiminimet huomioidaan. Asiakkaan valinnanvapauden tiedostaminen ja tiedottamminen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25927996"/>
                  </a:ext>
                </a:extLst>
              </a:tr>
              <a:tr h="60721">
                <a:tc>
                  <a:txBody>
                    <a:bodyPr/>
                    <a:lstStyle/>
                    <a:p>
                      <a:pPr algn="l" fontAlgn="b"/>
                      <a:r>
                        <a:rPr lang="fi-FI" sz="100" u="none" strike="noStrike">
                          <a:effectLst/>
                        </a:rPr>
                        <a:t>Olette tehneetkin jo esim valinnanvapauskirjanen...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41075155"/>
                  </a:ext>
                </a:extLst>
              </a:tr>
              <a:tr h="351780">
                <a:tc>
                  <a:txBody>
                    <a:bodyPr/>
                    <a:lstStyle/>
                    <a:p>
                      <a:pPr algn="l" fontAlgn="b"/>
                      <a:r>
                        <a:rPr lang="fi-FI" sz="100" u="none" strike="noStrike">
                          <a:effectLst/>
                        </a:rPr>
                        <a:t>Neutraalipalveluohjaus (shp:t, vakuutusyhtiöt, palvelukodit jne) on ainut keino, mikä voisi turvata kaikenkokoisen yritysten jatkon. </a:t>
                      </a:r>
                      <a:br>
                        <a:rPr lang="fi-FI" sz="100" u="none" strike="noStrike">
                          <a:effectLst/>
                        </a:rPr>
                      </a:br>
                      <a:r>
                        <a:rPr lang="fi-FI" sz="100" u="none" strike="noStrike">
                          <a:effectLst/>
                        </a:rPr>
                        <a:t>Sekä jos voi vaikuttaa siihen, että kuntoutuksen budjeteista ei kiristettäisi. Nyt jo näkyy, että koronan myötä maksusitoumusten määrä on vähentynyt.</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92324578"/>
                  </a:ext>
                </a:extLst>
              </a:tr>
              <a:tr h="0">
                <a:tc>
                  <a:txBody>
                    <a:bodyPr/>
                    <a:lstStyle/>
                    <a:p>
                      <a:pPr algn="ctr" fontAlgn="b"/>
                      <a:endParaRPr lang="fi-FI" sz="100" b="0" i="0" u="none" strike="noStrike" dirty="0">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030248801"/>
                  </a:ext>
                </a:extLst>
              </a:tr>
            </a:tbl>
          </a:graphicData>
        </a:graphic>
      </p:graphicFrame>
    </p:spTree>
    <p:extLst>
      <p:ext uri="{BB962C8B-B14F-4D97-AF65-F5344CB8AC3E}">
        <p14:creationId xmlns:p14="http://schemas.microsoft.com/office/powerpoint/2010/main" val="326562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lstStyle/>
          <a:p>
            <a:r>
              <a:rPr lang="fi-FI" dirty="0"/>
              <a:t>Nykytila</a:t>
            </a:r>
          </a:p>
        </p:txBody>
      </p:sp>
    </p:spTree>
    <p:extLst>
      <p:ext uri="{BB962C8B-B14F-4D97-AF65-F5344CB8AC3E}">
        <p14:creationId xmlns:p14="http://schemas.microsoft.com/office/powerpoint/2010/main" val="33277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lstStyle/>
          <a:p>
            <a:r>
              <a:rPr lang="fi-FI" dirty="0"/>
              <a:t>Kuntoutusyrittäjät jäsenten verkostona</a:t>
            </a:r>
          </a:p>
        </p:txBody>
      </p:sp>
    </p:spTree>
    <p:extLst>
      <p:ext uri="{BB962C8B-B14F-4D97-AF65-F5344CB8AC3E}">
        <p14:creationId xmlns:p14="http://schemas.microsoft.com/office/powerpoint/2010/main" val="90291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Kenen kanssa haluat verkostoitua?</a:t>
            </a:r>
          </a:p>
        </p:txBody>
      </p:sp>
      <p:graphicFrame>
        <p:nvGraphicFramePr>
          <p:cNvPr id="7" name="Sisällön paikkamerkki 6">
            <a:extLst>
              <a:ext uri="{FF2B5EF4-FFF2-40B4-BE49-F238E27FC236}">
                <a16:creationId xmlns:a16="http://schemas.microsoft.com/office/drawing/2014/main" id="{725FFF00-B1E1-4888-AD43-8BC29A4C617A}"/>
              </a:ext>
            </a:extLst>
          </p:cNvPr>
          <p:cNvGraphicFramePr>
            <a:graphicFrameLocks noGrp="1"/>
          </p:cNvGraphicFramePr>
          <p:nvPr>
            <p:ph sz="half" idx="13"/>
            <p:extLst>
              <p:ext uri="{D42A27DB-BD31-4B8C-83A1-F6EECF244321}">
                <p14:modId xmlns:p14="http://schemas.microsoft.com/office/powerpoint/2010/main" val="3333234464"/>
              </p:ext>
            </p:extLst>
          </p:nvPr>
        </p:nvGraphicFramePr>
        <p:xfrm>
          <a:off x="1006475" y="1793875"/>
          <a:ext cx="9993313" cy="3932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949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Miten Kuntoutusyrittäjät voi tukea sinua verkostoitumaan?</a:t>
            </a:r>
          </a:p>
        </p:txBody>
      </p:sp>
      <p:graphicFrame>
        <p:nvGraphicFramePr>
          <p:cNvPr id="11" name="Kaavio 10">
            <a:extLst>
              <a:ext uri="{FF2B5EF4-FFF2-40B4-BE49-F238E27FC236}">
                <a16:creationId xmlns:a16="http://schemas.microsoft.com/office/drawing/2014/main" id="{5443D391-9125-4A77-B690-E0C19CD4EB47}"/>
              </a:ext>
            </a:extLst>
          </p:cNvPr>
          <p:cNvGraphicFramePr>
            <a:graphicFrameLocks/>
          </p:cNvGraphicFramePr>
          <p:nvPr>
            <p:extLst>
              <p:ext uri="{D42A27DB-BD31-4B8C-83A1-F6EECF244321}">
                <p14:modId xmlns:p14="http://schemas.microsoft.com/office/powerpoint/2010/main" val="1951850441"/>
              </p:ext>
            </p:extLst>
          </p:nvPr>
        </p:nvGraphicFramePr>
        <p:xfrm>
          <a:off x="713994" y="1519999"/>
          <a:ext cx="8262055" cy="481488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1">
            <a:extLst>
              <a:ext uri="{FF2B5EF4-FFF2-40B4-BE49-F238E27FC236}">
                <a16:creationId xmlns:a16="http://schemas.microsoft.com/office/drawing/2014/main" id="{C7318F77-C00D-4306-AC8B-4F68D2DC60C4}"/>
              </a:ext>
            </a:extLst>
          </p:cNvPr>
          <p:cNvSpPr txBox="1"/>
          <p:nvPr/>
        </p:nvSpPr>
        <p:spPr>
          <a:xfrm>
            <a:off x="9097347" y="1690688"/>
            <a:ext cx="2687216" cy="3785652"/>
          </a:xfrm>
          <a:prstGeom prst="rect">
            <a:avLst/>
          </a:prstGeom>
          <a:noFill/>
        </p:spPr>
        <p:txBody>
          <a:bodyPr wrap="square" rtlCol="0">
            <a:spAutoFit/>
          </a:bodyPr>
          <a:lstStyle/>
          <a:p>
            <a:r>
              <a:rPr lang="fi-FI" sz="1200" dirty="0"/>
              <a:t>Muuten, miten: Järjestää erilaisilla teemoilla tapaamisia etänä tai kasvotusten. Etänä järjestettäviin tapaamisiin kuka tahansa koko suomesta voisi osallistua. Ryhmiä järjestetään suomeksi ja ruotsiksi. Jokaisella tapaamisella on teema esim. rekrytointi, ajanhallinta, itsensä johtaminen... Tapaamisiin otetaan x määrä osallistujia joista yksi toimii </a:t>
            </a:r>
            <a:r>
              <a:rPr lang="fi-FI" sz="1200" dirty="0" err="1"/>
              <a:t>facilitaattorina</a:t>
            </a:r>
            <a:r>
              <a:rPr lang="fi-FI" sz="1200" dirty="0"/>
              <a:t>. Koska ryhmä-tapaamisista voisi helposti tulla pahan-olon-oksennus-tilaisuuksia olisi </a:t>
            </a:r>
            <a:r>
              <a:rPr lang="fi-FI" sz="1200" dirty="0" err="1"/>
              <a:t>facilitattori</a:t>
            </a:r>
            <a:r>
              <a:rPr lang="fi-FI" sz="1200" dirty="0"/>
              <a:t> tarpeen. Parasta olisi jos </a:t>
            </a:r>
            <a:r>
              <a:rPr lang="fi-FI" sz="1200" dirty="0" err="1"/>
              <a:t>facilitaattori</a:t>
            </a:r>
            <a:r>
              <a:rPr lang="fi-FI" sz="1200" dirty="0"/>
              <a:t> olisi esim. koulutettu työnohjaaja. Tämä ehdotus ei suoranaisesti ole verkostoitumista, mutta mielestäni tehokkaampi tapa tukea jäseniä.</a:t>
            </a:r>
          </a:p>
        </p:txBody>
      </p:sp>
    </p:spTree>
    <p:extLst>
      <p:ext uri="{BB962C8B-B14F-4D97-AF65-F5344CB8AC3E}">
        <p14:creationId xmlns:p14="http://schemas.microsoft.com/office/powerpoint/2010/main" val="32406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1800" dirty="0"/>
              <a:t>Etujärjestö vai palvelujärjestö? Kuntoutusyrittäjät valvoo jäsenten etua ja vaikuttaa, sekä tarjoaa palveluita jäsenilleen.</a:t>
            </a:r>
            <a:r>
              <a:rPr lang="fi-FI" sz="2800" dirty="0"/>
              <a:t> Kumpi on sinulle merkittävämpi syy kuulua Kuntoutusyrittäjiin?</a:t>
            </a:r>
          </a:p>
        </p:txBody>
      </p:sp>
      <p:graphicFrame>
        <p:nvGraphicFramePr>
          <p:cNvPr id="10" name="Kaavio 9">
            <a:extLst>
              <a:ext uri="{FF2B5EF4-FFF2-40B4-BE49-F238E27FC236}">
                <a16:creationId xmlns:a16="http://schemas.microsoft.com/office/drawing/2014/main" id="{D071FC96-696D-462E-BC05-916C29AE9300}"/>
              </a:ext>
            </a:extLst>
          </p:cNvPr>
          <p:cNvGraphicFramePr>
            <a:graphicFrameLocks/>
          </p:cNvGraphicFramePr>
          <p:nvPr>
            <p:extLst>
              <p:ext uri="{D42A27DB-BD31-4B8C-83A1-F6EECF244321}">
                <p14:modId xmlns:p14="http://schemas.microsoft.com/office/powerpoint/2010/main" val="692887629"/>
              </p:ext>
            </p:extLst>
          </p:nvPr>
        </p:nvGraphicFramePr>
        <p:xfrm>
          <a:off x="1052803" y="1690688"/>
          <a:ext cx="9668069" cy="4028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420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670249" y="643812"/>
            <a:ext cx="10515600" cy="5374433"/>
          </a:xfrm>
        </p:spPr>
        <p:txBody>
          <a:bodyPr>
            <a:normAutofit fontScale="90000"/>
          </a:bodyPr>
          <a:lstStyle/>
          <a:p>
            <a:r>
              <a:rPr lang="fi-FI" sz="2000" b="0" dirty="0"/>
              <a:t>Toiminnan rahoittaminen</a:t>
            </a:r>
            <a:br>
              <a:rPr lang="fi-FI" sz="2000" b="0" dirty="0"/>
            </a:br>
            <a:br>
              <a:rPr lang="fi-FI" sz="2000" b="0" dirty="0"/>
            </a:br>
            <a:r>
              <a:rPr lang="fi-FI" sz="2000" b="0" dirty="0"/>
              <a:t>Jäsenhuolto ja -hankinta on vuoden 2021 toimintasuunnitelman tärkeä osa, ja siihen panostetaan.</a:t>
            </a:r>
            <a:br>
              <a:rPr lang="fi-FI" sz="2000" b="0" dirty="0"/>
            </a:br>
            <a:r>
              <a:rPr lang="fi-FI" sz="2000" b="0" dirty="0"/>
              <a:t>Kuntoutusyrittäjien tuloista suurin osa tulee jäsenmaksuista. Muut, pienemmät tulonlähteet ovat vuokratuotot huoneistoista, osinko Suomen Kuntoutuskouluttajat Oy:stä, sekä kumppanuustuotot.</a:t>
            </a:r>
            <a:br>
              <a:rPr lang="fi-FI" sz="2000" b="0" dirty="0"/>
            </a:br>
            <a:br>
              <a:rPr lang="fi-FI" sz="2000" b="0" dirty="0"/>
            </a:br>
            <a:r>
              <a:rPr lang="fi-FI" sz="2000" b="0" dirty="0"/>
              <a:t>Jäsenmaksun rakenne perustuu jäsenyritysten henkilökunnan määrään. Jäsenyrityksissä työskenteleviä ammatinharjoittajia ei lueta jäsenmaksupohjaan. Ammatinharjoittajat voivat liittyä itse jäseniksi suoraan Kuntoutusyrittäjiin, ja maksaa yhden hengen yrityksen jäsenmaksua. Yrityksen eri toimipisteet eivät maksa erillistä jäsenmaksua. Näissä työskentelevä henkilömäärä luetaan mukaan varsinaisen jäsenen </a:t>
            </a:r>
            <a:r>
              <a:rPr lang="fi-FI" sz="2000" b="0" dirty="0" err="1"/>
              <a:t>henkiltömäärään</a:t>
            </a:r>
            <a:r>
              <a:rPr lang="fi-FI" sz="2000" b="0" dirty="0"/>
              <a:t>. </a:t>
            </a:r>
            <a:br>
              <a:rPr lang="fi-FI" sz="2000" b="0" dirty="0"/>
            </a:br>
            <a:br>
              <a:rPr lang="fi-FI" sz="2000" b="0" dirty="0"/>
            </a:br>
            <a:r>
              <a:rPr lang="fi-FI" sz="2000" b="0" dirty="0"/>
              <a:t>Kuntoutusyrittäjien jäsenmäärä on nyt suurempi kuin koskaan (hip hei!), mutta jäsenmaksutuotot ovat samanaikaisesti laskeneet.</a:t>
            </a:r>
            <a:br>
              <a:rPr lang="fi-FI" sz="2000" b="0" dirty="0"/>
            </a:br>
            <a:br>
              <a:rPr lang="fi-FI" sz="2000" b="0" dirty="0"/>
            </a:br>
            <a:r>
              <a:rPr lang="fi-FI" sz="2000" b="0" dirty="0"/>
              <a:t>Toimipistejäsenten, sekä ammatinharjoittajien määrä on kasvanut, varsinaisten jäsenten määrä ei vielä ole ennätyslukemissa.</a:t>
            </a:r>
            <a:br>
              <a:rPr lang="fi-FI" sz="2000" b="0" dirty="0"/>
            </a:br>
            <a:br>
              <a:rPr lang="fi-FI" sz="2000" b="0" dirty="0"/>
            </a:br>
            <a:r>
              <a:rPr lang="fi-FI" sz="2000" b="0" dirty="0"/>
              <a:t>Muina esillä olleina tulevaisuuden tulonlähteinä on mainittu julkinen hankerahoitus, sekä syvemmät kaupalliset kumppanuudet tai jopa liiketoiminta</a:t>
            </a:r>
            <a:endParaRPr lang="fi-FI" dirty="0"/>
          </a:p>
        </p:txBody>
      </p:sp>
    </p:spTree>
    <p:extLst>
      <p:ext uri="{BB962C8B-B14F-4D97-AF65-F5344CB8AC3E}">
        <p14:creationId xmlns:p14="http://schemas.microsoft.com/office/powerpoint/2010/main" val="422603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1230410"/>
          </a:xfrm>
        </p:spPr>
        <p:txBody>
          <a:bodyPr>
            <a:normAutofit fontScale="90000"/>
          </a:bodyPr>
          <a:lstStyle/>
          <a:p>
            <a:r>
              <a:rPr lang="fi-FI" sz="2700" dirty="0"/>
              <a:t>Mahdollinen  ehdotuksesi jäsenmäärän ja -maksujen ristiriitaisen kehityksen muuttamiseksi?</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1015014" y="1278909"/>
            <a:ext cx="10338786" cy="5116713"/>
          </a:xfrm>
        </p:spPr>
        <p:txBody>
          <a:bodyPr>
            <a:noAutofit/>
          </a:bodyPr>
          <a:lstStyle/>
          <a:p>
            <a:pPr>
              <a:lnSpc>
                <a:spcPct val="100000"/>
              </a:lnSpc>
            </a:pPr>
            <a:r>
              <a:rPr lang="fi-FI" sz="1200" dirty="0"/>
              <a:t>Kommentti: Mielestäni pieniä yrityksiä jotka vielä "uskaltavat" palkata työntekijöitä ei pitäisi veloitta enempää. Ammatinharjoittajia tulisi houkutella jäseniksi kuten myös opiskelijoita.</a:t>
            </a:r>
          </a:p>
          <a:p>
            <a:pPr>
              <a:lnSpc>
                <a:spcPct val="100000"/>
              </a:lnSpc>
            </a:pPr>
            <a:r>
              <a:rPr lang="fi-FI" sz="1200" dirty="0"/>
              <a:t>Pieni omavastuu maksu esim. lakimiehen palveluista, jos selvitys vaikka isompi.</a:t>
            </a:r>
          </a:p>
          <a:p>
            <a:pPr>
              <a:lnSpc>
                <a:spcPct val="100000"/>
              </a:lnSpc>
            </a:pPr>
            <a:r>
              <a:rPr lang="fi-FI" sz="1200" dirty="0"/>
              <a:t>Erilaiset projektirahoitukset</a:t>
            </a:r>
          </a:p>
          <a:p>
            <a:pPr>
              <a:lnSpc>
                <a:spcPct val="100000"/>
              </a:lnSpc>
            </a:pPr>
            <a:r>
              <a:rPr lang="fi-FI" sz="1200" dirty="0"/>
              <a:t>Läpinäkyvyys omistaja rakenteessa, jotta Oy olisi todella jäseniään varten.</a:t>
            </a:r>
          </a:p>
          <a:p>
            <a:pPr>
              <a:lnSpc>
                <a:spcPct val="100000"/>
              </a:lnSpc>
            </a:pPr>
            <a:r>
              <a:rPr lang="fi-FI" sz="1200" dirty="0"/>
              <a:t>Vaikea sanoa.</a:t>
            </a:r>
          </a:p>
          <a:p>
            <a:pPr>
              <a:lnSpc>
                <a:spcPct val="100000"/>
              </a:lnSpc>
            </a:pPr>
            <a:r>
              <a:rPr lang="fi-FI" sz="1200" dirty="0"/>
              <a:t>kulut vastaan jäsenmäärä</a:t>
            </a:r>
          </a:p>
          <a:p>
            <a:pPr>
              <a:lnSpc>
                <a:spcPct val="100000"/>
              </a:lnSpc>
            </a:pPr>
            <a:r>
              <a:rPr lang="fi-FI" sz="1200" dirty="0"/>
              <a:t>Ammatinharjoittajien jäsenmaksut pienemmiksi, työnantajayritysten maksut suuremmiksi</a:t>
            </a:r>
          </a:p>
          <a:p>
            <a:pPr>
              <a:lnSpc>
                <a:spcPct val="100000"/>
              </a:lnSpc>
            </a:pPr>
            <a:r>
              <a:rPr lang="fi-FI" sz="1200" dirty="0"/>
              <a:t>Jäsenmaksun suuruuden linkittäminen (portaittain) yrityksen liikevaihtoon sen sijaan, että terapeuttien määrään. Yhä enemmän on toimijoita, jotka tekevät osa-aikaisesti työtä kuntoutusyrityksissä/-yrittäjinä. Tällöin henkilömäärän laskeminen on epätarkkaa ja -selvää. Kuntoutustoiminnasta tulevaan liikevaihtoon linkittäminen olisi selkeämpää (ainakin meille).</a:t>
            </a:r>
          </a:p>
          <a:p>
            <a:pPr>
              <a:lnSpc>
                <a:spcPct val="100000"/>
              </a:lnSpc>
            </a:pPr>
            <a:r>
              <a:rPr lang="fi-FI" sz="1200" dirty="0"/>
              <a:t>"Onko se ristiriitaista vai kertooko se vaan siitä, että toiminimellä toimiminen on yleisempää vai myös he kokevat saavansa kuntoutusyrittäjien ajankohtaistiedotteista ja vaikuttamisesta heille sopivaa edunvalvontaa? </a:t>
            </a:r>
            <a:r>
              <a:rPr lang="fi-FI" sz="1200" dirty="0" err="1"/>
              <a:t>Tottakai</a:t>
            </a:r>
            <a:r>
              <a:rPr lang="fi-FI" sz="1200" dirty="0"/>
              <a:t> julkista hankerahoitusta kannattaa hakea sekä ylläpitää kaupallisia kumppanuuksia."</a:t>
            </a:r>
          </a:p>
          <a:p>
            <a:pPr marL="0" indent="0">
              <a:lnSpc>
                <a:spcPct val="100000"/>
              </a:lnSpc>
              <a:buNone/>
            </a:pPr>
            <a:endParaRPr lang="fi-FI" sz="1200" dirty="0"/>
          </a:p>
          <a:p>
            <a:pPr>
              <a:lnSpc>
                <a:spcPct val="100000"/>
              </a:lnSpc>
            </a:pPr>
            <a:endParaRPr lang="fi-FI" sz="1200" dirty="0"/>
          </a:p>
          <a:p>
            <a:pPr>
              <a:lnSpc>
                <a:spcPct val="100000"/>
              </a:lnSpc>
            </a:pPr>
            <a:endParaRPr lang="fi-FI" sz="1200" dirty="0"/>
          </a:p>
        </p:txBody>
      </p:sp>
      <p:graphicFrame>
        <p:nvGraphicFramePr>
          <p:cNvPr id="4" name="Taulukko 3">
            <a:extLst>
              <a:ext uri="{FF2B5EF4-FFF2-40B4-BE49-F238E27FC236}">
                <a16:creationId xmlns:a16="http://schemas.microsoft.com/office/drawing/2014/main" id="{B37C3FBC-AE98-45FE-AEB3-53AB2D3CBFEE}"/>
              </a:ext>
            </a:extLst>
          </p:cNvPr>
          <p:cNvGraphicFramePr>
            <a:graphicFrameLocks noGrp="1"/>
          </p:cNvGraphicFramePr>
          <p:nvPr/>
        </p:nvGraphicFramePr>
        <p:xfrm>
          <a:off x="0" y="0"/>
          <a:ext cx="40146" cy="9567853"/>
        </p:xfrm>
        <a:graphic>
          <a:graphicData uri="http://schemas.openxmlformats.org/drawingml/2006/table">
            <a:tbl>
              <a:tblPr>
                <a:tableStyleId>{5C22544A-7EE6-4342-B048-85BDC9FD1C3A}</a:tableStyleId>
              </a:tblPr>
              <a:tblGrid>
                <a:gridCol w="40146">
                  <a:extLst>
                    <a:ext uri="{9D8B030D-6E8A-4147-A177-3AD203B41FA5}">
                      <a16:colId xmlns:a16="http://schemas.microsoft.com/office/drawing/2014/main" val="159312468"/>
                    </a:ext>
                  </a:extLst>
                </a:gridCol>
              </a:tblGrid>
              <a:tr h="171123">
                <a:tc>
                  <a:txBody>
                    <a:bodyPr/>
                    <a:lstStyle/>
                    <a:p>
                      <a:pPr algn="l" fontAlgn="b"/>
                      <a:r>
                        <a:rPr lang="fi-FI" sz="100" u="none" strike="noStrike">
                          <a:effectLst/>
                        </a:rPr>
                        <a:t>A. Jakaa tietoa ja tiedottaa 1. ajankohtaisissa tilanteissa 2. kampanjoida</a:t>
                      </a:r>
                      <a:br>
                        <a:rPr lang="fi-FI" sz="100" u="none" strike="noStrike">
                          <a:effectLst/>
                        </a:rPr>
                      </a:br>
                      <a:r>
                        <a:rPr lang="fi-FI" sz="100" u="none" strike="noStrike">
                          <a:effectLst/>
                        </a:rPr>
                        <a:t>B. Kouluttaa jäsenyrityksiä markkinoinnissa yms.</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59636034"/>
                  </a:ext>
                </a:extLst>
              </a:tr>
              <a:tr h="923863">
                <a:tc>
                  <a:txBody>
                    <a:bodyPr/>
                    <a:lstStyle/>
                    <a:p>
                      <a:pPr algn="l" fontAlgn="b"/>
                      <a:r>
                        <a:rPr lang="fi-FI" sz="100" u="none" strike="noStrike">
                          <a:effectLst/>
                        </a:rPr>
                        <a:t>Ei mitään. Kuntoutusyrittäjät vaikuttavat ylemmällä tasolla eivätkä voi tehdä sitä työtä mikä kuuluu itse yrittäjälle.  Kuntoutusyrittäjien, kuten yrittäjien yleensä, pitää itse ottaa vastuuta siitä että heidän palvelunsa löydetään ja että ihmiset tietävät että yrityksessä tehdään laadukasta ja merkittävää työtä. Kuuluuko Lääkäripalveluyritykset ry:n missioon valistaa ihmisiä hyvästä terveydenhoidosta ja siitä miten tärkeä lääkäriin hakeutuminen ajoissa on? Koska esim fysio/toimntaterapian peruskoulutukseen ei tänäpäivänäkään kuulu valmistella oppilaita yrittäjyyteen voi mielestäni Kuntoutusyrittäjät ry kouluttaa yrittäjiä oikeanlaisen viestinnän ja markkinoinnin saloihin. Mainittakoon vielä että yrittäjätaidot ovat paljon muutakin kuin taloustaitoja.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47009495"/>
                  </a:ext>
                </a:extLst>
              </a:tr>
              <a:tr h="291561">
                <a:tc>
                  <a:txBody>
                    <a:bodyPr/>
                    <a:lstStyle/>
                    <a:p>
                      <a:pPr algn="l" fontAlgn="b"/>
                      <a:r>
                        <a:rPr lang="fi-FI" sz="100" u="none" strike="noStrike">
                          <a:effectLst/>
                        </a:rPr>
                        <a:t>Kuntoutus pitäisi olla Kelan korvattavaa ilman lääkärin lähetteitä. Kuntouttava on oman alansa ammattilainen. </a:t>
                      </a:r>
                      <a:br>
                        <a:rPr lang="fi-FI" sz="100" u="none" strike="noStrike">
                          <a:effectLst/>
                        </a:rPr>
                      </a:br>
                      <a:r>
                        <a:rPr lang="fi-FI" sz="100" u="none" strike="noStrike">
                          <a:effectLst/>
                        </a:rPr>
                        <a:t>Suoravastaanotto fysioterapiaan,josta asiakas saisi pienen hyvityksen valtion kassasta, koska ottaa vastuuta omasta hyvinvoinnista.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68251219"/>
                  </a:ext>
                </a:extLst>
              </a:tr>
              <a:tr h="70758">
                <a:tc>
                  <a:txBody>
                    <a:bodyPr/>
                    <a:lstStyle/>
                    <a:p>
                      <a:pPr algn="l" fontAlgn="b"/>
                      <a:r>
                        <a:rPr lang="fi-FI" sz="100" u="none" strike="noStrike">
                          <a:effectLst/>
                        </a:rPr>
                        <a:t>Nostaa yksityistä palveluntuottamista vaihtoehdoksi julkiselle.</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68542331"/>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6264906"/>
                  </a:ext>
                </a:extLst>
              </a:tr>
              <a:tr h="261452">
                <a:tc>
                  <a:txBody>
                    <a:bodyPr/>
                    <a:lstStyle/>
                    <a:p>
                      <a:pPr algn="l" fontAlgn="b"/>
                      <a:r>
                        <a:rPr lang="fi-FI" sz="100" u="none" strike="noStrike">
                          <a:effectLst/>
                        </a:rPr>
                        <a:t>Niin päättäjien kuin kansalaisten tietoisuuden lisäämistä edelleen kuntoutuksen mahdollisuuksista ja vahvasti koulutettujen ja osaavien ammattilaisten suuresta joukosta Suomen pienyritysrintamallakin.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482905357"/>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140488607"/>
                  </a:ext>
                </a:extLst>
              </a:tr>
              <a:tr h="622767">
                <a:tc>
                  <a:txBody>
                    <a:bodyPr/>
                    <a:lstStyle/>
                    <a:p>
                      <a:pPr algn="l" fontAlgn="b"/>
                      <a:r>
                        <a:rPr lang="fi-FI" sz="100" u="none" strike="noStrike">
                          <a:effectLst/>
                        </a:rPr>
                        <a:t>Nostaa tule-fysioterapia-alan toimijoiden osalta kissa pöydälle ja tuoda esille, että toimintakyvyn palautumiseen ja ylläpitoon vaikutetaan parhaiten nousujohteisella aktiivisella kuntoutuksella (terapeuttisella harjoittelulla). Kuva alasta on on hyvin pirstaleinen kun tarjolla on monenmoista passiivista käsittelyä. Koulutustarjonnassakaan ei ole hyvää *terapeuttisen* harjoittelun kokonaisuutta, jossa päästäisiin kliinisestä päättelyn jälkeisestä ohjauksesta eteenpäin progressoimaan harjoittelua terapeuttisesta näkökulmasta.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147330649"/>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5707425"/>
                  </a:ext>
                </a:extLst>
              </a:tr>
              <a:tr h="171123">
                <a:tc>
                  <a:txBody>
                    <a:bodyPr/>
                    <a:lstStyle/>
                    <a:p>
                      <a:pPr algn="l" fontAlgn="b"/>
                      <a:r>
                        <a:rPr lang="fi-FI" sz="100" u="none" strike="noStrike">
                          <a:effectLst/>
                        </a:rPr>
                        <a:t>Vaikuttaa, osallistua, tiedottaa valtakunnallisesti Sote-päättäjiin kertomalla mitä tapahtuu jos isot firmat, vakuutusyhtiöt ja maakunta saavat vallan.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84267174"/>
                  </a:ext>
                </a:extLst>
              </a:tr>
              <a:tr h="161086">
                <a:tc>
                  <a:txBody>
                    <a:bodyPr/>
                    <a:lstStyle/>
                    <a:p>
                      <a:pPr algn="l" fontAlgn="b"/>
                      <a:r>
                        <a:rPr lang="fi-FI" sz="100" u="none" strike="noStrike">
                          <a:effectLst/>
                        </a:rPr>
                        <a:t>Tiedottaa kuntoutuksen merkityksestä ja yhteiskunnallisista ongelmista siinä etenkin pienten yritysten näkökulmasta valtamedioihin.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1521454"/>
                  </a:ext>
                </a:extLst>
              </a:tr>
              <a:tr h="40648">
                <a:tc>
                  <a:txBody>
                    <a:bodyPr/>
                    <a:lstStyle/>
                    <a:p>
                      <a:pPr algn="l" fontAlgn="b"/>
                      <a:r>
                        <a:rPr lang="fi-FI" sz="100" u="none" strike="noStrike">
                          <a:effectLst/>
                        </a:rPr>
                        <a:t>näkyvyyden lisääminen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68179576"/>
                  </a:ext>
                </a:extLst>
              </a:tr>
              <a:tr h="110904">
                <a:tc>
                  <a:txBody>
                    <a:bodyPr/>
                    <a:lstStyle/>
                    <a:p>
                      <a:pPr algn="l" fontAlgn="b"/>
                      <a:r>
                        <a:rPr lang="fi-FI" sz="100" u="none" strike="noStrike">
                          <a:effectLst/>
                        </a:rPr>
                        <a:t>Julkisen puolen lääkäreille tietoa yksityisen puolen fysioterapia mahdollisuudesta sv3fm</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31993915"/>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5734848"/>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0132933"/>
                  </a:ext>
                </a:extLst>
              </a:tr>
              <a:tr h="0">
                <a:tc>
                  <a:txBody>
                    <a:bodyPr/>
                    <a:lstStyle/>
                    <a:p>
                      <a:pPr algn="l" fontAlgn="b"/>
                      <a:r>
                        <a:rPr lang="fi-FI" sz="100" u="none" strike="noStrike">
                          <a:effectLst/>
                        </a:rPr>
                        <a:t>? En osaa sanoa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28412068"/>
                  </a:ext>
                </a:extLst>
              </a:tr>
              <a:tr h="130977">
                <a:tc>
                  <a:txBody>
                    <a:bodyPr/>
                    <a:lstStyle/>
                    <a:p>
                      <a:pPr algn="l" fontAlgn="b"/>
                      <a:r>
                        <a:rPr lang="fi-FI" sz="100" u="none" strike="noStrike">
                          <a:effectLst/>
                        </a:rPr>
                        <a:t>Neuvoa ja kouluttaa yrittäjiä markkinoinnissa ja tehdä yhteismarkkinointia, yhdessä saadaan enemmän näkyvyyttä.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84059641"/>
                  </a:ext>
                </a:extLst>
              </a:tr>
              <a:tr h="161086">
                <a:tc>
                  <a:txBody>
                    <a:bodyPr/>
                    <a:lstStyle/>
                    <a:p>
                      <a:pPr algn="l" fontAlgn="b"/>
                      <a:r>
                        <a:rPr lang="fi-FI" sz="100" u="none" strike="noStrike">
                          <a:effectLst/>
                        </a:rPr>
                        <a:t>Esim.valtakunnallinen kamppanja,missä korostetaan meidän kuntoutusalan yrittäjien osaamista ja palvelualttiutta /asiakaslähtöisyyttä.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41712966"/>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250410871"/>
                  </a:ext>
                </a:extLst>
              </a:tr>
              <a:tr h="351780">
                <a:tc>
                  <a:txBody>
                    <a:bodyPr/>
                    <a:lstStyle/>
                    <a:p>
                      <a:pPr algn="l" fontAlgn="b"/>
                      <a:r>
                        <a:rPr lang="fi-FI" sz="100" u="none" strike="noStrike">
                          <a:effectLst/>
                        </a:rPr>
                        <a:t>Näkyvä tiedottaminen, kansalaisten ja yhteistyötahojen (lääkärit) valistaminen: fysioterapeutti on terveydenhuollon ammattilainen ja ensisijainen valinta fyysisen toimintakyvyn, työkyvyn, työhyvinvoinnin ja fyysisen suorituskyvyn palauttamisessa/edistämisessä. Ei hieroja, eikä personal trainer.</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536787382"/>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56144076"/>
                  </a:ext>
                </a:extLst>
              </a:tr>
              <a:tr h="90831">
                <a:tc>
                  <a:txBody>
                    <a:bodyPr/>
                    <a:lstStyle/>
                    <a:p>
                      <a:pPr algn="l" fontAlgn="b"/>
                      <a:r>
                        <a:rPr lang="fi-FI" sz="100" u="none" strike="noStrike">
                          <a:effectLst/>
                        </a:rPr>
                        <a:t>Näkyvyys kuntoutuksen hyödyistä: Media,, päättäjät, terveydenhuollon kenttä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97551360"/>
                  </a:ext>
                </a:extLst>
              </a:tr>
              <a:tr h="55201">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36988250"/>
                  </a:ext>
                </a:extLst>
              </a:tr>
              <a:tr h="191196">
                <a:tc>
                  <a:txBody>
                    <a:bodyPr/>
                    <a:lstStyle/>
                    <a:p>
                      <a:pPr algn="l" fontAlgn="b"/>
                      <a:r>
                        <a:rPr lang="fi-FI" sz="100" u="none" strike="noStrike">
                          <a:effectLst/>
                        </a:rPr>
                        <a:t>Sote-keskuksien kanssa yhteistyön rakentaminen, niin että piuenetkin yritykset/toiminimet huomioidaan. Asiakkaan valinnanvapauden tiedostaminen ja tiedottamminen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25927996"/>
                  </a:ext>
                </a:extLst>
              </a:tr>
              <a:tr h="60721">
                <a:tc>
                  <a:txBody>
                    <a:bodyPr/>
                    <a:lstStyle/>
                    <a:p>
                      <a:pPr algn="l" fontAlgn="b"/>
                      <a:r>
                        <a:rPr lang="fi-FI" sz="100" u="none" strike="noStrike">
                          <a:effectLst/>
                        </a:rPr>
                        <a:t>Olette tehneetkin jo esim valinnanvapauskirjanen...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41075155"/>
                  </a:ext>
                </a:extLst>
              </a:tr>
              <a:tr h="351780">
                <a:tc>
                  <a:txBody>
                    <a:bodyPr/>
                    <a:lstStyle/>
                    <a:p>
                      <a:pPr algn="l" fontAlgn="b"/>
                      <a:r>
                        <a:rPr lang="fi-FI" sz="100" u="none" strike="noStrike">
                          <a:effectLst/>
                        </a:rPr>
                        <a:t>Neutraalipalveluohjaus (shp:t, vakuutusyhtiöt, palvelukodit jne) on ainut keino, mikä voisi turvata kaikenkokoisen yritysten jatkon. </a:t>
                      </a:r>
                      <a:br>
                        <a:rPr lang="fi-FI" sz="100" u="none" strike="noStrike">
                          <a:effectLst/>
                        </a:rPr>
                      </a:br>
                      <a:r>
                        <a:rPr lang="fi-FI" sz="100" u="none" strike="noStrike">
                          <a:effectLst/>
                        </a:rPr>
                        <a:t>Sekä jos voi vaikuttaa siihen, että kuntoutuksen budjeteista ei kiristettäisi. Nyt jo näkyy, että koronan myötä maksusitoumusten määrä on vähentynyt.</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92324578"/>
                  </a:ext>
                </a:extLst>
              </a:tr>
              <a:tr h="0">
                <a:tc>
                  <a:txBody>
                    <a:bodyPr/>
                    <a:lstStyle/>
                    <a:p>
                      <a:pPr algn="ctr" fontAlgn="b"/>
                      <a:endParaRPr lang="fi-FI" sz="100" b="0" i="0" u="none" strike="noStrike" dirty="0">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030248801"/>
                  </a:ext>
                </a:extLst>
              </a:tr>
            </a:tbl>
          </a:graphicData>
        </a:graphic>
      </p:graphicFrame>
      <p:graphicFrame>
        <p:nvGraphicFramePr>
          <p:cNvPr id="5" name="Taulukko 4">
            <a:extLst>
              <a:ext uri="{FF2B5EF4-FFF2-40B4-BE49-F238E27FC236}">
                <a16:creationId xmlns:a16="http://schemas.microsoft.com/office/drawing/2014/main" id="{A95F389D-79E9-4858-8861-43E5CFF81469}"/>
              </a:ext>
            </a:extLst>
          </p:cNvPr>
          <p:cNvGraphicFramePr>
            <a:graphicFrameLocks noGrp="1"/>
          </p:cNvGraphicFramePr>
          <p:nvPr/>
        </p:nvGraphicFramePr>
        <p:xfrm>
          <a:off x="0" y="0"/>
          <a:ext cx="44135" cy="5441598"/>
        </p:xfrm>
        <a:graphic>
          <a:graphicData uri="http://schemas.openxmlformats.org/drawingml/2006/table">
            <a:tbl>
              <a:tblPr>
                <a:tableStyleId>{5C22544A-7EE6-4342-B048-85BDC9FD1C3A}</a:tableStyleId>
              </a:tblPr>
              <a:tblGrid>
                <a:gridCol w="44135">
                  <a:extLst>
                    <a:ext uri="{9D8B030D-6E8A-4147-A177-3AD203B41FA5}">
                      <a16:colId xmlns:a16="http://schemas.microsoft.com/office/drawing/2014/main" val="557337711"/>
                    </a:ext>
                  </a:extLst>
                </a:gridCol>
              </a:tblGrid>
              <a:tr h="243294">
                <a:tc>
                  <a:txBody>
                    <a:bodyPr/>
                    <a:lstStyle/>
                    <a:p>
                      <a:pPr algn="l" fontAlgn="b"/>
                      <a:r>
                        <a:rPr lang="fi-FI" sz="100" u="none" strike="noStrike">
                          <a:effectLst/>
                        </a:rPr>
                        <a:t>Kommentti: MIelestäni pieniä yrityksiä jotka vielä "uskalltavat" palkata työntekijöitä ei pitäisi veloitta enempää. Ammatinharjoittajia tulisi houkutella jäseniksi kuten myös opiskelijoita.</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05355005"/>
                  </a:ext>
                </a:extLst>
              </a:tr>
              <a:tr h="121923">
                <a:tc>
                  <a:txBody>
                    <a:bodyPr/>
                    <a:lstStyle/>
                    <a:p>
                      <a:pPr algn="l" fontAlgn="b"/>
                      <a:r>
                        <a:rPr lang="fi-FI" sz="100" u="none" strike="noStrike">
                          <a:effectLst/>
                        </a:rPr>
                        <a:t>Pieni omavastuu maksu esim. lakimiehen palveluista, jos selvitys vaikka isompi.</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488452424"/>
                  </a:ext>
                </a:extLst>
              </a:tr>
              <a:tr h="16992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384240854"/>
                  </a:ext>
                </a:extLst>
              </a:tr>
              <a:tr h="109234">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016797966"/>
                  </a:ext>
                </a:extLst>
              </a:tr>
              <a:tr h="376618">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991391048"/>
                  </a:ext>
                </a:extLst>
              </a:tr>
              <a:tr h="133508">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866793348"/>
                  </a:ext>
                </a:extLst>
              </a:tr>
              <a:tr h="157782">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668378460"/>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679640818"/>
                  </a:ext>
                </a:extLst>
              </a:tr>
              <a:tr h="33653">
                <a:tc>
                  <a:txBody>
                    <a:bodyPr/>
                    <a:lstStyle/>
                    <a:p>
                      <a:pPr algn="l" fontAlgn="b"/>
                      <a:r>
                        <a:rPr lang="fi-FI" sz="100" u="none" strike="noStrike">
                          <a:effectLst/>
                        </a:rPr>
                        <a:t>Erilaiset projektirahoitukset</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147652898"/>
                  </a:ext>
                </a:extLst>
              </a:tr>
              <a:tr h="279154">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862089287"/>
                  </a:ext>
                </a:extLst>
              </a:tr>
              <a:tr h="99855">
                <a:tc>
                  <a:txBody>
                    <a:bodyPr/>
                    <a:lstStyle/>
                    <a:p>
                      <a:pPr algn="l" fontAlgn="b"/>
                      <a:r>
                        <a:rPr lang="fi-FI" sz="100" u="none" strike="noStrike">
                          <a:effectLst/>
                        </a:rPr>
                        <a:t>Läpinäkyvyys omistaja rakenteessa, jotta oy olisi todella jäseniään varten</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445403564"/>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453699849"/>
                  </a:ext>
                </a:extLst>
              </a:tr>
              <a:tr h="327702">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692523045"/>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853612160"/>
                  </a:ext>
                </a:extLst>
              </a:tr>
              <a:tr h="36411">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4292776370"/>
                  </a:ext>
                </a:extLst>
              </a:tr>
              <a:tr h="133508">
                <a:tc>
                  <a:txBody>
                    <a:bodyPr/>
                    <a:lstStyle/>
                    <a:p>
                      <a:pPr algn="l" fontAlgn="b"/>
                      <a:r>
                        <a:rPr lang="fi-FI" sz="100" u="none" strike="noStrike">
                          <a:effectLst/>
                        </a:rPr>
                        <a:t>Vaikea sanoa.</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725663241"/>
                  </a:ext>
                </a:extLst>
              </a:tr>
              <a:tr h="242742">
                <a:tc>
                  <a:txBody>
                    <a:bodyPr/>
                    <a:lstStyle/>
                    <a:p>
                      <a:pPr algn="l" fontAlgn="b"/>
                      <a:r>
                        <a:rPr lang="fi-FI" sz="100" u="none" strike="noStrike">
                          <a:effectLst/>
                        </a:rPr>
                        <a:t>kulut vastaan jäsenmäärä</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3431515572"/>
                  </a:ext>
                </a:extLst>
              </a:tr>
              <a:tr h="133508">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13430344"/>
                  </a:ext>
                </a:extLst>
              </a:tr>
              <a:tr h="376618">
                <a:tc>
                  <a:txBody>
                    <a:bodyPr/>
                    <a:lstStyle/>
                    <a:p>
                      <a:pPr algn="l" fontAlgn="b"/>
                      <a:r>
                        <a:rPr lang="fi-FI" sz="100" u="none" strike="noStrike">
                          <a:effectLst/>
                        </a:rPr>
                        <a:t>Ammatinharjoittajien jäsenmaksut pienemmiksi, työnantajayritysten maksut suuremmiksi</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431437991"/>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194596886"/>
                  </a:ext>
                </a:extLst>
              </a:tr>
              <a:tr h="182057">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26452510"/>
                  </a:ext>
                </a:extLst>
              </a:tr>
              <a:tr h="519137">
                <a:tc>
                  <a:txBody>
                    <a:bodyPr/>
                    <a:lstStyle/>
                    <a:p>
                      <a:pPr algn="l" fontAlgn="b"/>
                      <a:r>
                        <a:rPr lang="fi-FI" sz="100" u="none" strike="noStrike">
                          <a:effectLst/>
                        </a:rPr>
                        <a:t>Jäsenmaksun suuruuden linkittäminen (portaittain) yrityksen liikevaihtoon sen sijaan, että terapeuttien määrään. Yhä enemmän on toimijoita, jotka tekevät osa-aikaisesti työtä kuntoutusyrityksissä/-yrittäjinä. Tällöin henkilömäärän laskeminen on epätarkkaa ja -selvää. Kuntoutustoiminnasta tulevaan liikevaihtoon linkittäminen olisi selkeämpää (ainakin meille).</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4183580206"/>
                  </a:ext>
                </a:extLst>
              </a:tr>
              <a:tr h="8496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279530427"/>
                  </a:ext>
                </a:extLst>
              </a:tr>
              <a:tr h="48548">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4118742553"/>
                  </a:ext>
                </a:extLst>
              </a:tr>
              <a:tr h="419834">
                <a:tc>
                  <a:txBody>
                    <a:bodyPr/>
                    <a:lstStyle/>
                    <a:p>
                      <a:pPr algn="l" fontAlgn="b"/>
                      <a:r>
                        <a:rPr lang="fi-FI" sz="100" u="none" strike="noStrike">
                          <a:effectLst/>
                        </a:rPr>
                        <a:t>Onko se ristiriitaista vai kertooko se vaan siitä, että toiminimellä toimiminen on yleisempää vai myös he kokevat saavansa kuntoutusyrittäjien ajankohtaistiedotteista ja vaikuttamisesta heille sopivaa edunvalvontaa? </a:t>
                      </a:r>
                      <a:br>
                        <a:rPr lang="fi-FI" sz="100" u="none" strike="noStrike">
                          <a:effectLst/>
                        </a:rPr>
                      </a:br>
                      <a:br>
                        <a:rPr lang="fi-FI" sz="100" u="none" strike="noStrike">
                          <a:effectLst/>
                        </a:rPr>
                      </a:br>
                      <a:r>
                        <a:rPr lang="fi-FI" sz="100" u="none" strike="noStrike">
                          <a:effectLst/>
                        </a:rPr>
                        <a:t>Tottakai julkista hankerahoitusta kannattaa hakea sekä ylläpitää kaupallisia kumppanuuksia.</a:t>
                      </a:r>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727027140"/>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902014890"/>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2401373539"/>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667167823"/>
                  </a:ext>
                </a:extLst>
              </a:tr>
              <a:tr h="0">
                <a:tc>
                  <a:txBody>
                    <a:bodyPr/>
                    <a:lstStyle/>
                    <a:p>
                      <a:pPr algn="ctr" fontAlgn="b"/>
                      <a:r>
                        <a:rPr lang="fi-FI" sz="100" u="none" strike="noStrike" dirty="0">
                          <a:effectLst/>
                        </a:rPr>
                        <a:t>7</a:t>
                      </a:r>
                      <a:endParaRPr lang="fi-FI" sz="100" b="0" i="0" u="none" strike="noStrike" dirty="0">
                        <a:solidFill>
                          <a:srgbClr val="000000"/>
                        </a:solidFill>
                        <a:effectLst/>
                        <a:latin typeface="Arial" panose="020B0604020202020204" pitchFamily="34" charset="0"/>
                      </a:endParaRPr>
                    </a:p>
                  </a:txBody>
                  <a:tcPr marL="552" marR="552" marT="552" marB="0" anchor="b"/>
                </a:tc>
                <a:extLst>
                  <a:ext uri="{0D108BD9-81ED-4DB2-BD59-A6C34878D82A}">
                    <a16:rowId xmlns:a16="http://schemas.microsoft.com/office/drawing/2014/main" val="1491350720"/>
                  </a:ext>
                </a:extLst>
              </a:tr>
            </a:tbl>
          </a:graphicData>
        </a:graphic>
      </p:graphicFrame>
    </p:spTree>
    <p:extLst>
      <p:ext uri="{BB962C8B-B14F-4D97-AF65-F5344CB8AC3E}">
        <p14:creationId xmlns:p14="http://schemas.microsoft.com/office/powerpoint/2010/main" val="1156451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Millainen jäsenmaksun määräytymisperuste olisi mielestäsi oikeudenmukaisin?</a:t>
            </a:r>
          </a:p>
        </p:txBody>
      </p:sp>
      <p:graphicFrame>
        <p:nvGraphicFramePr>
          <p:cNvPr id="7" name="Kaavio 6">
            <a:extLst>
              <a:ext uri="{FF2B5EF4-FFF2-40B4-BE49-F238E27FC236}">
                <a16:creationId xmlns:a16="http://schemas.microsoft.com/office/drawing/2014/main" id="{5E84418B-0DB4-429F-867E-7205428FE8A9}"/>
              </a:ext>
            </a:extLst>
          </p:cNvPr>
          <p:cNvGraphicFramePr>
            <a:graphicFrameLocks/>
          </p:cNvGraphicFramePr>
          <p:nvPr>
            <p:extLst>
              <p:ext uri="{D42A27DB-BD31-4B8C-83A1-F6EECF244321}">
                <p14:modId xmlns:p14="http://schemas.microsoft.com/office/powerpoint/2010/main" val="1540860483"/>
              </p:ext>
            </p:extLst>
          </p:nvPr>
        </p:nvGraphicFramePr>
        <p:xfrm>
          <a:off x="838199" y="1898952"/>
          <a:ext cx="8430087" cy="3915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848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lstStyle/>
          <a:p>
            <a:r>
              <a:rPr lang="fi-FI" dirty="0"/>
              <a:t>Oppilaitosyhteistyö</a:t>
            </a:r>
          </a:p>
        </p:txBody>
      </p:sp>
      <p:sp>
        <p:nvSpPr>
          <p:cNvPr id="3" name="Suorakulmio 2">
            <a:extLst>
              <a:ext uri="{FF2B5EF4-FFF2-40B4-BE49-F238E27FC236}">
                <a16:creationId xmlns:a16="http://schemas.microsoft.com/office/drawing/2014/main" id="{C33B1676-678F-472B-A2FE-8CC1052200CA}"/>
              </a:ext>
            </a:extLst>
          </p:cNvPr>
          <p:cNvSpPr/>
          <p:nvPr/>
        </p:nvSpPr>
        <p:spPr>
          <a:xfrm>
            <a:off x="2105607" y="3756374"/>
            <a:ext cx="8400661" cy="2585323"/>
          </a:xfrm>
          <a:prstGeom prst="rect">
            <a:avLst/>
          </a:prstGeom>
        </p:spPr>
        <p:txBody>
          <a:bodyPr wrap="square">
            <a:spAutoFit/>
          </a:bodyPr>
          <a:lstStyle/>
          <a:p>
            <a:r>
              <a:rPr lang="fi-FI" dirty="0">
                <a:solidFill>
                  <a:schemeClr val="bg1"/>
                </a:solidFill>
              </a:rPr>
              <a:t>Kuntoutusyrittäjät tekevät yhteistyötä oppilaitosten kanssa esim. tarjoamalla yrittäjiä kertomaan yritystoiminnasta opiskelijoille. Oppilaitosyhteistyötä on tarkoitus kehittää. Se on tärkeä jäsenhankinnan muoto: yrityksen perustavista opiskelijajäsenistä suurin osa liittyy varsinaiseksi jäseniksi. </a:t>
            </a:r>
            <a:br>
              <a:rPr lang="fi-FI" dirty="0">
                <a:solidFill>
                  <a:schemeClr val="bg1"/>
                </a:solidFill>
              </a:rPr>
            </a:br>
            <a:br>
              <a:rPr lang="fi-FI" dirty="0">
                <a:solidFill>
                  <a:schemeClr val="bg1"/>
                </a:solidFill>
              </a:rPr>
            </a:br>
            <a:r>
              <a:rPr lang="fi-FI" dirty="0">
                <a:solidFill>
                  <a:schemeClr val="bg1"/>
                </a:solidFill>
              </a:rPr>
              <a:t>Oppilaitosyhteistyötä kannattaisi kehittää hyödyttämään nykyistä paremmin varsinaisia jäseniämme. Oppilaitoksista valmistuu osaamista ja työvoimaa jäsenyrityksiin. Oppilaitokset pystyvät myös pitämään julkisessa keskustelussa esillä kuntoutuksen hyötyjä, sekä yrittäjyyden merkitystä.</a:t>
            </a:r>
          </a:p>
        </p:txBody>
      </p:sp>
    </p:spTree>
    <p:extLst>
      <p:ext uri="{BB962C8B-B14F-4D97-AF65-F5344CB8AC3E}">
        <p14:creationId xmlns:p14="http://schemas.microsoft.com/office/powerpoint/2010/main" val="182875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Millainen yhteistyö oppilaitosten kanssa kiinnostaisi sinua?</a:t>
            </a:r>
          </a:p>
        </p:txBody>
      </p:sp>
      <p:graphicFrame>
        <p:nvGraphicFramePr>
          <p:cNvPr id="7" name="Kaavio 6">
            <a:extLst>
              <a:ext uri="{FF2B5EF4-FFF2-40B4-BE49-F238E27FC236}">
                <a16:creationId xmlns:a16="http://schemas.microsoft.com/office/drawing/2014/main" id="{1850AB5A-CE24-4A43-A7DE-50D4DDBF0AFE}"/>
              </a:ext>
            </a:extLst>
          </p:cNvPr>
          <p:cNvGraphicFramePr>
            <a:graphicFrameLocks/>
          </p:cNvGraphicFramePr>
          <p:nvPr>
            <p:extLst>
              <p:ext uri="{D42A27DB-BD31-4B8C-83A1-F6EECF244321}">
                <p14:modId xmlns:p14="http://schemas.microsoft.com/office/powerpoint/2010/main" val="2516080533"/>
              </p:ext>
            </p:extLst>
          </p:nvPr>
        </p:nvGraphicFramePr>
        <p:xfrm>
          <a:off x="1220288" y="1757693"/>
          <a:ext cx="9052716" cy="4325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679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806727"/>
          </a:xfrm>
        </p:spPr>
        <p:txBody>
          <a:bodyPr>
            <a:normAutofit fontScale="90000"/>
          </a:bodyPr>
          <a:lstStyle/>
          <a:p>
            <a:r>
              <a:rPr lang="fi-FI" dirty="0"/>
              <a:t>Vapaa sana oppilaitosyhteistyöstä:</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029934"/>
            <a:ext cx="10338786" cy="5116713"/>
          </a:xfrm>
        </p:spPr>
        <p:txBody>
          <a:bodyPr>
            <a:noAutofit/>
          </a:bodyPr>
          <a:lstStyle/>
          <a:p>
            <a:pPr>
              <a:lnSpc>
                <a:spcPct val="100000"/>
              </a:lnSpc>
            </a:pPr>
            <a:r>
              <a:rPr lang="fi-FI" sz="1200" dirty="0"/>
              <a:t>Psykoterapeutit ovat niin pitkälle koulutettu ammattiryhmä, etteivät oikein sovi tähän malliin...</a:t>
            </a:r>
          </a:p>
          <a:p>
            <a:pPr>
              <a:lnSpc>
                <a:spcPct val="100000"/>
              </a:lnSpc>
            </a:pPr>
            <a:r>
              <a:rPr lang="fi-FI" sz="1200" dirty="0"/>
              <a:t>Olen käynyt kertomassa l biologian valinnaiskurssilaisille lukion opiskelijoille vuosittain fysioterapiasta ja sen ympärillä olevista toimintamahdollisuuksista sekä yrittämisestä. Paljon hyvää palautetta tullut ja uusia kuntoutusalan tekijöitä jo opiskelemassakin alaa! Todella positiiviset fiilikset tulee aina itsellekin kun huomaa olevansa edelleen innostuneena niin hienolla ja monipuolisella alalla ja saa sitä jakaa nuorille!</a:t>
            </a:r>
          </a:p>
          <a:p>
            <a:pPr>
              <a:lnSpc>
                <a:spcPct val="100000"/>
              </a:lnSpc>
            </a:pPr>
            <a:r>
              <a:rPr lang="fi-FI" sz="1200" dirty="0"/>
              <a:t>Yhteistyötä oppilaitosten kanssa on lisättävä esim. jo työharjoittelun aikana ja erilaisia harjoitteluvaihtoehtoja </a:t>
            </a:r>
            <a:r>
              <a:rPr lang="fi-FI" sz="1200" dirty="0" err="1"/>
              <a:t>esim</a:t>
            </a:r>
            <a:r>
              <a:rPr lang="fi-FI" sz="1200" dirty="0"/>
              <a:t> tuntitöitä tai testauksia, ryhmänohjauksia, tapahtumia koululla, johon oppilaitos ostaa ammatinharjoittajia neuvomaan valvomaan </a:t>
            </a:r>
            <a:r>
              <a:rPr lang="fi-FI" sz="1200" dirty="0" err="1"/>
              <a:t>jne</a:t>
            </a:r>
            <a:endParaRPr lang="fi-FI" sz="1200" dirty="0"/>
          </a:p>
          <a:p>
            <a:pPr>
              <a:lnSpc>
                <a:spcPct val="100000"/>
              </a:lnSpc>
            </a:pPr>
            <a:r>
              <a:rPr lang="fi-FI" sz="1200" dirty="0"/>
              <a:t>Olemme jo oppilaitoksien kanssa yhteistyössä.</a:t>
            </a:r>
          </a:p>
          <a:p>
            <a:pPr>
              <a:lnSpc>
                <a:spcPct val="100000"/>
              </a:lnSpc>
            </a:pPr>
            <a:r>
              <a:rPr lang="fi-FI" sz="1200" dirty="0"/>
              <a:t>Olen jo harkinnut yhtä erikoisosaamistani, että pääsisin tuntiopeksi ruohonjuuri tasolle... Korona tuli viime syksynä väliin</a:t>
            </a:r>
          </a:p>
          <a:p>
            <a:pPr>
              <a:lnSpc>
                <a:spcPct val="100000"/>
              </a:lnSpc>
            </a:pPr>
            <a:endParaRPr lang="fi-FI" sz="1200" dirty="0"/>
          </a:p>
          <a:p>
            <a:pPr>
              <a:lnSpc>
                <a:spcPct val="100000"/>
              </a:lnSpc>
            </a:pPr>
            <a:endParaRPr lang="fi-FI" sz="1200" dirty="0"/>
          </a:p>
          <a:p>
            <a:pPr>
              <a:lnSpc>
                <a:spcPct val="100000"/>
              </a:lnSpc>
            </a:pPr>
            <a:endParaRPr lang="fi-FI" sz="1200" dirty="0"/>
          </a:p>
        </p:txBody>
      </p:sp>
    </p:spTree>
    <p:extLst>
      <p:ext uri="{BB962C8B-B14F-4D97-AF65-F5344CB8AC3E}">
        <p14:creationId xmlns:p14="http://schemas.microsoft.com/office/powerpoint/2010/main" val="335560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A0E161-4642-554E-8A18-6411D5368045}"/>
              </a:ext>
            </a:extLst>
          </p:cNvPr>
          <p:cNvSpPr>
            <a:spLocks noGrp="1"/>
          </p:cNvSpPr>
          <p:nvPr>
            <p:ph type="title"/>
          </p:nvPr>
        </p:nvSpPr>
        <p:spPr/>
        <p:txBody>
          <a:bodyPr>
            <a:normAutofit fontScale="90000"/>
          </a:bodyPr>
          <a:lstStyle/>
          <a:p>
            <a:r>
              <a:rPr lang="fi-FI" sz="3100" dirty="0"/>
              <a:t>Mitä palveluja kuntoutusyrittäjänä odotat järjestöltäsi? </a:t>
            </a:r>
            <a:br>
              <a:rPr lang="fi-FI" sz="3100" dirty="0"/>
            </a:br>
            <a:r>
              <a:rPr lang="fi-FI" sz="1800" dirty="0"/>
              <a:t>Kysymyksellä kartoitetaan, mitkä nykytilan palveluista ovat tärkeimmät helmet. Voit valita 3 vaihtoehtoa (n. 27)</a:t>
            </a:r>
          </a:p>
        </p:txBody>
      </p:sp>
      <p:graphicFrame>
        <p:nvGraphicFramePr>
          <p:cNvPr id="4" name="Sisällön paikkamerkki 3">
            <a:extLst>
              <a:ext uri="{FF2B5EF4-FFF2-40B4-BE49-F238E27FC236}">
                <a16:creationId xmlns:a16="http://schemas.microsoft.com/office/drawing/2014/main" id="{44C9B402-0F91-43F8-8001-C224DF8A40CB}"/>
              </a:ext>
            </a:extLst>
          </p:cNvPr>
          <p:cNvGraphicFramePr>
            <a:graphicFrameLocks noGrp="1"/>
          </p:cNvGraphicFramePr>
          <p:nvPr>
            <p:ph idx="1"/>
            <p:extLst>
              <p:ext uri="{D42A27DB-BD31-4B8C-83A1-F6EECF244321}">
                <p14:modId xmlns:p14="http://schemas.microsoft.com/office/powerpoint/2010/main" val="12902151"/>
              </p:ext>
            </p:extLst>
          </p:nvPr>
        </p:nvGraphicFramePr>
        <p:xfrm>
          <a:off x="838200" y="1825625"/>
          <a:ext cx="10515600"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86E025FB-EB58-4195-8573-2234FCEC8EE1}"/>
              </a:ext>
            </a:extLst>
          </p:cNvPr>
          <p:cNvSpPr txBox="1"/>
          <p:nvPr/>
        </p:nvSpPr>
        <p:spPr>
          <a:xfrm rot="16200000">
            <a:off x="603682" y="2876365"/>
            <a:ext cx="834501" cy="415498"/>
          </a:xfrm>
          <a:prstGeom prst="rect">
            <a:avLst/>
          </a:prstGeom>
          <a:noFill/>
        </p:spPr>
        <p:txBody>
          <a:bodyPr wrap="square" rtlCol="0">
            <a:spAutoFit/>
          </a:bodyPr>
          <a:lstStyle/>
          <a:p>
            <a:pPr algn="ctr"/>
            <a:r>
              <a:rPr lang="fi-FI" sz="1050" dirty="0"/>
              <a:t>Prosenttia %</a:t>
            </a:r>
          </a:p>
        </p:txBody>
      </p:sp>
    </p:spTree>
    <p:extLst>
      <p:ext uri="{BB962C8B-B14F-4D97-AF65-F5344CB8AC3E}">
        <p14:creationId xmlns:p14="http://schemas.microsoft.com/office/powerpoint/2010/main" val="375414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806727"/>
          </a:xfrm>
        </p:spPr>
        <p:txBody>
          <a:bodyPr>
            <a:normAutofit fontScale="90000"/>
          </a:bodyPr>
          <a:lstStyle/>
          <a:p>
            <a:r>
              <a:rPr lang="fi-FI" dirty="0"/>
              <a:t>Seurataanko yrityksessäsi kuntoutuksen vaikutusta? Miten?</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029934"/>
            <a:ext cx="10338786" cy="5116713"/>
          </a:xfrm>
        </p:spPr>
        <p:txBody>
          <a:bodyPr>
            <a:noAutofit/>
          </a:bodyPr>
          <a:lstStyle/>
          <a:p>
            <a:pPr>
              <a:lnSpc>
                <a:spcPct val="100000"/>
              </a:lnSpc>
            </a:pPr>
            <a:r>
              <a:rPr lang="fi-FI" sz="1200" dirty="0"/>
              <a:t>Kelan ja </a:t>
            </a:r>
            <a:r>
              <a:rPr lang="fi-FI" sz="1200" dirty="0" err="1"/>
              <a:t>Hus:n</a:t>
            </a:r>
            <a:r>
              <a:rPr lang="fi-FI" sz="1200" dirty="0"/>
              <a:t> järjestelmien kautta seurataan....</a:t>
            </a:r>
          </a:p>
          <a:p>
            <a:pPr>
              <a:lnSpc>
                <a:spcPct val="100000"/>
              </a:lnSpc>
            </a:pPr>
            <a:r>
              <a:rPr lang="fi-FI" sz="1200" dirty="0"/>
              <a:t>ei oikeastaan. Kelan pieleen menneen kilpailutuksen yhteydessä fysioterapia alaa kritisoitiin Vaikuttavuuden mittaamisen puutteesta.</a:t>
            </a:r>
          </a:p>
          <a:p>
            <a:pPr>
              <a:lnSpc>
                <a:spcPct val="100000"/>
              </a:lnSpc>
            </a:pPr>
            <a:r>
              <a:rPr lang="fi-FI" sz="1200" dirty="0"/>
              <a:t>Alan lehtiä luetaan, koulutuksiin osallistutaan.</a:t>
            </a:r>
          </a:p>
          <a:p>
            <a:pPr>
              <a:lnSpc>
                <a:spcPct val="100000"/>
              </a:lnSpc>
            </a:pPr>
            <a:r>
              <a:rPr lang="fi-FI" sz="1200" dirty="0"/>
              <a:t>Teemme alku- ja loppuarvioinnin, lisäksi asiakkaan oma kokemus kuntoutuksen vaikutuksesta selvitetään</a:t>
            </a:r>
          </a:p>
          <a:p>
            <a:pPr>
              <a:lnSpc>
                <a:spcPct val="100000"/>
              </a:lnSpc>
            </a:pPr>
            <a:r>
              <a:rPr lang="fi-FI" sz="1200" dirty="0"/>
              <a:t>Seurataan eri mittareilla, jotka integroitu potilastietojärjestelmään</a:t>
            </a:r>
          </a:p>
          <a:p>
            <a:pPr>
              <a:lnSpc>
                <a:spcPct val="100000"/>
              </a:lnSpc>
            </a:pPr>
            <a:r>
              <a:rPr lang="fi-FI" sz="1200" dirty="0"/>
              <a:t>Jokaisen asiakkaan kohdalla yksilöllisesti toki testein, kyselyin ja havainnoiden edistymistä. Kun on useita samoja diagnooseja ja vaivoja, kokemuksella voi jo vaikuttavuutta yleisemminkin arvioida.</a:t>
            </a:r>
          </a:p>
          <a:p>
            <a:pPr>
              <a:lnSpc>
                <a:spcPct val="100000"/>
              </a:lnSpc>
            </a:pPr>
            <a:r>
              <a:rPr lang="fi-FI" sz="1200" dirty="0"/>
              <a:t>Kyllä. GAS tavoitteiden avulla. Mittareilla. Sekä </a:t>
            </a:r>
            <a:r>
              <a:rPr lang="fi-FI" sz="1200" dirty="0" err="1"/>
              <a:t>Ainone</a:t>
            </a:r>
            <a:r>
              <a:rPr lang="fi-FI" sz="1200" dirty="0"/>
              <a:t> </a:t>
            </a:r>
            <a:r>
              <a:rPr lang="fi-FI" sz="1200" dirty="0" err="1"/>
              <a:t>Balance</a:t>
            </a:r>
            <a:r>
              <a:rPr lang="fi-FI" sz="1200" dirty="0"/>
              <a:t> järjestelmällä.</a:t>
            </a:r>
          </a:p>
          <a:p>
            <a:pPr>
              <a:lnSpc>
                <a:spcPct val="100000"/>
              </a:lnSpc>
            </a:pPr>
            <a:r>
              <a:rPr lang="fi-FI" sz="1200" dirty="0"/>
              <a:t>Alku- ja loppumittauksilla (</a:t>
            </a:r>
            <a:r>
              <a:rPr lang="fi-FI" sz="1200" dirty="0" err="1"/>
              <a:t>baseline-outcome</a:t>
            </a:r>
            <a:r>
              <a:rPr lang="fi-FI" sz="1200" dirty="0"/>
              <a:t>)</a:t>
            </a:r>
          </a:p>
          <a:p>
            <a:pPr>
              <a:lnSpc>
                <a:spcPct val="100000"/>
              </a:lnSpc>
            </a:pPr>
            <a:r>
              <a:rPr lang="fi-FI" sz="1200" dirty="0"/>
              <a:t>Lähetetään asiakas eteenpäin jos kuntoutus ei edisty. Ei maksateta vaikuttamatonta terapiaa asiakkaalla.</a:t>
            </a:r>
          </a:p>
          <a:p>
            <a:pPr>
              <a:lnSpc>
                <a:spcPct val="100000"/>
              </a:lnSpc>
            </a:pPr>
            <a:r>
              <a:rPr lang="fi-FI" sz="1200" dirty="0"/>
              <a:t>Seurataan, ollaan yhteydessä</a:t>
            </a:r>
          </a:p>
          <a:p>
            <a:pPr>
              <a:lnSpc>
                <a:spcPct val="100000"/>
              </a:lnSpc>
            </a:pPr>
            <a:r>
              <a:rPr lang="fi-FI" sz="1200" dirty="0"/>
              <a:t>Yksinyrittäjänä seuraan luonnollisesti kuntoutukseni vaikuttavuutta arvioimalla ja havainnoimalla, vaikuttavatko esim. tietyt menetelmät tuloksellisilta.</a:t>
            </a:r>
          </a:p>
          <a:p>
            <a:pPr>
              <a:lnSpc>
                <a:spcPct val="100000"/>
              </a:lnSpc>
            </a:pPr>
            <a:r>
              <a:rPr lang="fi-FI" sz="1200" dirty="0"/>
              <a:t>Vähän</a:t>
            </a:r>
          </a:p>
          <a:p>
            <a:pPr>
              <a:lnSpc>
                <a:spcPct val="100000"/>
              </a:lnSpc>
            </a:pPr>
            <a:r>
              <a:rPr lang="fi-FI" sz="1200" dirty="0"/>
              <a:t>Käytämme mittareita, testejä ja haastatteluita, mitkä mittaavat vaikuttavuutta.</a:t>
            </a:r>
          </a:p>
          <a:p>
            <a:pPr>
              <a:lnSpc>
                <a:spcPct val="100000"/>
              </a:lnSpc>
            </a:pPr>
            <a:r>
              <a:rPr lang="fi-FI" sz="1200" dirty="0"/>
              <a:t>Lukemalla esim. fysioterapiaan liittyviä kirjoituksia, omassa yrityksessä asiakaspalautteiden kautta(on enemmän vastaus hoidon tyytyväisyyteen)</a:t>
            </a:r>
          </a:p>
          <a:p>
            <a:pPr>
              <a:lnSpc>
                <a:spcPct val="100000"/>
              </a:lnSpc>
            </a:pPr>
            <a:r>
              <a:rPr lang="fi-FI" sz="1200" dirty="0"/>
              <a:t>Kyllä: jaksolle valitulla mittarilla.</a:t>
            </a:r>
          </a:p>
          <a:p>
            <a:pPr marL="0" indent="0">
              <a:lnSpc>
                <a:spcPct val="100000"/>
              </a:lnSpc>
              <a:buNone/>
            </a:pPr>
            <a:endParaRPr lang="fi-FI" sz="1200" dirty="0"/>
          </a:p>
        </p:txBody>
      </p:sp>
      <p:graphicFrame>
        <p:nvGraphicFramePr>
          <p:cNvPr id="4" name="Taulukko 3">
            <a:extLst>
              <a:ext uri="{FF2B5EF4-FFF2-40B4-BE49-F238E27FC236}">
                <a16:creationId xmlns:a16="http://schemas.microsoft.com/office/drawing/2014/main" id="{B37C3FBC-AE98-45FE-AEB3-53AB2D3CBFEE}"/>
              </a:ext>
            </a:extLst>
          </p:cNvPr>
          <p:cNvGraphicFramePr>
            <a:graphicFrameLocks noGrp="1"/>
          </p:cNvGraphicFramePr>
          <p:nvPr/>
        </p:nvGraphicFramePr>
        <p:xfrm>
          <a:off x="0" y="0"/>
          <a:ext cx="40146" cy="9567853"/>
        </p:xfrm>
        <a:graphic>
          <a:graphicData uri="http://schemas.openxmlformats.org/drawingml/2006/table">
            <a:tbl>
              <a:tblPr>
                <a:tableStyleId>{5C22544A-7EE6-4342-B048-85BDC9FD1C3A}</a:tableStyleId>
              </a:tblPr>
              <a:tblGrid>
                <a:gridCol w="40146">
                  <a:extLst>
                    <a:ext uri="{9D8B030D-6E8A-4147-A177-3AD203B41FA5}">
                      <a16:colId xmlns:a16="http://schemas.microsoft.com/office/drawing/2014/main" val="159312468"/>
                    </a:ext>
                  </a:extLst>
                </a:gridCol>
              </a:tblGrid>
              <a:tr h="171123">
                <a:tc>
                  <a:txBody>
                    <a:bodyPr/>
                    <a:lstStyle/>
                    <a:p>
                      <a:pPr algn="l" fontAlgn="b"/>
                      <a:r>
                        <a:rPr lang="fi-FI" sz="100" u="none" strike="noStrike">
                          <a:effectLst/>
                        </a:rPr>
                        <a:t>A. Jakaa tietoa ja tiedottaa 1. ajankohtaisissa tilanteissa 2. kampanjoida</a:t>
                      </a:r>
                      <a:br>
                        <a:rPr lang="fi-FI" sz="100" u="none" strike="noStrike">
                          <a:effectLst/>
                        </a:rPr>
                      </a:br>
                      <a:r>
                        <a:rPr lang="fi-FI" sz="100" u="none" strike="noStrike">
                          <a:effectLst/>
                        </a:rPr>
                        <a:t>B. Kouluttaa jäsenyrityksiä markkinoinnissa yms.</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59636034"/>
                  </a:ext>
                </a:extLst>
              </a:tr>
              <a:tr h="923863">
                <a:tc>
                  <a:txBody>
                    <a:bodyPr/>
                    <a:lstStyle/>
                    <a:p>
                      <a:pPr algn="l" fontAlgn="b"/>
                      <a:r>
                        <a:rPr lang="fi-FI" sz="100" u="none" strike="noStrike">
                          <a:effectLst/>
                        </a:rPr>
                        <a:t>Ei mitään. Kuntoutusyrittäjät vaikuttavat ylemmällä tasolla eivätkä voi tehdä sitä työtä mikä kuuluu itse yrittäjälle.  Kuntoutusyrittäjien, kuten yrittäjien yleensä, pitää itse ottaa vastuuta siitä että heidän palvelunsa löydetään ja että ihmiset tietävät että yrityksessä tehdään laadukasta ja merkittävää työtä. Kuuluuko Lääkäripalveluyritykset ry:n missioon valistaa ihmisiä hyvästä terveydenhoidosta ja siitä miten tärkeä lääkäriin hakeutuminen ajoissa on? Koska esim fysio/toimntaterapian peruskoulutukseen ei tänäpäivänäkään kuulu valmistella oppilaita yrittäjyyteen voi mielestäni Kuntoutusyrittäjät ry kouluttaa yrittäjiä oikeanlaisen viestinnän ja markkinoinnin saloihin. Mainittakoon vielä että yrittäjätaidot ovat paljon muutakin kuin taloustaitoja.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47009495"/>
                  </a:ext>
                </a:extLst>
              </a:tr>
              <a:tr h="291561">
                <a:tc>
                  <a:txBody>
                    <a:bodyPr/>
                    <a:lstStyle/>
                    <a:p>
                      <a:pPr algn="l" fontAlgn="b"/>
                      <a:r>
                        <a:rPr lang="fi-FI" sz="100" u="none" strike="noStrike">
                          <a:effectLst/>
                        </a:rPr>
                        <a:t>Kuntoutus pitäisi olla Kelan korvattavaa ilman lääkärin lähetteitä. Kuntouttava on oman alansa ammattilainen. </a:t>
                      </a:r>
                      <a:br>
                        <a:rPr lang="fi-FI" sz="100" u="none" strike="noStrike">
                          <a:effectLst/>
                        </a:rPr>
                      </a:br>
                      <a:r>
                        <a:rPr lang="fi-FI" sz="100" u="none" strike="noStrike">
                          <a:effectLst/>
                        </a:rPr>
                        <a:t>Suoravastaanotto fysioterapiaan,josta asiakas saisi pienen hyvityksen valtion kassasta, koska ottaa vastuuta omasta hyvinvoinnista.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68251219"/>
                  </a:ext>
                </a:extLst>
              </a:tr>
              <a:tr h="70758">
                <a:tc>
                  <a:txBody>
                    <a:bodyPr/>
                    <a:lstStyle/>
                    <a:p>
                      <a:pPr algn="l" fontAlgn="b"/>
                      <a:r>
                        <a:rPr lang="fi-FI" sz="100" u="none" strike="noStrike">
                          <a:effectLst/>
                        </a:rPr>
                        <a:t>Nostaa yksityistä palveluntuottamista vaihtoehdoksi julkiselle.</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68542331"/>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6264906"/>
                  </a:ext>
                </a:extLst>
              </a:tr>
              <a:tr h="261452">
                <a:tc>
                  <a:txBody>
                    <a:bodyPr/>
                    <a:lstStyle/>
                    <a:p>
                      <a:pPr algn="l" fontAlgn="b"/>
                      <a:r>
                        <a:rPr lang="fi-FI" sz="100" u="none" strike="noStrike">
                          <a:effectLst/>
                        </a:rPr>
                        <a:t>Niin päättäjien kuin kansalaisten tietoisuuden lisäämistä edelleen kuntoutuksen mahdollisuuksista ja vahvasti koulutettujen ja osaavien ammattilaisten suuresta joukosta Suomen pienyritysrintamallakin.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482905357"/>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140488607"/>
                  </a:ext>
                </a:extLst>
              </a:tr>
              <a:tr h="622767">
                <a:tc>
                  <a:txBody>
                    <a:bodyPr/>
                    <a:lstStyle/>
                    <a:p>
                      <a:pPr algn="l" fontAlgn="b"/>
                      <a:r>
                        <a:rPr lang="fi-FI" sz="100" u="none" strike="noStrike">
                          <a:effectLst/>
                        </a:rPr>
                        <a:t>Nostaa tule-fysioterapia-alan toimijoiden osalta kissa pöydälle ja tuoda esille, että toimintakyvyn palautumiseen ja ylläpitoon vaikutetaan parhaiten nousujohteisella aktiivisella kuntoutuksella (terapeuttisella harjoittelulla). Kuva alasta on on hyvin pirstaleinen kun tarjolla on monenmoista passiivista käsittelyä. Koulutustarjonnassakaan ei ole hyvää *terapeuttisen* harjoittelun kokonaisuutta, jossa päästäisiin kliinisestä päättelyn jälkeisestä ohjauksesta eteenpäin progressoimaan harjoittelua terapeuttisesta näkökulmasta.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147330649"/>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5707425"/>
                  </a:ext>
                </a:extLst>
              </a:tr>
              <a:tr h="171123">
                <a:tc>
                  <a:txBody>
                    <a:bodyPr/>
                    <a:lstStyle/>
                    <a:p>
                      <a:pPr algn="l" fontAlgn="b"/>
                      <a:r>
                        <a:rPr lang="fi-FI" sz="100" u="none" strike="noStrike">
                          <a:effectLst/>
                        </a:rPr>
                        <a:t>Vaikuttaa, osallistua, tiedottaa valtakunnallisesti Sote-päättäjiin kertomalla mitä tapahtuu jos isot firmat, vakuutusyhtiöt ja maakunta saavat vallan.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84267174"/>
                  </a:ext>
                </a:extLst>
              </a:tr>
              <a:tr h="161086">
                <a:tc>
                  <a:txBody>
                    <a:bodyPr/>
                    <a:lstStyle/>
                    <a:p>
                      <a:pPr algn="l" fontAlgn="b"/>
                      <a:r>
                        <a:rPr lang="fi-FI" sz="100" u="none" strike="noStrike">
                          <a:effectLst/>
                        </a:rPr>
                        <a:t>Tiedottaa kuntoutuksen merkityksestä ja yhteiskunnallisista ongelmista siinä etenkin pienten yritysten näkökulmasta valtamedioihin.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21521454"/>
                  </a:ext>
                </a:extLst>
              </a:tr>
              <a:tr h="40648">
                <a:tc>
                  <a:txBody>
                    <a:bodyPr/>
                    <a:lstStyle/>
                    <a:p>
                      <a:pPr algn="l" fontAlgn="b"/>
                      <a:r>
                        <a:rPr lang="fi-FI" sz="100" u="none" strike="noStrike">
                          <a:effectLst/>
                        </a:rPr>
                        <a:t>näkyvyyden lisääminen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68179576"/>
                  </a:ext>
                </a:extLst>
              </a:tr>
              <a:tr h="110904">
                <a:tc>
                  <a:txBody>
                    <a:bodyPr/>
                    <a:lstStyle/>
                    <a:p>
                      <a:pPr algn="l" fontAlgn="b"/>
                      <a:r>
                        <a:rPr lang="fi-FI" sz="100" u="none" strike="noStrike">
                          <a:effectLst/>
                        </a:rPr>
                        <a:t>Julkisen puolen lääkäreille tietoa yksityisen puolen fysioterapia mahdollisuudesta sv3fm</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31993915"/>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45734848"/>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70132933"/>
                  </a:ext>
                </a:extLst>
              </a:tr>
              <a:tr h="0">
                <a:tc>
                  <a:txBody>
                    <a:bodyPr/>
                    <a:lstStyle/>
                    <a:p>
                      <a:pPr algn="l" fontAlgn="b"/>
                      <a:r>
                        <a:rPr lang="fi-FI" sz="100" u="none" strike="noStrike">
                          <a:effectLst/>
                        </a:rPr>
                        <a:t>? En osaa sanoa</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28412068"/>
                  </a:ext>
                </a:extLst>
              </a:tr>
              <a:tr h="130977">
                <a:tc>
                  <a:txBody>
                    <a:bodyPr/>
                    <a:lstStyle/>
                    <a:p>
                      <a:pPr algn="l" fontAlgn="b"/>
                      <a:r>
                        <a:rPr lang="fi-FI" sz="100" u="none" strike="noStrike">
                          <a:effectLst/>
                        </a:rPr>
                        <a:t>Neuvoa ja kouluttaa yrittäjiä markkinoinnissa ja tehdä yhteismarkkinointia, yhdessä saadaan enemmän näkyvyyttä.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084059641"/>
                  </a:ext>
                </a:extLst>
              </a:tr>
              <a:tr h="161086">
                <a:tc>
                  <a:txBody>
                    <a:bodyPr/>
                    <a:lstStyle/>
                    <a:p>
                      <a:pPr algn="l" fontAlgn="b"/>
                      <a:r>
                        <a:rPr lang="fi-FI" sz="100" u="none" strike="noStrike">
                          <a:effectLst/>
                        </a:rPr>
                        <a:t>Esim.valtakunnallinen kamppanja,missä korostetaan meidän kuntoutusalan yrittäjien osaamista ja palvelualttiutta /asiakaslähtöisyyttä.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941712966"/>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250410871"/>
                  </a:ext>
                </a:extLst>
              </a:tr>
              <a:tr h="351780">
                <a:tc>
                  <a:txBody>
                    <a:bodyPr/>
                    <a:lstStyle/>
                    <a:p>
                      <a:pPr algn="l" fontAlgn="b"/>
                      <a:r>
                        <a:rPr lang="fi-FI" sz="100" u="none" strike="noStrike">
                          <a:effectLst/>
                        </a:rPr>
                        <a:t>Näkyvä tiedottaminen, kansalaisten ja yhteistyötahojen (lääkärit) valistaminen: fysioterapeutti on terveydenhuollon ammattilainen ja ensisijainen valinta fyysisen toimintakyvyn, työkyvyn, työhyvinvoinnin ja fyysisen suorituskyvyn palauttamisessa/edistämisessä. Ei hieroja, eikä personal trainer.</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3536787382"/>
                  </a:ext>
                </a:extLst>
              </a:tr>
              <a:tr h="0">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56144076"/>
                  </a:ext>
                </a:extLst>
              </a:tr>
              <a:tr h="90831">
                <a:tc>
                  <a:txBody>
                    <a:bodyPr/>
                    <a:lstStyle/>
                    <a:p>
                      <a:pPr algn="l" fontAlgn="b"/>
                      <a:r>
                        <a:rPr lang="fi-FI" sz="100" u="none" strike="noStrike">
                          <a:effectLst/>
                        </a:rPr>
                        <a:t>Näkyvyys kuntoutuksen hyödyistä: Media,, päättäjät, terveydenhuollon kenttä</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1297551360"/>
                  </a:ext>
                </a:extLst>
              </a:tr>
              <a:tr h="55201">
                <a:tc>
                  <a:txBody>
                    <a:bodyPr/>
                    <a:lstStyle/>
                    <a:p>
                      <a:pPr algn="ctr" fontAlgn="b"/>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936988250"/>
                  </a:ext>
                </a:extLst>
              </a:tr>
              <a:tr h="191196">
                <a:tc>
                  <a:txBody>
                    <a:bodyPr/>
                    <a:lstStyle/>
                    <a:p>
                      <a:pPr algn="l" fontAlgn="b"/>
                      <a:r>
                        <a:rPr lang="fi-FI" sz="100" u="none" strike="noStrike">
                          <a:effectLst/>
                        </a:rPr>
                        <a:t>Sote-keskuksien kanssa yhteistyön rakentaminen, niin että piuenetkin yritykset/toiminimet huomioidaan. Asiakkaan valinnanvapauden tiedostaminen ja tiedottamminen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825927996"/>
                  </a:ext>
                </a:extLst>
              </a:tr>
              <a:tr h="60721">
                <a:tc>
                  <a:txBody>
                    <a:bodyPr/>
                    <a:lstStyle/>
                    <a:p>
                      <a:pPr algn="l" fontAlgn="b"/>
                      <a:r>
                        <a:rPr lang="fi-FI" sz="100" u="none" strike="noStrike">
                          <a:effectLst/>
                        </a:rPr>
                        <a:t>Olette tehneetkin jo esim valinnanvapauskirjanen...</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4241075155"/>
                  </a:ext>
                </a:extLst>
              </a:tr>
              <a:tr h="351780">
                <a:tc>
                  <a:txBody>
                    <a:bodyPr/>
                    <a:lstStyle/>
                    <a:p>
                      <a:pPr algn="l" fontAlgn="b"/>
                      <a:r>
                        <a:rPr lang="fi-FI" sz="100" u="none" strike="noStrike">
                          <a:effectLst/>
                        </a:rPr>
                        <a:t>Neutraalipalveluohjaus (shp:t, vakuutusyhtiöt, palvelukodit jne) on ainut keino, mikä voisi turvata kaikenkokoisen yritysten jatkon. </a:t>
                      </a:r>
                      <a:br>
                        <a:rPr lang="fi-FI" sz="100" u="none" strike="noStrike">
                          <a:effectLst/>
                        </a:rPr>
                      </a:br>
                      <a:r>
                        <a:rPr lang="fi-FI" sz="100" u="none" strike="noStrike">
                          <a:effectLst/>
                        </a:rPr>
                        <a:t>Sekä jos voi vaikuttaa siihen, että kuntoutuksen budjeteista ei kiristettäisi. Nyt jo näkyy, että koronan myötä maksusitoumusten määrä on vähentynyt.</a:t>
                      </a:r>
                      <a:endParaRPr lang="fi-FI" sz="100" b="0" i="0" u="none" strike="noStrike">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92324578"/>
                  </a:ext>
                </a:extLst>
              </a:tr>
              <a:tr h="0">
                <a:tc>
                  <a:txBody>
                    <a:bodyPr/>
                    <a:lstStyle/>
                    <a:p>
                      <a:pPr algn="ctr" fontAlgn="b"/>
                      <a:endParaRPr lang="fi-FI" sz="100" b="0" i="0" u="none" strike="noStrike" dirty="0">
                        <a:solidFill>
                          <a:srgbClr val="000000"/>
                        </a:solidFill>
                        <a:effectLst/>
                        <a:latin typeface="Arial" panose="020B0604020202020204" pitchFamily="34" charset="0"/>
                      </a:endParaRPr>
                    </a:p>
                  </a:txBody>
                  <a:tcPr marL="502" marR="502" marT="502" marB="0" anchor="b"/>
                </a:tc>
                <a:extLst>
                  <a:ext uri="{0D108BD9-81ED-4DB2-BD59-A6C34878D82A}">
                    <a16:rowId xmlns:a16="http://schemas.microsoft.com/office/drawing/2014/main" val="2030248801"/>
                  </a:ext>
                </a:extLst>
              </a:tr>
            </a:tbl>
          </a:graphicData>
        </a:graphic>
      </p:graphicFrame>
    </p:spTree>
    <p:extLst>
      <p:ext uri="{BB962C8B-B14F-4D97-AF65-F5344CB8AC3E}">
        <p14:creationId xmlns:p14="http://schemas.microsoft.com/office/powerpoint/2010/main" val="226039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806727"/>
          </a:xfrm>
        </p:spPr>
        <p:txBody>
          <a:bodyPr>
            <a:normAutofit fontScale="90000"/>
          </a:bodyPr>
          <a:lstStyle/>
          <a:p>
            <a:r>
              <a:rPr lang="fi-FI" dirty="0"/>
              <a:t>Jatkuu:</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029934"/>
            <a:ext cx="10338786" cy="5116713"/>
          </a:xfrm>
        </p:spPr>
        <p:txBody>
          <a:bodyPr>
            <a:noAutofit/>
          </a:bodyPr>
          <a:lstStyle/>
          <a:p>
            <a:pPr>
              <a:lnSpc>
                <a:spcPct val="100000"/>
              </a:lnSpc>
            </a:pPr>
            <a:r>
              <a:rPr lang="fi-FI" sz="1200" dirty="0"/>
              <a:t>"alku- ja lopputilakyselyin"</a:t>
            </a:r>
          </a:p>
          <a:p>
            <a:pPr>
              <a:lnSpc>
                <a:spcPct val="100000"/>
              </a:lnSpc>
            </a:pPr>
            <a:r>
              <a:rPr lang="fi-FI" sz="1200" dirty="0"/>
              <a:t>Ei Seurata</a:t>
            </a:r>
          </a:p>
          <a:p>
            <a:pPr>
              <a:lnSpc>
                <a:spcPct val="100000"/>
              </a:lnSpc>
            </a:pPr>
            <a:r>
              <a:rPr lang="fi-FI" sz="1200" dirty="0"/>
              <a:t>Kelan seurannan kautta, kyselyin</a:t>
            </a:r>
          </a:p>
          <a:p>
            <a:pPr>
              <a:lnSpc>
                <a:spcPct val="100000"/>
              </a:lnSpc>
            </a:pPr>
            <a:r>
              <a:rPr lang="fi-FI" sz="1200" dirty="0"/>
              <a:t>Asiakaskyselyllä. Antaa tuntumaa vaikuttavuudesta ja tuo dataa myös myyntityöhön ja raportointiin asiakasyrityksille, joilta lähetteet tulevat.</a:t>
            </a:r>
          </a:p>
          <a:p>
            <a:pPr>
              <a:lnSpc>
                <a:spcPct val="100000"/>
              </a:lnSpc>
            </a:pPr>
            <a:r>
              <a:rPr lang="fi-FI" sz="1200" dirty="0"/>
              <a:t>mittaukset ja asiakastyytyväisyyskyselyt välillä</a:t>
            </a:r>
          </a:p>
          <a:p>
            <a:pPr>
              <a:lnSpc>
                <a:spcPct val="100000"/>
              </a:lnSpc>
            </a:pPr>
            <a:r>
              <a:rPr lang="fi-FI" sz="1200" dirty="0"/>
              <a:t>Meillä suositaan videopohjaista liikeanalyysia, joita otetaan kuntoutujilta tasaisin välialoin, koska se on ainut missä voidaan palata vuoden takaiseen tilanteeseen kunnolla. Kuntoutujan omat kokemukset ja itsearvioinnit sekä miten kuntoutujan lähipiiri näkee kuntoutuksen tulokset. Toki käytetään myös perinteisiä arviointimenetelmiä, mutta ne ei kerro juurikaan mitään todellisuudesta tai käytännön elämästä.</a:t>
            </a:r>
          </a:p>
          <a:p>
            <a:pPr>
              <a:lnSpc>
                <a:spcPct val="100000"/>
              </a:lnSpc>
            </a:pPr>
            <a:endParaRPr lang="fi-FI" sz="1200" dirty="0"/>
          </a:p>
          <a:p>
            <a:pPr>
              <a:lnSpc>
                <a:spcPct val="100000"/>
              </a:lnSpc>
            </a:pPr>
            <a:endParaRPr lang="fi-FI" sz="1200" dirty="0"/>
          </a:p>
          <a:p>
            <a:pPr>
              <a:lnSpc>
                <a:spcPct val="100000"/>
              </a:lnSpc>
            </a:pPr>
            <a:endParaRPr lang="fi-FI" sz="1200" dirty="0"/>
          </a:p>
        </p:txBody>
      </p:sp>
    </p:spTree>
    <p:extLst>
      <p:ext uri="{BB962C8B-B14F-4D97-AF65-F5344CB8AC3E}">
        <p14:creationId xmlns:p14="http://schemas.microsoft.com/office/powerpoint/2010/main" val="470723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lstStyle/>
          <a:p>
            <a:r>
              <a:rPr lang="fi-FI" dirty="0"/>
              <a:t>Kuntoutuksen vaikuttavuus</a:t>
            </a:r>
          </a:p>
        </p:txBody>
      </p:sp>
      <p:sp>
        <p:nvSpPr>
          <p:cNvPr id="3" name="Suorakulmio 2">
            <a:extLst>
              <a:ext uri="{FF2B5EF4-FFF2-40B4-BE49-F238E27FC236}">
                <a16:creationId xmlns:a16="http://schemas.microsoft.com/office/drawing/2014/main" id="{C33B1676-678F-472B-A2FE-8CC1052200CA}"/>
              </a:ext>
            </a:extLst>
          </p:cNvPr>
          <p:cNvSpPr/>
          <p:nvPr/>
        </p:nvSpPr>
        <p:spPr>
          <a:xfrm>
            <a:off x="2264228" y="4261047"/>
            <a:ext cx="8400661" cy="1754326"/>
          </a:xfrm>
          <a:prstGeom prst="rect">
            <a:avLst/>
          </a:prstGeom>
        </p:spPr>
        <p:txBody>
          <a:bodyPr wrap="square">
            <a:spAutoFit/>
          </a:bodyPr>
          <a:lstStyle/>
          <a:p>
            <a:r>
              <a:rPr lang="fi-FI" dirty="0">
                <a:solidFill>
                  <a:schemeClr val="bg1"/>
                </a:solidFill>
              </a:rPr>
              <a:t>On esitetty, että Kuntoutusyrittäjien tulisi alkaa edistää kuntoutuksen vaikuttavuuden mittaamista. Kuntoutujaa, kuntoutuksen maksajaa ja terapeuttia kiinnostaa, mikä vaikutus annetulla kuntoutuksella on ollut toimintakyvylle. Tällä hetkellä vaikuttavuuden seuranta on hajanaista. Strategiatyössä esille on noussut, pitäisikö Kuntoutusyrittäjien aktivoitua vaikuttavuuden mittaamisessa, ja tulosten hyödyntämisessä.</a:t>
            </a:r>
          </a:p>
        </p:txBody>
      </p:sp>
    </p:spTree>
    <p:extLst>
      <p:ext uri="{BB962C8B-B14F-4D97-AF65-F5344CB8AC3E}">
        <p14:creationId xmlns:p14="http://schemas.microsoft.com/office/powerpoint/2010/main" val="2195259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806727"/>
          </a:xfrm>
        </p:spPr>
        <p:txBody>
          <a:bodyPr>
            <a:normAutofit fontScale="90000"/>
          </a:bodyPr>
          <a:lstStyle/>
          <a:p>
            <a:r>
              <a:rPr lang="fi-FI" sz="4000" dirty="0"/>
              <a:t>Minkälaiset kuntoutuksen vaikuttavuuden seurantatavat ovat hyviä, miksi?</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029934"/>
            <a:ext cx="10338786" cy="5116713"/>
          </a:xfrm>
        </p:spPr>
        <p:txBody>
          <a:bodyPr>
            <a:noAutofit/>
          </a:bodyPr>
          <a:lstStyle/>
          <a:p>
            <a:pPr>
              <a:lnSpc>
                <a:spcPct val="100000"/>
              </a:lnSpc>
            </a:pPr>
            <a:r>
              <a:rPr lang="fi-FI" sz="1200" dirty="0"/>
              <a:t>Tieteelliseen näyttöön perustuvat</a:t>
            </a:r>
          </a:p>
          <a:p>
            <a:pPr>
              <a:lnSpc>
                <a:spcPct val="100000"/>
              </a:lnSpc>
            </a:pPr>
            <a:r>
              <a:rPr lang="fi-FI" sz="1200" dirty="0"/>
              <a:t>Testaaminen, palaute,</a:t>
            </a:r>
          </a:p>
          <a:p>
            <a:pPr>
              <a:lnSpc>
                <a:spcPct val="100000"/>
              </a:lnSpc>
            </a:pPr>
            <a:r>
              <a:rPr lang="fi-FI" sz="1200" dirty="0"/>
              <a:t>Arkiaktiivisuutta ja kuntoutujan oma kokemus elämänlaadusta.</a:t>
            </a:r>
          </a:p>
          <a:p>
            <a:pPr>
              <a:lnSpc>
                <a:spcPct val="100000"/>
              </a:lnSpc>
            </a:pPr>
            <a:r>
              <a:rPr lang="fi-FI" sz="1200" dirty="0"/>
              <a:t>"Alkutilanne-lopputilanne ja kontrollikäynnillä vaikuttavuuden keston </a:t>
            </a:r>
            <a:r>
              <a:rPr lang="fi-FI" sz="1200" dirty="0" err="1"/>
              <a:t>määrittely.Asiakkaan</a:t>
            </a:r>
            <a:r>
              <a:rPr lang="fi-FI" sz="1200" dirty="0"/>
              <a:t> toiminta- ja työkykytestit."</a:t>
            </a:r>
          </a:p>
          <a:p>
            <a:pPr>
              <a:lnSpc>
                <a:spcPct val="100000"/>
              </a:lnSpc>
            </a:pPr>
            <a:r>
              <a:rPr lang="fi-FI" sz="1200" dirty="0"/>
              <a:t>Mittarit, </a:t>
            </a:r>
            <a:r>
              <a:rPr lang="fi-FI" sz="1200" dirty="0" err="1"/>
              <a:t>Ainone</a:t>
            </a:r>
            <a:r>
              <a:rPr lang="fi-FI" sz="1200" dirty="0"/>
              <a:t> </a:t>
            </a:r>
            <a:r>
              <a:rPr lang="fi-FI" sz="1200" dirty="0" err="1"/>
              <a:t>Balance</a:t>
            </a:r>
            <a:endParaRPr lang="fi-FI" sz="1200" dirty="0"/>
          </a:p>
          <a:p>
            <a:pPr>
              <a:lnSpc>
                <a:spcPct val="100000"/>
              </a:lnSpc>
            </a:pPr>
            <a:r>
              <a:rPr lang="fi-FI" sz="1200" dirty="0"/>
              <a:t>Toimintakyvyn muutosta arvioivat kyselyt</a:t>
            </a:r>
          </a:p>
          <a:p>
            <a:pPr>
              <a:lnSpc>
                <a:spcPct val="100000"/>
              </a:lnSpc>
            </a:pPr>
            <a:r>
              <a:rPr lang="fi-FI" sz="1200" dirty="0"/>
              <a:t>Väheneekö kipu, lisääntyykö työ- ja toimintakyky, lisääntyykö voima, hallinta, liikkuvuus. Kaikkea </a:t>
            </a:r>
            <a:r>
              <a:rPr lang="fi-FI" sz="1200" dirty="0" err="1"/>
              <a:t>tärä</a:t>
            </a:r>
            <a:r>
              <a:rPr lang="fi-FI" sz="1200" dirty="0"/>
              <a:t> pitää seurata. Ei se mitään erityisiä muita tapoja vaadi.</a:t>
            </a:r>
          </a:p>
          <a:p>
            <a:pPr>
              <a:lnSpc>
                <a:spcPct val="100000"/>
              </a:lnSpc>
            </a:pPr>
            <a:r>
              <a:rPr lang="fi-FI" sz="1200" dirty="0"/>
              <a:t>Olla yhteydessä</a:t>
            </a:r>
          </a:p>
          <a:p>
            <a:pPr>
              <a:lnSpc>
                <a:spcPct val="100000"/>
              </a:lnSpc>
            </a:pPr>
            <a:r>
              <a:rPr lang="fi-FI" sz="1200" dirty="0"/>
              <a:t>Monipuolisen ja ajankohtaisen kouluttautumisen avulla jokaisen terapeutin tulisi kyetä arvioimaan kuntoutuksen vaikuttavuutta, toisaalta perustamaan kuntoutusta myös näyttöön perustuviin menetelmiin.</a:t>
            </a:r>
          </a:p>
          <a:p>
            <a:pPr>
              <a:lnSpc>
                <a:spcPct val="100000"/>
              </a:lnSpc>
            </a:pPr>
            <a:r>
              <a:rPr lang="fi-FI" sz="1200" dirty="0"/>
              <a:t>En tiedä. En osaa sanoa</a:t>
            </a:r>
          </a:p>
          <a:p>
            <a:pPr>
              <a:lnSpc>
                <a:spcPct val="100000"/>
              </a:lnSpc>
            </a:pPr>
            <a:r>
              <a:rPr lang="fi-FI" sz="1200" dirty="0"/>
              <a:t>Mittarit, testistä ja tyytyväisyyskyselyt.</a:t>
            </a:r>
          </a:p>
          <a:p>
            <a:pPr>
              <a:lnSpc>
                <a:spcPct val="100000"/>
              </a:lnSpc>
            </a:pPr>
            <a:r>
              <a:rPr lang="fi-FI" sz="1200" dirty="0"/>
              <a:t>Erilaiset tutkimukset ja mielestäni koulutuksissa opiskelijat tekevät arvokasta työtä opinnäytetöiden puitteissa.</a:t>
            </a:r>
          </a:p>
          <a:p>
            <a:pPr>
              <a:lnSpc>
                <a:spcPct val="100000"/>
              </a:lnSpc>
            </a:pPr>
            <a:r>
              <a:rPr lang="fi-FI" sz="1200" dirty="0" err="1"/>
              <a:t>Esim</a:t>
            </a:r>
            <a:r>
              <a:rPr lang="fi-FI" sz="1200" dirty="0"/>
              <a:t> kuntoutujan itsearviointi (COPM) kertoo kuntoutujan oman näkemyksen.</a:t>
            </a:r>
          </a:p>
          <a:p>
            <a:pPr>
              <a:lnSpc>
                <a:spcPct val="100000"/>
              </a:lnSpc>
            </a:pPr>
            <a:r>
              <a:rPr lang="fi-FI" sz="1200" dirty="0"/>
              <a:t>helpoiten arjessa käytettävät sovellukset</a:t>
            </a:r>
          </a:p>
          <a:p>
            <a:pPr>
              <a:lnSpc>
                <a:spcPct val="100000"/>
              </a:lnSpc>
            </a:pPr>
            <a:r>
              <a:rPr lang="fi-FI" sz="1200" dirty="0"/>
              <a:t>Ei ole hyviä</a:t>
            </a:r>
          </a:p>
          <a:p>
            <a:pPr>
              <a:lnSpc>
                <a:spcPct val="100000"/>
              </a:lnSpc>
            </a:pPr>
            <a:r>
              <a:rPr lang="fi-FI" sz="1200" dirty="0"/>
              <a:t>Liikkeen laatua mittaavat menetelmät, joita on saatavilla todella huonosti.</a:t>
            </a:r>
          </a:p>
          <a:p>
            <a:pPr marL="0" indent="0">
              <a:lnSpc>
                <a:spcPct val="100000"/>
              </a:lnSpc>
              <a:buNone/>
            </a:pPr>
            <a:endParaRPr lang="fi-FI" sz="1200" dirty="0"/>
          </a:p>
        </p:txBody>
      </p:sp>
    </p:spTree>
    <p:extLst>
      <p:ext uri="{BB962C8B-B14F-4D97-AF65-F5344CB8AC3E}">
        <p14:creationId xmlns:p14="http://schemas.microsoft.com/office/powerpoint/2010/main" val="3620615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806727"/>
          </a:xfrm>
        </p:spPr>
        <p:txBody>
          <a:bodyPr>
            <a:normAutofit fontScale="90000"/>
          </a:bodyPr>
          <a:lstStyle/>
          <a:p>
            <a:r>
              <a:rPr lang="fi-FI" sz="4000" dirty="0"/>
              <a:t>Minkälaiset seurantatavat ovat huonoja, miksi?</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029934"/>
            <a:ext cx="10338786" cy="5116713"/>
          </a:xfrm>
        </p:spPr>
        <p:txBody>
          <a:bodyPr>
            <a:noAutofit/>
          </a:bodyPr>
          <a:lstStyle/>
          <a:p>
            <a:pPr>
              <a:lnSpc>
                <a:spcPct val="100000"/>
              </a:lnSpc>
            </a:pPr>
            <a:r>
              <a:rPr lang="fi-FI" sz="1200" dirty="0"/>
              <a:t>Paperilla kirjoitettu palaute, joka on väkisin väännetty paremmaksi.</a:t>
            </a:r>
          </a:p>
          <a:p>
            <a:pPr>
              <a:lnSpc>
                <a:spcPct val="100000"/>
              </a:lnSpc>
            </a:pPr>
            <a:r>
              <a:rPr lang="fi-FI" sz="1200" dirty="0"/>
              <a:t>Pelkät fyysistä suorittamista mittaavat</a:t>
            </a:r>
          </a:p>
          <a:p>
            <a:pPr>
              <a:lnSpc>
                <a:spcPct val="100000"/>
              </a:lnSpc>
            </a:pPr>
            <a:r>
              <a:rPr lang="fi-FI" sz="1200" dirty="0"/>
              <a:t>"Surkeat kuntoutuspalautteet"</a:t>
            </a:r>
          </a:p>
          <a:p>
            <a:pPr>
              <a:lnSpc>
                <a:spcPct val="100000"/>
              </a:lnSpc>
            </a:pPr>
            <a:r>
              <a:rPr lang="fi-FI" sz="1200" dirty="0"/>
              <a:t>"Pelkästään kipuun ja oireisiin keskittyvät mittari. Pelkästään asiakastyytyväisyyteen keskittyvät mittarit"</a:t>
            </a:r>
          </a:p>
          <a:p>
            <a:pPr>
              <a:lnSpc>
                <a:spcPct val="100000"/>
              </a:lnSpc>
            </a:pPr>
            <a:r>
              <a:rPr lang="fi-FI" sz="1200" dirty="0"/>
              <a:t>Liiketoimintaan perustuvat seurantatavat, joissa asiakashankinnan tarve nousee todellisen kuntoutuksen tarpeen arvioinnin yläpuolelle tiedostaen tai osittain tiedostamatta.</a:t>
            </a:r>
          </a:p>
          <a:p>
            <a:pPr>
              <a:lnSpc>
                <a:spcPct val="100000"/>
              </a:lnSpc>
            </a:pPr>
            <a:r>
              <a:rPr lang="fi-FI" sz="1200" dirty="0"/>
              <a:t>Seurataan liikaa sitä, käykö joku asiakas vain yhden kerran </a:t>
            </a:r>
            <a:r>
              <a:rPr lang="fi-FI" sz="1200" dirty="0" err="1"/>
              <a:t>vrt</a:t>
            </a:r>
            <a:r>
              <a:rPr lang="fi-FI" sz="1200" dirty="0"/>
              <a:t> kokonaiseen hoitosarjaan. Fysioterapia on vaikuttavaa, vaikka asiakas käy 2-3 kk välein ylläpitävällä käynnillä, jossa </a:t>
            </a:r>
            <a:r>
              <a:rPr lang="fi-FI" sz="1200" dirty="0" err="1"/>
              <a:t>esim</a:t>
            </a:r>
            <a:r>
              <a:rPr lang="fi-FI" sz="1200" dirty="0"/>
              <a:t> tarkennetaan terapeuttisten harjoitteiden ohjetta ja edesautetaan henkilön omatoimista fyysisen toimintakyvyn ylläpitämistä.</a:t>
            </a:r>
          </a:p>
          <a:p>
            <a:pPr>
              <a:lnSpc>
                <a:spcPct val="100000"/>
              </a:lnSpc>
            </a:pPr>
            <a:r>
              <a:rPr lang="fi-FI" sz="1200" dirty="0"/>
              <a:t>En osaa sanoa</a:t>
            </a:r>
          </a:p>
          <a:p>
            <a:pPr>
              <a:lnSpc>
                <a:spcPct val="100000"/>
              </a:lnSpc>
            </a:pPr>
            <a:r>
              <a:rPr lang="fi-FI" sz="1200" dirty="0"/>
              <a:t>Paremmat alustat ja tavat kerätä tarvitaan tilaajilta - muutakin kuin subjektiiviseen kokemukseen nojaavaa dataa tarvitaan</a:t>
            </a:r>
          </a:p>
          <a:p>
            <a:pPr>
              <a:lnSpc>
                <a:spcPct val="100000"/>
              </a:lnSpc>
            </a:pPr>
            <a:r>
              <a:rPr lang="fi-FI" sz="1200" dirty="0"/>
              <a:t>määrät</a:t>
            </a:r>
          </a:p>
          <a:p>
            <a:pPr>
              <a:lnSpc>
                <a:spcPct val="100000"/>
              </a:lnSpc>
            </a:pPr>
            <a:r>
              <a:rPr lang="fi-FI" sz="1200" dirty="0"/>
              <a:t>Yleisimmät arviointimenetelmät, jotka mittaavat määrää tai nopeutta. Kuntoutuja voi oppia tekemään huonolla tavalla saman asian nopeammin, mutta eihän se ole kuntoutumista, se on kompensaation edistämistä. Todellisessa kuntoutumisessa liikkeen laatu edistyy, kivut vähenevät, arjen toiminnallisuus lisääntyy jne.</a:t>
            </a:r>
          </a:p>
          <a:p>
            <a:pPr marL="0" indent="0">
              <a:lnSpc>
                <a:spcPct val="100000"/>
              </a:lnSpc>
              <a:buNone/>
            </a:pPr>
            <a:endParaRPr lang="fi-FI" sz="1200" dirty="0"/>
          </a:p>
        </p:txBody>
      </p:sp>
    </p:spTree>
    <p:extLst>
      <p:ext uri="{BB962C8B-B14F-4D97-AF65-F5344CB8AC3E}">
        <p14:creationId xmlns:p14="http://schemas.microsoft.com/office/powerpoint/2010/main" val="376606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561068"/>
            <a:ext cx="10515600" cy="806727"/>
          </a:xfrm>
        </p:spPr>
        <p:txBody>
          <a:bodyPr>
            <a:normAutofit fontScale="90000"/>
          </a:bodyPr>
          <a:lstStyle/>
          <a:p>
            <a:r>
              <a:rPr lang="fi-FI" sz="4000" dirty="0"/>
              <a:t>Lisäksi haluan sanoa kuntoutuksen vaikuttavuuden mittaamisesta seuraavaa:</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505795"/>
            <a:ext cx="10338786" cy="5116713"/>
          </a:xfrm>
        </p:spPr>
        <p:txBody>
          <a:bodyPr>
            <a:noAutofit/>
          </a:bodyPr>
          <a:lstStyle/>
          <a:p>
            <a:pPr>
              <a:lnSpc>
                <a:spcPct val="100000"/>
              </a:lnSpc>
            </a:pPr>
            <a:r>
              <a:rPr lang="fi-FI" sz="1200" dirty="0"/>
              <a:t>Ainakin psykoterapiassa äärimmäisen vaikea ja monitahoinen asia...</a:t>
            </a:r>
          </a:p>
          <a:p>
            <a:pPr>
              <a:lnSpc>
                <a:spcPct val="100000"/>
              </a:lnSpc>
            </a:pPr>
            <a:r>
              <a:rPr lang="fi-FI" sz="1200" dirty="0"/>
              <a:t>Se ei aina ole helppoa ja riippuu niin paljon mitä kuntoutetaan. Mietin myös usein, että puhutaanko muilla aloilla näin paljon vaikuttavuudesta tarvitseeko sitä yleensäkään todistella jatkuvasti.</a:t>
            </a:r>
          </a:p>
          <a:p>
            <a:pPr>
              <a:lnSpc>
                <a:spcPct val="100000"/>
              </a:lnSpc>
            </a:pPr>
            <a:r>
              <a:rPr lang="fi-FI" sz="1200" dirty="0"/>
              <a:t>Tämän päivän käytössä olevia mittareita voisi kouluttaa. 10 v edellisestä.</a:t>
            </a:r>
          </a:p>
          <a:p>
            <a:pPr>
              <a:lnSpc>
                <a:spcPct val="100000"/>
              </a:lnSpc>
            </a:pPr>
            <a:r>
              <a:rPr lang="fi-FI" sz="1200" dirty="0"/>
              <a:t>Tärkeää</a:t>
            </a:r>
          </a:p>
          <a:p>
            <a:pPr>
              <a:lnSpc>
                <a:spcPct val="100000"/>
              </a:lnSpc>
            </a:pPr>
            <a:r>
              <a:rPr lang="fi-FI" sz="1200" dirty="0"/>
              <a:t>Hyvin monimuotoinen asia, johon tulisi perehtyä sekä vankan tutkimuksen että kokemuksen perusteella</a:t>
            </a:r>
          </a:p>
          <a:p>
            <a:pPr>
              <a:lnSpc>
                <a:spcPct val="100000"/>
              </a:lnSpc>
            </a:pPr>
            <a:r>
              <a:rPr lang="fi-FI" sz="1200" dirty="0"/>
              <a:t>Tehdään sitä asiakkaan hyödyksi eikä vain oman tyytyväisyyden takia.</a:t>
            </a:r>
          </a:p>
          <a:p>
            <a:pPr>
              <a:lnSpc>
                <a:spcPct val="100000"/>
              </a:lnSpc>
            </a:pPr>
            <a:r>
              <a:rPr lang="fi-FI" sz="1200" dirty="0"/>
              <a:t>Fysioterapia on vaikuttavaa, vaikka asiakas käy 2-3 kk välein ylläpitävällä käynnillä, jossa </a:t>
            </a:r>
            <a:r>
              <a:rPr lang="fi-FI" sz="1200" dirty="0" err="1"/>
              <a:t>esim</a:t>
            </a:r>
            <a:r>
              <a:rPr lang="fi-FI" sz="1200" dirty="0"/>
              <a:t> tarkennetaan terapeuttisten harjoitteiden ohjetta ja edesautetaan henkilön omatoimista fyysisen toimintakyvyn ylläpitämistä.</a:t>
            </a:r>
          </a:p>
          <a:p>
            <a:pPr>
              <a:lnSpc>
                <a:spcPct val="100000"/>
              </a:lnSpc>
            </a:pPr>
            <a:r>
              <a:rPr lang="fi-FI" sz="1200" dirty="0"/>
              <a:t>vaikeaa...</a:t>
            </a:r>
          </a:p>
          <a:p>
            <a:pPr>
              <a:lnSpc>
                <a:spcPct val="100000"/>
              </a:lnSpc>
            </a:pPr>
            <a:r>
              <a:rPr lang="fi-FI" sz="1200" dirty="0"/>
              <a:t>Kuntoutusyrittäjät voisi kannustaa jäsenyrityksiä selvittämään vaikuttavuutta esim. asiakaskyselyillä antamalla tähän valmiin kyselypohjan ja vinkkaamalla työkaluista, joilla homma hoituu. Mielestäni yhdistyksen ei tarvitse alkaa tekemään vaikuttavuusselvitystä yritysten puolesta. Tietenkin jos yhtenevästi kerättyä dataa kertyy eri yrityksistä sitä voi yhdistys hyödyntää omassa vaikuttamis- ja viestintätyössään.</a:t>
            </a:r>
          </a:p>
          <a:p>
            <a:pPr>
              <a:lnSpc>
                <a:spcPct val="100000"/>
              </a:lnSpc>
            </a:pPr>
            <a:r>
              <a:rPr lang="fi-FI" sz="1200" dirty="0"/>
              <a:t>pelkkä omaharjoittelu ei riitä tarvitaan käden taitoja ja onneksi me yrittäjä puolella saadaan koskea potilaaseen.</a:t>
            </a:r>
          </a:p>
          <a:p>
            <a:pPr>
              <a:lnSpc>
                <a:spcPct val="100000"/>
              </a:lnSpc>
            </a:pPr>
            <a:r>
              <a:rPr lang="fi-FI" sz="1200" dirty="0"/>
              <a:t>Tähän teemaan liittyen haluaisin tehdä enemmän yhteistyötä tekniikan osaajien kanssa, koska sieltä voisi löytyä ratkaisuja liikkeen laadun tai päivittäisten toimintojen arviointiin liittyen.</a:t>
            </a:r>
          </a:p>
          <a:p>
            <a:pPr marL="0" indent="0">
              <a:lnSpc>
                <a:spcPct val="100000"/>
              </a:lnSpc>
              <a:buNone/>
            </a:pPr>
            <a:endParaRPr lang="fi-FI" sz="1200" dirty="0"/>
          </a:p>
        </p:txBody>
      </p:sp>
    </p:spTree>
    <p:extLst>
      <p:ext uri="{BB962C8B-B14F-4D97-AF65-F5344CB8AC3E}">
        <p14:creationId xmlns:p14="http://schemas.microsoft.com/office/powerpoint/2010/main" val="426840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normAutofit fontScale="90000"/>
          </a:bodyPr>
          <a:lstStyle/>
          <a:p>
            <a:r>
              <a:rPr lang="fi-FI" dirty="0"/>
              <a:t>Kuntoutuksen tunnettuuden parantaminen</a:t>
            </a:r>
          </a:p>
        </p:txBody>
      </p:sp>
      <p:sp>
        <p:nvSpPr>
          <p:cNvPr id="3" name="Suorakulmio 2">
            <a:extLst>
              <a:ext uri="{FF2B5EF4-FFF2-40B4-BE49-F238E27FC236}">
                <a16:creationId xmlns:a16="http://schemas.microsoft.com/office/drawing/2014/main" id="{C33B1676-678F-472B-A2FE-8CC1052200CA}"/>
              </a:ext>
            </a:extLst>
          </p:cNvPr>
          <p:cNvSpPr/>
          <p:nvPr/>
        </p:nvSpPr>
        <p:spPr>
          <a:xfrm>
            <a:off x="2264228" y="4261047"/>
            <a:ext cx="8400661" cy="1200329"/>
          </a:xfrm>
          <a:prstGeom prst="rect">
            <a:avLst/>
          </a:prstGeom>
        </p:spPr>
        <p:txBody>
          <a:bodyPr wrap="square">
            <a:spAutoFit/>
          </a:bodyPr>
          <a:lstStyle/>
          <a:p>
            <a:r>
              <a:rPr lang="fi-FI" dirty="0">
                <a:solidFill>
                  <a:schemeClr val="bg1"/>
                </a:solidFill>
              </a:rPr>
              <a:t>Pitkäaikainen tavoitteemme on lisätä suuren yleisön tietoutta kuntoutuksen hyödyistä. Sama tavoite on esimerkiksi monilla veikkausvoittovaroilla rahoitetuilla potilas- ym. järjestöillä ja säätiöillä. Seuraavilla kysymyksillä haluamme parantaa suoriutumistamme tässä tehtävässä:</a:t>
            </a:r>
          </a:p>
        </p:txBody>
      </p:sp>
    </p:spTree>
    <p:extLst>
      <p:ext uri="{BB962C8B-B14F-4D97-AF65-F5344CB8AC3E}">
        <p14:creationId xmlns:p14="http://schemas.microsoft.com/office/powerpoint/2010/main" val="18349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F47862-017B-4646-B8C2-D120F412377E}"/>
              </a:ext>
            </a:extLst>
          </p:cNvPr>
          <p:cNvSpPr>
            <a:spLocks noGrp="1"/>
          </p:cNvSpPr>
          <p:nvPr>
            <p:ph type="title"/>
          </p:nvPr>
        </p:nvSpPr>
        <p:spPr/>
        <p:txBody>
          <a:bodyPr>
            <a:normAutofit/>
          </a:bodyPr>
          <a:lstStyle/>
          <a:p>
            <a:r>
              <a:rPr lang="fi-FI" sz="2800" dirty="0"/>
              <a:t>Keille annetun kuntoutuksen hyödyistä pitäisi puhua enemmän? </a:t>
            </a:r>
          </a:p>
        </p:txBody>
      </p:sp>
      <p:graphicFrame>
        <p:nvGraphicFramePr>
          <p:cNvPr id="6" name="Kaavio 5">
            <a:extLst>
              <a:ext uri="{FF2B5EF4-FFF2-40B4-BE49-F238E27FC236}">
                <a16:creationId xmlns:a16="http://schemas.microsoft.com/office/drawing/2014/main" id="{11E217C9-E943-42AB-9C0A-983017ADA4BB}"/>
              </a:ext>
            </a:extLst>
          </p:cNvPr>
          <p:cNvGraphicFramePr>
            <a:graphicFrameLocks/>
          </p:cNvGraphicFramePr>
          <p:nvPr>
            <p:extLst>
              <p:ext uri="{D42A27DB-BD31-4B8C-83A1-F6EECF244321}">
                <p14:modId xmlns:p14="http://schemas.microsoft.com/office/powerpoint/2010/main" val="2435418984"/>
              </p:ext>
            </p:extLst>
          </p:nvPr>
        </p:nvGraphicFramePr>
        <p:xfrm>
          <a:off x="968482" y="1867844"/>
          <a:ext cx="8850221" cy="3964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377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1036930"/>
            <a:ext cx="10515600" cy="806727"/>
          </a:xfrm>
        </p:spPr>
        <p:txBody>
          <a:bodyPr>
            <a:normAutofit fontScale="90000"/>
          </a:bodyPr>
          <a:lstStyle/>
          <a:p>
            <a:r>
              <a:rPr lang="fi-FI" sz="3600" dirty="0"/>
              <a:t>Kuntoutuksen hyödyt, mistä ei nyt puhuta mielestäsi tarpeeksi? Mikä näkökulma jää liian vähälle huomiolle?</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2008416"/>
            <a:ext cx="10338786" cy="4288516"/>
          </a:xfrm>
        </p:spPr>
        <p:txBody>
          <a:bodyPr>
            <a:noAutofit/>
          </a:bodyPr>
          <a:lstStyle/>
          <a:p>
            <a:pPr>
              <a:lnSpc>
                <a:spcPct val="100000"/>
              </a:lnSpc>
            </a:pPr>
            <a:r>
              <a:rPr lang="fi-FI" sz="1200" dirty="0"/>
              <a:t>Elämänlaadun paraneminen</a:t>
            </a:r>
          </a:p>
          <a:p>
            <a:pPr>
              <a:lnSpc>
                <a:spcPct val="100000"/>
              </a:lnSpc>
            </a:pPr>
            <a:r>
              <a:rPr lang="fi-FI" sz="1200" dirty="0"/>
              <a:t>Mielestäni pitäisi kääntää katse enemmän ennaltaehkäisevään toimintaa jota kuntoutusyrittäjät myös toteuttavat tai voisivat toteuttaa enemmän.</a:t>
            </a:r>
          </a:p>
          <a:p>
            <a:pPr>
              <a:lnSpc>
                <a:spcPct val="100000"/>
              </a:lnSpc>
            </a:pPr>
            <a:r>
              <a:rPr lang="fi-FI" sz="1200" dirty="0"/>
              <a:t>Kuntoutus antaa turvan myös terapian ulkopuolella. Terapia yleensä kantaa kuntoutujan arkea seuraavaan kertaan, siksi terapia on tärkeää toteutua viikoittain.</a:t>
            </a:r>
          </a:p>
          <a:p>
            <a:pPr>
              <a:lnSpc>
                <a:spcPct val="100000"/>
              </a:lnSpc>
            </a:pPr>
            <a:r>
              <a:rPr lang="fi-FI" sz="1200" dirty="0"/>
              <a:t>Kuntoutus vaikuttaa fyysiseen, mutta myös psyykkiseen ja sosiaaliseen terveyteen</a:t>
            </a:r>
          </a:p>
          <a:p>
            <a:pPr>
              <a:lnSpc>
                <a:spcPct val="100000"/>
              </a:lnSpc>
            </a:pPr>
            <a:r>
              <a:rPr lang="fi-FI" sz="1200" dirty="0"/>
              <a:t>Psykofyysinen ja eläinavusteisuus</a:t>
            </a:r>
          </a:p>
          <a:p>
            <a:pPr>
              <a:lnSpc>
                <a:spcPct val="100000"/>
              </a:lnSpc>
            </a:pPr>
            <a:r>
              <a:rPr lang="fi-FI" sz="1200" dirty="0"/>
              <a:t>Kuntoutuksen mahdollisuuksia ei ymmärretä, pidetään vaivojen hoitona, ei voimavaroja lisäävänä toimintana</a:t>
            </a:r>
          </a:p>
          <a:p>
            <a:pPr>
              <a:lnSpc>
                <a:spcPct val="100000"/>
              </a:lnSpc>
            </a:pPr>
            <a:r>
              <a:rPr lang="fi-FI" sz="1200" dirty="0"/>
              <a:t>Psyykkisestä kuntoutuksesta fyysisesti vammautuneille henkilöille</a:t>
            </a:r>
          </a:p>
          <a:p>
            <a:pPr>
              <a:lnSpc>
                <a:spcPct val="100000"/>
              </a:lnSpc>
            </a:pPr>
            <a:r>
              <a:rPr lang="fi-FI" sz="1200" dirty="0"/>
              <a:t>työikäisten</a:t>
            </a:r>
          </a:p>
          <a:p>
            <a:pPr>
              <a:lnSpc>
                <a:spcPct val="100000"/>
              </a:lnSpc>
            </a:pPr>
            <a:r>
              <a:rPr lang="fi-FI" sz="1200" dirty="0"/>
              <a:t>Itsehoitoa pitäisi enemmän painottaa</a:t>
            </a:r>
          </a:p>
          <a:p>
            <a:pPr>
              <a:lnSpc>
                <a:spcPct val="100000"/>
              </a:lnSpc>
            </a:pPr>
            <a:r>
              <a:rPr lang="fi-FI" sz="1200" dirty="0"/>
              <a:t>Henkinen hyvinvointi liittyy fyysiseen hyvinvointiin.</a:t>
            </a:r>
          </a:p>
          <a:p>
            <a:pPr>
              <a:lnSpc>
                <a:spcPct val="100000"/>
              </a:lnSpc>
            </a:pPr>
            <a:r>
              <a:rPr lang="fi-FI" sz="1200" dirty="0"/>
              <a:t>Ennaltaehkäisevä hoito/ oma osallistuminen</a:t>
            </a:r>
          </a:p>
          <a:p>
            <a:pPr>
              <a:lnSpc>
                <a:spcPct val="100000"/>
              </a:lnSpc>
            </a:pPr>
            <a:r>
              <a:rPr lang="fi-FI" sz="1200" dirty="0"/>
              <a:t>Kuntoutus edistää toimintakykyä, ei välttämättä 'paranna' kuntoutujaa. Viittaan tässä </a:t>
            </a:r>
            <a:r>
              <a:rPr lang="fi-FI" sz="1200" dirty="0" err="1"/>
              <a:t>esim</a:t>
            </a:r>
            <a:r>
              <a:rPr lang="fi-FI" sz="1200" dirty="0"/>
              <a:t> </a:t>
            </a:r>
            <a:r>
              <a:rPr lang="fi-FI" sz="1200" dirty="0" err="1"/>
              <a:t>avh</a:t>
            </a:r>
            <a:r>
              <a:rPr lang="fi-FI" sz="1200" dirty="0"/>
              <a:t>, av-kuntoutujiin.</a:t>
            </a:r>
          </a:p>
          <a:p>
            <a:pPr marL="0" indent="0">
              <a:lnSpc>
                <a:spcPct val="100000"/>
              </a:lnSpc>
              <a:buNone/>
            </a:pPr>
            <a:endParaRPr lang="fi-FI" sz="1200" dirty="0"/>
          </a:p>
        </p:txBody>
      </p:sp>
    </p:spTree>
    <p:extLst>
      <p:ext uri="{BB962C8B-B14F-4D97-AF65-F5344CB8AC3E}">
        <p14:creationId xmlns:p14="http://schemas.microsoft.com/office/powerpoint/2010/main" val="2445481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561068"/>
            <a:ext cx="10515600" cy="806727"/>
          </a:xfrm>
        </p:spPr>
        <p:txBody>
          <a:bodyPr>
            <a:normAutofit fontScale="90000"/>
          </a:bodyPr>
          <a:lstStyle/>
          <a:p>
            <a:r>
              <a:rPr lang="fi-FI" sz="4000" dirty="0"/>
              <a:t>Jatkuu</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505795"/>
            <a:ext cx="10338786" cy="5116713"/>
          </a:xfrm>
        </p:spPr>
        <p:txBody>
          <a:bodyPr>
            <a:noAutofit/>
          </a:bodyPr>
          <a:lstStyle/>
          <a:p>
            <a:pPr>
              <a:lnSpc>
                <a:spcPct val="100000"/>
              </a:lnSpc>
            </a:pPr>
            <a:r>
              <a:rPr lang="fi-FI" sz="1200" dirty="0"/>
              <a:t>Fysioterapiayritykset myyvät liikaa hierontaa</a:t>
            </a:r>
          </a:p>
          <a:p>
            <a:pPr>
              <a:lnSpc>
                <a:spcPct val="100000"/>
              </a:lnSpc>
            </a:pPr>
            <a:r>
              <a:rPr lang="fi-FI" sz="1200" dirty="0"/>
              <a:t>Fysioterapia potilaat ovat huonosti lääkärin tutkimia. Eli hoidettavalle pitää jäädä tunne että hänet ja sairautensa on otettu tosissaan. Luottamus asiakkaaseen </a:t>
            </a:r>
            <a:r>
              <a:rPr lang="fi-FI" sz="1200" dirty="0" err="1"/>
              <a:t>ainsaitaan</a:t>
            </a:r>
            <a:r>
              <a:rPr lang="fi-FI" sz="1200" dirty="0"/>
              <a:t> joka hoitokerralla uudestaan</a:t>
            </a:r>
          </a:p>
          <a:p>
            <a:pPr>
              <a:lnSpc>
                <a:spcPct val="100000"/>
              </a:lnSpc>
            </a:pPr>
            <a:r>
              <a:rPr lang="fi-FI" sz="1200" dirty="0"/>
              <a:t>lääkärit - selkeä hoitopolku</a:t>
            </a:r>
          </a:p>
          <a:p>
            <a:pPr>
              <a:lnSpc>
                <a:spcPct val="100000"/>
              </a:lnSpc>
            </a:pPr>
            <a:r>
              <a:rPr lang="fi-FI" sz="1200" dirty="0"/>
              <a:t>Kokonaisvaltaisuus.</a:t>
            </a:r>
          </a:p>
          <a:p>
            <a:pPr>
              <a:lnSpc>
                <a:spcPct val="100000"/>
              </a:lnSpc>
            </a:pPr>
            <a:r>
              <a:rPr lang="fi-FI" sz="1200" dirty="0"/>
              <a:t>mielenterveyskuntoutujat</a:t>
            </a:r>
          </a:p>
          <a:p>
            <a:pPr>
              <a:lnSpc>
                <a:spcPct val="100000"/>
              </a:lnSpc>
            </a:pPr>
            <a:r>
              <a:rPr lang="fi-FI" sz="1200" dirty="0"/>
              <a:t>"kokonaisvaltaisuus eli manuaaliset taidot ja liike ja harjoitteet yhdessä, ei pelkkä omaharjoittelu </a:t>
            </a:r>
            <a:r>
              <a:rPr lang="fi-FI" sz="1200" dirty="0" err="1"/>
              <a:t>kuminauhalla.Liian</a:t>
            </a:r>
            <a:r>
              <a:rPr lang="fi-FI" sz="1200" dirty="0"/>
              <a:t> </a:t>
            </a:r>
            <a:r>
              <a:rPr lang="fi-FI" sz="1200" dirty="0" err="1"/>
              <a:t>lyet</a:t>
            </a:r>
            <a:r>
              <a:rPr lang="fi-FI" sz="1200" dirty="0"/>
              <a:t> terapiasarjat, pitäisi tehdä ihmeitä muutamalla kerralla."</a:t>
            </a:r>
          </a:p>
          <a:p>
            <a:pPr>
              <a:lnSpc>
                <a:spcPct val="100000"/>
              </a:lnSpc>
            </a:pPr>
            <a:r>
              <a:rPr lang="fi-FI" sz="1200" dirty="0"/>
              <a:t>"Monesti kuntoutussuunnitelmaa tekevä taho tekee päätöksen esim. lastenneurologien ohjeistuksen mukaan jne. ja niissä ei oteta huomioon kokonaiskuvaa (perheen tilanne, aika vammautumisesta </a:t>
            </a:r>
            <a:r>
              <a:rPr lang="fi-FI" sz="1200" dirty="0" err="1"/>
              <a:t>jne</a:t>
            </a:r>
            <a:r>
              <a:rPr lang="fi-FI" sz="1200" dirty="0"/>
              <a:t>). ""Toimitaan näin ohjeistuksen mukaan"". Muutenkin neurologi sekä Kela saattavat sanoa, että yläraajan kuntoutukseen ei kannata enää panostaa, koska on kulunut X-määrä aikaa. Sitten terapeuttina olet pulassa, koska teet töitä kuntoutusmenetelmällä (Vasa </a:t>
            </a:r>
            <a:r>
              <a:rPr lang="fi-FI" sz="1200" dirty="0" err="1"/>
              <a:t>Concept</a:t>
            </a:r>
            <a:r>
              <a:rPr lang="fi-FI" sz="1200" dirty="0"/>
              <a:t>), jolla tuloksia voitaisiin saada, mutta kuntoutujat eivät saa </a:t>
            </a:r>
            <a:r>
              <a:rPr lang="fi-FI" sz="1200" dirty="0" err="1"/>
              <a:t>maksareita</a:t>
            </a:r>
            <a:r>
              <a:rPr lang="fi-FI" sz="1200" dirty="0"/>
              <a:t>."</a:t>
            </a:r>
          </a:p>
          <a:p>
            <a:pPr>
              <a:lnSpc>
                <a:spcPct val="100000"/>
              </a:lnSpc>
            </a:pPr>
            <a:endParaRPr lang="fi-FI" sz="1200" dirty="0"/>
          </a:p>
          <a:p>
            <a:pPr marL="0" indent="0">
              <a:lnSpc>
                <a:spcPct val="100000"/>
              </a:lnSpc>
              <a:buNone/>
            </a:pPr>
            <a:endParaRPr lang="fi-FI" sz="1200" dirty="0"/>
          </a:p>
        </p:txBody>
      </p:sp>
    </p:spTree>
    <p:extLst>
      <p:ext uri="{BB962C8B-B14F-4D97-AF65-F5344CB8AC3E}">
        <p14:creationId xmlns:p14="http://schemas.microsoft.com/office/powerpoint/2010/main" val="409085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A0E161-4642-554E-8A18-6411D5368045}"/>
              </a:ext>
            </a:extLst>
          </p:cNvPr>
          <p:cNvSpPr>
            <a:spLocks noGrp="1"/>
          </p:cNvSpPr>
          <p:nvPr>
            <p:ph type="title"/>
          </p:nvPr>
        </p:nvSpPr>
        <p:spPr/>
        <p:txBody>
          <a:bodyPr>
            <a:normAutofit/>
          </a:bodyPr>
          <a:lstStyle/>
          <a:p>
            <a:r>
              <a:rPr lang="fi-FI" sz="3100" dirty="0"/>
              <a:t>Mitkä seuraavista kuvaavat mielestäsi Kuntoutusyrittäjien tapaa toimia </a:t>
            </a:r>
            <a:r>
              <a:rPr lang="fi-FI" sz="1800" dirty="0"/>
              <a:t>(valitse 3) (n. 27)</a:t>
            </a:r>
          </a:p>
        </p:txBody>
      </p:sp>
      <p:sp>
        <p:nvSpPr>
          <p:cNvPr id="4" name="Tekstiruutu 3">
            <a:extLst>
              <a:ext uri="{FF2B5EF4-FFF2-40B4-BE49-F238E27FC236}">
                <a16:creationId xmlns:a16="http://schemas.microsoft.com/office/drawing/2014/main" id="{3F806C88-3921-4C57-BAF1-89AC6C79F0B8}"/>
              </a:ext>
            </a:extLst>
          </p:cNvPr>
          <p:cNvSpPr txBox="1"/>
          <p:nvPr/>
        </p:nvSpPr>
        <p:spPr>
          <a:xfrm rot="16200000">
            <a:off x="603682" y="2876365"/>
            <a:ext cx="834501" cy="415498"/>
          </a:xfrm>
          <a:prstGeom prst="rect">
            <a:avLst/>
          </a:prstGeom>
          <a:noFill/>
        </p:spPr>
        <p:txBody>
          <a:bodyPr wrap="square" rtlCol="0">
            <a:spAutoFit/>
          </a:bodyPr>
          <a:lstStyle/>
          <a:p>
            <a:pPr algn="ctr"/>
            <a:r>
              <a:rPr lang="fi-FI" sz="1050" dirty="0"/>
              <a:t>Prosenttia %</a:t>
            </a:r>
          </a:p>
        </p:txBody>
      </p:sp>
      <p:graphicFrame>
        <p:nvGraphicFramePr>
          <p:cNvPr id="8" name="Sisällön paikkamerkki 7">
            <a:extLst>
              <a:ext uri="{FF2B5EF4-FFF2-40B4-BE49-F238E27FC236}">
                <a16:creationId xmlns:a16="http://schemas.microsoft.com/office/drawing/2014/main" id="{C1D8C44D-2C59-4203-8A8B-5A1828CD1724}"/>
              </a:ext>
            </a:extLst>
          </p:cNvPr>
          <p:cNvGraphicFramePr>
            <a:graphicFrameLocks noGrp="1"/>
          </p:cNvGraphicFramePr>
          <p:nvPr>
            <p:ph idx="1"/>
            <p:extLst>
              <p:ext uri="{D42A27DB-BD31-4B8C-83A1-F6EECF244321}">
                <p14:modId xmlns:p14="http://schemas.microsoft.com/office/powerpoint/2010/main" val="1793073383"/>
              </p:ext>
            </p:extLst>
          </p:nvPr>
        </p:nvGraphicFramePr>
        <p:xfrm>
          <a:off x="998376" y="1825624"/>
          <a:ext cx="10355423" cy="353014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982A700D-71AB-413E-867D-FCD818F3D71F}"/>
              </a:ext>
            </a:extLst>
          </p:cNvPr>
          <p:cNvSpPr txBox="1"/>
          <p:nvPr/>
        </p:nvSpPr>
        <p:spPr>
          <a:xfrm>
            <a:off x="998376" y="5794310"/>
            <a:ext cx="9666514" cy="307777"/>
          </a:xfrm>
          <a:prstGeom prst="rect">
            <a:avLst/>
          </a:prstGeom>
          <a:noFill/>
        </p:spPr>
        <p:txBody>
          <a:bodyPr wrap="square" rtlCol="0">
            <a:spAutoFit/>
          </a:bodyPr>
          <a:lstStyle/>
          <a:p>
            <a:r>
              <a:rPr lang="fi-FI" sz="1400" dirty="0"/>
              <a:t>Muita vaihtoehtoja oli: Suunnannäyttäjä, ärhäkkä, hidas, merkityksetön, isojen puolustaja, joku muu, mikä. </a:t>
            </a:r>
          </a:p>
        </p:txBody>
      </p:sp>
    </p:spTree>
    <p:extLst>
      <p:ext uri="{BB962C8B-B14F-4D97-AF65-F5344CB8AC3E}">
        <p14:creationId xmlns:p14="http://schemas.microsoft.com/office/powerpoint/2010/main" val="2311234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903514" y="2086623"/>
            <a:ext cx="10515600" cy="2382740"/>
          </a:xfrm>
        </p:spPr>
        <p:txBody>
          <a:bodyPr>
            <a:normAutofit fontScale="90000"/>
          </a:bodyPr>
          <a:lstStyle/>
          <a:p>
            <a:r>
              <a:rPr lang="fi-FI" sz="3100" b="0" dirty="0"/>
              <a:t>Onko tarvetta valmistella työehtosopimusta Kuntoutusyrittäjille?</a:t>
            </a:r>
            <a:br>
              <a:rPr lang="fi-FI" sz="3100" b="0" dirty="0"/>
            </a:br>
            <a:br>
              <a:rPr lang="fi-FI" sz="3100" b="0" dirty="0"/>
            </a:br>
            <a:r>
              <a:rPr lang="fi-FI" sz="3100" b="0" dirty="0"/>
              <a:t>Työehtosopimuksella voidaan sopia henkilöstön työsuhteen ehdoista, kuten esimerkiksi palkoista ja lomista kollektiivisesti. Työehtosopimusta noudattaessaan työnantajan ei tarvitse sopia asioita jokaisen kanssa erikseen. Kuntoutusyrittäjät ei laadi työehtosopimuksia. Esille on tullut, tulisiko valmistella asiaa ja ryhtyä kuntoutustyönantajien neuvotteluosapuoleksi.</a:t>
            </a:r>
            <a:br>
              <a:rPr lang="fi-FI" sz="3600" dirty="0"/>
            </a:br>
            <a:br>
              <a:rPr lang="fi-FI" dirty="0"/>
            </a:br>
            <a:endParaRPr lang="fi-FI" dirty="0"/>
          </a:p>
        </p:txBody>
      </p:sp>
    </p:spTree>
    <p:extLst>
      <p:ext uri="{BB962C8B-B14F-4D97-AF65-F5344CB8AC3E}">
        <p14:creationId xmlns:p14="http://schemas.microsoft.com/office/powerpoint/2010/main" val="654203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23F95-809A-D141-A5D9-A7DEF13E7A81}"/>
              </a:ext>
            </a:extLst>
          </p:cNvPr>
          <p:cNvSpPr>
            <a:spLocks noGrp="1"/>
          </p:cNvSpPr>
          <p:nvPr>
            <p:ph type="title"/>
          </p:nvPr>
        </p:nvSpPr>
        <p:spPr/>
        <p:txBody>
          <a:bodyPr/>
          <a:lstStyle/>
          <a:p>
            <a:r>
              <a:rPr lang="fi-FI" dirty="0"/>
              <a:t>Kantani on,</a:t>
            </a:r>
          </a:p>
        </p:txBody>
      </p:sp>
      <p:graphicFrame>
        <p:nvGraphicFramePr>
          <p:cNvPr id="3" name="Kaavio 2">
            <a:extLst>
              <a:ext uri="{FF2B5EF4-FFF2-40B4-BE49-F238E27FC236}">
                <a16:creationId xmlns:a16="http://schemas.microsoft.com/office/drawing/2014/main" id="{9CF39A15-B601-4046-AC2A-1041447E2188}"/>
              </a:ext>
            </a:extLst>
          </p:cNvPr>
          <p:cNvGraphicFramePr>
            <a:graphicFrameLocks/>
          </p:cNvGraphicFramePr>
          <p:nvPr>
            <p:extLst>
              <p:ext uri="{D42A27DB-BD31-4B8C-83A1-F6EECF244321}">
                <p14:modId xmlns:p14="http://schemas.microsoft.com/office/powerpoint/2010/main" val="4273184156"/>
              </p:ext>
            </p:extLst>
          </p:nvPr>
        </p:nvGraphicFramePr>
        <p:xfrm>
          <a:off x="1020767" y="1690688"/>
          <a:ext cx="9830735" cy="43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7160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normAutofit/>
          </a:bodyPr>
          <a:lstStyle/>
          <a:p>
            <a:r>
              <a:rPr lang="fi-FI" dirty="0"/>
              <a:t>Kilpailija-analyysi</a:t>
            </a:r>
          </a:p>
        </p:txBody>
      </p:sp>
    </p:spTree>
    <p:extLst>
      <p:ext uri="{BB962C8B-B14F-4D97-AF65-F5344CB8AC3E}">
        <p14:creationId xmlns:p14="http://schemas.microsoft.com/office/powerpoint/2010/main" val="354642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A0E161-4642-554E-8A18-6411D5368045}"/>
              </a:ext>
            </a:extLst>
          </p:cNvPr>
          <p:cNvSpPr>
            <a:spLocks noGrp="1"/>
          </p:cNvSpPr>
          <p:nvPr>
            <p:ph type="title"/>
          </p:nvPr>
        </p:nvSpPr>
        <p:spPr/>
        <p:txBody>
          <a:bodyPr>
            <a:normAutofit/>
          </a:bodyPr>
          <a:lstStyle/>
          <a:p>
            <a:r>
              <a:rPr lang="fi-FI" sz="3200" dirty="0"/>
              <a:t>Mitkä ovat mielestäsi yritystoimintaasi auttavat tahot ja mitä tietoa niistä hankit?</a:t>
            </a:r>
            <a:r>
              <a:rPr lang="fi-FI" sz="1800" dirty="0"/>
              <a:t>(n. 27)</a:t>
            </a:r>
          </a:p>
        </p:txBody>
      </p:sp>
      <p:sp>
        <p:nvSpPr>
          <p:cNvPr id="3" name="Tekstiruutu 2">
            <a:extLst>
              <a:ext uri="{FF2B5EF4-FFF2-40B4-BE49-F238E27FC236}">
                <a16:creationId xmlns:a16="http://schemas.microsoft.com/office/drawing/2014/main" id="{86E025FB-EB58-4195-8573-2234FCEC8EE1}"/>
              </a:ext>
            </a:extLst>
          </p:cNvPr>
          <p:cNvSpPr txBox="1"/>
          <p:nvPr/>
        </p:nvSpPr>
        <p:spPr>
          <a:xfrm rot="16200000">
            <a:off x="603682" y="2876365"/>
            <a:ext cx="834501" cy="415498"/>
          </a:xfrm>
          <a:prstGeom prst="rect">
            <a:avLst/>
          </a:prstGeom>
          <a:noFill/>
        </p:spPr>
        <p:txBody>
          <a:bodyPr wrap="square" rtlCol="0">
            <a:spAutoFit/>
          </a:bodyPr>
          <a:lstStyle/>
          <a:p>
            <a:pPr algn="ctr"/>
            <a:r>
              <a:rPr lang="fi-FI" sz="1050" dirty="0"/>
              <a:t>Prosenttia %</a:t>
            </a:r>
          </a:p>
        </p:txBody>
      </p:sp>
      <p:graphicFrame>
        <p:nvGraphicFramePr>
          <p:cNvPr id="7" name="Sisällön paikkamerkki 6">
            <a:extLst>
              <a:ext uri="{FF2B5EF4-FFF2-40B4-BE49-F238E27FC236}">
                <a16:creationId xmlns:a16="http://schemas.microsoft.com/office/drawing/2014/main" id="{070EBBC8-3CAD-4E21-8ABF-613ECD618315}"/>
              </a:ext>
            </a:extLst>
          </p:cNvPr>
          <p:cNvGraphicFramePr>
            <a:graphicFrameLocks noGrp="1"/>
          </p:cNvGraphicFramePr>
          <p:nvPr>
            <p:ph idx="1"/>
            <p:extLst>
              <p:ext uri="{D42A27DB-BD31-4B8C-83A1-F6EECF244321}">
                <p14:modId xmlns:p14="http://schemas.microsoft.com/office/powerpoint/2010/main" val="4234719995"/>
              </p:ext>
            </p:extLst>
          </p:nvPr>
        </p:nvGraphicFramePr>
        <p:xfrm>
          <a:off x="931506" y="2077551"/>
          <a:ext cx="9817359" cy="3156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751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23F95-809A-D141-A5D9-A7DEF13E7A81}"/>
              </a:ext>
            </a:extLst>
          </p:cNvPr>
          <p:cNvSpPr>
            <a:spLocks noGrp="1"/>
          </p:cNvSpPr>
          <p:nvPr>
            <p:ph type="title"/>
          </p:nvPr>
        </p:nvSpPr>
        <p:spPr/>
        <p:txBody>
          <a:bodyPr/>
          <a:lstStyle/>
          <a:p>
            <a:r>
              <a:rPr lang="fi-FI" dirty="0"/>
              <a:t>Mikä saisi sinut keskittämään jäsenyytesi Kuntoutusyrittäjille?</a:t>
            </a:r>
          </a:p>
        </p:txBody>
      </p:sp>
      <p:sp>
        <p:nvSpPr>
          <p:cNvPr id="4" name="Suorakulmio 3">
            <a:extLst>
              <a:ext uri="{FF2B5EF4-FFF2-40B4-BE49-F238E27FC236}">
                <a16:creationId xmlns:a16="http://schemas.microsoft.com/office/drawing/2014/main" id="{77264453-6B7A-4DF1-A472-85819B6200CE}"/>
              </a:ext>
            </a:extLst>
          </p:cNvPr>
          <p:cNvSpPr/>
          <p:nvPr/>
        </p:nvSpPr>
        <p:spPr>
          <a:xfrm>
            <a:off x="7196328" y="1826568"/>
            <a:ext cx="4069080" cy="3416320"/>
          </a:xfrm>
          <a:prstGeom prst="rect">
            <a:avLst/>
          </a:prstGeom>
        </p:spPr>
        <p:txBody>
          <a:bodyPr wrap="square">
            <a:spAutoFit/>
          </a:bodyPr>
          <a:lstStyle/>
          <a:p>
            <a:pPr marL="171450" indent="-171450">
              <a:buFont typeface="Arial" panose="020B0604020202020204" pitchFamily="34" charset="0"/>
              <a:buChar char="•"/>
            </a:pPr>
            <a:r>
              <a:rPr lang="fi-FI" sz="1200" dirty="0"/>
              <a:t>Psykoterapeuttien edunvalvonta yms.</a:t>
            </a:r>
          </a:p>
          <a:p>
            <a:pPr marL="171450" indent="-171450">
              <a:buFont typeface="Arial" panose="020B0604020202020204" pitchFamily="34" charset="0"/>
              <a:buChar char="•"/>
            </a:pPr>
            <a:r>
              <a:rPr lang="fi-FI" sz="1200" dirty="0"/>
              <a:t>Keskitin siksi että täältä saan kaiken tarvitseman tiedot ja juuri sen ala-kohtaisen tiedon.</a:t>
            </a:r>
          </a:p>
          <a:p>
            <a:pPr marL="171450" indent="-171450">
              <a:buFont typeface="Arial" panose="020B0604020202020204" pitchFamily="34" charset="0"/>
              <a:buChar char="•"/>
            </a:pPr>
            <a:r>
              <a:rPr lang="fi-FI" sz="1200" dirty="0"/>
              <a:t>omaan alaan kohdistuvaa tietoa</a:t>
            </a:r>
          </a:p>
          <a:p>
            <a:pPr marL="171450" indent="-171450">
              <a:buFont typeface="Arial" panose="020B0604020202020204" pitchFamily="34" charset="0"/>
              <a:buChar char="•"/>
            </a:pPr>
            <a:r>
              <a:rPr lang="fi-FI" sz="1200" dirty="0"/>
              <a:t>Helposti saatavissa oleva neuvonta. Esim. Lakimies on ollut erinomainen ja selkeä neuvonantaja. Myös potilasasiamiespalvelu suuri tekijä valinnassa. Koulutuksia tulisi mielestäni järjestää jatkossa myös keskemmällä Suomea...</a:t>
            </a:r>
          </a:p>
          <a:p>
            <a:pPr marL="171450" indent="-171450">
              <a:buFont typeface="Arial" panose="020B0604020202020204" pitchFamily="34" charset="0"/>
              <a:buChar char="•"/>
            </a:pPr>
            <a:r>
              <a:rPr lang="fi-FI" sz="1200" dirty="0"/>
              <a:t>Yrittäjyys ja siihen liittyvä tietous</a:t>
            </a:r>
          </a:p>
          <a:p>
            <a:pPr marL="171450" indent="-171450">
              <a:buFont typeface="Arial" panose="020B0604020202020204" pitchFamily="34" charset="0"/>
              <a:buChar char="•"/>
            </a:pPr>
            <a:r>
              <a:rPr lang="fi-FI" sz="1200" dirty="0"/>
              <a:t>Hyvät jäsenedut</a:t>
            </a:r>
          </a:p>
          <a:p>
            <a:pPr marL="171450" indent="-171450">
              <a:buFont typeface="Arial" panose="020B0604020202020204" pitchFamily="34" charset="0"/>
              <a:buChar char="•"/>
            </a:pPr>
            <a:r>
              <a:rPr lang="fi-FI" sz="1200" dirty="0"/>
              <a:t>Tiedottaminen</a:t>
            </a:r>
          </a:p>
          <a:p>
            <a:pPr marL="171450" indent="-171450">
              <a:buFont typeface="Arial" panose="020B0604020202020204" pitchFamily="34" charset="0"/>
              <a:buChar char="•"/>
            </a:pPr>
            <a:r>
              <a:rPr lang="fi-FI" sz="1200" dirty="0"/>
              <a:t>Olen jäsen</a:t>
            </a:r>
          </a:p>
          <a:p>
            <a:pPr marL="171450" indent="-171450">
              <a:buFont typeface="Arial" panose="020B0604020202020204" pitchFamily="34" charset="0"/>
              <a:buChar char="•"/>
            </a:pPr>
            <a:r>
              <a:rPr lang="fi-FI" sz="1200" dirty="0"/>
              <a:t>Vahva edunvalvonta ja isojen yritysten huomioiminen</a:t>
            </a:r>
          </a:p>
          <a:p>
            <a:pPr marL="171450" indent="-171450">
              <a:buFont typeface="Arial" panose="020B0604020202020204" pitchFamily="34" charset="0"/>
              <a:buChar char="•"/>
            </a:pPr>
            <a:endParaRPr lang="fi-FI" sz="1200" dirty="0"/>
          </a:p>
          <a:p>
            <a:pPr marL="171450" indent="-171450">
              <a:buFont typeface="Arial" panose="020B0604020202020204" pitchFamily="34" charset="0"/>
              <a:buChar char="•"/>
            </a:pPr>
            <a:endParaRPr lang="fi-FI" sz="1200" dirty="0"/>
          </a:p>
          <a:p>
            <a:endParaRPr lang="fi-FI" sz="1200" dirty="0"/>
          </a:p>
          <a:p>
            <a:endParaRPr lang="fi-FI" sz="1200" dirty="0"/>
          </a:p>
        </p:txBody>
      </p:sp>
      <p:graphicFrame>
        <p:nvGraphicFramePr>
          <p:cNvPr id="5" name="Kaavio 4">
            <a:extLst>
              <a:ext uri="{FF2B5EF4-FFF2-40B4-BE49-F238E27FC236}">
                <a16:creationId xmlns:a16="http://schemas.microsoft.com/office/drawing/2014/main" id="{33FECFF0-E6E0-4F67-B261-B3B0855961FD}"/>
              </a:ext>
            </a:extLst>
          </p:cNvPr>
          <p:cNvGraphicFramePr>
            <a:graphicFrameLocks/>
          </p:cNvGraphicFramePr>
          <p:nvPr>
            <p:extLst>
              <p:ext uri="{D42A27DB-BD31-4B8C-83A1-F6EECF244321}">
                <p14:modId xmlns:p14="http://schemas.microsoft.com/office/powerpoint/2010/main" val="3209220601"/>
              </p:ext>
            </p:extLst>
          </p:nvPr>
        </p:nvGraphicFramePr>
        <p:xfrm>
          <a:off x="838200" y="2170456"/>
          <a:ext cx="6589776" cy="3928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5482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23F95-809A-D141-A5D9-A7DEF13E7A81}"/>
              </a:ext>
            </a:extLst>
          </p:cNvPr>
          <p:cNvSpPr>
            <a:spLocks noGrp="1"/>
          </p:cNvSpPr>
          <p:nvPr>
            <p:ph type="title"/>
          </p:nvPr>
        </p:nvSpPr>
        <p:spPr/>
        <p:txBody>
          <a:bodyPr>
            <a:normAutofit/>
          </a:bodyPr>
          <a:lstStyle/>
          <a:p>
            <a:r>
              <a:rPr lang="fi-FI" sz="2400" b="0" dirty="0"/>
              <a:t>Strategisiksi tavoitteiksi on ehdolla alle listattuja asioita. Ilmoita tässä mahdollinen halukkuutesi olla mukana 1 tunnin </a:t>
            </a:r>
            <a:r>
              <a:rPr lang="fi-FI" sz="2400" b="0" dirty="0" err="1"/>
              <a:t>Teams</a:t>
            </a:r>
            <a:r>
              <a:rPr lang="fi-FI" sz="2400" b="0" dirty="0"/>
              <a:t>-työpajassa, missä teemaa jalostetaan</a:t>
            </a:r>
          </a:p>
        </p:txBody>
      </p:sp>
      <p:graphicFrame>
        <p:nvGraphicFramePr>
          <p:cNvPr id="6" name="Kaavio 5">
            <a:extLst>
              <a:ext uri="{FF2B5EF4-FFF2-40B4-BE49-F238E27FC236}">
                <a16:creationId xmlns:a16="http://schemas.microsoft.com/office/drawing/2014/main" id="{A3C2D5E4-D650-4404-9D62-F74FF7B8CE11}"/>
              </a:ext>
            </a:extLst>
          </p:cNvPr>
          <p:cNvGraphicFramePr>
            <a:graphicFrameLocks/>
          </p:cNvGraphicFramePr>
          <p:nvPr>
            <p:extLst>
              <p:ext uri="{D42A27DB-BD31-4B8C-83A1-F6EECF244321}">
                <p14:modId xmlns:p14="http://schemas.microsoft.com/office/powerpoint/2010/main" val="3624134086"/>
              </p:ext>
            </p:extLst>
          </p:nvPr>
        </p:nvGraphicFramePr>
        <p:xfrm>
          <a:off x="1167569" y="2165985"/>
          <a:ext cx="9814562" cy="3618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981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D6688-A6A6-424C-A316-FBE9707EB2FA}"/>
              </a:ext>
            </a:extLst>
          </p:cNvPr>
          <p:cNvSpPr>
            <a:spLocks noGrp="1"/>
          </p:cNvSpPr>
          <p:nvPr>
            <p:ph type="ctrTitle"/>
          </p:nvPr>
        </p:nvSpPr>
        <p:spPr>
          <a:xfrm>
            <a:off x="1524000" y="3369146"/>
            <a:ext cx="9144000" cy="521719"/>
          </a:xfrm>
        </p:spPr>
        <p:txBody>
          <a:bodyPr>
            <a:normAutofit fontScale="90000"/>
          </a:bodyPr>
          <a:lstStyle/>
          <a:p>
            <a:r>
              <a:rPr lang="fi-FI" dirty="0"/>
              <a:t>Kiitos!</a:t>
            </a:r>
            <a:br>
              <a:rPr lang="fi-FI" dirty="0"/>
            </a:br>
            <a:r>
              <a:rPr lang="fi-FI" sz="3600" dirty="0"/>
              <a:t>Vastanneet antoivat  </a:t>
            </a:r>
            <a:br>
              <a:rPr lang="fi-FI" sz="3600" dirty="0"/>
            </a:br>
            <a:r>
              <a:rPr lang="fi-FI" sz="3600" dirty="0"/>
              <a:t>Kuntoutusyrittäjille </a:t>
            </a:r>
            <a:r>
              <a:rPr lang="fi-FI" sz="3600" dirty="0" err="1"/>
              <a:t>nps</a:t>
            </a:r>
            <a:r>
              <a:rPr lang="fi-FI" sz="3600" dirty="0"/>
              <a:t> 8.</a:t>
            </a:r>
          </a:p>
        </p:txBody>
      </p:sp>
      <p:sp>
        <p:nvSpPr>
          <p:cNvPr id="3" name="Alaotsikko 2">
            <a:extLst>
              <a:ext uri="{FF2B5EF4-FFF2-40B4-BE49-F238E27FC236}">
                <a16:creationId xmlns:a16="http://schemas.microsoft.com/office/drawing/2014/main" id="{05CE4775-2344-3F4A-A574-F7A79F429F0D}"/>
              </a:ext>
            </a:extLst>
          </p:cNvPr>
          <p:cNvSpPr>
            <a:spLocks noGrp="1"/>
          </p:cNvSpPr>
          <p:nvPr>
            <p:ph type="subTitle" idx="1"/>
          </p:nvPr>
        </p:nvSpPr>
        <p:spPr>
          <a:xfrm>
            <a:off x="1524000" y="4715299"/>
            <a:ext cx="9144000" cy="1692788"/>
          </a:xfrm>
        </p:spPr>
        <p:txBody>
          <a:bodyPr/>
          <a:lstStyle/>
          <a:p>
            <a:r>
              <a:rPr lang="fi-FI" dirty="0"/>
              <a:t>Suomen Kuntoutusyrittäjät ry</a:t>
            </a:r>
          </a:p>
          <a:p>
            <a:r>
              <a:rPr lang="fi-FI" dirty="0"/>
              <a:t>Nuijamiestentie 5 B, 00400 HELSINKI, </a:t>
            </a:r>
          </a:p>
          <a:p>
            <a:r>
              <a:rPr lang="fi-FI" dirty="0"/>
              <a:t>Y-tunnus: 0356391-7</a:t>
            </a:r>
          </a:p>
        </p:txBody>
      </p:sp>
    </p:spTree>
    <p:extLst>
      <p:ext uri="{BB962C8B-B14F-4D97-AF65-F5344CB8AC3E}">
        <p14:creationId xmlns:p14="http://schemas.microsoft.com/office/powerpoint/2010/main" val="77731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A0E161-4642-554E-8A18-6411D5368045}"/>
              </a:ext>
            </a:extLst>
          </p:cNvPr>
          <p:cNvSpPr>
            <a:spLocks noGrp="1"/>
          </p:cNvSpPr>
          <p:nvPr>
            <p:ph type="title"/>
          </p:nvPr>
        </p:nvSpPr>
        <p:spPr/>
        <p:txBody>
          <a:bodyPr>
            <a:normAutofit/>
          </a:bodyPr>
          <a:lstStyle/>
          <a:p>
            <a:r>
              <a:rPr lang="fi-FI" sz="3100" dirty="0"/>
              <a:t>Yrityksen pääasiallinen toimiala </a:t>
            </a:r>
            <a:r>
              <a:rPr lang="fi-FI" sz="1800" dirty="0"/>
              <a:t>(n. 27)</a:t>
            </a:r>
          </a:p>
        </p:txBody>
      </p:sp>
      <p:graphicFrame>
        <p:nvGraphicFramePr>
          <p:cNvPr id="9" name="Sisällön paikkamerkki 8">
            <a:extLst>
              <a:ext uri="{FF2B5EF4-FFF2-40B4-BE49-F238E27FC236}">
                <a16:creationId xmlns:a16="http://schemas.microsoft.com/office/drawing/2014/main" id="{8F577872-D3CC-4CDF-85FB-C6DA2413D275}"/>
              </a:ext>
            </a:extLst>
          </p:cNvPr>
          <p:cNvGraphicFramePr>
            <a:graphicFrameLocks noGrp="1"/>
          </p:cNvGraphicFramePr>
          <p:nvPr>
            <p:ph idx="1"/>
            <p:extLst>
              <p:ext uri="{D42A27DB-BD31-4B8C-83A1-F6EECF244321}">
                <p14:modId xmlns:p14="http://schemas.microsoft.com/office/powerpoint/2010/main" val="554760270"/>
              </p:ext>
            </p:extLst>
          </p:nvPr>
        </p:nvGraphicFramePr>
        <p:xfrm>
          <a:off x="1074198" y="1717444"/>
          <a:ext cx="8771138" cy="4667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Kaavio 9">
            <a:extLst>
              <a:ext uri="{FF2B5EF4-FFF2-40B4-BE49-F238E27FC236}">
                <a16:creationId xmlns:a16="http://schemas.microsoft.com/office/drawing/2014/main" id="{8F577872-D3CC-4CDF-85FB-C6DA2413D275}"/>
              </a:ext>
            </a:extLst>
          </p:cNvPr>
          <p:cNvGraphicFramePr>
            <a:graphicFrameLocks/>
          </p:cNvGraphicFramePr>
          <p:nvPr>
            <p:extLst>
              <p:ext uri="{D42A27DB-BD31-4B8C-83A1-F6EECF244321}">
                <p14:modId xmlns:p14="http://schemas.microsoft.com/office/powerpoint/2010/main" val="469053914"/>
              </p:ext>
            </p:extLst>
          </p:nvPr>
        </p:nvGraphicFramePr>
        <p:xfrm>
          <a:off x="941032" y="1825625"/>
          <a:ext cx="10085033" cy="4450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48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8E47-6E59-3543-8A43-A01F98C1FD57}"/>
              </a:ext>
            </a:extLst>
          </p:cNvPr>
          <p:cNvSpPr>
            <a:spLocks noGrp="1"/>
          </p:cNvSpPr>
          <p:nvPr>
            <p:ph type="title"/>
          </p:nvPr>
        </p:nvSpPr>
        <p:spPr/>
        <p:txBody>
          <a:bodyPr/>
          <a:lstStyle/>
          <a:p>
            <a:r>
              <a:rPr lang="fi-FI" dirty="0"/>
              <a:t>Strategiakysymykset</a:t>
            </a:r>
          </a:p>
        </p:txBody>
      </p:sp>
    </p:spTree>
    <p:extLst>
      <p:ext uri="{BB962C8B-B14F-4D97-AF65-F5344CB8AC3E}">
        <p14:creationId xmlns:p14="http://schemas.microsoft.com/office/powerpoint/2010/main" val="198656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A0E161-4642-554E-8A18-6411D5368045}"/>
              </a:ext>
            </a:extLst>
          </p:cNvPr>
          <p:cNvSpPr>
            <a:spLocks noGrp="1"/>
          </p:cNvSpPr>
          <p:nvPr>
            <p:ph type="title"/>
          </p:nvPr>
        </p:nvSpPr>
        <p:spPr/>
        <p:txBody>
          <a:bodyPr>
            <a:noAutofit/>
          </a:bodyPr>
          <a:lstStyle/>
          <a:p>
            <a:r>
              <a:rPr lang="fi-FI" sz="2000" b="0" dirty="0"/>
              <a:t>Muutokset a) toimialalla, b) Kuntoutusyrittäjät ry:ssä ja c) yhteiskunnassa. Kuntoutusyrittäjien hallitus on tunnistanut näitä muutoksia ensiksi toimialalla (A), toiseksi Kuntoutusyrittäjät ry:ssä (B), ja kolmanneksi yhteiskunnassa (C).Arvioi, kuinka olennainen havaittu muutos mielestäsi on</a:t>
            </a:r>
            <a:br>
              <a:rPr lang="fi-FI" sz="2000" b="0" dirty="0"/>
            </a:br>
            <a:r>
              <a:rPr lang="fi-FI" sz="2000" b="0" dirty="0"/>
              <a:t>1 = Ei ole olennainen, 5 = Erittäin olennainen</a:t>
            </a:r>
            <a:endParaRPr lang="fi-FI" sz="2000" dirty="0"/>
          </a:p>
        </p:txBody>
      </p:sp>
      <p:sp>
        <p:nvSpPr>
          <p:cNvPr id="4" name="Tekstiruutu 3">
            <a:extLst>
              <a:ext uri="{FF2B5EF4-FFF2-40B4-BE49-F238E27FC236}">
                <a16:creationId xmlns:a16="http://schemas.microsoft.com/office/drawing/2014/main" id="{3F806C88-3921-4C57-BAF1-89AC6C79F0B8}"/>
              </a:ext>
            </a:extLst>
          </p:cNvPr>
          <p:cNvSpPr txBox="1"/>
          <p:nvPr/>
        </p:nvSpPr>
        <p:spPr>
          <a:xfrm rot="16200000">
            <a:off x="674868" y="2175358"/>
            <a:ext cx="834501" cy="253916"/>
          </a:xfrm>
          <a:prstGeom prst="rect">
            <a:avLst/>
          </a:prstGeom>
          <a:noFill/>
        </p:spPr>
        <p:txBody>
          <a:bodyPr wrap="square" rtlCol="0">
            <a:spAutoFit/>
          </a:bodyPr>
          <a:lstStyle/>
          <a:p>
            <a:pPr algn="ctr"/>
            <a:r>
              <a:rPr lang="fi-FI" sz="1050" dirty="0"/>
              <a:t>Keskiarvo</a:t>
            </a:r>
          </a:p>
        </p:txBody>
      </p:sp>
      <p:graphicFrame>
        <p:nvGraphicFramePr>
          <p:cNvPr id="12" name="Sisällön paikkamerkki 11">
            <a:extLst>
              <a:ext uri="{FF2B5EF4-FFF2-40B4-BE49-F238E27FC236}">
                <a16:creationId xmlns:a16="http://schemas.microsoft.com/office/drawing/2014/main" id="{A7CF393C-3AC0-411D-8A23-7B29E2553EAD}"/>
              </a:ext>
            </a:extLst>
          </p:cNvPr>
          <p:cNvGraphicFramePr>
            <a:graphicFrameLocks noGrp="1"/>
          </p:cNvGraphicFramePr>
          <p:nvPr>
            <p:ph idx="1"/>
            <p:extLst>
              <p:ext uri="{D42A27DB-BD31-4B8C-83A1-F6EECF244321}">
                <p14:modId xmlns:p14="http://schemas.microsoft.com/office/powerpoint/2010/main" val="2099870060"/>
              </p:ext>
            </p:extLst>
          </p:nvPr>
        </p:nvGraphicFramePr>
        <p:xfrm>
          <a:off x="146180" y="1963917"/>
          <a:ext cx="10515600" cy="1511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Kaavio 12">
            <a:extLst>
              <a:ext uri="{FF2B5EF4-FFF2-40B4-BE49-F238E27FC236}">
                <a16:creationId xmlns:a16="http://schemas.microsoft.com/office/drawing/2014/main" id="{4CB22052-2F10-4DC9-97CA-910D838477D7}"/>
              </a:ext>
            </a:extLst>
          </p:cNvPr>
          <p:cNvGraphicFramePr>
            <a:graphicFrameLocks/>
          </p:cNvGraphicFramePr>
          <p:nvPr>
            <p:extLst>
              <p:ext uri="{D42A27DB-BD31-4B8C-83A1-F6EECF244321}">
                <p14:modId xmlns:p14="http://schemas.microsoft.com/office/powerpoint/2010/main" val="462627298"/>
              </p:ext>
            </p:extLst>
          </p:nvPr>
        </p:nvGraphicFramePr>
        <p:xfrm>
          <a:off x="1530220" y="3429000"/>
          <a:ext cx="9346164" cy="1329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Kaavio 13">
            <a:extLst>
              <a:ext uri="{FF2B5EF4-FFF2-40B4-BE49-F238E27FC236}">
                <a16:creationId xmlns:a16="http://schemas.microsoft.com/office/drawing/2014/main" id="{8B43B934-7F46-4713-AE97-46C6916A33BE}"/>
              </a:ext>
            </a:extLst>
          </p:cNvPr>
          <p:cNvGraphicFramePr>
            <a:graphicFrameLocks/>
          </p:cNvGraphicFramePr>
          <p:nvPr>
            <p:extLst>
              <p:ext uri="{D42A27DB-BD31-4B8C-83A1-F6EECF244321}">
                <p14:modId xmlns:p14="http://schemas.microsoft.com/office/powerpoint/2010/main" val="633262021"/>
              </p:ext>
            </p:extLst>
          </p:nvPr>
        </p:nvGraphicFramePr>
        <p:xfrm>
          <a:off x="1422918" y="4758611"/>
          <a:ext cx="9346164" cy="14650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866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8">
            <a:extLst>
              <a:ext uri="{FF2B5EF4-FFF2-40B4-BE49-F238E27FC236}">
                <a16:creationId xmlns:a16="http://schemas.microsoft.com/office/drawing/2014/main" id="{8F577872-D3CC-4CDF-85FB-C6DA2413D275}"/>
              </a:ext>
            </a:extLst>
          </p:cNvPr>
          <p:cNvGraphicFramePr>
            <a:graphicFrameLocks noGrp="1"/>
          </p:cNvGraphicFramePr>
          <p:nvPr>
            <p:ph idx="1"/>
          </p:nvPr>
        </p:nvGraphicFramePr>
        <p:xfrm>
          <a:off x="1074198" y="1717444"/>
          <a:ext cx="8771138" cy="4667250"/>
        </p:xfrm>
        <a:graphic>
          <a:graphicData uri="http://schemas.openxmlformats.org/drawingml/2006/chart">
            <c:chart xmlns:c="http://schemas.openxmlformats.org/drawingml/2006/chart" xmlns:r="http://schemas.openxmlformats.org/officeDocument/2006/relationships" r:id="rId2"/>
          </a:graphicData>
        </a:graphic>
      </p:graphicFrame>
      <p:pic>
        <p:nvPicPr>
          <p:cNvPr id="4" name="Kuva 3">
            <a:extLst>
              <a:ext uri="{FF2B5EF4-FFF2-40B4-BE49-F238E27FC236}">
                <a16:creationId xmlns:a16="http://schemas.microsoft.com/office/drawing/2014/main" id="{0442B52D-DE3C-4C78-842A-E9AB3BFCD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146" y="1273517"/>
            <a:ext cx="9386655" cy="4635384"/>
          </a:xfrm>
          <a:prstGeom prst="rect">
            <a:avLst/>
          </a:prstGeom>
        </p:spPr>
      </p:pic>
      <p:sp>
        <p:nvSpPr>
          <p:cNvPr id="6" name="Suorakulmio 5">
            <a:extLst>
              <a:ext uri="{FF2B5EF4-FFF2-40B4-BE49-F238E27FC236}">
                <a16:creationId xmlns:a16="http://schemas.microsoft.com/office/drawing/2014/main" id="{8C835870-CC47-4328-B697-51B1B2ED4305}"/>
              </a:ext>
            </a:extLst>
          </p:cNvPr>
          <p:cNvSpPr/>
          <p:nvPr/>
        </p:nvSpPr>
        <p:spPr>
          <a:xfrm>
            <a:off x="1450019" y="240518"/>
            <a:ext cx="9667781" cy="923330"/>
          </a:xfrm>
          <a:prstGeom prst="rect">
            <a:avLst/>
          </a:prstGeom>
        </p:spPr>
        <p:txBody>
          <a:bodyPr wrap="square">
            <a:spAutoFit/>
          </a:bodyPr>
          <a:lstStyle/>
          <a:p>
            <a:r>
              <a:rPr lang="fi-FI" dirty="0"/>
              <a:t>Toivomme sinulta hetken aikaasi ja paneutumista asiaan. Mielipiteesi on meille tärkeä. Alla on kuva Kuntoutusyrittäjien hallituksen laatimasta vision muotoilusta Kuntoutusyrittäjille. Tutki visio-ideointia ja vastaa sen jälkeen.</a:t>
            </a:r>
          </a:p>
        </p:txBody>
      </p:sp>
    </p:spTree>
    <p:extLst>
      <p:ext uri="{BB962C8B-B14F-4D97-AF65-F5344CB8AC3E}">
        <p14:creationId xmlns:p14="http://schemas.microsoft.com/office/powerpoint/2010/main" val="139552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EF1E9-593E-644F-91CA-4FE873533012}"/>
              </a:ext>
            </a:extLst>
          </p:cNvPr>
          <p:cNvSpPr>
            <a:spLocks noGrp="1"/>
          </p:cNvSpPr>
          <p:nvPr>
            <p:ph type="title"/>
          </p:nvPr>
        </p:nvSpPr>
        <p:spPr>
          <a:xfrm>
            <a:off x="838200" y="365125"/>
            <a:ext cx="10515600" cy="1325563"/>
          </a:xfrm>
        </p:spPr>
        <p:txBody>
          <a:bodyPr>
            <a:normAutofit fontScale="90000"/>
          </a:bodyPr>
          <a:lstStyle/>
          <a:p>
            <a:r>
              <a:rPr lang="fi-FI" sz="4000" dirty="0"/>
              <a:t>Edellisen dian kuvan visio-ehdotuksista suosikkini on:</a:t>
            </a:r>
            <a:br>
              <a:rPr lang="fi-FI" dirty="0"/>
            </a:br>
            <a:endParaRPr lang="fi-FI" dirty="0"/>
          </a:p>
        </p:txBody>
      </p:sp>
      <p:sp>
        <p:nvSpPr>
          <p:cNvPr id="3" name="Sisällön paikkamerkki 2">
            <a:extLst>
              <a:ext uri="{FF2B5EF4-FFF2-40B4-BE49-F238E27FC236}">
                <a16:creationId xmlns:a16="http://schemas.microsoft.com/office/drawing/2014/main" id="{D5B71E5D-BD8D-5F48-AA02-BA2CBADB65B1}"/>
              </a:ext>
            </a:extLst>
          </p:cNvPr>
          <p:cNvSpPr>
            <a:spLocks noGrp="1"/>
          </p:cNvSpPr>
          <p:nvPr>
            <p:ph sz="half" idx="1"/>
          </p:nvPr>
        </p:nvSpPr>
        <p:spPr>
          <a:xfrm>
            <a:off x="838200" y="1376162"/>
            <a:ext cx="10338786" cy="5116713"/>
          </a:xfrm>
        </p:spPr>
        <p:txBody>
          <a:bodyPr>
            <a:noAutofit/>
          </a:bodyPr>
          <a:lstStyle/>
          <a:p>
            <a:pPr>
              <a:lnSpc>
                <a:spcPct val="100000"/>
              </a:lnSpc>
            </a:pPr>
            <a:r>
              <a:rPr lang="fi-FI" sz="1200" dirty="0"/>
              <a:t>Johtava/ neuvoa-antava kuntoutuksen edunvalvoja ja ensisijainen valinta kaikille kuntoutusyrittäjille</a:t>
            </a:r>
          </a:p>
          <a:p>
            <a:pPr>
              <a:lnSpc>
                <a:spcPct val="100000"/>
              </a:lnSpc>
            </a:pPr>
            <a:r>
              <a:rPr lang="fi-FI" sz="1200" dirty="0"/>
              <a:t>Valinnan vapaus</a:t>
            </a:r>
          </a:p>
          <a:p>
            <a:pPr>
              <a:lnSpc>
                <a:spcPct val="100000"/>
              </a:lnSpc>
            </a:pPr>
            <a:r>
              <a:rPr lang="fi-FI" sz="1200" dirty="0"/>
              <a:t>Vaikuttajana kuntoutuksen puolesta</a:t>
            </a:r>
          </a:p>
          <a:p>
            <a:pPr>
              <a:lnSpc>
                <a:spcPct val="100000"/>
              </a:lnSpc>
            </a:pPr>
            <a:r>
              <a:rPr lang="fi-FI" sz="1200" dirty="0"/>
              <a:t>Ihmisten pääsy haluamalleen ammattilaiselle vaivatta. Kuntoutuksen ammattilaiset helppo löytää ja raja-aidat julkisen puolen kanssa poistuneet.</a:t>
            </a:r>
          </a:p>
          <a:p>
            <a:pPr>
              <a:lnSpc>
                <a:spcPct val="100000"/>
              </a:lnSpc>
            </a:pPr>
            <a:r>
              <a:rPr lang="fi-FI" sz="1200" dirty="0"/>
              <a:t>Oikea kuntoutus oikeaan aikaan</a:t>
            </a:r>
          </a:p>
          <a:p>
            <a:pPr>
              <a:lnSpc>
                <a:spcPct val="100000"/>
              </a:lnSpc>
            </a:pPr>
            <a:r>
              <a:rPr lang="fi-FI" sz="1200" dirty="0"/>
              <a:t>Johtava kuntoutuksen suunnannäyttäjä ja ensisijainen valinta kaikille kuntoutusyrittäjille</a:t>
            </a:r>
          </a:p>
          <a:p>
            <a:pPr>
              <a:lnSpc>
                <a:spcPct val="100000"/>
              </a:lnSpc>
            </a:pPr>
            <a:r>
              <a:rPr lang="fi-FI" sz="1200" dirty="0"/>
              <a:t>valinnanvapaus</a:t>
            </a:r>
          </a:p>
          <a:p>
            <a:pPr>
              <a:lnSpc>
                <a:spcPct val="100000"/>
              </a:lnSpc>
            </a:pPr>
            <a:r>
              <a:rPr lang="fi-FI" sz="1200" dirty="0"/>
              <a:t>Kaikenkokoiset yritykset elinvoimaisia</a:t>
            </a:r>
          </a:p>
          <a:p>
            <a:pPr>
              <a:lnSpc>
                <a:spcPct val="100000"/>
              </a:lnSpc>
            </a:pPr>
            <a:r>
              <a:rPr lang="fi-FI" sz="1200" dirty="0"/>
              <a:t>Johtava kuntoutuksen suunnannäyttäjä ja ensisijainen valinta kuntoutusyrittäjille</a:t>
            </a:r>
          </a:p>
          <a:p>
            <a:pPr>
              <a:lnSpc>
                <a:spcPct val="100000"/>
              </a:lnSpc>
            </a:pPr>
            <a:r>
              <a:rPr lang="fi-FI" sz="1200" dirty="0"/>
              <a:t>Tietoisuutta kasvattava niin päättäjissä, yrittäjissä kuin asiakkaissa</a:t>
            </a:r>
          </a:p>
          <a:p>
            <a:pPr>
              <a:lnSpc>
                <a:spcPct val="100000"/>
              </a:lnSpc>
            </a:pPr>
            <a:r>
              <a:rPr lang="fi-FI" sz="1200" dirty="0"/>
              <a:t>Asiantuntevin yrittäjyysverkosto</a:t>
            </a:r>
          </a:p>
          <a:p>
            <a:pPr>
              <a:lnSpc>
                <a:spcPct val="100000"/>
              </a:lnSpc>
            </a:pPr>
            <a:r>
              <a:rPr lang="fi-FI" sz="1200" dirty="0"/>
              <a:t>vaikuttaja kuntoutuksen kentällä ylöspäin päättäjiin ja kokoava tiedottaja alaspäin yrittäjiin. Vuoropuhelu molempiin suuntiin helppoa.</a:t>
            </a:r>
          </a:p>
          <a:p>
            <a:pPr>
              <a:lnSpc>
                <a:spcPct val="100000"/>
              </a:lnSpc>
            </a:pPr>
            <a:r>
              <a:rPr lang="fi-FI" sz="1200" dirty="0"/>
              <a:t>Asiakas valitsee, yrittäjä kuntouttaa</a:t>
            </a:r>
          </a:p>
          <a:p>
            <a:pPr>
              <a:lnSpc>
                <a:spcPct val="100000"/>
              </a:lnSpc>
            </a:pPr>
            <a:r>
              <a:rPr lang="fi-FI" sz="1200" dirty="0"/>
              <a:t>yrittäjien keskusteluyhteys päättäjiin</a:t>
            </a:r>
          </a:p>
          <a:p>
            <a:pPr>
              <a:lnSpc>
                <a:spcPct val="100000"/>
              </a:lnSpc>
            </a:pPr>
            <a:r>
              <a:rPr lang="fi-FI" sz="1200" dirty="0"/>
              <a:t>yhteistyö</a:t>
            </a:r>
          </a:p>
          <a:p>
            <a:pPr>
              <a:lnSpc>
                <a:spcPct val="100000"/>
              </a:lnSpc>
            </a:pPr>
            <a:r>
              <a:rPr lang="fi-FI" sz="1200" dirty="0"/>
              <a:t>Johtava/neuvoa-antava kuntoutuksen edunvalvoja</a:t>
            </a:r>
          </a:p>
        </p:txBody>
      </p:sp>
    </p:spTree>
    <p:extLst>
      <p:ext uri="{BB962C8B-B14F-4D97-AF65-F5344CB8AC3E}">
        <p14:creationId xmlns:p14="http://schemas.microsoft.com/office/powerpoint/2010/main" val="817015529"/>
      </p:ext>
    </p:extLst>
  </p:cSld>
  <p:clrMapOvr>
    <a:masterClrMapping/>
  </p:clrMapOvr>
</p:sld>
</file>

<file path=ppt/theme/theme1.xml><?xml version="1.0" encoding="utf-8"?>
<a:theme xmlns:a="http://schemas.openxmlformats.org/drawingml/2006/main" name="Kuntoutusyrittäjät">
  <a:themeElements>
    <a:clrScheme name="Kuntoutusyrittäjät 1">
      <a:dk1>
        <a:srgbClr val="3B3092"/>
      </a:dk1>
      <a:lt1>
        <a:srgbClr val="FFFFFF"/>
      </a:lt1>
      <a:dk2>
        <a:srgbClr val="3B3092"/>
      </a:dk2>
      <a:lt2>
        <a:srgbClr val="FFFFFF"/>
      </a:lt2>
      <a:accent1>
        <a:srgbClr val="FFF350"/>
      </a:accent1>
      <a:accent2>
        <a:srgbClr val="F6A3BD"/>
      </a:accent2>
      <a:accent3>
        <a:srgbClr val="FFFFFF"/>
      </a:accent3>
      <a:accent4>
        <a:srgbClr val="FFFFFF"/>
      </a:accent4>
      <a:accent5>
        <a:srgbClr val="FFFFFF"/>
      </a:accent5>
      <a:accent6>
        <a:srgbClr val="FFFFFF"/>
      </a:accent6>
      <a:hlink>
        <a:srgbClr val="F6A3BD"/>
      </a:hlink>
      <a:folHlink>
        <a:srgbClr val="D591C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544021B0456D443A203C8E17D795CF9" ma:contentTypeVersion="12" ma:contentTypeDescription="Luo uusi asiakirja." ma:contentTypeScope="" ma:versionID="b50ba4fde8eabc4cde7c00295027207a">
  <xsd:schema xmlns:xsd="http://www.w3.org/2001/XMLSchema" xmlns:xs="http://www.w3.org/2001/XMLSchema" xmlns:p="http://schemas.microsoft.com/office/2006/metadata/properties" xmlns:ns2="fbfab725-149e-4188-bbd5-8a5b10357189" xmlns:ns3="173a5504-6c93-4c41-9e5e-e984a88bec76" targetNamespace="http://schemas.microsoft.com/office/2006/metadata/properties" ma:root="true" ma:fieldsID="4883c3243f2f1089f040ba897d5daad3" ns2:_="" ns3:_="">
    <xsd:import namespace="fbfab725-149e-4188-bbd5-8a5b10357189"/>
    <xsd:import namespace="173a5504-6c93-4c41-9e5e-e984a88bec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725-149e-4188-bbd5-8a5b10357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3a5504-6c93-4c41-9e5e-e984a88bec7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908E0-6F92-4BE8-83BD-B39AC36D64CC}">
  <ds:schemaRefs>
    <ds:schemaRef ds:uri="cf2d25e7-9c48-480f-80e5-a1683ed71c8d"/>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05aa4487-44a4-48bc-8ed7-13bbd03ff873"/>
  </ds:schemaRefs>
</ds:datastoreItem>
</file>

<file path=customXml/itemProps2.xml><?xml version="1.0" encoding="utf-8"?>
<ds:datastoreItem xmlns:ds="http://schemas.openxmlformats.org/officeDocument/2006/customXml" ds:itemID="{F0D61792-1358-494C-BDC8-79575FCAA4C6}">
  <ds:schemaRefs>
    <ds:schemaRef ds:uri="http://schemas.microsoft.com/sharepoint/v3/contenttype/forms"/>
  </ds:schemaRefs>
</ds:datastoreItem>
</file>

<file path=customXml/itemProps3.xml><?xml version="1.0" encoding="utf-8"?>
<ds:datastoreItem xmlns:ds="http://schemas.openxmlformats.org/officeDocument/2006/customXml" ds:itemID="{3EE4A4EB-5B06-427D-988C-A1FF19A9447E}"/>
</file>

<file path=docProps/app.xml><?xml version="1.0" encoding="utf-8"?>
<Properties xmlns="http://schemas.openxmlformats.org/officeDocument/2006/extended-properties" xmlns:vt="http://schemas.openxmlformats.org/officeDocument/2006/docPropsVTypes">
  <TotalTime>679</TotalTime>
  <Words>5058</Words>
  <Application>Microsoft Office PowerPoint</Application>
  <PresentationFormat>Laajakuva</PresentationFormat>
  <Paragraphs>323</Paragraphs>
  <Slides>46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46</vt:i4>
      </vt:variant>
    </vt:vector>
  </HeadingPairs>
  <TitlesOfParts>
    <vt:vector size="51" baseType="lpstr">
      <vt:lpstr>Arial</vt:lpstr>
      <vt:lpstr>Calibri</vt:lpstr>
      <vt:lpstr>Georgia</vt:lpstr>
      <vt:lpstr>Trebuchet MS</vt:lpstr>
      <vt:lpstr>Kuntoutusyrittäjät</vt:lpstr>
      <vt:lpstr>Strategiatyön avuksi  jäsenistöltä   </vt:lpstr>
      <vt:lpstr>Nykytila</vt:lpstr>
      <vt:lpstr>Mitä palveluja kuntoutusyrittäjänä odotat järjestöltäsi?  Kysymyksellä kartoitetaan, mitkä nykytilan palveluista ovat tärkeimmät helmet. Voit valita 3 vaihtoehtoa (n. 27)</vt:lpstr>
      <vt:lpstr>Mitkä seuraavista kuvaavat mielestäsi Kuntoutusyrittäjien tapaa toimia (valitse 3) (n. 27)</vt:lpstr>
      <vt:lpstr>Yrityksen pääasiallinen toimiala (n. 27)</vt:lpstr>
      <vt:lpstr>Strategiakysymykset</vt:lpstr>
      <vt:lpstr>Muutokset a) toimialalla, b) Kuntoutusyrittäjät ry:ssä ja c) yhteiskunnassa. Kuntoutusyrittäjien hallitus on tunnistanut näitä muutoksia ensiksi toimialalla (A), toiseksi Kuntoutusyrittäjät ry:ssä (B), ja kolmanneksi yhteiskunnassa (C).Arvioi, kuinka olennainen havaittu muutos mielestäsi on 1 = Ei ole olennainen, 5 = Erittäin olennainen</vt:lpstr>
      <vt:lpstr>PowerPoint-esitys</vt:lpstr>
      <vt:lpstr>Edellisen dian kuvan visio-ehdotuksista suosikkini on: </vt:lpstr>
      <vt:lpstr>Ei mikään, mielestäni Kuntoutusyrittäjien visiossa pitää olla: </vt:lpstr>
      <vt:lpstr>Suomen Kuntoutusyrittäjien toiminnan tärkeimmät kohderyhmät</vt:lpstr>
      <vt:lpstr>Edunvalvonta, toimialan tulevaisuuden näkymät</vt:lpstr>
      <vt:lpstr>Mitkä seuraavista väitteistä vastaavat ajatuksiasi kuntoutuksen markkinoista seuraavana viitenä vuotena?</vt:lpstr>
      <vt:lpstr>Mikä on oman yrityksesi näkökulmasta merkittävin este sille, etteivät asiakkaat pääse kuntoutukseen yritykseesi?</vt:lpstr>
      <vt:lpstr>Kuntoutuksessa usein julkinen terveydenhuolto on portti asiakkaan pääsylle kuntoutusyritysten palveluihin. Seuraavilla kysymyksellä haluamme löytää mahdollisia toimivia yhteistyön muotoja kentältä?  </vt:lpstr>
      <vt:lpstr>Mitkä ovat toimivan yhteistyön edellytykset nopean kuntoutuksen aloittamiselle? </vt:lpstr>
      <vt:lpstr>Mikä estää hyvää yhteistyötä? </vt:lpstr>
      <vt:lpstr>On ehdotettu, että Kuntoutusyrittäjien yksi tehtävä olisi auttaa kuntoutusyrittäjiä vaikuttamalla siihen, että kuntoutuksen markkina kasvaa ja kysyntä lisääntyy.  Mitä Kuntoutusyrittäjät voisi mielestäsi tehdä kuntoutuspalveluiden kysynnän edistämiseksi? </vt:lpstr>
      <vt:lpstr>jatkuu: </vt:lpstr>
      <vt:lpstr>Kuntoutusyrittäjät jäsenten verkostona</vt:lpstr>
      <vt:lpstr>Kenen kanssa haluat verkostoitua?</vt:lpstr>
      <vt:lpstr>Miten Kuntoutusyrittäjät voi tukea sinua verkostoitumaan?</vt:lpstr>
      <vt:lpstr>Etujärjestö vai palvelujärjestö? Kuntoutusyrittäjät valvoo jäsenten etua ja vaikuttaa, sekä tarjoaa palveluita jäsenilleen. Kumpi on sinulle merkittävämpi syy kuulua Kuntoutusyrittäjiin?</vt:lpstr>
      <vt:lpstr>Toiminnan rahoittaminen  Jäsenhuolto ja -hankinta on vuoden 2021 toimintasuunnitelman tärkeä osa, ja siihen panostetaan. Kuntoutusyrittäjien tuloista suurin osa tulee jäsenmaksuista. Muut, pienemmät tulonlähteet ovat vuokratuotot huoneistoista, osinko Suomen Kuntoutuskouluttajat Oy:stä, sekä kumppanuustuotot.  Jäsenmaksun rakenne perustuu jäsenyritysten henkilökunnan määrään. Jäsenyrityksissä työskenteleviä ammatinharjoittajia ei lueta jäsenmaksupohjaan. Ammatinharjoittajat voivat liittyä itse jäseniksi suoraan Kuntoutusyrittäjiin, ja maksaa yhden hengen yrityksen jäsenmaksua. Yrityksen eri toimipisteet eivät maksa erillistä jäsenmaksua. Näissä työskentelevä henkilömäärä luetaan mukaan varsinaisen jäsenen henkiltömäärään.   Kuntoutusyrittäjien jäsenmäärä on nyt suurempi kuin koskaan (hip hei!), mutta jäsenmaksutuotot ovat samanaikaisesti laskeneet.  Toimipistejäsenten, sekä ammatinharjoittajien määrä on kasvanut, varsinaisten jäsenten määrä ei vielä ole ennätyslukemissa.  Muina esillä olleina tulevaisuuden tulonlähteinä on mainittu julkinen hankerahoitus, sekä syvemmät kaupalliset kumppanuudet tai jopa liiketoiminta</vt:lpstr>
      <vt:lpstr>Mahdollinen  ehdotuksesi jäsenmäärän ja -maksujen ristiriitaisen kehityksen muuttamiseksi? </vt:lpstr>
      <vt:lpstr>Millainen jäsenmaksun määräytymisperuste olisi mielestäsi oikeudenmukaisin?</vt:lpstr>
      <vt:lpstr>Oppilaitosyhteistyö</vt:lpstr>
      <vt:lpstr>Millainen yhteistyö oppilaitosten kanssa kiinnostaisi sinua?</vt:lpstr>
      <vt:lpstr>Vapaa sana oppilaitosyhteistyöstä: </vt:lpstr>
      <vt:lpstr>Seurataanko yrityksessäsi kuntoutuksen vaikutusta? Miten? </vt:lpstr>
      <vt:lpstr>Jatkuu: </vt:lpstr>
      <vt:lpstr>Kuntoutuksen vaikuttavuus</vt:lpstr>
      <vt:lpstr>Minkälaiset kuntoutuksen vaikuttavuuden seurantatavat ovat hyviä, miksi? </vt:lpstr>
      <vt:lpstr>Minkälaiset seurantatavat ovat huonoja, miksi? </vt:lpstr>
      <vt:lpstr>Lisäksi haluan sanoa kuntoutuksen vaikuttavuuden mittaamisesta seuraavaa: </vt:lpstr>
      <vt:lpstr>Kuntoutuksen tunnettuuden parantaminen</vt:lpstr>
      <vt:lpstr>Keille annetun kuntoutuksen hyödyistä pitäisi puhua enemmän? </vt:lpstr>
      <vt:lpstr>Kuntoutuksen hyödyt, mistä ei nyt puhuta mielestäsi tarpeeksi? Mikä näkökulma jää liian vähälle huomiolle? </vt:lpstr>
      <vt:lpstr>Jatkuu </vt:lpstr>
      <vt:lpstr>Onko tarvetta valmistella työehtosopimusta Kuntoutusyrittäjille?  Työehtosopimuksella voidaan sopia henkilöstön työsuhteen ehdoista, kuten esimerkiksi palkoista ja lomista kollektiivisesti. Työehtosopimusta noudattaessaan työnantajan ei tarvitse sopia asioita jokaisen kanssa erikseen. Kuntoutusyrittäjät ei laadi työehtosopimuksia. Esille on tullut, tulisiko valmistella asiaa ja ryhtyä kuntoutustyönantajien neuvotteluosapuoleksi.  </vt:lpstr>
      <vt:lpstr>Kantani on,</vt:lpstr>
      <vt:lpstr>Kilpailija-analyysi</vt:lpstr>
      <vt:lpstr>Mitkä ovat mielestäsi yritystoimintaasi auttavat tahot ja mitä tietoa niistä hankit?(n. 27)</vt:lpstr>
      <vt:lpstr>Mikä saisi sinut keskittämään jäsenyytesi Kuntoutusyrittäjille?</vt:lpstr>
      <vt:lpstr>Strategisiksi tavoitteiksi on ehdolla alle listattuja asioita. Ilmoita tässä mahdollinen halukkuutesi olla mukana 1 tunnin Teams-työpajassa, missä teemaa jalostetaan</vt:lpstr>
      <vt:lpstr>Kiitos! Vastanneet antoivat   Kuntoutusyrittäjille nps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Tuomo Tilli</dc:creator>
  <cp:lastModifiedBy>Satu Grekin</cp:lastModifiedBy>
  <cp:revision>26</cp:revision>
  <cp:lastPrinted>2021-06-07T09:58:09Z</cp:lastPrinted>
  <dcterms:created xsi:type="dcterms:W3CDTF">2018-01-30T10:38:01Z</dcterms:created>
  <dcterms:modified xsi:type="dcterms:W3CDTF">2021-06-07T10:00:13Z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0x0101000544021B0456D443A203C8E17D795CF9</vt:lpwstr>
  </property>
</Properties>
</file>