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0" r:id="rId7"/>
    <p:sldId id="272" r:id="rId8"/>
    <p:sldId id="371" r:id="rId9"/>
    <p:sldId id="373" r:id="rId10"/>
    <p:sldId id="383" r:id="rId11"/>
    <p:sldId id="277" r:id="rId12"/>
    <p:sldId id="283" r:id="rId13"/>
    <p:sldId id="284" r:id="rId14"/>
    <p:sldId id="279" r:id="rId15"/>
    <p:sldId id="281" r:id="rId16"/>
    <p:sldId id="269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62BDA-386B-49F0-B67D-35F1C2E4FBD3}" v="17" dt="2020-10-09T11:22:17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dirty="0"/>
              <a:t>Jos eduskuntavaalit</a:t>
            </a:r>
            <a:r>
              <a:rPr lang="fi-FI" baseline="0" dirty="0"/>
              <a:t> olisivat nyt, minkä puolueen ehdokasta äänestäisit?</a:t>
            </a:r>
            <a:endParaRPr lang="fi-FI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6973152556791946"/>
          <c:y val="0.16192147856517941"/>
          <c:w val="0.66970968263137909"/>
          <c:h val="0.658380784684595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'Jos eduskuntavaalit olisiv (11)'!$AA$32</c:f>
              <c:strCache>
                <c:ptCount val="1"/>
                <c:pt idx="0">
                  <c:v>Kaikki vastaajat (n=1028)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'Jos eduskuntavaalit olisiv (11)'!$Z$33:$Z$44</c:f>
              <c:strCache>
                <c:ptCount val="12"/>
                <c:pt idx="0">
                  <c:v>Perussuomalaiset</c:v>
                </c:pt>
                <c:pt idx="1">
                  <c:v>Vihreät</c:v>
                </c:pt>
                <c:pt idx="2">
                  <c:v>Sosialidemokraattinen Puolue (SDP)</c:v>
                </c:pt>
                <c:pt idx="3">
                  <c:v>Kokoomus</c:v>
                </c:pt>
                <c:pt idx="4">
                  <c:v>Keskusta</c:v>
                </c:pt>
                <c:pt idx="5">
                  <c:v>Vasemmistoliitto</c:v>
                </c:pt>
                <c:pt idx="6">
                  <c:v>Kristillisdemokraatit</c:v>
                </c:pt>
                <c:pt idx="7">
                  <c:v>Liike Nyt</c:v>
                </c:pt>
                <c:pt idx="8">
                  <c:v>Ruotsalainen kansanpuolue (RKP)</c:v>
                </c:pt>
                <c:pt idx="9">
                  <c:v>En äänestäisi lainkaan</c:v>
                </c:pt>
                <c:pt idx="10">
                  <c:v>En osaa sanoa</c:v>
                </c:pt>
                <c:pt idx="11">
                  <c:v>Jokin muu, mikä?</c:v>
                </c:pt>
              </c:strCache>
            </c:strRef>
          </c:cat>
          <c:val>
            <c:numRef>
              <c:f>'Jos eduskuntavaalit olisiv (11)'!$AA$33:$AA$44</c:f>
              <c:numCache>
                <c:formatCode>0%</c:formatCode>
                <c:ptCount val="12"/>
                <c:pt idx="0">
                  <c:v>0.18859423069171272</c:v>
                </c:pt>
                <c:pt idx="1">
                  <c:v>0.15373711116632963</c:v>
                </c:pt>
                <c:pt idx="2">
                  <c:v>0.12259484823878046</c:v>
                </c:pt>
                <c:pt idx="3">
                  <c:v>0.10560896097093697</c:v>
                </c:pt>
                <c:pt idx="4">
                  <c:v>5.7009259699493352E-2</c:v>
                </c:pt>
                <c:pt idx="5">
                  <c:v>4.5543877565143831E-2</c:v>
                </c:pt>
                <c:pt idx="6">
                  <c:v>1.6730833028164371E-2</c:v>
                </c:pt>
                <c:pt idx="7">
                  <c:v>1.5998181922396146E-2</c:v>
                </c:pt>
                <c:pt idx="8">
                  <c:v>1.1216739273128081E-2</c:v>
                </c:pt>
                <c:pt idx="9">
                  <c:v>4.5111420632105229E-2</c:v>
                </c:pt>
                <c:pt idx="10">
                  <c:v>0.22204038233507678</c:v>
                </c:pt>
                <c:pt idx="11">
                  <c:v>1.581415447673239E-2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EA-402B-A5AF-93AB958F2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sz="1600" b="0" i="0" u="none" strike="noStrike" baseline="0" dirty="0">
                <a:effectLst/>
              </a:rPr>
              <a:t>Jos eduskuntavaalit olisivat nyt, minkä puolueen ehdokasta äänestäisit?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935164966029111"/>
          <c:y val="0.10883593100961914"/>
          <c:w val="0.54592471159638767"/>
          <c:h val="0.722083505321622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'Jos eduskuntavaalit olisiv (11)'!$O$1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54AE0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'Jos eduskuntavaalit olisiv (11)'!$M$2:$M$12</c:f>
              <c:strCache>
                <c:ptCount val="11"/>
                <c:pt idx="0">
                  <c:v>Perussuomalaiset</c:v>
                </c:pt>
                <c:pt idx="1">
                  <c:v>Vihreät</c:v>
                </c:pt>
                <c:pt idx="2">
                  <c:v>Sosialidemokraattinen Puolue (SDP)</c:v>
                </c:pt>
                <c:pt idx="3">
                  <c:v>Kokoomus</c:v>
                </c:pt>
                <c:pt idx="4">
                  <c:v>Keskusta</c:v>
                </c:pt>
                <c:pt idx="5">
                  <c:v>Vasemmistoliitto</c:v>
                </c:pt>
                <c:pt idx="6">
                  <c:v>Kristillisdemokraatit</c:v>
                </c:pt>
                <c:pt idx="7">
                  <c:v>Liike Nyt</c:v>
                </c:pt>
                <c:pt idx="8">
                  <c:v>Ruotsalainen kansanpuolue (RKP)</c:v>
                </c:pt>
                <c:pt idx="9">
                  <c:v>En äänestäisi lainkaan</c:v>
                </c:pt>
                <c:pt idx="10">
                  <c:v>En osaa sanoa</c:v>
                </c:pt>
              </c:strCache>
            </c:strRef>
          </c:cat>
          <c:val>
            <c:numRef>
              <c:f>'Jos eduskuntavaalit olisiv (11)'!$O$2:$O$12</c:f>
              <c:numCache>
                <c:formatCode>0%</c:formatCode>
                <c:ptCount val="11"/>
                <c:pt idx="0">
                  <c:v>0.28999999165534973</c:v>
                </c:pt>
                <c:pt idx="1">
                  <c:v>7.9999998211860657E-2</c:v>
                </c:pt>
                <c:pt idx="2">
                  <c:v>0.11999999731779099</c:v>
                </c:pt>
                <c:pt idx="3">
                  <c:v>0.14000000059604645</c:v>
                </c:pt>
                <c:pt idx="4">
                  <c:v>5.9999998658895493E-2</c:v>
                </c:pt>
                <c:pt idx="5">
                  <c:v>2.9999999329447746E-2</c:v>
                </c:pt>
                <c:pt idx="6">
                  <c:v>1.9999999552965164E-2</c:v>
                </c:pt>
                <c:pt idx="7">
                  <c:v>1.9999999552965164E-2</c:v>
                </c:pt>
                <c:pt idx="8">
                  <c:v>9.9999997764825821E-3</c:v>
                </c:pt>
                <c:pt idx="9">
                  <c:v>5.000000074505806E-2</c:v>
                </c:pt>
                <c:pt idx="10">
                  <c:v>0.15999999642372131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F9-452B-86F8-FF1E79E5A261}"/>
            </c:ext>
          </c:extLst>
        </c:ser>
        <c:ser>
          <c:idx val="1"/>
          <c:order val="1"/>
          <c:tx>
            <c:strRef>
              <c:f>'Jos eduskuntavaalit olisiv (11)'!$P$1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198B97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'Jos eduskuntavaalit olisiv (11)'!$M$2:$M$12</c:f>
              <c:strCache>
                <c:ptCount val="11"/>
                <c:pt idx="0">
                  <c:v>Perussuomalaiset</c:v>
                </c:pt>
                <c:pt idx="1">
                  <c:v>Vihreät</c:v>
                </c:pt>
                <c:pt idx="2">
                  <c:v>Sosialidemokraattinen Puolue (SDP)</c:v>
                </c:pt>
                <c:pt idx="3">
                  <c:v>Kokoomus</c:v>
                </c:pt>
                <c:pt idx="4">
                  <c:v>Keskusta</c:v>
                </c:pt>
                <c:pt idx="5">
                  <c:v>Vasemmistoliitto</c:v>
                </c:pt>
                <c:pt idx="6">
                  <c:v>Kristillisdemokraatit</c:v>
                </c:pt>
                <c:pt idx="7">
                  <c:v>Liike Nyt</c:v>
                </c:pt>
                <c:pt idx="8">
                  <c:v>Ruotsalainen kansanpuolue (RKP)</c:v>
                </c:pt>
                <c:pt idx="9">
                  <c:v>En äänestäisi lainkaan</c:v>
                </c:pt>
                <c:pt idx="10">
                  <c:v>En osaa sanoa</c:v>
                </c:pt>
              </c:strCache>
            </c:strRef>
          </c:cat>
          <c:val>
            <c:numRef>
              <c:f>'Jos eduskuntavaalit olisiv (11)'!$P$2:$P$12</c:f>
              <c:numCache>
                <c:formatCode>0%</c:formatCode>
                <c:ptCount val="11"/>
                <c:pt idx="0">
                  <c:v>0.10000000149011612</c:v>
                </c:pt>
                <c:pt idx="1">
                  <c:v>0.23999999463558197</c:v>
                </c:pt>
                <c:pt idx="2">
                  <c:v>0.12999999523162842</c:v>
                </c:pt>
                <c:pt idx="3">
                  <c:v>7.9999998211860657E-2</c:v>
                </c:pt>
                <c:pt idx="4">
                  <c:v>3.9999999105930328E-2</c:v>
                </c:pt>
                <c:pt idx="5">
                  <c:v>7.0000000298023224E-2</c:v>
                </c:pt>
                <c:pt idx="6">
                  <c:v>9.9999997764825821E-3</c:v>
                </c:pt>
                <c:pt idx="7">
                  <c:v>9.9999997764825821E-3</c:v>
                </c:pt>
                <c:pt idx="8">
                  <c:v>1.9999999552965164E-2</c:v>
                </c:pt>
                <c:pt idx="9">
                  <c:v>2.9999999329447746E-2</c:v>
                </c:pt>
                <c:pt idx="10">
                  <c:v>0.25999999046325684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F9-452B-86F8-FF1E79E5A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sz="1600" b="0" i="0" u="none" strike="noStrike" baseline="0"/>
              <a:t>Mitä puolueiden pitäisi tehdä, että niiden toiminta kiinnostaisi sinua nykyistä enemmän? Valitse enintään 5 sinulle tärkeintä asiaa.</a:t>
            </a:r>
            <a:endParaRPr lang="fi-FI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8556173147508425"/>
          <c:y val="0.12602007836101475"/>
          <c:w val="0.45387947672421436"/>
          <c:h val="0.732668137898801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'Mitä puolueiden pitäisi te (15)'!$Z$42</c:f>
              <c:strCache>
                <c:ptCount val="1"/>
                <c:pt idx="0">
                  <c:v>Kaikki vastaajat (n=1028)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'Mitä puolueiden pitäisi te (15)'!$Y$43:$Y$53</c:f>
              <c:strCache>
                <c:ptCount val="11"/>
                <c:pt idx="0">
                  <c:v>Keskittyä etsimään ratkaisuja Suomen suuriin ongelmiin ja haasteisiin</c:v>
                </c:pt>
                <c:pt idx="1">
                  <c:v>Tuoda selkeämmin esiin omat, muista puolueista erottuvat tavoitteensa</c:v>
                </c:pt>
                <c:pt idx="2">
                  <c:v>Viestiä selkeästi asioista niin, että ymmärrän</c:v>
                </c:pt>
                <c:pt idx="3">
                  <c:v>Etsiä ratkaisuja nuorille tärkeisiin asioihin</c:v>
                </c:pt>
                <c:pt idx="4">
                  <c:v>Keskittyä etsimään ratkaisuja koko maailman suuriin ongelmiin ja haasteisiin</c:v>
                </c:pt>
                <c:pt idx="5">
                  <c:v>Tehdä kansalaisille kyselyitä ja äänestyksiä ja rakentaa erilaisia alustoja yhteydenpitoa ja mielipiteenvaihtoa varten</c:v>
                </c:pt>
                <c:pt idx="6">
                  <c:v>Yksinkertaistaa ja selkeyttää toimintatapojaan</c:v>
                </c:pt>
                <c:pt idx="7">
                  <c:v>Toimia nykyistä enemmän sosiaalisessa mediassa</c:v>
                </c:pt>
                <c:pt idx="8">
                  <c:v>Tulla nuorten luo sinne, missä nuoret luonnostaan jo ovat (koulu, oppilaitokset, harrastukset, työpaikat)</c:v>
                </c:pt>
                <c:pt idx="9">
                  <c:v>Nostaa esille nuoria poliitikkoja ja muita vaikuttajia</c:v>
                </c:pt>
                <c:pt idx="10">
                  <c:v>Järjestää mahdollisuuksia vaikuttaa nopeasti ajankohtaisiin, yksittäisiin asioihin</c:v>
                </c:pt>
              </c:strCache>
            </c:strRef>
          </c:cat>
          <c:val>
            <c:numRef>
              <c:f>'Mitä puolueiden pitäisi te (15)'!$Z$43:$Z$53</c:f>
              <c:numCache>
                <c:formatCode>0%</c:formatCode>
                <c:ptCount val="11"/>
                <c:pt idx="0">
                  <c:v>0.52768138438581325</c:v>
                </c:pt>
                <c:pt idx="1">
                  <c:v>0.46303565681759173</c:v>
                </c:pt>
                <c:pt idx="2">
                  <c:v>0.3945145837017342</c:v>
                </c:pt>
                <c:pt idx="3">
                  <c:v>0.35204540145179519</c:v>
                </c:pt>
                <c:pt idx="4">
                  <c:v>0.23159960728410772</c:v>
                </c:pt>
                <c:pt idx="5">
                  <c:v>0.22976356847078069</c:v>
                </c:pt>
                <c:pt idx="6">
                  <c:v>0.2115435089874215</c:v>
                </c:pt>
                <c:pt idx="7">
                  <c:v>0.20775229017031249</c:v>
                </c:pt>
                <c:pt idx="8">
                  <c:v>0.19686708722814839</c:v>
                </c:pt>
                <c:pt idx="9">
                  <c:v>0.17036015197924248</c:v>
                </c:pt>
                <c:pt idx="10">
                  <c:v>0.1636324997724288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EF-4AA3-8E7C-EA3A5E281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39294992981644561"/>
          <c:y val="0.94731567644953496"/>
          <c:w val="0.21410001540751761"/>
          <c:h val="4.328004357158876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/>
              <a:t>Puolueen arvot ovat lähellä minun arvojani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3272445124850435"/>
          <c:w val="0.72366725917001962"/>
          <c:h val="0.682269304923480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Taul1!$B$12</c:f>
              <c:strCache>
                <c:ptCount val="1"/>
                <c:pt idx="0">
                  <c:v>Kaikki vastaajat (n=1028)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Vihreät</c:v>
                </c:pt>
                <c:pt idx="1">
                  <c:v>Perussuomalaiset</c:v>
                </c:pt>
                <c:pt idx="2">
                  <c:v>SDP</c:v>
                </c:pt>
                <c:pt idx="3">
                  <c:v>Kokoomus</c:v>
                </c:pt>
                <c:pt idx="4">
                  <c:v>Vasemmistoliitto</c:v>
                </c:pt>
                <c:pt idx="5">
                  <c:v>Keskusta</c:v>
                </c:pt>
                <c:pt idx="6">
                  <c:v>Liike Nyt</c:v>
                </c:pt>
                <c:pt idx="7">
                  <c:v>KD</c:v>
                </c:pt>
                <c:pt idx="8">
                  <c:v>RKP</c:v>
                </c:pt>
              </c:strCache>
            </c:strRef>
          </c:cat>
          <c:val>
            <c:numRef>
              <c:f>Taul1!$B$2:$B$10</c:f>
              <c:numCache>
                <c:formatCode>0%</c:formatCode>
                <c:ptCount val="9"/>
                <c:pt idx="0">
                  <c:v>0.35661912588507516</c:v>
                </c:pt>
                <c:pt idx="1">
                  <c:v>0.29589611211896993</c:v>
                </c:pt>
                <c:pt idx="2">
                  <c:v>0.27671499056555421</c:v>
                </c:pt>
                <c:pt idx="3">
                  <c:v>0.23112732129527863</c:v>
                </c:pt>
                <c:pt idx="4">
                  <c:v>0.17818477497140137</c:v>
                </c:pt>
                <c:pt idx="5">
                  <c:v>0.16229123479154922</c:v>
                </c:pt>
                <c:pt idx="6">
                  <c:v>7.3066105221651134E-2</c:v>
                </c:pt>
                <c:pt idx="7">
                  <c:v>4.6475212970163104E-2</c:v>
                </c:pt>
                <c:pt idx="8">
                  <c:v>4.6038417180417998E-2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F-4913-86F6-2F4BD6DA6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ax val="0.5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dirty="0"/>
              <a:t>Ymmärrän, mitä puolue puhuu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0618165098307636"/>
          <c:w val="0.72366725917001962"/>
          <c:h val="0.759243425693221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Taul1!$V$13</c:f>
              <c:strCache>
                <c:ptCount val="1"/>
                <c:pt idx="0">
                  <c:v>Kaikki vastaajat (n=1028)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Taul1!$O$2:$O$10</c:f>
              <c:strCache>
                <c:ptCount val="9"/>
                <c:pt idx="0">
                  <c:v>Vihreät</c:v>
                </c:pt>
                <c:pt idx="1">
                  <c:v>Perussuomalaiset</c:v>
                </c:pt>
                <c:pt idx="2">
                  <c:v>SDP</c:v>
                </c:pt>
                <c:pt idx="3">
                  <c:v>Kokoomus</c:v>
                </c:pt>
                <c:pt idx="4">
                  <c:v>Vasemmistoliitto</c:v>
                </c:pt>
                <c:pt idx="5">
                  <c:v>Keskusta</c:v>
                </c:pt>
                <c:pt idx="6">
                  <c:v>Liike Nyt</c:v>
                </c:pt>
                <c:pt idx="7">
                  <c:v>RKP</c:v>
                </c:pt>
                <c:pt idx="8">
                  <c:v>KD</c:v>
                </c:pt>
              </c:strCache>
            </c:strRef>
          </c:cat>
          <c:val>
            <c:numRef>
              <c:f>Taul1!$P$2:$P$10</c:f>
              <c:numCache>
                <c:formatCode>0%</c:formatCode>
                <c:ptCount val="9"/>
                <c:pt idx="0">
                  <c:v>0.37952215518819088</c:v>
                </c:pt>
                <c:pt idx="1">
                  <c:v>0.3638291607614656</c:v>
                </c:pt>
                <c:pt idx="2">
                  <c:v>0.31357317914573868</c:v>
                </c:pt>
                <c:pt idx="3">
                  <c:v>0.28248651794924545</c:v>
                </c:pt>
                <c:pt idx="4">
                  <c:v>0.22809885046456757</c:v>
                </c:pt>
                <c:pt idx="5">
                  <c:v>0.2098070675274564</c:v>
                </c:pt>
                <c:pt idx="6">
                  <c:v>0.10864293778112107</c:v>
                </c:pt>
                <c:pt idx="7">
                  <c:v>0.10067255866188581</c:v>
                </c:pt>
                <c:pt idx="8">
                  <c:v>9.3192875580190918E-2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00-4492-B650-4096B1166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ax val="0.5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dirty="0"/>
              <a:t>Puolue kertoo rehellisesti tavoitteistaan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1149021103616195"/>
          <c:w val="0.72366725917001962"/>
          <c:h val="0.7327006254277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Taul1!$V$13</c:f>
              <c:strCache>
                <c:ptCount val="1"/>
                <c:pt idx="0">
                  <c:v>Kaikki vastaajat (n=1028)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Taul1!$M$2:$M$10</c:f>
              <c:strCache>
                <c:ptCount val="9"/>
                <c:pt idx="0">
                  <c:v>Perussuomalaiset</c:v>
                </c:pt>
                <c:pt idx="1">
                  <c:v>Vihreät</c:v>
                </c:pt>
                <c:pt idx="2">
                  <c:v>SDP</c:v>
                </c:pt>
                <c:pt idx="3">
                  <c:v>Vasemmistoliitto</c:v>
                </c:pt>
                <c:pt idx="4">
                  <c:v>Kokoomus</c:v>
                </c:pt>
                <c:pt idx="5">
                  <c:v>Keskusta</c:v>
                </c:pt>
                <c:pt idx="6">
                  <c:v>Liike Nyt</c:v>
                </c:pt>
                <c:pt idx="7">
                  <c:v>KD</c:v>
                </c:pt>
                <c:pt idx="8">
                  <c:v>RKP</c:v>
                </c:pt>
              </c:strCache>
            </c:strRef>
          </c:cat>
          <c:val>
            <c:numRef>
              <c:f>Taul1!$N$2:$N$10</c:f>
              <c:numCache>
                <c:formatCode>0%</c:formatCode>
                <c:ptCount val="9"/>
                <c:pt idx="0">
                  <c:v>0.40987250536308667</c:v>
                </c:pt>
                <c:pt idx="1">
                  <c:v>0.29323755365148785</c:v>
                </c:pt>
                <c:pt idx="2">
                  <c:v>0.24533821780115045</c:v>
                </c:pt>
                <c:pt idx="3">
                  <c:v>0.21478122331173172</c:v>
                </c:pt>
                <c:pt idx="4">
                  <c:v>0.20502329532357436</c:v>
                </c:pt>
                <c:pt idx="5">
                  <c:v>0.14919064675269447</c:v>
                </c:pt>
                <c:pt idx="6">
                  <c:v>9.5108823500525408E-2</c:v>
                </c:pt>
                <c:pt idx="7">
                  <c:v>9.2411119598226038E-2</c:v>
                </c:pt>
                <c:pt idx="8">
                  <c:v>9.0403502067706074E-2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90-491E-90FA-FDFF6AA3F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dirty="0"/>
              <a:t>Puolue puhuu nuorille tärkeistä asioista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1945305111579035"/>
          <c:w val="0.72366725917001962"/>
          <c:h val="0.724737785348165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Taul1!$B$12</c:f>
              <c:strCache>
                <c:ptCount val="1"/>
                <c:pt idx="0">
                  <c:v>Kaikki vastaajat (n=1028)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Taul1!$E$2:$E$10</c:f>
              <c:strCache>
                <c:ptCount val="9"/>
                <c:pt idx="0">
                  <c:v>Vihreät</c:v>
                </c:pt>
                <c:pt idx="1">
                  <c:v>SDP</c:v>
                </c:pt>
                <c:pt idx="2">
                  <c:v>Vasemmistoliitto</c:v>
                </c:pt>
                <c:pt idx="3">
                  <c:v>Perussuomalaiset</c:v>
                </c:pt>
                <c:pt idx="4">
                  <c:v>Kokoomus</c:v>
                </c:pt>
                <c:pt idx="5">
                  <c:v>Keskusta</c:v>
                </c:pt>
                <c:pt idx="6">
                  <c:v>Liike Nyt</c:v>
                </c:pt>
                <c:pt idx="7">
                  <c:v>RKP</c:v>
                </c:pt>
                <c:pt idx="8">
                  <c:v>KD</c:v>
                </c:pt>
              </c:strCache>
            </c:strRef>
          </c:cat>
          <c:val>
            <c:numRef>
              <c:f>Taul1!$F$2:$F$10</c:f>
              <c:numCache>
                <c:formatCode>0%</c:formatCode>
                <c:ptCount val="9"/>
                <c:pt idx="0">
                  <c:v>0.45834992964177468</c:v>
                </c:pt>
                <c:pt idx="1">
                  <c:v>0.24311054233214524</c:v>
                </c:pt>
                <c:pt idx="2">
                  <c:v>0.2320363361567308</c:v>
                </c:pt>
                <c:pt idx="3">
                  <c:v>0.20945260493123144</c:v>
                </c:pt>
                <c:pt idx="4">
                  <c:v>0.18533541217133115</c:v>
                </c:pt>
                <c:pt idx="5">
                  <c:v>0.14037714560796466</c:v>
                </c:pt>
                <c:pt idx="6">
                  <c:v>8.4131121751753746E-2</c:v>
                </c:pt>
                <c:pt idx="7">
                  <c:v>4.8499361084268118E-2</c:v>
                </c:pt>
                <c:pt idx="8">
                  <c:v>3.956998657868166E-2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A-4171-844F-118DA4A08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dirty="0"/>
              <a:t>Puolueella on tarvittaessa rohkeutta tehdä vaikeita ja epäsuosittuja asioita ja päätöksiä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3803301130158996"/>
          <c:w val="0.72366725917001962"/>
          <c:h val="0.711466385215451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Taul1!$V$13</c:f>
              <c:strCache>
                <c:ptCount val="1"/>
                <c:pt idx="0">
                  <c:v>Kaikki vastaajat (n=1028)</c:v>
                </c:pt>
              </c:strCache>
            </c:strRef>
          </c:tx>
          <c:spPr>
            <a:solidFill>
              <a:srgbClr val="0057A5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Taul1!$I$2:$I$10</c:f>
              <c:strCache>
                <c:ptCount val="9"/>
                <c:pt idx="0">
                  <c:v>Perussuomalaiset</c:v>
                </c:pt>
                <c:pt idx="1">
                  <c:v>Vihreät</c:v>
                </c:pt>
                <c:pt idx="2">
                  <c:v>Kokoomus</c:v>
                </c:pt>
                <c:pt idx="3">
                  <c:v>SDP</c:v>
                </c:pt>
                <c:pt idx="4">
                  <c:v>Keskusta</c:v>
                </c:pt>
                <c:pt idx="5">
                  <c:v>Vasemmistoliitto</c:v>
                </c:pt>
                <c:pt idx="6">
                  <c:v>Liike Nyt</c:v>
                </c:pt>
                <c:pt idx="7">
                  <c:v>KD</c:v>
                </c:pt>
                <c:pt idx="8">
                  <c:v>RKP</c:v>
                </c:pt>
              </c:strCache>
            </c:strRef>
          </c:cat>
          <c:val>
            <c:numRef>
              <c:f>Taul1!$J$2:$J$10</c:f>
              <c:numCache>
                <c:formatCode>0%</c:formatCode>
                <c:ptCount val="9"/>
                <c:pt idx="0">
                  <c:v>0.4186092376745213</c:v>
                </c:pt>
                <c:pt idx="1">
                  <c:v>0.25057835595446032</c:v>
                </c:pt>
                <c:pt idx="2">
                  <c:v>0.24234883001532795</c:v>
                </c:pt>
                <c:pt idx="3">
                  <c:v>0.22501926488694249</c:v>
                </c:pt>
                <c:pt idx="4">
                  <c:v>0.18340670956602989</c:v>
                </c:pt>
                <c:pt idx="5">
                  <c:v>0.18159576305749775</c:v>
                </c:pt>
                <c:pt idx="6">
                  <c:v>7.7670081581037193E-2</c:v>
                </c:pt>
                <c:pt idx="7">
                  <c:v>5.5008135904141282E-2</c:v>
                </c:pt>
                <c:pt idx="8">
                  <c:v>4.6030742533892374E-2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3A-47BF-B7EF-6CB9904BF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1CC159-FD5C-4461-9B0D-DABBF3B52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299E700-524E-446D-B252-005C7486A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C7F40D-45C4-476B-8979-FEB7EDC9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C6D4-58FE-4D21-884C-8B6C4AA9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0FDE1C-1E13-44BC-A304-94012A98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66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D9D511-A97C-4BCD-986A-3BE5C6D2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55C663A-B740-4BD9-B7D2-0654CBB2C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B22FE5-A956-4DF4-A5FF-AD74033C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60ABB3-0188-43AE-AAAB-ED8E3F09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F50BBF-66A6-4163-A02C-98E13239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136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E1C81A7-2D02-4063-BD33-1AE1F2068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0E08530-CFE4-44AB-AE67-28F51FBB5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611039-01C4-45ED-AAEB-23E7B93AA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6B17CB-0DBF-43FF-BECC-03AD8984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C37563-7911-42FB-8561-84162B93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52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2B3EF0-7495-4F66-896A-F3E0FCB7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8A8666-186F-48DF-BB84-637CB385A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E6CE10-80CB-4D76-A184-E7DF693A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8C59AB-7498-4059-83F1-E419BB875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7A3644-A803-4B62-9E75-D891DBA8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8F1E49-87C2-43FD-9823-AEA3AE42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CF00F9C-5675-4D46-AB9B-55DBFC046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D424E6-136A-43B3-A0CD-EA841374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1439C2-BD43-4D21-94CF-C74517A00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80949EA-8316-42E8-8C1D-ECC0B429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919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60ED0E-07EB-4A9E-B704-41005F623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44651C-4418-4230-9C97-9E2876EF1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69E8142-A8F1-4C62-9D88-9468FD8E2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AEF993B-BBE4-447B-9317-51C852D7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7A06F08-65A1-408F-AFD3-19D563DD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56BDD76-AD36-4DFE-A7DE-A64A11AD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8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74BFE0-8BC9-48C3-B1F7-1F4914236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53D03F-6327-4654-B43D-33D298C78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7D9CA4-83AE-46D6-923A-CB89713AC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E16DBFE-6223-4C0F-9D6C-C8008BAE4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1B1A23D-B29B-4145-ACF8-398CFD25B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914CC4E-8D95-4165-A1D8-E15CBCE4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09535D-6240-4A05-B098-A5A1760A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BCA1018-8A96-4353-9FF2-48E2B25D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54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22CF28-0B44-4334-BB32-054E753F6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45BE1EF-BFD6-4232-896D-0599AE1A6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740AAD6-7084-4A4D-A71B-18066950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21301B6-CE26-4CF6-9A8B-F710247F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5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867B6CF-F1E5-4AFB-8B1B-0776CE5E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5B351E8-ABCE-48A9-A428-794A15D7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5657B4F-4D62-447E-A1CA-B259C469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14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EDAAE1-41BD-43EE-AD71-3B1ECF60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601E1E-8BE9-4D1B-AAB7-560C288B1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34EA32-1D9D-4995-B67C-F2C51F13B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44D43D1-8528-44B8-A01E-EDB4AC0CD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5CABB3D-7225-4FE7-9E1B-1723A063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CBA824B-27B8-4F6A-BF4D-D871095D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37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AF3D90-E11A-4B96-BACD-385C3BF9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1356CA2-13DA-40CD-8C45-C9A390537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993AA5-C596-4C58-B483-F8CB7416C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24A524E-5E86-4CFD-82EB-D0D36AAA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36EFE2-F504-468D-83D0-5A7AE5EA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A463E8B-D5A8-47FC-AD2B-6BB759D4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17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F457B88-F2C9-47E2-B5D4-073D4779A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F86693F-1F74-4454-9222-6C4595058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20B2AF-EAC6-4361-8636-4F317DDA6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E878C-453C-4578-8163-434E95602220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644004-4DD5-4540-8BCC-343E6F012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A873B3-D41D-4D0C-88E1-B16D4431E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0C21-D25E-4BB6-B8AD-D4ED74663C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76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6090D5F-01AF-4676-ADF9-09DA80A26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129A6924-D08B-45DD-8219-D130D09CE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90427" y="683791"/>
            <a:ext cx="2987899" cy="2987899"/>
          </a:xfrm>
          <a:prstGeom prst="arc">
            <a:avLst>
              <a:gd name="adj1" fmla="val 16200000"/>
              <a:gd name="adj2" fmla="val 2120553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B47F37D-381D-4EC6-A037-79E27FA02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4900" y="643467"/>
            <a:ext cx="6633633" cy="2079413"/>
          </a:xfrm>
        </p:spPr>
        <p:txBody>
          <a:bodyPr>
            <a:normAutofit/>
          </a:bodyPr>
          <a:lstStyle/>
          <a:p>
            <a:r>
              <a:rPr lang="fi-FI" sz="4700" b="1" dirty="0">
                <a:solidFill>
                  <a:srgbClr val="FFFFFF"/>
                </a:solidFill>
              </a:rPr>
              <a:t>Nuorten puoluekäsitykset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8882247-B7F6-46D4-BF2E-D6918AE23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7113" y="3731594"/>
            <a:ext cx="4926669" cy="2337158"/>
          </a:xfrm>
        </p:spPr>
        <p:txBody>
          <a:bodyPr>
            <a:normAutofit/>
          </a:bodyPr>
          <a:lstStyle/>
          <a:p>
            <a:endParaRPr lang="fi-FI" sz="1500" dirty="0">
              <a:solidFill>
                <a:srgbClr val="FFFFFF"/>
              </a:solidFill>
            </a:endParaRPr>
          </a:p>
          <a:p>
            <a:r>
              <a:rPr lang="fi-FI" sz="2000" b="1" dirty="0">
                <a:solidFill>
                  <a:srgbClr val="FFFFFF"/>
                </a:solidFill>
              </a:rPr>
              <a:t>Nuoret ja politiikan muutos –kyselytutkimus</a:t>
            </a:r>
          </a:p>
          <a:p>
            <a:endParaRPr lang="fi-FI" sz="2000" b="1" dirty="0">
              <a:solidFill>
                <a:srgbClr val="FFFFFF"/>
              </a:solidFill>
            </a:endParaRPr>
          </a:p>
          <a:p>
            <a:r>
              <a:rPr lang="fi-FI" sz="2000" b="1" dirty="0">
                <a:solidFill>
                  <a:srgbClr val="FFFFFF"/>
                </a:solidFill>
              </a:rPr>
              <a:t>TIEDOTTEEN LISÄMATERIAALI 14.10.2020</a:t>
            </a:r>
            <a:br>
              <a:rPr lang="fi-FI" sz="2000" b="1" dirty="0">
                <a:solidFill>
                  <a:srgbClr val="FFFFFF"/>
                </a:solidFill>
              </a:rPr>
            </a:br>
            <a:r>
              <a:rPr lang="fi-FI" sz="2000" b="1" dirty="0">
                <a:solidFill>
                  <a:srgbClr val="FFFFFF"/>
                </a:solidFill>
              </a:rPr>
              <a:t>Ajatuspaja Alkio</a:t>
            </a:r>
            <a:endParaRPr lang="fi-FI" sz="1500" dirty="0">
              <a:solidFill>
                <a:srgbClr val="FFFFFF"/>
              </a:solidFill>
            </a:endParaRPr>
          </a:p>
          <a:p>
            <a:endParaRPr lang="fi-FI" sz="1500" dirty="0">
              <a:solidFill>
                <a:srgbClr val="FFFFFF"/>
              </a:solidFill>
            </a:endParaRPr>
          </a:p>
        </p:txBody>
      </p:sp>
      <p:pic>
        <p:nvPicPr>
          <p:cNvPr id="7" name="Kuva 6" descr="Kuva, joka sisältää kohteen merkki, istuminen, pitäminen, suuri&#10;&#10;Kuvaus luotu automaattisesti">
            <a:extLst>
              <a:ext uri="{FF2B5EF4-FFF2-40B4-BE49-F238E27FC236}">
                <a16:creationId xmlns:a16="http://schemas.microsoft.com/office/drawing/2014/main" id="{D92FD98A-9B91-4C78-81D5-6E65A28490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" r="2" b="583"/>
          <a:stretch/>
        </p:blipFill>
        <p:spPr>
          <a:xfrm>
            <a:off x="713674" y="888297"/>
            <a:ext cx="4643520" cy="4643520"/>
          </a:xfrm>
          <a:custGeom>
            <a:avLst/>
            <a:gdLst/>
            <a:ahLst/>
            <a:cxnLst/>
            <a:rect l="l" t="t" r="r" b="b"/>
            <a:pathLst>
              <a:path w="4048125" h="4048125">
                <a:moveTo>
                  <a:pt x="65094" y="0"/>
                </a:moveTo>
                <a:lnTo>
                  <a:pt x="3983031" y="0"/>
                </a:lnTo>
                <a:cubicBezTo>
                  <a:pt x="4018981" y="0"/>
                  <a:pt x="4048125" y="29144"/>
                  <a:pt x="4048125" y="65094"/>
                </a:cubicBezTo>
                <a:lnTo>
                  <a:pt x="4048125" y="3983031"/>
                </a:lnTo>
                <a:cubicBezTo>
                  <a:pt x="4048125" y="4018981"/>
                  <a:pt x="4018981" y="4048125"/>
                  <a:pt x="3983031" y="4048125"/>
                </a:cubicBezTo>
                <a:lnTo>
                  <a:pt x="65094" y="4048125"/>
                </a:lnTo>
                <a:cubicBezTo>
                  <a:pt x="29144" y="4048125"/>
                  <a:pt x="0" y="4018981"/>
                  <a:pt x="0" y="3983031"/>
                </a:cubicBezTo>
                <a:lnTo>
                  <a:pt x="0" y="65094"/>
                </a:lnTo>
                <a:cubicBezTo>
                  <a:pt x="0" y="29144"/>
                  <a:pt x="29144" y="0"/>
                  <a:pt x="65094" y="0"/>
                </a:cubicBez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1B0AB56-1C73-492F-9E03-DF7B546AF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0321" y="4381081"/>
            <a:ext cx="784976" cy="784976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43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4B56E4-3294-4AC9-9B9E-2BFEEB8A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Puolue kertoo rehellisesti tavoitteistaan</a:t>
            </a:r>
            <a:br>
              <a:rPr lang="fi-FI" dirty="0"/>
            </a:br>
            <a:r>
              <a:rPr lang="fi-FI" sz="1800" dirty="0"/>
              <a:t>Kaikki vastaajat</a:t>
            </a:r>
            <a:endParaRPr lang="fi-FI" dirty="0"/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68E68D8C-BC27-49F4-9660-04A911DB87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8214" y="1341439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58E8726-CBB7-491C-94FF-20B4DA87D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23.9.2020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AE83DA-AD76-4C72-B77B-087C2403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0CDD8B-6359-4E84-B87D-A9A30D41B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4DDC-BA90-4E4B-BE83-B2C45EAEBC0A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17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49319F-6086-4C70-BD51-5993CB55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Puolue puhuu nuorille tärkeistä asioista</a:t>
            </a:r>
            <a:br>
              <a:rPr lang="fi-FI" dirty="0"/>
            </a:br>
            <a:r>
              <a:rPr lang="fi-FI" sz="1800" dirty="0"/>
              <a:t>Kaikki vastaajat</a:t>
            </a:r>
            <a:endParaRPr lang="fi-FI" dirty="0"/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9842E8BC-BAB4-4223-A610-F07ED1C80C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8214" y="1341439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11114C5-7755-43A3-8761-0331F31EB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23.9.2020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0323AC-DAC1-4A36-A412-125DD2D7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CBC416-CF97-4D7A-A355-0878481A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4DDC-BA90-4E4B-BE83-B2C45EAEBC0A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879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A07F6D-4764-4702-A771-C6251206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Puolueella on tarvittaessa rohkeutta tehdä vaikeita ja epäsuosittuja asioita ja päätöksiä</a:t>
            </a:r>
            <a:br>
              <a:rPr lang="fi-FI" dirty="0"/>
            </a:br>
            <a:r>
              <a:rPr lang="fi-FI" sz="1800" dirty="0"/>
              <a:t>Kaikki vastaajat</a:t>
            </a:r>
            <a:endParaRPr lang="fi-FI" dirty="0"/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666063D6-0B13-49C6-832A-16DFE9139A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8214" y="1341439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B59B003-8A08-4985-AB68-F8167EC5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23.9.2020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BEDF97-E10A-433D-9CAF-EB4678A97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131295-5E9D-4FA3-A0B8-D7BD91DD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4DDC-BA90-4E4B-BE83-B2C45EAEBC0A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78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E20DB14-944D-48C6-94FE-009DE5AC5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2249"/>
            <a:ext cx="9651230" cy="1325563"/>
          </a:xfrm>
        </p:spPr>
        <p:txBody>
          <a:bodyPr>
            <a:normAutofit/>
          </a:bodyPr>
          <a:lstStyle/>
          <a:p>
            <a:r>
              <a:rPr lang="fi-FI" b="1" dirty="0"/>
              <a:t>Lisätiedot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83E400-8CAB-4363-B042-330ED1450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0196"/>
            <a:ext cx="9943839" cy="614118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fi-FI" sz="1400" dirty="0"/>
            </a:br>
            <a:br>
              <a:rPr lang="fi-FI" sz="1400" dirty="0"/>
            </a:br>
            <a:br>
              <a:rPr lang="fi-FI" sz="1400" dirty="0"/>
            </a:b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Kuva 7" descr="Kuva, joka sisältää kohteen pitäminen, istuminen, sininen, vihreä&#10;&#10;Kuvaus luotu automaattisesti">
            <a:extLst>
              <a:ext uri="{FF2B5EF4-FFF2-40B4-BE49-F238E27FC236}">
                <a16:creationId xmlns:a16="http://schemas.microsoft.com/office/drawing/2014/main" id="{E0FED20B-32AB-4255-A746-51001DB86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741" y="3041925"/>
            <a:ext cx="2261640" cy="2289908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1A41A1BF-D5D7-44B0-835D-41A5A738470D}"/>
              </a:ext>
            </a:extLst>
          </p:cNvPr>
          <p:cNvSpPr txBox="1"/>
          <p:nvPr/>
        </p:nvSpPr>
        <p:spPr>
          <a:xfrm>
            <a:off x="595901" y="1674687"/>
            <a:ext cx="62980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Pauliina Maukonen</a:t>
            </a:r>
          </a:p>
          <a:p>
            <a:r>
              <a:rPr lang="fi-FI" sz="2000" dirty="0"/>
              <a:t>Tutkimuskoordinaattori</a:t>
            </a:r>
          </a:p>
          <a:p>
            <a:r>
              <a:rPr lang="fi-FI" sz="2000" dirty="0"/>
              <a:t>Ajatuspaja Alkio</a:t>
            </a:r>
          </a:p>
          <a:p>
            <a:endParaRPr lang="fi-FI" sz="2000" dirty="0"/>
          </a:p>
          <a:p>
            <a:r>
              <a:rPr lang="fi-FI" sz="2000" dirty="0"/>
              <a:t>p.050-573 5353</a:t>
            </a:r>
          </a:p>
          <a:p>
            <a:r>
              <a:rPr lang="fi-FI" sz="2000" dirty="0"/>
              <a:t>pauliina.maukonen@msl.fi</a:t>
            </a:r>
          </a:p>
        </p:txBody>
      </p:sp>
    </p:spTree>
    <p:extLst>
      <p:ext uri="{BB962C8B-B14F-4D97-AF65-F5344CB8AC3E}">
        <p14:creationId xmlns:p14="http://schemas.microsoft.com/office/powerpoint/2010/main" val="223272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E20DB14-944D-48C6-94FE-009DE5AC5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20" y="63403"/>
            <a:ext cx="10420551" cy="1325563"/>
          </a:xfrm>
        </p:spPr>
        <p:txBody>
          <a:bodyPr>
            <a:normAutofit/>
          </a:bodyPr>
          <a:lstStyle/>
          <a:p>
            <a:r>
              <a:rPr lang="fi-FI" b="1" dirty="0"/>
              <a:t>Taustaa toteutetusta selvityksestä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83E400-8CAB-4363-B042-330ED1450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38" y="1368126"/>
            <a:ext cx="7445982" cy="54006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sz="2000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i-FI" sz="2000" dirty="0"/>
              <a:t>Aula </a:t>
            </a:r>
            <a:r>
              <a:rPr lang="fi-FI" sz="2000" dirty="0" err="1"/>
              <a:t>Research</a:t>
            </a:r>
            <a:r>
              <a:rPr lang="fi-FI" sz="2000" dirty="0"/>
              <a:t> Oy toteutti Ajatuspaja Alkion toimeksiannosta kyselyn Manner-Suomessa asuvien 15 – 29 -vuotiaiden keskuudessa</a:t>
            </a:r>
            <a:br>
              <a:rPr lang="fi-FI" sz="2000" dirty="0"/>
            </a:br>
            <a:endParaRPr lang="fi-FI" sz="2000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i-FI" sz="2000" dirty="0"/>
              <a:t>Kyselyn aiheena olivat nuorten politiikka- ja puoluekäsitykset, arvomaailma sekä rooli kansalaistoimijana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endParaRPr lang="fi-FI" sz="2000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i-FI" sz="2000" dirty="0"/>
              <a:t>Kyselyyn vastasi yhteensä 1028 henkilöä ympäri Suomen</a:t>
            </a:r>
            <a:br>
              <a:rPr lang="fi-FI" sz="2000" dirty="0"/>
            </a:br>
            <a:endParaRPr lang="fi-FI" sz="2000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i-FI" sz="2000" dirty="0"/>
              <a:t>Otos edustaa 15 – 29 -vuotiaita suomalaisia iän, sukupuolen ja maakunnan mukaan painotettuna ja kiintiöitynä</a:t>
            </a:r>
          </a:p>
          <a:p>
            <a:pPr>
              <a:buClr>
                <a:schemeClr val="accent1"/>
              </a:buClr>
            </a:pPr>
            <a:endParaRPr lang="fi-FI" sz="2000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i-FI" sz="2000" dirty="0"/>
              <a:t>Kysely toteutettiin aikavälillä 18.8. – 4.9.2020 sähköisenä kyselynä</a:t>
            </a:r>
          </a:p>
          <a:p>
            <a:pPr lvl="1"/>
            <a:endParaRPr lang="fi-FI" sz="1800" dirty="0"/>
          </a:p>
          <a:p>
            <a:pPr lvl="1"/>
            <a:endParaRPr lang="fi-FI" sz="1800" dirty="0"/>
          </a:p>
          <a:p>
            <a:pPr lvl="1"/>
            <a:endParaRPr lang="fi-FI" sz="1800" dirty="0"/>
          </a:p>
          <a:p>
            <a:pPr lvl="1"/>
            <a:endParaRPr lang="fi-FI" sz="1800" dirty="0"/>
          </a:p>
        </p:txBody>
      </p:sp>
      <p:pic>
        <p:nvPicPr>
          <p:cNvPr id="4" name="Kuva 3" descr="Kuva, joka sisältää kohteen merkki, istuminen, pitäminen, suuri&#10;&#10;Kuvaus luotu automaattisesti">
            <a:extLst>
              <a:ext uri="{FF2B5EF4-FFF2-40B4-BE49-F238E27FC236}">
                <a16:creationId xmlns:a16="http://schemas.microsoft.com/office/drawing/2014/main" id="{A65A480B-07E8-4EAE-813A-452292C4F5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" b="582"/>
          <a:stretch/>
        </p:blipFill>
        <p:spPr>
          <a:xfrm>
            <a:off x="7865082" y="2383394"/>
            <a:ext cx="3389479" cy="3389479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0" name="Arc 29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530D480D-6880-4923-A1A5-E57B4BE28479}"/>
              </a:ext>
            </a:extLst>
          </p:cNvPr>
          <p:cNvSpPr/>
          <p:nvPr/>
        </p:nvSpPr>
        <p:spPr>
          <a:xfrm>
            <a:off x="5802911" y="28472"/>
            <a:ext cx="6096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3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B902F2-33B8-4000-A0CB-6951D9D7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46" y="608330"/>
            <a:ext cx="5527040" cy="883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/>
              <a:t>Keskeisiä</a:t>
            </a:r>
            <a:r>
              <a:rPr lang="en-US" b="1" dirty="0"/>
              <a:t> </a:t>
            </a:r>
            <a:r>
              <a:rPr lang="en-US" b="1" dirty="0" err="1"/>
              <a:t>löydöksiä</a:t>
            </a:r>
            <a:endParaRPr lang="en-US" b="1" dirty="0"/>
          </a:p>
        </p:txBody>
      </p:sp>
      <p:pic>
        <p:nvPicPr>
          <p:cNvPr id="8" name="Kuva 7" descr="Kuva, joka sisältää kohteen pullo, ruoka&#10;&#10;Kuvaus luotu automaattisesti">
            <a:extLst>
              <a:ext uri="{FF2B5EF4-FFF2-40B4-BE49-F238E27FC236}">
                <a16:creationId xmlns:a16="http://schemas.microsoft.com/office/drawing/2014/main" id="{EDC527AE-1AE3-44D6-B598-7851F1378F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8" b="8698"/>
          <a:stretch/>
        </p:blipFill>
        <p:spPr>
          <a:xfrm>
            <a:off x="6058073" y="0"/>
            <a:ext cx="6133927" cy="1940560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7EBB3935-F54A-4673-94F2-4E450839F56C}"/>
              </a:ext>
            </a:extLst>
          </p:cNvPr>
          <p:cNvSpPr txBox="1"/>
          <p:nvPr/>
        </p:nvSpPr>
        <p:spPr>
          <a:xfrm>
            <a:off x="565323" y="1187450"/>
            <a:ext cx="11480800" cy="6024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F9C1726-BA4F-48F8-B9B4-5CA15155EA5F}"/>
              </a:ext>
            </a:extLst>
          </p:cNvPr>
          <p:cNvSpPr txBox="1"/>
          <p:nvPr/>
        </p:nvSpPr>
        <p:spPr>
          <a:xfrm>
            <a:off x="565323" y="1940560"/>
            <a:ext cx="112772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Suosituimmat puolueet nuorten keskuudessa ovat perussuomalaiset (19 %) ja vihreät (15 %).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sz="2000" dirty="0"/>
              <a:t>SDP:n kannatus on 12 %, kokoomuksen 11 %. Keskustan kannatus jäi kuuteen ja vasemmistoliiton viiteen prosenttiin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Reilu viidennes vastaajista (22 %) ei osaa sanoa, mitä puoluetta äänestäisi, 5 % kertoo, ettei äänestäisi lainkaan, jos eduskuntavaalit olisivat nyt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Perussuomalaiset ovat vahvasti miesten suosiossa, vihreät naisten</a:t>
            </a:r>
          </a:p>
          <a:p>
            <a:pPr lvl="1"/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Monet vastaajat löytävät yhteneväisyyksiä perussuomalaisten ja vihreiden arvomaailman kanssa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>
                <a:sym typeface="Wingdings" panose="05000000000000000000" pitchFamily="2" charset="2"/>
              </a:rPr>
              <a:t>	53 % naisista sanoo, että vihreiden arvot ovat lähellä omia arvoja, miehistä 40 % sanoo samaa perussuomalaisista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>
                <a:sym typeface="Wingdings" panose="05000000000000000000" pitchFamily="2" charset="2"/>
              </a:rPr>
              <a:t>Vihreät erottuvat vastaajien mukaan muista puolueista siinä, että he puhuvat nuorille tärkeistä asioista (46 %) ja puolueen viestintä ja muu toiminta on nykyaikaista ja nuoriin vetoavaa. Lisäksi vihreät nähdään yhteiskuntaa uudistavana puolueena (41 %), joka ottaa yhteiskunnan vähemmistöryhmät huomioon (38%)</a:t>
            </a:r>
          </a:p>
        </p:txBody>
      </p:sp>
    </p:spTree>
    <p:extLst>
      <p:ext uri="{BB962C8B-B14F-4D97-AF65-F5344CB8AC3E}">
        <p14:creationId xmlns:p14="http://schemas.microsoft.com/office/powerpoint/2010/main" val="209242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B902F2-33B8-4000-A0CB-6951D9D7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46" y="608330"/>
            <a:ext cx="5527040" cy="883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/>
              <a:t>Keskeisiä</a:t>
            </a:r>
            <a:r>
              <a:rPr lang="en-US" b="1" dirty="0"/>
              <a:t> </a:t>
            </a:r>
            <a:r>
              <a:rPr lang="en-US" b="1" dirty="0" err="1"/>
              <a:t>löydöksiä</a:t>
            </a:r>
            <a:endParaRPr lang="en-US" b="1" dirty="0"/>
          </a:p>
        </p:txBody>
      </p:sp>
      <p:pic>
        <p:nvPicPr>
          <p:cNvPr id="8" name="Kuva 7" descr="Kuva, joka sisältää kohteen pullo, ruoka&#10;&#10;Kuvaus luotu automaattisesti">
            <a:extLst>
              <a:ext uri="{FF2B5EF4-FFF2-40B4-BE49-F238E27FC236}">
                <a16:creationId xmlns:a16="http://schemas.microsoft.com/office/drawing/2014/main" id="{EDC527AE-1AE3-44D6-B598-7851F1378F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8" b="8698"/>
          <a:stretch/>
        </p:blipFill>
        <p:spPr>
          <a:xfrm>
            <a:off x="6058073" y="0"/>
            <a:ext cx="6133927" cy="1940560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7EBB3935-F54A-4673-94F2-4E450839F56C}"/>
              </a:ext>
            </a:extLst>
          </p:cNvPr>
          <p:cNvSpPr txBox="1"/>
          <p:nvPr/>
        </p:nvSpPr>
        <p:spPr>
          <a:xfrm>
            <a:off x="565323" y="1187450"/>
            <a:ext cx="11480800" cy="6024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F9C1726-BA4F-48F8-B9B4-5CA15155EA5F}"/>
              </a:ext>
            </a:extLst>
          </p:cNvPr>
          <p:cNvSpPr txBox="1"/>
          <p:nvPr/>
        </p:nvSpPr>
        <p:spPr>
          <a:xfrm>
            <a:off x="419446" y="2371725"/>
            <a:ext cx="1127725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Nuoret toivovat puolueilta ratkaisuja erilaisiin ongelmiin ja haasteisiin sekä ymmärrettävää ja selkeää viestintää tavoitteistaan ja asioista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000" dirty="0"/>
              <a:t>Tärkeimmäksi asiaksi nousee ratkaisujen etsiminen Suomen suuriin ongelmiin ja haasteisiin (53 %)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000" dirty="0"/>
              <a:t>Nuorista 46 % haluaisi, että puolueet toisivat selkeämmin esiin omat, muista puolueista erottuvat tavoitteensa</a:t>
            </a:r>
          </a:p>
          <a:p>
            <a:pPr lvl="1"/>
            <a:endParaRPr lang="fi-FI" sz="20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2000" dirty="0"/>
              <a:t>Nuorten politiikkatuntemus sekä luottamus siihen, että puolueisiin ja päätöksentekijät ajavat heidän asiaansa on kohtalaisen korkealla tasolla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000" dirty="0"/>
              <a:t>Miehet pitävät politiikkatuntemustaan todennäköisemmin hyvänä kuin naiset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000" dirty="0"/>
              <a:t>Korkeakoulutetut nuoret arvioivat politiikkatuntemustaan paremmin ja arvostavat enemmän koulun tarjoamia eväitä kansalaisuuteen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000" dirty="0"/>
              <a:t>Yli puolet vastaajista on täysin tai jokseenkin samaa mieltä siitä, että koulu on antanut heille hyvät eväät kansalaisena toimimiseen</a:t>
            </a:r>
          </a:p>
        </p:txBody>
      </p:sp>
    </p:spTree>
    <p:extLst>
      <p:ext uri="{BB962C8B-B14F-4D97-AF65-F5344CB8AC3E}">
        <p14:creationId xmlns:p14="http://schemas.microsoft.com/office/powerpoint/2010/main" val="155705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100699-8D91-4484-98F3-53F536BF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Puoluekannatus</a:t>
            </a:r>
            <a:br>
              <a:rPr lang="fi-FI" dirty="0"/>
            </a:br>
            <a:r>
              <a:rPr lang="fi-FI" sz="1800" dirty="0"/>
              <a:t>Kaikki vastaajat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87C5ED-6650-497F-8C5A-95B6FFF01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23.9.2020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7C099B-2608-4824-9BE0-81865687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B704FA-4AF8-4A1A-9EFF-DE11874E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4DDC-BA90-4E4B-BE83-B2C45EAEBC0A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AA2843A-593E-48E9-998D-D87B380AEB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8214" y="1341439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68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FCBF-FC2C-4E7C-83A8-FFC71891B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Puoluekannatus</a:t>
            </a:r>
            <a:br>
              <a:rPr lang="fi-FI" dirty="0"/>
            </a:br>
            <a:r>
              <a:rPr lang="fi-FI" sz="1800" dirty="0"/>
              <a:t>Sukupuoli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7A9CA-319B-43E5-98A4-6C7D102B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9.10.2020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272DE-B23F-4D34-8575-2A211C6F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C76E8-9ECA-42C2-BB42-2F89ABE2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43CB2D6-FA21-4B55-A1B4-EA32F88372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8214" y="1341439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14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5F79E9-1319-4DE6-B430-92DA7FD03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Mitä puolueiden pitäisi tehdä ollakseen kiinnostavampia?</a:t>
            </a:r>
            <a:br>
              <a:rPr lang="fi-FI" dirty="0"/>
            </a:br>
            <a:r>
              <a:rPr lang="fi-FI" sz="1800" dirty="0"/>
              <a:t>Kaikki vastaajat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E4319C-F57F-47D1-9878-201247571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9.10.2020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F2DC07-9B3E-44DB-82E7-22F9CD877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64D8D9-A927-41EA-A96C-44B187DD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7</a:t>
            </a:fld>
            <a:endParaRPr lang="fi-FI"/>
          </a:p>
        </p:txBody>
      </p:sp>
      <p:graphicFrame>
        <p:nvGraphicFramePr>
          <p:cNvPr id="7" name="Sisällön paikkamerkki 8">
            <a:extLst>
              <a:ext uri="{FF2B5EF4-FFF2-40B4-BE49-F238E27FC236}">
                <a16:creationId xmlns:a16="http://schemas.microsoft.com/office/drawing/2014/main" id="{731743FF-3C1D-4606-AE0C-0EFF5E7F1C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8214" y="1341439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90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8722B831-7435-4ED2-B0AB-159A0488F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Puolueen arvot ovat lähellä minun arvojani</a:t>
            </a:r>
            <a:br>
              <a:rPr lang="fi-FI" dirty="0"/>
            </a:br>
            <a:r>
              <a:rPr lang="fi-FI" sz="1800" dirty="0"/>
              <a:t>Kaikki vastaajat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49D3E3E3-4C73-404C-A1F9-09093FE1ED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8214" y="1341439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DB96D73-CED8-45A2-9785-8823D0FF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23.9.2020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1499515-B314-48A9-AF49-6C48BB4F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9A37E5B-1EA5-4160-8871-25A544D7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4DDC-BA90-4E4B-BE83-B2C45EAEBC0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74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9A5B1B-78C4-4FE2-B382-9D6AD03D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Ymmärrän, mitä puolue puhuu</a:t>
            </a:r>
            <a:br>
              <a:rPr lang="fi-FI" dirty="0"/>
            </a:br>
            <a:r>
              <a:rPr lang="fi-FI" sz="1800" dirty="0"/>
              <a:t>Kaikki vastaajat</a:t>
            </a:r>
            <a:endParaRPr lang="fi-FI" dirty="0"/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D7CDEAC9-0C1D-42FC-A45D-0FC84E973F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8214" y="1341439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4DE3DDF-E973-42FA-9BF5-1F011788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23.9.2020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05E1A5-1AFD-4889-8AA9-68CD18B7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C872AD-D76A-4321-8EE4-E993DA90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4DDC-BA90-4E4B-BE83-B2C45EAEBC0A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45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1D1B4990C1044BA30A7381FC1640C4" ma:contentTypeVersion="6" ma:contentTypeDescription="Luo uusi asiakirja." ma:contentTypeScope="" ma:versionID="65a64b4164f834cd4727f0ab305e4ce7">
  <xsd:schema xmlns:xsd="http://www.w3.org/2001/XMLSchema" xmlns:xs="http://www.w3.org/2001/XMLSchema" xmlns:p="http://schemas.microsoft.com/office/2006/metadata/properties" xmlns:ns3="1c9f7473-a153-4b93-bd23-443fa66a8d79" targetNamespace="http://schemas.microsoft.com/office/2006/metadata/properties" ma:root="true" ma:fieldsID="40877276641b75ad4601d32bd6108a03" ns3:_="">
    <xsd:import namespace="1c9f7473-a153-4b93-bd23-443fa66a8d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f7473-a153-4b93-bd23-443fa66a8d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D46F2F-21C8-4521-8CE6-8ADB05CD3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9f7473-a153-4b93-bd23-443fa66a8d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D23D34-A73A-4235-A326-373AAAAF61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F023089-BFFF-42FD-8A45-DD1E21FCA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504</Words>
  <Application>Microsoft Office PowerPoint</Application>
  <PresentationFormat>Laajakuva</PresentationFormat>
  <Paragraphs>82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Nuorten puoluekäsitykset</vt:lpstr>
      <vt:lpstr>Taustaa toteutetusta selvityksestä</vt:lpstr>
      <vt:lpstr>Keskeisiä löydöksiä</vt:lpstr>
      <vt:lpstr>Keskeisiä löydöksiä</vt:lpstr>
      <vt:lpstr>Puoluekannatus Kaikki vastaajat</vt:lpstr>
      <vt:lpstr>Puoluekannatus Sukupuoli</vt:lpstr>
      <vt:lpstr>Mitä puolueiden pitäisi tehdä ollakseen kiinnostavampia? Kaikki vastaajat</vt:lpstr>
      <vt:lpstr>Puolueen arvot ovat lähellä minun arvojani Kaikki vastaajat</vt:lpstr>
      <vt:lpstr>Ymmärrän, mitä puolue puhuu Kaikki vastaajat</vt:lpstr>
      <vt:lpstr>Puolue kertoo rehellisesti tavoitteistaan Kaikki vastaajat</vt:lpstr>
      <vt:lpstr>Puolue puhuu nuorille tärkeistä asioista Kaikki vastaajat</vt:lpstr>
      <vt:lpstr>Puolueella on tarvittaessa rohkeutta tehdä vaikeita ja epäsuosittuja asioita ja päätöksiä Kaikki vastaajat</vt:lpstr>
      <vt:lpstr>Lisätiedot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 ja visioita tulevaan</dc:title>
  <dc:creator>Pauliina Maukonen</dc:creator>
  <cp:lastModifiedBy>Pauliina Maukonen</cp:lastModifiedBy>
  <cp:revision>1</cp:revision>
  <dcterms:created xsi:type="dcterms:W3CDTF">2020-08-26T11:32:20Z</dcterms:created>
  <dcterms:modified xsi:type="dcterms:W3CDTF">2020-10-09T11:25:14Z</dcterms:modified>
</cp:coreProperties>
</file>