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32" r:id="rId2"/>
    <p:sldId id="792" r:id="rId3"/>
    <p:sldId id="853" r:id="rId4"/>
    <p:sldId id="854" r:id="rId5"/>
    <p:sldId id="855" r:id="rId6"/>
    <p:sldId id="856" r:id="rId7"/>
    <p:sldId id="857" r:id="rId8"/>
    <p:sldId id="858" r:id="rId9"/>
  </p:sldIdLst>
  <p:sldSz cx="9144000" cy="6858000" type="screen4x3"/>
  <p:notesSz cx="7099300" cy="10234613"/>
  <p:defaultTextStyle>
    <a:defPPr>
      <a:defRPr lang="fi-FI"/>
    </a:defPPr>
    <a:lvl1pPr algn="ctr" rtl="0" fontAlgn="base">
      <a:spcBef>
        <a:spcPct val="0"/>
      </a:spcBef>
      <a:spcAft>
        <a:spcPct val="0"/>
      </a:spcAft>
      <a:defRPr sz="1400" kern="1200">
        <a:solidFill>
          <a:schemeClr val="tx2"/>
        </a:solidFill>
        <a:latin typeface="Arial" charset="0"/>
        <a:ea typeface="+mn-ea"/>
        <a:cs typeface="+mn-cs"/>
      </a:defRPr>
    </a:lvl1pPr>
    <a:lvl2pPr marL="457200" algn="ctr" rtl="0" fontAlgn="base">
      <a:spcBef>
        <a:spcPct val="0"/>
      </a:spcBef>
      <a:spcAft>
        <a:spcPct val="0"/>
      </a:spcAft>
      <a:defRPr sz="1400" kern="1200">
        <a:solidFill>
          <a:schemeClr val="tx2"/>
        </a:solidFill>
        <a:latin typeface="Arial" charset="0"/>
        <a:ea typeface="+mn-ea"/>
        <a:cs typeface="+mn-cs"/>
      </a:defRPr>
    </a:lvl2pPr>
    <a:lvl3pPr marL="914400" algn="ctr" rtl="0" fontAlgn="base">
      <a:spcBef>
        <a:spcPct val="0"/>
      </a:spcBef>
      <a:spcAft>
        <a:spcPct val="0"/>
      </a:spcAft>
      <a:defRPr sz="1400" kern="1200">
        <a:solidFill>
          <a:schemeClr val="tx2"/>
        </a:solidFill>
        <a:latin typeface="Arial" charset="0"/>
        <a:ea typeface="+mn-ea"/>
        <a:cs typeface="+mn-cs"/>
      </a:defRPr>
    </a:lvl3pPr>
    <a:lvl4pPr marL="1371600" algn="ctr" rtl="0" fontAlgn="base">
      <a:spcBef>
        <a:spcPct val="0"/>
      </a:spcBef>
      <a:spcAft>
        <a:spcPct val="0"/>
      </a:spcAft>
      <a:defRPr sz="1400" kern="1200">
        <a:solidFill>
          <a:schemeClr val="tx2"/>
        </a:solidFill>
        <a:latin typeface="Arial" charset="0"/>
        <a:ea typeface="+mn-ea"/>
        <a:cs typeface="+mn-cs"/>
      </a:defRPr>
    </a:lvl4pPr>
    <a:lvl5pPr marL="1828800" algn="ctr" rtl="0" fontAlgn="base">
      <a:spcBef>
        <a:spcPct val="0"/>
      </a:spcBef>
      <a:spcAft>
        <a:spcPct val="0"/>
      </a:spcAft>
      <a:defRPr sz="1400" kern="1200">
        <a:solidFill>
          <a:schemeClr val="tx2"/>
        </a:solidFill>
        <a:latin typeface="Arial" charset="0"/>
        <a:ea typeface="+mn-ea"/>
        <a:cs typeface="+mn-cs"/>
      </a:defRPr>
    </a:lvl5pPr>
    <a:lvl6pPr marL="2286000" algn="l" defTabSz="914400" rtl="0" eaLnBrk="1" latinLnBrk="0" hangingPunct="1">
      <a:defRPr sz="1400" kern="1200">
        <a:solidFill>
          <a:schemeClr val="tx2"/>
        </a:solidFill>
        <a:latin typeface="Arial" charset="0"/>
        <a:ea typeface="+mn-ea"/>
        <a:cs typeface="+mn-cs"/>
      </a:defRPr>
    </a:lvl6pPr>
    <a:lvl7pPr marL="2743200" algn="l" defTabSz="914400" rtl="0" eaLnBrk="1" latinLnBrk="0" hangingPunct="1">
      <a:defRPr sz="1400" kern="1200">
        <a:solidFill>
          <a:schemeClr val="tx2"/>
        </a:solidFill>
        <a:latin typeface="Arial" charset="0"/>
        <a:ea typeface="+mn-ea"/>
        <a:cs typeface="+mn-cs"/>
      </a:defRPr>
    </a:lvl7pPr>
    <a:lvl8pPr marL="3200400" algn="l" defTabSz="914400" rtl="0" eaLnBrk="1" latinLnBrk="0" hangingPunct="1">
      <a:defRPr sz="1400" kern="1200">
        <a:solidFill>
          <a:schemeClr val="tx2"/>
        </a:solidFill>
        <a:latin typeface="Arial" charset="0"/>
        <a:ea typeface="+mn-ea"/>
        <a:cs typeface="+mn-cs"/>
      </a:defRPr>
    </a:lvl8pPr>
    <a:lvl9pPr marL="3657600" algn="l" defTabSz="914400" rtl="0" eaLnBrk="1" latinLnBrk="0" hangingPunct="1">
      <a:defRPr sz="1400" kern="1200">
        <a:solidFill>
          <a:schemeClr val="tx2"/>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Silvonen" initials="J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FFE794"/>
    <a:srgbClr val="CC66FF"/>
    <a:srgbClr val="800000"/>
    <a:srgbClr val="276198"/>
    <a:srgbClr val="00CC00"/>
    <a:srgbClr val="996633"/>
    <a:srgbClr val="A0D664"/>
    <a:srgbClr val="D8EEC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578" autoAdjust="0"/>
    <p:restoredTop sz="97879" autoAdjust="0"/>
  </p:normalViewPr>
  <p:slideViewPr>
    <p:cSldViewPr>
      <p:cViewPr>
        <p:scale>
          <a:sx n="120" d="100"/>
          <a:sy n="120" d="100"/>
        </p:scale>
        <p:origin x="-1374" y="186"/>
      </p:cViewPr>
      <p:guideLst>
        <p:guide orient="horz" pos="2160"/>
        <p:guide pos="2880"/>
      </p:guideLst>
    </p:cSldViewPr>
  </p:slideViewPr>
  <p:outlineViewPr>
    <p:cViewPr>
      <p:scale>
        <a:sx n="33" d="100"/>
        <a:sy n="33" d="100"/>
      </p:scale>
      <p:origin x="0" y="5688"/>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oleObject" Target="file:///\\Mac\Home\Desktop\MEDIA%20CLEVER\PROJEKTIT\FILI\FILI%20KUVAPOHJA.xlsx" TargetMode="External"/><Relationship Id="rId1" Type="http://schemas.openxmlformats.org/officeDocument/2006/relationships/themeOverride" Target="../theme/themeOverride1.xml"/><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oleObject" Target="file:///\\Mac\Home\Desktop\MEDIA%20CLEVER\PROJEKTIT\FILI\FILI%20KUVAPOHJA.xlsx" TargetMode="External"/><Relationship Id="rId1" Type="http://schemas.openxmlformats.org/officeDocument/2006/relationships/themeOverride" Target="../theme/themeOverride2.xml"/><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oleObject" Target="file:///\\Mac\Home\Desktop\MEDIA%20CLEVER\PROJEKTIT\FILI\FILI%20KUVAPOHJA.xlsx" TargetMode="External"/><Relationship Id="rId1" Type="http://schemas.openxmlformats.org/officeDocument/2006/relationships/themeOverride" Target="../theme/themeOverride3.xml"/><Relationship Id="rId4" Type="http://schemas.microsoft.com/office/2011/relationships/chartStyle" Target="style3.xml"/></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openxmlformats.org/officeDocument/2006/relationships/oleObject" Target="file:///\\Mac\Home\Desktop\MEDIA%20CLEVER\PROJEKTIT\FILI\FILI%20KUVAPOHJA.xlsx" TargetMode="External"/><Relationship Id="rId1" Type="http://schemas.openxmlformats.org/officeDocument/2006/relationships/themeOverride" Target="../theme/themeOverride4.xml"/><Relationship Id="rId4" Type="http://schemas.microsoft.com/office/2011/relationships/chartStyle" Target="style4.xml"/></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openxmlformats.org/officeDocument/2006/relationships/oleObject" Target="file:///\\Mac\Home\Desktop\MEDIA%20CLEVER\PROJEKTIT\FILI\FILI%20KUVAPOHJA.xlsx" TargetMode="External"/><Relationship Id="rId1" Type="http://schemas.openxmlformats.org/officeDocument/2006/relationships/themeOverride" Target="../theme/themeOverride5.xml"/><Relationship Id="rId4" Type="http://schemas.microsoft.com/office/2011/relationships/chartStyle" Target="style5.xml"/></Relationships>
</file>

<file path=ppt/charts/_rels/chart6.xml.rels><?xml version="1.0" encoding="UTF-8" standalone="yes"?>
<Relationships xmlns="http://schemas.openxmlformats.org/package/2006/relationships"><Relationship Id="rId3" Type="http://schemas.microsoft.com/office/2011/relationships/chartColorStyle" Target="colors6.xml"/><Relationship Id="rId2" Type="http://schemas.openxmlformats.org/officeDocument/2006/relationships/oleObject" Target="file:///\\Mac\Home\Desktop\MEDIA%20CLEVER\PROJEKTIT\FILI\FILI%20KUVAPOHJA.xlsx" TargetMode="External"/><Relationship Id="rId1" Type="http://schemas.openxmlformats.org/officeDocument/2006/relationships/themeOverride" Target="../theme/themeOverride6.xml"/><Relationship Id="rId4"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DATA!$C$8</c:f>
              <c:strCache>
                <c:ptCount val="1"/>
                <c:pt idx="0">
                  <c:v>Bruttotulot kirjallisuusviennistä (euroa) </c:v>
                </c:pt>
              </c:strCache>
            </c:strRef>
          </c:tx>
          <c:spPr>
            <a:solidFill>
              <a:schemeClr val="accent1"/>
            </a:solidFill>
            <a:ln>
              <a:noFill/>
            </a:ln>
            <a:effectLst/>
            <a:scene3d>
              <a:camera prst="orthographicFront"/>
              <a:lightRig rig="threePt" dir="t"/>
            </a:scene3d>
            <a:sp3d>
              <a:bevelT w="190500" h="38100"/>
            </a:sp3d>
          </c:spPr>
          <c:invertIfNegative val="0"/>
          <c:dLbls>
            <c:dLbl>
              <c:idx val="2"/>
              <c:layout>
                <c:manualLayout>
                  <c:x val="-3.7928874400921641E-3"/>
                  <c:y val="-2.7486123475458035E-2"/>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 ###\ ###\ &quot;€&quot;"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(DATA!$D$6:$I$6,DATA!$J$6)</c:f>
              <c:strCache>
                <c:ptCount val="7"/>
                <c:pt idx="0">
                  <c:v>v. 2011</c:v>
                </c:pt>
                <c:pt idx="1">
                  <c:v>v. 2012</c:v>
                </c:pt>
                <c:pt idx="2">
                  <c:v>v. 2013</c:v>
                </c:pt>
                <c:pt idx="3">
                  <c:v>v. 2014</c:v>
                </c:pt>
                <c:pt idx="4">
                  <c:v>v. 2015</c:v>
                </c:pt>
                <c:pt idx="5">
                  <c:v>v. 2016</c:v>
                </c:pt>
                <c:pt idx="6">
                  <c:v>v. 2017</c:v>
                </c:pt>
              </c:strCache>
            </c:strRef>
          </c:cat>
          <c:val>
            <c:numRef>
              <c:f>(DATA!$D$8:$I$8,DATA!$J$8)</c:f>
              <c:numCache>
                <c:formatCode>#.##0\ "€"</c:formatCode>
                <c:ptCount val="7"/>
                <c:pt idx="0">
                  <c:v>1261002.8700000001</c:v>
                </c:pt>
                <c:pt idx="1">
                  <c:v>1977177.81</c:v>
                </c:pt>
                <c:pt idx="2">
                  <c:v>2243652</c:v>
                </c:pt>
                <c:pt idx="3">
                  <c:v>2160978</c:v>
                </c:pt>
                <c:pt idx="4">
                  <c:v>2341635</c:v>
                </c:pt>
                <c:pt idx="5">
                  <c:v>3139500</c:v>
                </c:pt>
                <c:pt idx="6">
                  <c:v>2369017.19</c:v>
                </c:pt>
              </c:numCache>
            </c:numRef>
          </c:val>
        </c:ser>
        <c:dLbls>
          <c:showLegendKey val="0"/>
          <c:showVal val="0"/>
          <c:showCatName val="0"/>
          <c:showSerName val="0"/>
          <c:showPercent val="0"/>
          <c:showBubbleSize val="0"/>
        </c:dLbls>
        <c:gapWidth val="219"/>
        <c:overlap val="-27"/>
        <c:axId val="158383104"/>
        <c:axId val="240998016"/>
      </c:barChart>
      <c:catAx>
        <c:axId val="158383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40998016"/>
        <c:crosses val="autoZero"/>
        <c:auto val="1"/>
        <c:lblAlgn val="ctr"/>
        <c:lblOffset val="100"/>
        <c:noMultiLvlLbl val="0"/>
      </c:catAx>
      <c:valAx>
        <c:axId val="240998016"/>
        <c:scaling>
          <c:orientation val="minMax"/>
        </c:scaling>
        <c:delete val="0"/>
        <c:axPos val="l"/>
        <c:majorGridlines>
          <c:spPr>
            <a:ln w="9525" cap="flat" cmpd="sng" algn="ctr">
              <a:solidFill>
                <a:schemeClr val="tx1">
                  <a:lumMod val="15000"/>
                  <a:lumOff val="85000"/>
                </a:schemeClr>
              </a:solidFill>
              <a:round/>
            </a:ln>
            <a:effectLst/>
          </c:spPr>
        </c:majorGridlines>
        <c:numFmt formatCode="#.##0\ &quot;€&quot;"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58383104"/>
        <c:crosses val="autoZero"/>
        <c:crossBetween val="between"/>
      </c:valAx>
      <c:spPr>
        <a:noFill/>
        <a:ln>
          <a:noFill/>
        </a:ln>
        <a:effectLst/>
      </c:spPr>
    </c:plotArea>
    <c:plotVisOnly val="1"/>
    <c:dispBlanksAs val="gap"/>
    <c:showDLblsOverMax val="0"/>
  </c:chart>
  <c:spPr>
    <a:noFill/>
    <a:ln>
      <a:solidFill>
        <a:srgbClr val="000000"/>
      </a:solidFill>
    </a:ln>
    <a:effectLst/>
  </c:spPr>
  <c:txPr>
    <a:bodyPr/>
    <a:lstStyle/>
    <a:p>
      <a:pP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DATA!$C$14</c:f>
              <c:strCache>
                <c:ptCount val="1"/>
                <c:pt idx="0">
                  <c:v>Ennakot yhteensä</c:v>
                </c:pt>
              </c:strCache>
            </c:strRef>
          </c:tx>
          <c:spPr>
            <a:solidFill>
              <a:schemeClr val="accent1"/>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(DATA!$D$6:$I$6,DATA!$J$6)</c:f>
              <c:strCache>
                <c:ptCount val="7"/>
                <c:pt idx="0">
                  <c:v>v. 2011</c:v>
                </c:pt>
                <c:pt idx="1">
                  <c:v>v. 2012</c:v>
                </c:pt>
                <c:pt idx="2">
                  <c:v>v. 2013</c:v>
                </c:pt>
                <c:pt idx="3">
                  <c:v>v. 2014</c:v>
                </c:pt>
                <c:pt idx="4">
                  <c:v>v. 2015</c:v>
                </c:pt>
                <c:pt idx="5">
                  <c:v>v. 2016</c:v>
                </c:pt>
                <c:pt idx="6">
                  <c:v>v. 2017</c:v>
                </c:pt>
              </c:strCache>
            </c:strRef>
          </c:cat>
          <c:val>
            <c:numRef>
              <c:f>(DATA!$D$14:$I$14,DATA!$J$14)</c:f>
              <c:numCache>
                <c:formatCode>0%</c:formatCode>
                <c:ptCount val="7"/>
                <c:pt idx="0">
                  <c:v>0.51441060558410934</c:v>
                </c:pt>
                <c:pt idx="1">
                  <c:v>0.6668644030553833</c:v>
                </c:pt>
                <c:pt idx="2">
                  <c:v>0.65830311474328462</c:v>
                </c:pt>
                <c:pt idx="3">
                  <c:v>0.76</c:v>
                </c:pt>
                <c:pt idx="4">
                  <c:v>0.64432373106824936</c:v>
                </c:pt>
                <c:pt idx="5">
                  <c:v>0.69151138716356109</c:v>
                </c:pt>
                <c:pt idx="6">
                  <c:v>0.64552380896822448</c:v>
                </c:pt>
              </c:numCache>
            </c:numRef>
          </c:val>
        </c:ser>
        <c:ser>
          <c:idx val="1"/>
          <c:order val="1"/>
          <c:tx>
            <c:strRef>
              <c:f>DATA!$C$15</c:f>
              <c:strCache>
                <c:ptCount val="1"/>
                <c:pt idx="0">
                  <c:v>Rojaltit yhteensä</c:v>
                </c:pt>
              </c:strCache>
            </c:strRef>
          </c:tx>
          <c:spPr>
            <a:solidFill>
              <a:schemeClr val="accent2"/>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fi-FI"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(DATA!$D$6:$I$6,DATA!$J$6)</c:f>
              <c:strCache>
                <c:ptCount val="7"/>
                <c:pt idx="0">
                  <c:v>v. 2011</c:v>
                </c:pt>
                <c:pt idx="1">
                  <c:v>v. 2012</c:v>
                </c:pt>
                <c:pt idx="2">
                  <c:v>v. 2013</c:v>
                </c:pt>
                <c:pt idx="3">
                  <c:v>v. 2014</c:v>
                </c:pt>
                <c:pt idx="4">
                  <c:v>v. 2015</c:v>
                </c:pt>
                <c:pt idx="5">
                  <c:v>v. 2016</c:v>
                </c:pt>
                <c:pt idx="6">
                  <c:v>v. 2017</c:v>
                </c:pt>
              </c:strCache>
            </c:strRef>
          </c:cat>
          <c:val>
            <c:numRef>
              <c:f>(DATA!$D$15:$I$15,DATA!$J$15)</c:f>
              <c:numCache>
                <c:formatCode>0%</c:formatCode>
                <c:ptCount val="7"/>
                <c:pt idx="0">
                  <c:v>0.29681107704378179</c:v>
                </c:pt>
                <c:pt idx="1">
                  <c:v>0.18315414434071561</c:v>
                </c:pt>
                <c:pt idx="2">
                  <c:v>0.21823745393670677</c:v>
                </c:pt>
                <c:pt idx="3">
                  <c:v>0.21</c:v>
                </c:pt>
                <c:pt idx="4">
                  <c:v>0.33184676518757195</c:v>
                </c:pt>
                <c:pt idx="5">
                  <c:v>0.29256250995381428</c:v>
                </c:pt>
                <c:pt idx="6">
                  <c:v>0.31538825178385471</c:v>
                </c:pt>
              </c:numCache>
            </c:numRef>
          </c:val>
        </c:ser>
        <c:ser>
          <c:idx val="2"/>
          <c:order val="2"/>
          <c:tx>
            <c:strRef>
              <c:f>DATA!$C$16</c:f>
              <c:strCache>
                <c:ptCount val="1"/>
                <c:pt idx="0">
                  <c:v>Muut tulot (kannet, kuvitukset yms.)</c:v>
                </c:pt>
              </c:strCache>
            </c:strRef>
          </c:tx>
          <c:spPr>
            <a:solidFill>
              <a:schemeClr val="accent3"/>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fi-FI"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(DATA!$D$6:$I$6,DATA!$J$6)</c:f>
              <c:strCache>
                <c:ptCount val="7"/>
                <c:pt idx="0">
                  <c:v>v. 2011</c:v>
                </c:pt>
                <c:pt idx="1">
                  <c:v>v. 2012</c:v>
                </c:pt>
                <c:pt idx="2">
                  <c:v>v. 2013</c:v>
                </c:pt>
                <c:pt idx="3">
                  <c:v>v. 2014</c:v>
                </c:pt>
                <c:pt idx="4">
                  <c:v>v. 2015</c:v>
                </c:pt>
                <c:pt idx="5">
                  <c:v>v. 2016</c:v>
                </c:pt>
                <c:pt idx="6">
                  <c:v>v. 2017</c:v>
                </c:pt>
              </c:strCache>
            </c:strRef>
          </c:cat>
          <c:val>
            <c:numRef>
              <c:f>(DATA!$D$16:$I$16,DATA!$J$16)</c:f>
              <c:numCache>
                <c:formatCode>0%</c:formatCode>
                <c:ptCount val="7"/>
                <c:pt idx="0">
                  <c:v>2.2482105849608414E-2</c:v>
                </c:pt>
                <c:pt idx="1">
                  <c:v>8.5141558411481466E-2</c:v>
                </c:pt>
                <c:pt idx="2">
                  <c:v>5.2115925286096064E-2</c:v>
                </c:pt>
                <c:pt idx="3">
                  <c:v>0.03</c:v>
                </c:pt>
                <c:pt idx="4">
                  <c:v>2.3829503744178748E-2</c:v>
                </c:pt>
                <c:pt idx="5">
                  <c:v>1.592610288262462E-2</c:v>
                </c:pt>
                <c:pt idx="6">
                  <c:v>3.9087939247920783E-2</c:v>
                </c:pt>
              </c:numCache>
            </c:numRef>
          </c:val>
        </c:ser>
        <c:dLbls>
          <c:showLegendKey val="0"/>
          <c:showVal val="0"/>
          <c:showCatName val="0"/>
          <c:showSerName val="0"/>
          <c:showPercent val="0"/>
          <c:showBubbleSize val="0"/>
        </c:dLbls>
        <c:gapWidth val="59"/>
        <c:overlap val="100"/>
        <c:axId val="159056896"/>
        <c:axId val="157671424"/>
      </c:barChart>
      <c:catAx>
        <c:axId val="159056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57671424"/>
        <c:crosses val="autoZero"/>
        <c:auto val="1"/>
        <c:lblAlgn val="ctr"/>
        <c:lblOffset val="100"/>
        <c:noMultiLvlLbl val="0"/>
      </c:catAx>
      <c:valAx>
        <c:axId val="157671424"/>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0568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rgbClr val="000000"/>
      </a:solidFill>
    </a:ln>
    <a:effectLst/>
  </c:spPr>
  <c:txPr>
    <a:bodyPr/>
    <a:lstStyle/>
    <a:p>
      <a:pPr>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DATA!$C$11</c:f>
              <c:strCache>
                <c:ptCount val="1"/>
                <c:pt idx="0">
                  <c:v>Rojaltit yhteensä</c:v>
                </c:pt>
              </c:strCache>
            </c:strRef>
          </c:tx>
          <c:spPr>
            <a:solidFill>
              <a:schemeClr val="accent1"/>
            </a:solidFill>
            <a:ln>
              <a:noFill/>
            </a:ln>
            <a:effectLst/>
            <a:scene3d>
              <a:camera prst="orthographicFront"/>
              <a:lightRig rig="threePt" dir="t"/>
            </a:scene3d>
            <a:sp3d>
              <a:bevelT w="190500" h="38100"/>
            </a:sp3d>
          </c:spPr>
          <c:invertIfNegative val="0"/>
          <c:dLbls>
            <c:numFmt formatCode="#\ ###\ ###\ &quot;€&quot;"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(DATA!$D$6:$I$6,DATA!$J$6)</c:f>
              <c:strCache>
                <c:ptCount val="7"/>
                <c:pt idx="0">
                  <c:v>v. 2011</c:v>
                </c:pt>
                <c:pt idx="1">
                  <c:v>v. 2012</c:v>
                </c:pt>
                <c:pt idx="2">
                  <c:v>v. 2013</c:v>
                </c:pt>
                <c:pt idx="3">
                  <c:v>v. 2014</c:v>
                </c:pt>
                <c:pt idx="4">
                  <c:v>v. 2015</c:v>
                </c:pt>
                <c:pt idx="5">
                  <c:v>v. 2016</c:v>
                </c:pt>
                <c:pt idx="6">
                  <c:v>v. 2017</c:v>
                </c:pt>
              </c:strCache>
            </c:strRef>
          </c:cat>
          <c:val>
            <c:numRef>
              <c:f>(DATA!$D$11:$I$11,DATA!$J$11)</c:f>
              <c:numCache>
                <c:formatCode>#.##0\ "€"</c:formatCode>
                <c:ptCount val="7"/>
                <c:pt idx="0">
                  <c:v>374279.62</c:v>
                </c:pt>
                <c:pt idx="1">
                  <c:v>362128.31</c:v>
                </c:pt>
                <c:pt idx="2">
                  <c:v>489648.9</c:v>
                </c:pt>
                <c:pt idx="3">
                  <c:v>453805.38</c:v>
                </c:pt>
                <c:pt idx="4">
                  <c:v>777064</c:v>
                </c:pt>
                <c:pt idx="5">
                  <c:v>918500</c:v>
                </c:pt>
                <c:pt idx="6">
                  <c:v>747160.19</c:v>
                </c:pt>
              </c:numCache>
            </c:numRef>
          </c:val>
        </c:ser>
        <c:dLbls>
          <c:showLegendKey val="0"/>
          <c:showVal val="0"/>
          <c:showCatName val="0"/>
          <c:showSerName val="0"/>
          <c:showPercent val="0"/>
          <c:showBubbleSize val="0"/>
        </c:dLbls>
        <c:gapWidth val="219"/>
        <c:overlap val="-27"/>
        <c:axId val="158838784"/>
        <c:axId val="157673728"/>
      </c:barChart>
      <c:catAx>
        <c:axId val="158838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157673728"/>
        <c:crosses val="autoZero"/>
        <c:auto val="1"/>
        <c:lblAlgn val="ctr"/>
        <c:lblOffset val="100"/>
        <c:noMultiLvlLbl val="0"/>
      </c:catAx>
      <c:valAx>
        <c:axId val="157673728"/>
        <c:scaling>
          <c:orientation val="minMax"/>
        </c:scaling>
        <c:delete val="0"/>
        <c:axPos val="l"/>
        <c:majorGridlines>
          <c:spPr>
            <a:ln w="9525" cap="flat" cmpd="sng" algn="ctr">
              <a:solidFill>
                <a:schemeClr val="tx1">
                  <a:lumMod val="15000"/>
                  <a:lumOff val="85000"/>
                </a:schemeClr>
              </a:solidFill>
              <a:round/>
            </a:ln>
            <a:effectLst/>
          </c:spPr>
        </c:majorGridlines>
        <c:numFmt formatCode="#.##0\ &quot;€&quot;"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8838784"/>
        <c:crosses val="autoZero"/>
        <c:crossBetween val="between"/>
      </c:valAx>
      <c:spPr>
        <a:noFill/>
        <a:ln>
          <a:noFill/>
        </a:ln>
        <a:effectLst/>
      </c:spPr>
    </c:plotArea>
    <c:plotVisOnly val="1"/>
    <c:dispBlanksAs val="gap"/>
    <c:showDLblsOverMax val="0"/>
  </c:chart>
  <c:spPr>
    <a:noFill/>
    <a:ln>
      <a:solidFill>
        <a:srgbClr val="000000"/>
      </a:solidFill>
    </a:ln>
    <a:effectLst/>
  </c:spPr>
  <c:txPr>
    <a:bodyPr/>
    <a:lstStyle/>
    <a:p>
      <a:pPr>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DATA!$C$23</c:f>
              <c:strCache>
                <c:ptCount val="1"/>
                <c:pt idx="0">
                  <c:v>Sopimusten lkm yhteensä</c:v>
                </c:pt>
              </c:strCache>
            </c:strRef>
          </c:tx>
          <c:spPr>
            <a:solidFill>
              <a:schemeClr val="accent1"/>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(DATA!$D$6:$I$6,DATA!$J$6)</c:f>
              <c:strCache>
                <c:ptCount val="7"/>
                <c:pt idx="0">
                  <c:v>v. 2011</c:v>
                </c:pt>
                <c:pt idx="1">
                  <c:v>v. 2012</c:v>
                </c:pt>
                <c:pt idx="2">
                  <c:v>v. 2013</c:v>
                </c:pt>
                <c:pt idx="3">
                  <c:v>v. 2014</c:v>
                </c:pt>
                <c:pt idx="4">
                  <c:v>v. 2015</c:v>
                </c:pt>
                <c:pt idx="5">
                  <c:v>v. 2016</c:v>
                </c:pt>
                <c:pt idx="6">
                  <c:v>v. 2017</c:v>
                </c:pt>
              </c:strCache>
            </c:strRef>
          </c:cat>
          <c:val>
            <c:numRef>
              <c:f>(DATA!$D$23:$I$23,DATA!$J$23)</c:f>
              <c:numCache>
                <c:formatCode>General</c:formatCode>
                <c:ptCount val="7"/>
                <c:pt idx="0">
                  <c:v>333</c:v>
                </c:pt>
                <c:pt idx="1">
                  <c:v>629</c:v>
                </c:pt>
                <c:pt idx="2">
                  <c:v>647</c:v>
                </c:pt>
                <c:pt idx="3">
                  <c:v>704</c:v>
                </c:pt>
                <c:pt idx="4">
                  <c:v>495</c:v>
                </c:pt>
                <c:pt idx="5">
                  <c:v>574</c:v>
                </c:pt>
                <c:pt idx="6">
                  <c:v>562</c:v>
                </c:pt>
              </c:numCache>
            </c:numRef>
          </c:val>
        </c:ser>
        <c:dLbls>
          <c:showLegendKey val="0"/>
          <c:showVal val="0"/>
          <c:showCatName val="0"/>
          <c:showSerName val="0"/>
          <c:showPercent val="0"/>
          <c:showBubbleSize val="0"/>
        </c:dLbls>
        <c:gapWidth val="219"/>
        <c:overlap val="-27"/>
        <c:axId val="158841856"/>
        <c:axId val="157676032"/>
      </c:barChart>
      <c:catAx>
        <c:axId val="158841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7676032"/>
        <c:crosses val="autoZero"/>
        <c:auto val="1"/>
        <c:lblAlgn val="ctr"/>
        <c:lblOffset val="100"/>
        <c:noMultiLvlLbl val="0"/>
      </c:catAx>
      <c:valAx>
        <c:axId val="1576760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88418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rgbClr val="000000"/>
      </a:solidFill>
    </a:ln>
    <a:effectLst/>
  </c:spPr>
  <c:txPr>
    <a:bodyPr/>
    <a:lstStyle/>
    <a:p>
      <a:pPr>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DATA!$C$30</c:f>
              <c:strCache>
                <c:ptCount val="1"/>
                <c:pt idx="0">
                  <c:v>Kaunokirjallisuus</c:v>
                </c:pt>
              </c:strCache>
            </c:strRef>
          </c:tx>
          <c:spPr>
            <a:solidFill>
              <a:schemeClr val="accent1"/>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(DATA!$D$29:$I$29,DATA!$J$29)</c:f>
              <c:strCache>
                <c:ptCount val="7"/>
                <c:pt idx="0">
                  <c:v>v. 2011</c:v>
                </c:pt>
                <c:pt idx="1">
                  <c:v>v. 2012</c:v>
                </c:pt>
                <c:pt idx="2">
                  <c:v>v. 2013</c:v>
                </c:pt>
                <c:pt idx="3">
                  <c:v>v. 2014</c:v>
                </c:pt>
                <c:pt idx="4">
                  <c:v>v. 2015</c:v>
                </c:pt>
                <c:pt idx="5">
                  <c:v>v. 2016</c:v>
                </c:pt>
                <c:pt idx="6">
                  <c:v>v. 2017</c:v>
                </c:pt>
              </c:strCache>
            </c:strRef>
          </c:cat>
          <c:val>
            <c:numRef>
              <c:f>(DATA!$D$30:$I$30,DATA!$J$30)</c:f>
              <c:numCache>
                <c:formatCode>0%</c:formatCode>
                <c:ptCount val="7"/>
                <c:pt idx="0">
                  <c:v>0.48852548015492159</c:v>
                </c:pt>
                <c:pt idx="1">
                  <c:v>0.53086989090506842</c:v>
                </c:pt>
                <c:pt idx="2">
                  <c:v>0.31554821614863071</c:v>
                </c:pt>
                <c:pt idx="3">
                  <c:v>0.35066544869961652</c:v>
                </c:pt>
                <c:pt idx="4">
                  <c:v>0.49472046241194723</c:v>
                </c:pt>
                <c:pt idx="5">
                  <c:v>0.42763815894250679</c:v>
                </c:pt>
                <c:pt idx="6">
                  <c:v>0.37988050508827248</c:v>
                </c:pt>
              </c:numCache>
            </c:numRef>
          </c:val>
        </c:ser>
        <c:ser>
          <c:idx val="1"/>
          <c:order val="1"/>
          <c:tx>
            <c:strRef>
              <c:f>DATA!$C$31</c:f>
              <c:strCache>
                <c:ptCount val="1"/>
                <c:pt idx="0">
                  <c:v>Tietokirjallisuus</c:v>
                </c:pt>
              </c:strCache>
            </c:strRef>
          </c:tx>
          <c:spPr>
            <a:solidFill>
              <a:schemeClr val="bg1">
                <a:lumMod val="50000"/>
              </a:schemeClr>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fi-FI"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(DATA!$D$29:$I$29,DATA!$J$29)</c:f>
              <c:strCache>
                <c:ptCount val="7"/>
                <c:pt idx="0">
                  <c:v>v. 2011</c:v>
                </c:pt>
                <c:pt idx="1">
                  <c:v>v. 2012</c:v>
                </c:pt>
                <c:pt idx="2">
                  <c:v>v. 2013</c:v>
                </c:pt>
                <c:pt idx="3">
                  <c:v>v. 2014</c:v>
                </c:pt>
                <c:pt idx="4">
                  <c:v>v. 2015</c:v>
                </c:pt>
                <c:pt idx="5">
                  <c:v>v. 2016</c:v>
                </c:pt>
                <c:pt idx="6">
                  <c:v>v. 2017</c:v>
                </c:pt>
              </c:strCache>
            </c:strRef>
          </c:cat>
          <c:val>
            <c:numRef>
              <c:f>(DATA!$D$31:$I$31,DATA!$J$31)</c:f>
              <c:numCache>
                <c:formatCode>0%</c:formatCode>
                <c:ptCount val="7"/>
                <c:pt idx="0">
                  <c:v>0.1</c:v>
                </c:pt>
                <c:pt idx="1">
                  <c:v>0.09</c:v>
                </c:pt>
                <c:pt idx="2">
                  <c:v>5.2464713749581442E-2</c:v>
                </c:pt>
                <c:pt idx="3">
                  <c:v>8.4905695476770238E-2</c:v>
                </c:pt>
                <c:pt idx="4">
                  <c:v>0.30528893273289814</c:v>
                </c:pt>
                <c:pt idx="5">
                  <c:v>8.0984233158146207E-2</c:v>
                </c:pt>
                <c:pt idx="6">
                  <c:v>0.24481884122588402</c:v>
                </c:pt>
              </c:numCache>
            </c:numRef>
          </c:val>
        </c:ser>
        <c:ser>
          <c:idx val="2"/>
          <c:order val="2"/>
          <c:tx>
            <c:strRef>
              <c:f>DATA!$C$32</c:f>
              <c:strCache>
                <c:ptCount val="1"/>
                <c:pt idx="0">
                  <c:v>Lasten- ja nuorten kirjallisuus</c:v>
                </c:pt>
              </c:strCache>
            </c:strRef>
          </c:tx>
          <c:spPr>
            <a:solidFill>
              <a:schemeClr val="accent2"/>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fi-FI"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(DATA!$D$29:$I$29,DATA!$J$29)</c:f>
              <c:strCache>
                <c:ptCount val="7"/>
                <c:pt idx="0">
                  <c:v>v. 2011</c:v>
                </c:pt>
                <c:pt idx="1">
                  <c:v>v. 2012</c:v>
                </c:pt>
                <c:pt idx="2">
                  <c:v>v. 2013</c:v>
                </c:pt>
                <c:pt idx="3">
                  <c:v>v. 2014</c:v>
                </c:pt>
                <c:pt idx="4">
                  <c:v>v. 2015</c:v>
                </c:pt>
                <c:pt idx="5">
                  <c:v>v. 2016</c:v>
                </c:pt>
                <c:pt idx="6">
                  <c:v>v. 2017</c:v>
                </c:pt>
              </c:strCache>
            </c:strRef>
          </c:cat>
          <c:val>
            <c:numRef>
              <c:f>(DATA!$D$32:$I$32,DATA!$J$32)</c:f>
              <c:numCache>
                <c:formatCode>0%</c:formatCode>
                <c:ptCount val="7"/>
                <c:pt idx="0">
                  <c:v>0.36</c:v>
                </c:pt>
                <c:pt idx="1">
                  <c:v>0.35</c:v>
                </c:pt>
                <c:pt idx="2">
                  <c:v>0.58869225955797111</c:v>
                </c:pt>
                <c:pt idx="3">
                  <c:v>0.53916608128356702</c:v>
                </c:pt>
                <c:pt idx="4">
                  <c:v>0.13789649112692628</c:v>
                </c:pt>
                <c:pt idx="5">
                  <c:v>0.36395285873546745</c:v>
                </c:pt>
                <c:pt idx="6">
                  <c:v>0.37530065368584342</c:v>
                </c:pt>
              </c:numCache>
            </c:numRef>
          </c:val>
        </c:ser>
        <c:ser>
          <c:idx val="3"/>
          <c:order val="3"/>
          <c:tx>
            <c:strRef>
              <c:f>DATA!$C$33</c:f>
              <c:strCache>
                <c:ptCount val="1"/>
                <c:pt idx="0">
                  <c:v>Muut</c:v>
                </c:pt>
              </c:strCache>
            </c:strRef>
          </c:tx>
          <c:spPr>
            <a:solidFill>
              <a:schemeClr val="accent4"/>
            </a:solidFill>
            <a:ln>
              <a:noFill/>
            </a:ln>
            <a:effectLst/>
            <a:scene3d>
              <a:camera prst="orthographicFront"/>
              <a:lightRig rig="threePt" dir="t"/>
            </a:scene3d>
            <a:sp3d>
              <a:bevelT w="190500" h="38100"/>
            </a:sp3d>
          </c:spPr>
          <c:invertIfNegative val="0"/>
          <c:dLbls>
            <c:dLbl>
              <c:idx val="6"/>
              <c:delete val="1"/>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0">
                <a:spAutoFit/>
              </a:bodyPr>
              <a:lstStyle/>
              <a:p>
                <a:pPr algn="ctr">
                  <a:defRPr lang="fi-FI"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(DATA!$D$29:$I$29,DATA!$J$29)</c:f>
              <c:strCache>
                <c:ptCount val="7"/>
                <c:pt idx="0">
                  <c:v>v. 2011</c:v>
                </c:pt>
                <c:pt idx="1">
                  <c:v>v. 2012</c:v>
                </c:pt>
                <c:pt idx="2">
                  <c:v>v. 2013</c:v>
                </c:pt>
                <c:pt idx="3">
                  <c:v>v. 2014</c:v>
                </c:pt>
                <c:pt idx="4">
                  <c:v>v. 2015</c:v>
                </c:pt>
                <c:pt idx="5">
                  <c:v>v. 2016</c:v>
                </c:pt>
                <c:pt idx="6">
                  <c:v>v. 2017</c:v>
                </c:pt>
              </c:strCache>
            </c:strRef>
          </c:cat>
          <c:val>
            <c:numRef>
              <c:f>(DATA!$D$33:$I$33,DATA!$J$33)</c:f>
              <c:numCache>
                <c:formatCode>0%</c:formatCode>
                <c:ptCount val="7"/>
                <c:pt idx="0">
                  <c:v>0.05</c:v>
                </c:pt>
                <c:pt idx="1">
                  <c:v>0.03</c:v>
                </c:pt>
                <c:pt idx="2">
                  <c:v>4.3294810543816765E-2</c:v>
                </c:pt>
                <c:pt idx="3">
                  <c:v>2.5262774540046218E-2</c:v>
                </c:pt>
                <c:pt idx="4">
                  <c:v>6.0555189002555902E-2</c:v>
                </c:pt>
                <c:pt idx="5">
                  <c:v>0.12742474916387961</c:v>
                </c:pt>
                <c:pt idx="6">
                  <c:v>0</c:v>
                </c:pt>
              </c:numCache>
            </c:numRef>
          </c:val>
        </c:ser>
        <c:dLbls>
          <c:showLegendKey val="0"/>
          <c:showVal val="0"/>
          <c:showCatName val="0"/>
          <c:showSerName val="0"/>
          <c:showPercent val="0"/>
          <c:showBubbleSize val="0"/>
        </c:dLbls>
        <c:gapWidth val="62"/>
        <c:overlap val="100"/>
        <c:axId val="158842368"/>
        <c:axId val="157678336"/>
      </c:barChart>
      <c:catAx>
        <c:axId val="1588423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57678336"/>
        <c:crosses val="autoZero"/>
        <c:auto val="1"/>
        <c:lblAlgn val="ctr"/>
        <c:lblOffset val="100"/>
        <c:noMultiLvlLbl val="0"/>
      </c:catAx>
      <c:valAx>
        <c:axId val="15767833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88423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rgbClr val="000000"/>
      </a:solidFill>
    </a:ln>
    <a:effectLst/>
  </c:spPr>
  <c:txPr>
    <a:bodyPr/>
    <a:lstStyle/>
    <a:p>
      <a:pPr>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3"/>
          <c:order val="0"/>
          <c:tx>
            <c:strRef>
              <c:f>DATA!$E$35</c:f>
              <c:strCache>
                <c:ptCount val="1"/>
                <c:pt idx="0">
                  <c:v>v. 2012</c:v>
                </c:pt>
              </c:strCache>
            </c:strRef>
          </c:tx>
          <c:spPr>
            <a:solidFill>
              <a:schemeClr val="accent4"/>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(DATA!$C$36:$C$39,DATA!$C$42)</c:f>
              <c:strCache>
                <c:ptCount val="5"/>
                <c:pt idx="0">
                  <c:v>Yhdysvallat/Iso-Britannia</c:v>
                </c:pt>
                <c:pt idx="1">
                  <c:v>Saksa</c:v>
                </c:pt>
                <c:pt idx="2">
                  <c:v>Ranska</c:v>
                </c:pt>
                <c:pt idx="3">
                  <c:v>Kiina</c:v>
                </c:pt>
                <c:pt idx="4">
                  <c:v>Espanja </c:v>
                </c:pt>
              </c:strCache>
            </c:strRef>
          </c:cat>
          <c:val>
            <c:numRef>
              <c:f>(DATA!$E$36:$E$39,DATA!$E$42)</c:f>
              <c:numCache>
                <c:formatCode>0%</c:formatCode>
                <c:ptCount val="5"/>
                <c:pt idx="0">
                  <c:v>5.4370426097387771E-2</c:v>
                </c:pt>
                <c:pt idx="1">
                  <c:v>0.18583427354973198</c:v>
                </c:pt>
                <c:pt idx="2">
                  <c:v>4.6256052812973861E-2</c:v>
                </c:pt>
                <c:pt idx="3">
                  <c:v>5.4370426097387771E-2</c:v>
                </c:pt>
              </c:numCache>
            </c:numRef>
          </c:val>
        </c:ser>
        <c:ser>
          <c:idx val="0"/>
          <c:order val="1"/>
          <c:tx>
            <c:strRef>
              <c:f>DATA!$F$35</c:f>
              <c:strCache>
                <c:ptCount val="1"/>
                <c:pt idx="0">
                  <c:v>v. 2013</c:v>
                </c:pt>
              </c:strCache>
            </c:strRef>
          </c:tx>
          <c:spPr>
            <a:solidFill>
              <a:schemeClr val="accent1"/>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(DATA!$C$36:$C$39,DATA!$C$42)</c:f>
              <c:strCache>
                <c:ptCount val="5"/>
                <c:pt idx="0">
                  <c:v>Yhdysvallat/Iso-Britannia</c:v>
                </c:pt>
                <c:pt idx="1">
                  <c:v>Saksa</c:v>
                </c:pt>
                <c:pt idx="2">
                  <c:v>Ranska</c:v>
                </c:pt>
                <c:pt idx="3">
                  <c:v>Kiina</c:v>
                </c:pt>
                <c:pt idx="4">
                  <c:v>Espanja </c:v>
                </c:pt>
              </c:strCache>
            </c:strRef>
          </c:cat>
          <c:val>
            <c:numRef>
              <c:f>(DATA!$F$36:$F$39,DATA!$F$42)</c:f>
              <c:numCache>
                <c:formatCode>0%</c:formatCode>
                <c:ptCount val="5"/>
                <c:pt idx="0">
                  <c:v>9.1257467735638143E-2</c:v>
                </c:pt>
                <c:pt idx="1">
                  <c:v>0.11400163661744335</c:v>
                </c:pt>
                <c:pt idx="2">
                  <c:v>1.9949617855175402E-2</c:v>
                </c:pt>
                <c:pt idx="3">
                  <c:v>3.6502987094255257E-2</c:v>
                </c:pt>
              </c:numCache>
            </c:numRef>
          </c:val>
        </c:ser>
        <c:ser>
          <c:idx val="1"/>
          <c:order val="2"/>
          <c:tx>
            <c:strRef>
              <c:f>DATA!$G$35</c:f>
              <c:strCache>
                <c:ptCount val="1"/>
                <c:pt idx="0">
                  <c:v>v. 2014</c:v>
                </c:pt>
              </c:strCache>
            </c:strRef>
          </c:tx>
          <c:spPr>
            <a:solidFill>
              <a:schemeClr val="accent2"/>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(DATA!$C$36:$C$39,DATA!$C$42)</c:f>
              <c:strCache>
                <c:ptCount val="5"/>
                <c:pt idx="0">
                  <c:v>Yhdysvallat/Iso-Britannia</c:v>
                </c:pt>
                <c:pt idx="1">
                  <c:v>Saksa</c:v>
                </c:pt>
                <c:pt idx="2">
                  <c:v>Ranska</c:v>
                </c:pt>
                <c:pt idx="3">
                  <c:v>Kiina</c:v>
                </c:pt>
                <c:pt idx="4">
                  <c:v>Espanja </c:v>
                </c:pt>
              </c:strCache>
            </c:strRef>
          </c:cat>
          <c:val>
            <c:numRef>
              <c:f>(DATA!$G$36:$G$39,DATA!$G$42)</c:f>
              <c:numCache>
                <c:formatCode>0%</c:formatCode>
                <c:ptCount val="5"/>
                <c:pt idx="0">
                  <c:v>0.13188472996948603</c:v>
                </c:pt>
                <c:pt idx="1">
                  <c:v>0.16450884738299049</c:v>
                </c:pt>
                <c:pt idx="2">
                  <c:v>3.6441833281042196E-2</c:v>
                </c:pt>
                <c:pt idx="3">
                  <c:v>9.8913547477114533E-2</c:v>
                </c:pt>
              </c:numCache>
            </c:numRef>
          </c:val>
        </c:ser>
        <c:ser>
          <c:idx val="2"/>
          <c:order val="3"/>
          <c:tx>
            <c:strRef>
              <c:f>DATA!$H$35</c:f>
              <c:strCache>
                <c:ptCount val="1"/>
                <c:pt idx="0">
                  <c:v>v. 2015</c:v>
                </c:pt>
              </c:strCache>
            </c:strRef>
          </c:tx>
          <c:spPr>
            <a:solidFill>
              <a:schemeClr val="accent3"/>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(DATA!$C$36:$C$39,DATA!$C$42)</c:f>
              <c:strCache>
                <c:ptCount val="5"/>
                <c:pt idx="0">
                  <c:v>Yhdysvallat/Iso-Britannia</c:v>
                </c:pt>
                <c:pt idx="1">
                  <c:v>Saksa</c:v>
                </c:pt>
                <c:pt idx="2">
                  <c:v>Ranska</c:v>
                </c:pt>
                <c:pt idx="3">
                  <c:v>Kiina</c:v>
                </c:pt>
                <c:pt idx="4">
                  <c:v>Espanja </c:v>
                </c:pt>
              </c:strCache>
            </c:strRef>
          </c:cat>
          <c:val>
            <c:numRef>
              <c:f>(DATA!$H$36:$H$39,DATA!$H$42)</c:f>
              <c:numCache>
                <c:formatCode>0%</c:formatCode>
                <c:ptCount val="5"/>
                <c:pt idx="0">
                  <c:v>0.14813367582906814</c:v>
                </c:pt>
                <c:pt idx="1">
                  <c:v>0.16312234827374889</c:v>
                </c:pt>
                <c:pt idx="2">
                  <c:v>9.517708780403436E-2</c:v>
                </c:pt>
                <c:pt idx="3">
                  <c:v>7.3622917320590106E-2</c:v>
                </c:pt>
              </c:numCache>
            </c:numRef>
          </c:val>
        </c:ser>
        <c:ser>
          <c:idx val="4"/>
          <c:order val="4"/>
          <c:tx>
            <c:strRef>
              <c:f>DATA!$I$35</c:f>
              <c:strCache>
                <c:ptCount val="1"/>
                <c:pt idx="0">
                  <c:v>v. 2016</c:v>
                </c:pt>
              </c:strCache>
            </c:strRef>
          </c:tx>
          <c:spPr>
            <a:solidFill>
              <a:schemeClr val="accent5"/>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fi-FI"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(DATA!$C$36:$C$39,DATA!$C$42)</c:f>
              <c:strCache>
                <c:ptCount val="5"/>
                <c:pt idx="0">
                  <c:v>Yhdysvallat/Iso-Britannia</c:v>
                </c:pt>
                <c:pt idx="1">
                  <c:v>Saksa</c:v>
                </c:pt>
                <c:pt idx="2">
                  <c:v>Ranska</c:v>
                </c:pt>
                <c:pt idx="3">
                  <c:v>Kiina</c:v>
                </c:pt>
                <c:pt idx="4">
                  <c:v>Espanja </c:v>
                </c:pt>
              </c:strCache>
            </c:strRef>
          </c:cat>
          <c:val>
            <c:numRef>
              <c:f>(DATA!$I$36:$I$39,DATA!$I$42)</c:f>
              <c:numCache>
                <c:formatCode>0%</c:formatCode>
                <c:ptCount val="5"/>
                <c:pt idx="0">
                  <c:v>0.247</c:v>
                </c:pt>
                <c:pt idx="1">
                  <c:v>0.23200000000000001</c:v>
                </c:pt>
                <c:pt idx="2">
                  <c:v>0.186</c:v>
                </c:pt>
                <c:pt idx="3">
                  <c:v>7.0999999999999994E-2</c:v>
                </c:pt>
                <c:pt idx="4">
                  <c:v>3.1077072696328714E-2</c:v>
                </c:pt>
              </c:numCache>
            </c:numRef>
          </c:val>
        </c:ser>
        <c:ser>
          <c:idx val="5"/>
          <c:order val="5"/>
          <c:tx>
            <c:strRef>
              <c:f>DATA!$J$35</c:f>
              <c:strCache>
                <c:ptCount val="1"/>
                <c:pt idx="0">
                  <c:v>v. 2017</c:v>
                </c:pt>
              </c:strCache>
            </c:strRef>
          </c:tx>
          <c:spPr>
            <a:solidFill>
              <a:schemeClr val="accent6"/>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fi-FI"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(DATA!$C$36:$C$39,DATA!$C$42)</c:f>
              <c:strCache>
                <c:ptCount val="5"/>
                <c:pt idx="0">
                  <c:v>Yhdysvallat/Iso-Britannia</c:v>
                </c:pt>
                <c:pt idx="1">
                  <c:v>Saksa</c:v>
                </c:pt>
                <c:pt idx="2">
                  <c:v>Ranska</c:v>
                </c:pt>
                <c:pt idx="3">
                  <c:v>Kiina</c:v>
                </c:pt>
                <c:pt idx="4">
                  <c:v>Espanja </c:v>
                </c:pt>
              </c:strCache>
            </c:strRef>
          </c:cat>
          <c:val>
            <c:numRef>
              <c:f>(DATA!$J$36:$J$39,DATA!$J$42)</c:f>
              <c:numCache>
                <c:formatCode>0%</c:formatCode>
                <c:ptCount val="5"/>
                <c:pt idx="0">
                  <c:v>0.17602236140802338</c:v>
                </c:pt>
                <c:pt idx="1">
                  <c:v>0.17602236140802338</c:v>
                </c:pt>
                <c:pt idx="2">
                  <c:v>5.8674120469341132E-2</c:v>
                </c:pt>
                <c:pt idx="3">
                  <c:v>0.11734824093868226</c:v>
                </c:pt>
                <c:pt idx="4">
                  <c:v>5.9733991081761632E-2</c:v>
                </c:pt>
              </c:numCache>
            </c:numRef>
          </c:val>
        </c:ser>
        <c:dLbls>
          <c:showLegendKey val="0"/>
          <c:showVal val="0"/>
          <c:showCatName val="0"/>
          <c:showSerName val="0"/>
          <c:showPercent val="0"/>
          <c:showBubbleSize val="0"/>
        </c:dLbls>
        <c:gapWidth val="62"/>
        <c:overlap val="100"/>
        <c:axId val="159678976"/>
        <c:axId val="157615232"/>
      </c:barChart>
      <c:catAx>
        <c:axId val="1596789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7615232"/>
        <c:crosses val="autoZero"/>
        <c:auto val="1"/>
        <c:lblAlgn val="ctr"/>
        <c:lblOffset val="100"/>
        <c:noMultiLvlLbl val="0"/>
      </c:catAx>
      <c:valAx>
        <c:axId val="157615232"/>
        <c:scaling>
          <c:orientation val="minMax"/>
        </c:scaling>
        <c:delete val="1"/>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596789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rgbClr val="000000"/>
      </a:solidFill>
    </a:ln>
    <a:effectLst/>
  </c:spPr>
  <c:txPr>
    <a:bodyPr/>
    <a:lstStyle/>
    <a:p>
      <a:pPr>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3076575" cy="481013"/>
          </a:xfrm>
          <a:prstGeom prst="rect">
            <a:avLst/>
          </a:prstGeom>
          <a:noFill/>
          <a:ln w="9525">
            <a:noFill/>
            <a:miter lim="800000"/>
            <a:headEnd/>
            <a:tailEnd/>
          </a:ln>
          <a:effectLst/>
        </p:spPr>
        <p:txBody>
          <a:bodyPr vert="horz" wrap="square" lIns="94889" tIns="47445" rIns="94889" bIns="47445" numCol="1" anchor="t" anchorCtr="0" compatLnSpc="1">
            <a:prstTxWarp prst="textNoShape">
              <a:avLst/>
            </a:prstTxWarp>
          </a:bodyPr>
          <a:lstStyle>
            <a:lvl1pPr algn="l" defTabSz="949325">
              <a:defRPr sz="1300"/>
            </a:lvl1pPr>
          </a:lstStyle>
          <a:p>
            <a:pPr>
              <a:defRPr/>
            </a:pPr>
            <a:endParaRPr lang="en-GB"/>
          </a:p>
        </p:txBody>
      </p:sp>
      <p:sp>
        <p:nvSpPr>
          <p:cNvPr id="43011" name="Rectangle 3"/>
          <p:cNvSpPr>
            <a:spLocks noGrp="1" noChangeArrowheads="1"/>
          </p:cNvSpPr>
          <p:nvPr>
            <p:ph type="dt" sz="quarter" idx="1"/>
          </p:nvPr>
        </p:nvSpPr>
        <p:spPr bwMode="auto">
          <a:xfrm>
            <a:off x="4022725" y="0"/>
            <a:ext cx="3078163" cy="481013"/>
          </a:xfrm>
          <a:prstGeom prst="rect">
            <a:avLst/>
          </a:prstGeom>
          <a:noFill/>
          <a:ln w="9525">
            <a:noFill/>
            <a:miter lim="800000"/>
            <a:headEnd/>
            <a:tailEnd/>
          </a:ln>
          <a:effectLst/>
        </p:spPr>
        <p:txBody>
          <a:bodyPr vert="horz" wrap="square" lIns="94889" tIns="47445" rIns="94889" bIns="47445" numCol="1" anchor="t" anchorCtr="0" compatLnSpc="1">
            <a:prstTxWarp prst="textNoShape">
              <a:avLst/>
            </a:prstTxWarp>
          </a:bodyPr>
          <a:lstStyle>
            <a:lvl1pPr algn="r" defTabSz="949325">
              <a:defRPr sz="1300"/>
            </a:lvl1pPr>
          </a:lstStyle>
          <a:p>
            <a:pPr>
              <a:defRPr/>
            </a:pPr>
            <a:endParaRPr lang="en-GB"/>
          </a:p>
        </p:txBody>
      </p:sp>
      <p:sp>
        <p:nvSpPr>
          <p:cNvPr id="43012" name="Rectangle 4"/>
          <p:cNvSpPr>
            <a:spLocks noGrp="1" noChangeArrowheads="1"/>
          </p:cNvSpPr>
          <p:nvPr>
            <p:ph type="ftr" sz="quarter" idx="2"/>
          </p:nvPr>
        </p:nvSpPr>
        <p:spPr bwMode="auto">
          <a:xfrm>
            <a:off x="0" y="9756775"/>
            <a:ext cx="3076575" cy="481013"/>
          </a:xfrm>
          <a:prstGeom prst="rect">
            <a:avLst/>
          </a:prstGeom>
          <a:noFill/>
          <a:ln w="9525">
            <a:noFill/>
            <a:miter lim="800000"/>
            <a:headEnd/>
            <a:tailEnd/>
          </a:ln>
          <a:effectLst/>
        </p:spPr>
        <p:txBody>
          <a:bodyPr vert="horz" wrap="square" lIns="94889" tIns="47445" rIns="94889" bIns="47445" numCol="1" anchor="b" anchorCtr="0" compatLnSpc="1">
            <a:prstTxWarp prst="textNoShape">
              <a:avLst/>
            </a:prstTxWarp>
          </a:bodyPr>
          <a:lstStyle>
            <a:lvl1pPr algn="l" defTabSz="949325">
              <a:defRPr sz="1300"/>
            </a:lvl1pPr>
          </a:lstStyle>
          <a:p>
            <a:pPr>
              <a:defRPr/>
            </a:pPr>
            <a:endParaRPr lang="en-GB"/>
          </a:p>
        </p:txBody>
      </p:sp>
      <p:sp>
        <p:nvSpPr>
          <p:cNvPr id="43013" name="Rectangle 5"/>
          <p:cNvSpPr>
            <a:spLocks noGrp="1" noChangeArrowheads="1"/>
          </p:cNvSpPr>
          <p:nvPr>
            <p:ph type="sldNum" sz="quarter" idx="3"/>
          </p:nvPr>
        </p:nvSpPr>
        <p:spPr bwMode="auto">
          <a:xfrm>
            <a:off x="4022725" y="9756775"/>
            <a:ext cx="3078163" cy="481013"/>
          </a:xfrm>
          <a:prstGeom prst="rect">
            <a:avLst/>
          </a:prstGeom>
          <a:noFill/>
          <a:ln w="9525">
            <a:noFill/>
            <a:miter lim="800000"/>
            <a:headEnd/>
            <a:tailEnd/>
          </a:ln>
          <a:effectLst/>
        </p:spPr>
        <p:txBody>
          <a:bodyPr vert="horz" wrap="square" lIns="94889" tIns="47445" rIns="94889" bIns="47445" numCol="1" anchor="b" anchorCtr="0" compatLnSpc="1">
            <a:prstTxWarp prst="textNoShape">
              <a:avLst/>
            </a:prstTxWarp>
          </a:bodyPr>
          <a:lstStyle>
            <a:lvl1pPr algn="r" defTabSz="949325">
              <a:defRPr sz="1300"/>
            </a:lvl1pPr>
          </a:lstStyle>
          <a:p>
            <a:pPr>
              <a:defRPr/>
            </a:pPr>
            <a:fld id="{9FEE607D-29C5-44C5-8028-DDBCC81F3998}" type="slidenum">
              <a:rPr lang="en-GB"/>
              <a:pPr>
                <a:defRPr/>
              </a:pPr>
              <a:t>‹#›</a:t>
            </a:fld>
            <a:endParaRPr lang="en-GB"/>
          </a:p>
        </p:txBody>
      </p:sp>
    </p:spTree>
    <p:extLst>
      <p:ext uri="{BB962C8B-B14F-4D97-AF65-F5344CB8AC3E}">
        <p14:creationId xmlns:p14="http://schemas.microsoft.com/office/powerpoint/2010/main" val="39831270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4889" tIns="47445" rIns="94889" bIns="47445" numCol="1" anchor="t" anchorCtr="0" compatLnSpc="1">
            <a:prstTxWarp prst="textNoShape">
              <a:avLst/>
            </a:prstTxWarp>
          </a:bodyPr>
          <a:lstStyle>
            <a:lvl1pPr algn="l" defTabSz="949325">
              <a:defRPr sz="1300">
                <a:solidFill>
                  <a:schemeClr val="tx1"/>
                </a:solidFill>
                <a:latin typeface="Times New Roman" pitchFamily="18" charset="0"/>
              </a:defRPr>
            </a:lvl1pPr>
          </a:lstStyle>
          <a:p>
            <a:pPr>
              <a:defRPr/>
            </a:pPr>
            <a:endParaRPr lang="fi-FI"/>
          </a:p>
        </p:txBody>
      </p:sp>
      <p:sp>
        <p:nvSpPr>
          <p:cNvPr id="3075"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4889" tIns="47445" rIns="94889" bIns="47445" numCol="1" anchor="t" anchorCtr="0" compatLnSpc="1">
            <a:prstTxWarp prst="textNoShape">
              <a:avLst/>
            </a:prstTxWarp>
          </a:bodyPr>
          <a:lstStyle>
            <a:lvl1pPr algn="r" defTabSz="949325">
              <a:defRPr sz="1300">
                <a:solidFill>
                  <a:schemeClr val="tx1"/>
                </a:solidFill>
                <a:latin typeface="Times New Roman" pitchFamily="18" charset="0"/>
              </a:defRPr>
            </a:lvl1pPr>
          </a:lstStyle>
          <a:p>
            <a:pPr>
              <a:defRPr/>
            </a:pPr>
            <a:endParaRPr lang="fi-FI"/>
          </a:p>
        </p:txBody>
      </p:sp>
      <p:sp>
        <p:nvSpPr>
          <p:cNvPr id="107524" name="Rectangle 4"/>
          <p:cNvSpPr>
            <a:spLocks noGrp="1" noRot="1" noChangeAspect="1" noChangeArrowheads="1" noTextEdit="1"/>
          </p:cNvSpPr>
          <p:nvPr>
            <p:ph type="sldImg" idx="2"/>
          </p:nvPr>
        </p:nvSpPr>
        <p:spPr bwMode="auto">
          <a:xfrm>
            <a:off x="989013" y="768350"/>
            <a:ext cx="5118100" cy="383857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47738" y="4859338"/>
            <a:ext cx="5203825" cy="4606925"/>
          </a:xfrm>
          <a:prstGeom prst="rect">
            <a:avLst/>
          </a:prstGeom>
          <a:noFill/>
          <a:ln w="9525">
            <a:noFill/>
            <a:miter lim="800000"/>
            <a:headEnd/>
            <a:tailEnd/>
          </a:ln>
          <a:effectLst/>
        </p:spPr>
        <p:txBody>
          <a:bodyPr vert="horz" wrap="square" lIns="94889" tIns="47445" rIns="94889" bIns="47445" numCol="1" anchor="t" anchorCtr="0" compatLnSpc="1">
            <a:prstTxWarp prst="textNoShape">
              <a:avLst/>
            </a:prstTxWarp>
          </a:body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p>
        </p:txBody>
      </p:sp>
      <p:sp>
        <p:nvSpPr>
          <p:cNvPr id="3078"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4889" tIns="47445" rIns="94889" bIns="47445" numCol="1" anchor="b" anchorCtr="0" compatLnSpc="1">
            <a:prstTxWarp prst="textNoShape">
              <a:avLst/>
            </a:prstTxWarp>
          </a:bodyPr>
          <a:lstStyle>
            <a:lvl1pPr algn="l" defTabSz="949325">
              <a:defRPr sz="1300">
                <a:solidFill>
                  <a:schemeClr val="tx1"/>
                </a:solidFill>
                <a:latin typeface="Times New Roman" pitchFamily="18" charset="0"/>
              </a:defRPr>
            </a:lvl1pPr>
          </a:lstStyle>
          <a:p>
            <a:pPr>
              <a:defRPr/>
            </a:pPr>
            <a:endParaRPr lang="fi-FI"/>
          </a:p>
        </p:txBody>
      </p:sp>
      <p:sp>
        <p:nvSpPr>
          <p:cNvPr id="3079"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4889" tIns="47445" rIns="94889" bIns="47445" numCol="1" anchor="b" anchorCtr="0" compatLnSpc="1">
            <a:prstTxWarp prst="textNoShape">
              <a:avLst/>
            </a:prstTxWarp>
          </a:bodyPr>
          <a:lstStyle>
            <a:lvl1pPr algn="r" defTabSz="949325">
              <a:defRPr sz="1300">
                <a:solidFill>
                  <a:schemeClr val="tx1"/>
                </a:solidFill>
                <a:latin typeface="Times New Roman" pitchFamily="18" charset="0"/>
              </a:defRPr>
            </a:lvl1pPr>
          </a:lstStyle>
          <a:p>
            <a:pPr>
              <a:defRPr/>
            </a:pPr>
            <a:fld id="{C9EEF6A5-5E13-487A-991B-874ED450ABAF}" type="slidenum">
              <a:rPr lang="fi-FI"/>
              <a:pPr>
                <a:defRPr/>
              </a:pPr>
              <a:t>‹#›</a:t>
            </a:fld>
            <a:endParaRPr lang="fi-FI"/>
          </a:p>
        </p:txBody>
      </p:sp>
    </p:spTree>
    <p:extLst>
      <p:ext uri="{BB962C8B-B14F-4D97-AF65-F5344CB8AC3E}">
        <p14:creationId xmlns:p14="http://schemas.microsoft.com/office/powerpoint/2010/main" val="254691832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p:spPr>
        <p:txBody>
          <a:bodyPr/>
          <a:lstStyle/>
          <a:p>
            <a:pPr eaLnBrk="1" hangingPunct="1"/>
            <a:endParaRPr lang="fi-FI" smtClean="0"/>
          </a:p>
        </p:txBody>
      </p:sp>
    </p:spTree>
    <p:extLst>
      <p:ext uri="{BB962C8B-B14F-4D97-AF65-F5344CB8AC3E}">
        <p14:creationId xmlns:p14="http://schemas.microsoft.com/office/powerpoint/2010/main" val="653296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a:prstGeom prst="rect">
            <a:avLst/>
          </a:prstGeo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smtClean="0"/>
              <a:t>Muokkaa alaotsikon perustyyliä napsautt.</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a:prstGeom prst="rect">
            <a:avLst/>
          </a:prstGeom>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1600200"/>
            <a:ext cx="8229600" cy="4525963"/>
          </a:xfrm>
          <a:prstGeom prst="rect">
            <a:avLst/>
          </a:prstGeo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a:prstGeom prst="rect">
            <a:avLst/>
          </a:prstGeo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a:prstGeom prst="rect">
            <a:avLst/>
          </a:prstGeo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a:prstGeom prst="rect">
            <a:avLst/>
          </a:prstGeom>
        </p:spPr>
        <p:txBody>
          <a:bodyPr/>
          <a:lstStyle/>
          <a:p>
            <a:r>
              <a:rPr lang="fi-FI" smtClean="0"/>
              <a:t>Muokkaa perustyyl. napsautt.</a:t>
            </a:r>
            <a:endParaRPr lang="fi-FI"/>
          </a:p>
        </p:txBody>
      </p:sp>
      <p:sp>
        <p:nvSpPr>
          <p:cNvPr id="3" name="Sisällön paikkamerkki 2"/>
          <p:cNvSpPr>
            <a:spLocks noGrp="1"/>
          </p:cNvSpPr>
          <p:nvPr>
            <p:ph idx="1"/>
          </p:nvPr>
        </p:nvSpPr>
        <p:spPr>
          <a:xfrm>
            <a:off x="457200" y="1600200"/>
            <a:ext cx="8229600" cy="4525963"/>
          </a:xfrm>
          <a:prstGeom prst="rect">
            <a:avLst/>
          </a:prstGeo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a:prstGeom prst="rect">
            <a:avLst/>
          </a:prstGeom>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a:prstGeom prst="rect">
            <a:avLst/>
          </a:prstGeo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4"/>
          <p:cNvSpPr>
            <a:spLocks noGrp="1" noChangeArrowheads="1"/>
          </p:cNvSpPr>
          <p:nvPr>
            <p:ph type="dt" sz="half" idx="10"/>
          </p:nvPr>
        </p:nvSpPr>
        <p:spPr>
          <a:ln/>
        </p:spPr>
        <p:txBody>
          <a:bodyPr/>
          <a:lstStyle>
            <a:lvl1pPr>
              <a:defRPr/>
            </a:lvl1pPr>
          </a:lstStyle>
          <a:p>
            <a:pPr>
              <a:defRPr/>
            </a:pPr>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a:prstGeom prst="rect">
            <a:avLst/>
          </a:prstGeom>
        </p:spPr>
        <p:txBody>
          <a:bodyPr/>
          <a:lstStyle/>
          <a:p>
            <a:r>
              <a:rPr lang="fi-FI" smtClean="0"/>
              <a:t>Muokkaa perustyyl. napsautt.</a:t>
            </a:r>
            <a:endParaRPr lang="fi-FI"/>
          </a:p>
        </p:txBody>
      </p:sp>
      <p:sp>
        <p:nvSpPr>
          <p:cNvPr id="3" name="Rectangle 4"/>
          <p:cNvSpPr>
            <a:spLocks noGrp="1" noChangeArrowheads="1"/>
          </p:cNvSpPr>
          <p:nvPr>
            <p:ph type="dt" sz="half" idx="10"/>
          </p:nvPr>
        </p:nvSpPr>
        <p:spPr>
          <a:ln/>
        </p:spPr>
        <p:txBody>
          <a:bodyPr/>
          <a:lstStyle>
            <a:lvl1pPr>
              <a:defRPr/>
            </a:lvl1pPr>
          </a:lstStyle>
          <a:p>
            <a:pPr>
              <a:defRPr/>
            </a:pPr>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a:prstGeom prst="rect">
            <a:avLst/>
          </a:prstGeo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kstin paikkamerkki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30"/>
          <p:cNvGraphicFramePr>
            <a:graphicFrameLocks noChangeAspect="1"/>
          </p:cNvGraphicFramePr>
          <p:nvPr/>
        </p:nvGraphicFramePr>
        <p:xfrm>
          <a:off x="0" y="0"/>
          <a:ext cx="9115425" cy="2127250"/>
        </p:xfrm>
        <a:graphic>
          <a:graphicData uri="http://schemas.openxmlformats.org/presentationml/2006/ole">
            <mc:AlternateContent xmlns:mc="http://schemas.openxmlformats.org/markup-compatibility/2006">
              <mc:Choice xmlns:v="urn:schemas-microsoft-com:vml" Requires="v">
                <p:oleObj spid="_x0000_s8841" r:id="rId14" imgW="13003175" imgH="3022222" progId="">
                  <p:embed/>
                </p:oleObj>
              </mc:Choice>
              <mc:Fallback>
                <p:oleObj r:id="rId14" imgW="13003175" imgH="3022222" progId="">
                  <p:embed/>
                  <p:pic>
                    <p:nvPicPr>
                      <p:cNvPr id="0" name="Picture 6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15425" cy="21272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28" name="Rectangle 4"/>
          <p:cNvSpPr>
            <a:spLocks noGrp="1" noChangeArrowheads="1"/>
          </p:cNvSpPr>
          <p:nvPr>
            <p:ph type="dt" sz="half" idx="2"/>
          </p:nvPr>
        </p:nvSpPr>
        <p:spPr bwMode="auto">
          <a:xfrm>
            <a:off x="3505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solidFill>
                  <a:schemeClr val="tx1"/>
                </a:solidFill>
              </a:defRPr>
            </a:lvl1pPr>
          </a:lstStyle>
          <a:p>
            <a:pPr>
              <a:defRPr/>
            </a:pPr>
            <a:endParaRPr lang="fi-FI"/>
          </a:p>
        </p:txBody>
      </p:sp>
      <p:pic>
        <p:nvPicPr>
          <p:cNvPr id="1029" name="Picture 19" descr="logo"/>
          <p:cNvPicPr>
            <a:picLocks noChangeAspect="1" noChangeArrowheads="1"/>
          </p:cNvPicPr>
          <p:nvPr userDrawn="1"/>
        </p:nvPicPr>
        <p:blipFill>
          <a:blip r:embed="rId16" cstate="print"/>
          <a:srcRect/>
          <a:stretch>
            <a:fillRect/>
          </a:stretch>
        </p:blipFill>
        <p:spPr bwMode="auto">
          <a:xfrm>
            <a:off x="7885113" y="6453188"/>
            <a:ext cx="1143000" cy="330200"/>
          </a:xfrm>
          <a:prstGeom prst="rect">
            <a:avLst/>
          </a:prstGeom>
          <a:noFill/>
          <a:ln w="9525">
            <a:noFill/>
            <a:miter lim="800000"/>
            <a:headEnd/>
            <a:tailEnd/>
          </a:ln>
        </p:spPr>
      </p:pic>
      <p:sp>
        <p:nvSpPr>
          <p:cNvPr id="1055" name="Rectangle 31"/>
          <p:cNvSpPr>
            <a:spLocks noChangeArrowheads="1"/>
          </p:cNvSpPr>
          <p:nvPr userDrawn="1"/>
        </p:nvSpPr>
        <p:spPr bwMode="auto">
          <a:xfrm>
            <a:off x="4402138" y="6500813"/>
            <a:ext cx="339725" cy="244475"/>
          </a:xfrm>
          <a:prstGeom prst="rect">
            <a:avLst/>
          </a:prstGeom>
          <a:noFill/>
          <a:ln w="9525">
            <a:noFill/>
            <a:miter lim="800000"/>
            <a:headEnd/>
            <a:tailEnd/>
          </a:ln>
          <a:effectLst/>
        </p:spPr>
        <p:txBody>
          <a:bodyPr wrap="none">
            <a:spAutoFit/>
          </a:bodyPr>
          <a:lstStyle/>
          <a:p>
            <a:pPr>
              <a:defRPr/>
            </a:pPr>
            <a:fld id="{E17487B1-744D-41CF-9AF7-8A815EA2FB95}" type="slidenum">
              <a:rPr lang="fi-FI" sz="1000" i="1">
                <a:solidFill>
                  <a:schemeClr val="bg2"/>
                </a:solidFill>
              </a:rPr>
              <a:pPr>
                <a:defRPr/>
              </a:pPr>
              <a:t>‹#›</a:t>
            </a:fld>
            <a:endParaRPr lang="fi-FI" sz="1000" i="1">
              <a:solidFill>
                <a:schemeClr val="bg2"/>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3000">
          <a:solidFill>
            <a:srgbClr val="336699"/>
          </a:solidFill>
          <a:latin typeface="+mj-lt"/>
          <a:ea typeface="+mj-ea"/>
          <a:cs typeface="+mj-cs"/>
        </a:defRPr>
      </a:lvl1pPr>
      <a:lvl2pPr algn="ctr" rtl="0" eaLnBrk="0" fontAlgn="base" hangingPunct="0">
        <a:spcBef>
          <a:spcPct val="0"/>
        </a:spcBef>
        <a:spcAft>
          <a:spcPct val="0"/>
        </a:spcAft>
        <a:defRPr sz="3000">
          <a:solidFill>
            <a:srgbClr val="336699"/>
          </a:solidFill>
          <a:latin typeface="Arial" charset="0"/>
        </a:defRPr>
      </a:lvl2pPr>
      <a:lvl3pPr algn="ctr" rtl="0" eaLnBrk="0" fontAlgn="base" hangingPunct="0">
        <a:spcBef>
          <a:spcPct val="0"/>
        </a:spcBef>
        <a:spcAft>
          <a:spcPct val="0"/>
        </a:spcAft>
        <a:defRPr sz="3000">
          <a:solidFill>
            <a:srgbClr val="336699"/>
          </a:solidFill>
          <a:latin typeface="Arial" charset="0"/>
        </a:defRPr>
      </a:lvl3pPr>
      <a:lvl4pPr algn="ctr" rtl="0" eaLnBrk="0" fontAlgn="base" hangingPunct="0">
        <a:spcBef>
          <a:spcPct val="0"/>
        </a:spcBef>
        <a:spcAft>
          <a:spcPct val="0"/>
        </a:spcAft>
        <a:defRPr sz="3000">
          <a:solidFill>
            <a:srgbClr val="336699"/>
          </a:solidFill>
          <a:latin typeface="Arial" charset="0"/>
        </a:defRPr>
      </a:lvl4pPr>
      <a:lvl5pPr algn="ctr" rtl="0" eaLnBrk="0" fontAlgn="base" hangingPunct="0">
        <a:spcBef>
          <a:spcPct val="0"/>
        </a:spcBef>
        <a:spcAft>
          <a:spcPct val="0"/>
        </a:spcAft>
        <a:defRPr sz="3000">
          <a:solidFill>
            <a:srgbClr val="336699"/>
          </a:solidFill>
          <a:latin typeface="Arial" charset="0"/>
        </a:defRPr>
      </a:lvl5pPr>
      <a:lvl6pPr marL="457200" algn="ctr" rtl="0" fontAlgn="base">
        <a:spcBef>
          <a:spcPct val="0"/>
        </a:spcBef>
        <a:spcAft>
          <a:spcPct val="0"/>
        </a:spcAft>
        <a:defRPr sz="3000">
          <a:solidFill>
            <a:srgbClr val="336699"/>
          </a:solidFill>
          <a:latin typeface="Arial" charset="0"/>
        </a:defRPr>
      </a:lvl6pPr>
      <a:lvl7pPr marL="914400" algn="ctr" rtl="0" fontAlgn="base">
        <a:spcBef>
          <a:spcPct val="0"/>
        </a:spcBef>
        <a:spcAft>
          <a:spcPct val="0"/>
        </a:spcAft>
        <a:defRPr sz="3000">
          <a:solidFill>
            <a:srgbClr val="336699"/>
          </a:solidFill>
          <a:latin typeface="Arial" charset="0"/>
        </a:defRPr>
      </a:lvl7pPr>
      <a:lvl8pPr marL="1371600" algn="ctr" rtl="0" fontAlgn="base">
        <a:spcBef>
          <a:spcPct val="0"/>
        </a:spcBef>
        <a:spcAft>
          <a:spcPct val="0"/>
        </a:spcAft>
        <a:defRPr sz="3000">
          <a:solidFill>
            <a:srgbClr val="336699"/>
          </a:solidFill>
          <a:latin typeface="Arial" charset="0"/>
        </a:defRPr>
      </a:lvl8pPr>
      <a:lvl9pPr marL="1828800" algn="ctr" rtl="0" fontAlgn="base">
        <a:spcBef>
          <a:spcPct val="0"/>
        </a:spcBef>
        <a:spcAft>
          <a:spcPct val="0"/>
        </a:spcAft>
        <a:defRPr sz="3000">
          <a:solidFill>
            <a:srgbClr val="336699"/>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200">
          <a:solidFill>
            <a:schemeClr val="tx1"/>
          </a:solidFill>
          <a:latin typeface="+mn-lt"/>
        </a:defRPr>
      </a:lvl5pPr>
      <a:lvl6pPr marL="2514600" indent="-228600" algn="l" rtl="0" fontAlgn="base">
        <a:spcBef>
          <a:spcPct val="20000"/>
        </a:spcBef>
        <a:spcAft>
          <a:spcPct val="0"/>
        </a:spcAft>
        <a:buChar char="»"/>
        <a:defRPr sz="2200">
          <a:solidFill>
            <a:schemeClr val="tx1"/>
          </a:solidFill>
          <a:latin typeface="+mn-lt"/>
        </a:defRPr>
      </a:lvl6pPr>
      <a:lvl7pPr marL="2971800" indent="-228600" algn="l" rtl="0" fontAlgn="base">
        <a:spcBef>
          <a:spcPct val="20000"/>
        </a:spcBef>
        <a:spcAft>
          <a:spcPct val="0"/>
        </a:spcAft>
        <a:buChar char="»"/>
        <a:defRPr sz="2200">
          <a:solidFill>
            <a:schemeClr val="tx1"/>
          </a:solidFill>
          <a:latin typeface="+mn-lt"/>
        </a:defRPr>
      </a:lvl7pPr>
      <a:lvl8pPr marL="3429000" indent="-228600" algn="l" rtl="0" fontAlgn="base">
        <a:spcBef>
          <a:spcPct val="20000"/>
        </a:spcBef>
        <a:spcAft>
          <a:spcPct val="0"/>
        </a:spcAft>
        <a:buChar char="»"/>
        <a:defRPr sz="2200">
          <a:solidFill>
            <a:schemeClr val="tx1"/>
          </a:solidFill>
          <a:latin typeface="+mn-lt"/>
        </a:defRPr>
      </a:lvl8pPr>
      <a:lvl9pPr marL="3886200" indent="-228600" algn="l" rtl="0" fontAlgn="base">
        <a:spcBef>
          <a:spcPct val="20000"/>
        </a:spcBef>
        <a:spcAft>
          <a:spcPct val="0"/>
        </a:spcAft>
        <a:buChar char="»"/>
        <a:defRPr sz="22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895"/>
          <p:cNvSpPr>
            <a:spLocks noChangeArrowheads="1"/>
          </p:cNvSpPr>
          <p:nvPr/>
        </p:nvSpPr>
        <p:spPr bwMode="auto">
          <a:xfrm>
            <a:off x="827584" y="1751910"/>
            <a:ext cx="7776864" cy="2246769"/>
          </a:xfrm>
          <a:prstGeom prst="rect">
            <a:avLst/>
          </a:prstGeom>
          <a:noFill/>
          <a:ln w="9525">
            <a:noFill/>
            <a:miter lim="800000"/>
            <a:headEnd/>
            <a:tailEnd/>
          </a:ln>
        </p:spPr>
        <p:txBody>
          <a:bodyPr wrap="square" anchor="ctr">
            <a:spAutoFit/>
          </a:bodyPr>
          <a:lstStyle/>
          <a:p>
            <a:r>
              <a:rPr lang="sv-FI" sz="3600" b="1" dirty="0" smtClean="0">
                <a:latin typeface="Calibri" panose="020F0502020204030204" pitchFamily="34" charset="0"/>
                <a:cs typeface="Calibri" panose="020F0502020204030204" pitchFamily="34" charset="0"/>
              </a:rPr>
              <a:t>Den finländska litteraturens marknadsvärde 2017 </a:t>
            </a:r>
            <a:endParaRPr lang="sv-FI" sz="3600" dirty="0" smtClean="0">
              <a:latin typeface="Calibri" panose="020F0502020204030204" pitchFamily="34" charset="0"/>
              <a:cs typeface="Calibri" panose="020F0502020204030204" pitchFamily="34" charset="0"/>
            </a:endParaRPr>
          </a:p>
          <a:p>
            <a:endParaRPr lang="fi-FI" sz="3600" b="1" i="1" dirty="0" smtClean="0">
              <a:solidFill>
                <a:srgbClr val="0070C0"/>
              </a:solidFill>
              <a:latin typeface="Calibri" pitchFamily="34" charset="0"/>
              <a:cs typeface="Times New Roman" pitchFamily="18" charset="0"/>
            </a:endParaRPr>
          </a:p>
          <a:p>
            <a:r>
              <a:rPr lang="nb-NO" sz="1600" dirty="0">
                <a:solidFill>
                  <a:schemeClr val="tx1"/>
                </a:solidFill>
                <a:latin typeface="Calibri" pitchFamily="34" charset="0"/>
                <a:cs typeface="Times New Roman" pitchFamily="18" charset="0"/>
              </a:rPr>
              <a:t>Media Clever Oy / Janne Silvonen </a:t>
            </a:r>
            <a:r>
              <a:rPr lang="nb-NO" sz="1600" dirty="0" smtClean="0">
                <a:solidFill>
                  <a:schemeClr val="tx1"/>
                </a:solidFill>
                <a:latin typeface="Calibri" pitchFamily="34" charset="0"/>
                <a:cs typeface="Times New Roman" pitchFamily="18" charset="0"/>
              </a:rPr>
              <a:t>(PM) </a:t>
            </a:r>
          </a:p>
          <a:p>
            <a:r>
              <a:rPr lang="nb-NO" sz="1600" dirty="0" smtClean="0">
                <a:solidFill>
                  <a:schemeClr val="tx1"/>
                </a:solidFill>
                <a:latin typeface="Calibri" pitchFamily="34" charset="0"/>
                <a:cs typeface="Times New Roman" pitchFamily="18" charset="0"/>
              </a:rPr>
              <a:t>2018</a:t>
            </a:r>
            <a:endParaRPr lang="fi-FI" sz="1600" dirty="0">
              <a:solidFill>
                <a:schemeClr val="tx1"/>
              </a:solidFill>
              <a:latin typeface="Calibri" pitchFamily="34" charset="0"/>
              <a:cs typeface="Times New Roman" pitchFamily="18" charset="0"/>
            </a:endParaRPr>
          </a:p>
        </p:txBody>
      </p:sp>
      <p:sp>
        <p:nvSpPr>
          <p:cNvPr id="3" name="Suorakulmio 2"/>
          <p:cNvSpPr/>
          <p:nvPr/>
        </p:nvSpPr>
        <p:spPr>
          <a:xfrm>
            <a:off x="395536" y="6165304"/>
            <a:ext cx="6192688" cy="253916"/>
          </a:xfrm>
          <a:prstGeom prst="rect">
            <a:avLst/>
          </a:prstGeom>
        </p:spPr>
        <p:txBody>
          <a:bodyPr wrap="square">
            <a:spAutoFit/>
          </a:bodyPr>
          <a:lstStyle/>
          <a:p>
            <a:pPr algn="l"/>
            <a:r>
              <a:rPr lang="sv-FI" sz="1050" dirty="0" smtClean="0">
                <a:latin typeface="Calibri" panose="020F0502020204030204" pitchFamily="34" charset="0"/>
              </a:rPr>
              <a:t>Beställare: FILI – Center för </a:t>
            </a:r>
            <a:r>
              <a:rPr lang="sv-FI" sz="1050" dirty="0" err="1" smtClean="0">
                <a:latin typeface="Calibri" panose="020F0502020204030204" pitchFamily="34" charset="0"/>
              </a:rPr>
              <a:t>litteraturexport</a:t>
            </a:r>
            <a:r>
              <a:rPr lang="sv-FI" sz="1050" dirty="0" smtClean="0">
                <a:latin typeface="Calibri" panose="020F0502020204030204" pitchFamily="34" charset="0"/>
              </a:rPr>
              <a:t> </a:t>
            </a:r>
            <a:endParaRPr lang="sv-FI" sz="105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395536" y="980728"/>
            <a:ext cx="8568952" cy="4608512"/>
          </a:xfrm>
        </p:spPr>
        <p:txBody>
          <a:bodyPr>
            <a:noAutofit/>
          </a:bodyPr>
          <a:lstStyle/>
          <a:p>
            <a:pPr marL="0" indent="0">
              <a:buNone/>
            </a:pPr>
            <a:r>
              <a:rPr lang="sv-FI" sz="1400" dirty="0" smtClean="0">
                <a:latin typeface="Calibri" pitchFamily="34" charset="0"/>
                <a:cs typeface="Calibri" pitchFamily="34" charset="0"/>
              </a:rPr>
              <a:t>År 2016 publicerades slutrapporten för projektet som utredde den finländska </a:t>
            </a:r>
            <a:r>
              <a:rPr lang="sv-FI" sz="1400" dirty="0" err="1" smtClean="0">
                <a:latin typeface="Calibri" pitchFamily="34" charset="0"/>
                <a:cs typeface="Calibri" pitchFamily="34" charset="0"/>
              </a:rPr>
              <a:t>litteraturexportens</a:t>
            </a:r>
            <a:r>
              <a:rPr lang="sv-FI" sz="1400" dirty="0" smtClean="0">
                <a:latin typeface="Calibri" pitchFamily="34" charset="0"/>
                <a:cs typeface="Calibri" pitchFamily="34" charset="0"/>
              </a:rPr>
              <a:t> marknadsvärde och som inleddes 2013. I slutrapporten presenterades marknadsvärdets utveckling från 2011 till 2015. Den utredning som nu gjorts är en fortsättning på samma projekt och gäller den finländska </a:t>
            </a:r>
            <a:r>
              <a:rPr lang="sv-FI" sz="1400" dirty="0" err="1" smtClean="0">
                <a:latin typeface="Calibri" pitchFamily="34" charset="0"/>
                <a:cs typeface="Calibri" pitchFamily="34" charset="0"/>
              </a:rPr>
              <a:t>litteraturexportens</a:t>
            </a:r>
            <a:r>
              <a:rPr lang="sv-FI" sz="1400" dirty="0" smtClean="0">
                <a:latin typeface="Calibri" pitchFamily="34" charset="0"/>
                <a:cs typeface="Calibri" pitchFamily="34" charset="0"/>
              </a:rPr>
              <a:t> marknadsvärdessiffror för 2017. Än en gång sträcker sig jämförelsetalen tillbaka till 2011.</a:t>
            </a:r>
          </a:p>
          <a:p>
            <a:pPr marL="0" indent="0">
              <a:buNone/>
            </a:pPr>
            <a:endParaRPr lang="sv-FI" sz="1400" dirty="0" smtClean="0">
              <a:latin typeface="Calibri" pitchFamily="34" charset="0"/>
              <a:cs typeface="Calibri" pitchFamily="34" charset="0"/>
            </a:endParaRPr>
          </a:p>
          <a:p>
            <a:pPr marL="0" indent="0">
              <a:buNone/>
            </a:pPr>
            <a:r>
              <a:rPr lang="sv-FI" sz="1400" dirty="0" smtClean="0">
                <a:latin typeface="Calibri" pitchFamily="34" charset="0"/>
                <a:cs typeface="Calibri" pitchFamily="34" charset="0"/>
              </a:rPr>
              <a:t>Siffrorna som visar utvecklingen av den finländska </a:t>
            </a:r>
            <a:r>
              <a:rPr lang="sv-FI" sz="1400" dirty="0" err="1" smtClean="0">
                <a:latin typeface="Calibri" pitchFamily="34" charset="0"/>
                <a:cs typeface="Calibri" pitchFamily="34" charset="0"/>
              </a:rPr>
              <a:t>litteraturexportens</a:t>
            </a:r>
            <a:r>
              <a:rPr lang="sv-FI" sz="1400" dirty="0" smtClean="0">
                <a:latin typeface="Calibri" pitchFamily="34" charset="0"/>
                <a:cs typeface="Calibri" pitchFamily="34" charset="0"/>
              </a:rPr>
              <a:t> marknadsvärde har inhämtats från finska förlag och agenter. Siffrorna redovisas som totalmängder utan att specificera inkomster för enskilda författare eller organisationer. </a:t>
            </a:r>
          </a:p>
          <a:p>
            <a:pPr marL="0" indent="0">
              <a:buNone/>
            </a:pPr>
            <a:endParaRPr lang="sv-FI" sz="1400" dirty="0" smtClean="0">
              <a:latin typeface="Calibri" pitchFamily="34" charset="0"/>
              <a:cs typeface="Calibri" pitchFamily="34" charset="0"/>
            </a:endParaRPr>
          </a:p>
          <a:p>
            <a:pPr marL="0" indent="0">
              <a:buNone/>
            </a:pPr>
            <a:r>
              <a:rPr lang="sv-FI" sz="1400" dirty="0" smtClean="0">
                <a:latin typeface="Calibri" pitchFamily="34" charset="0"/>
                <a:cs typeface="Calibri" pitchFamily="34" charset="0"/>
              </a:rPr>
              <a:t> För att bevara jämförbarheten har inga betydande förändringar gjorts i projektets frågeformulär eller i målgruppen från vilken siffrorna inhämtas. Siffrorna kommer från de  förlag och agenturer som förband </a:t>
            </a:r>
          </a:p>
          <a:p>
            <a:pPr marL="0" indent="0">
              <a:buNone/>
            </a:pPr>
            <a:r>
              <a:rPr lang="sv-FI" sz="1400" dirty="0" smtClean="0">
                <a:latin typeface="Calibri" pitchFamily="34" charset="0"/>
                <a:cs typeface="Calibri" pitchFamily="34" charset="0"/>
              </a:rPr>
              <a:t>sig att tillhandahålla siffrorna under hela utredningen och kunde uppge exakta siffror för </a:t>
            </a:r>
            <a:r>
              <a:rPr lang="sv-FI" sz="1400" dirty="0" err="1" smtClean="0">
                <a:latin typeface="Calibri" pitchFamily="34" charset="0"/>
                <a:cs typeface="Calibri" pitchFamily="34" charset="0"/>
              </a:rPr>
              <a:t>litteraturexporten</a:t>
            </a:r>
            <a:r>
              <a:rPr lang="sv-FI" sz="1400" dirty="0" smtClean="0">
                <a:latin typeface="Calibri" pitchFamily="34" charset="0"/>
                <a:cs typeface="Calibri" pitchFamily="34" charset="0"/>
              </a:rPr>
              <a:t>. </a:t>
            </a:r>
          </a:p>
          <a:p>
            <a:pPr marL="0" indent="0">
              <a:buNone/>
            </a:pPr>
            <a:endParaRPr lang="sv-FI" sz="1400" dirty="0" smtClean="0">
              <a:latin typeface="Calibri" pitchFamily="34" charset="0"/>
              <a:cs typeface="Calibri" pitchFamily="34" charset="0"/>
            </a:endParaRPr>
          </a:p>
          <a:p>
            <a:pPr marL="0" indent="0">
              <a:buNone/>
            </a:pPr>
            <a:r>
              <a:rPr lang="sv-FI" sz="1400" dirty="0" smtClean="0">
                <a:latin typeface="Calibri" pitchFamily="34" charset="0"/>
                <a:cs typeface="Calibri" pitchFamily="34" charset="0"/>
              </a:rPr>
              <a:t>Efter att projektet inletts år 2013 uteslöts facklitteratur utan vinstanspråk från undersökningen, men allmän facklitteratur vars förläggare eller utgivare bedrivit vinstdrivande verksamhet ingår fortfarande i den. Även</a:t>
            </a:r>
          </a:p>
          <a:p>
            <a:pPr marL="0" indent="0">
              <a:buNone/>
            </a:pPr>
            <a:r>
              <a:rPr lang="sv-FI" sz="1400" dirty="0" smtClean="0">
                <a:latin typeface="Calibri" pitchFamily="34" charset="0"/>
                <a:cs typeface="Calibri" pitchFamily="34" charset="0"/>
              </a:rPr>
              <a:t>export av böcker som översatts till ett främmande språk redan från början, exempelvis turistguider, har</a:t>
            </a:r>
          </a:p>
          <a:p>
            <a:pPr marL="0" indent="0">
              <a:buNone/>
            </a:pPr>
            <a:r>
              <a:rPr lang="sv-FI" sz="1400" dirty="0" smtClean="0">
                <a:latin typeface="Calibri" pitchFamily="34" charset="0"/>
                <a:cs typeface="Calibri" pitchFamily="34" charset="0"/>
              </a:rPr>
              <a:t>utelämnats. I samband med studien avser </a:t>
            </a:r>
            <a:r>
              <a:rPr lang="sv-FI" sz="1400" dirty="0" err="1" smtClean="0">
                <a:latin typeface="Calibri" pitchFamily="34" charset="0"/>
                <a:cs typeface="Calibri" pitchFamily="34" charset="0"/>
              </a:rPr>
              <a:t>litteraturexport</a:t>
            </a:r>
            <a:r>
              <a:rPr lang="sv-FI" sz="1400" dirty="0" smtClean="0">
                <a:latin typeface="Calibri" pitchFamily="34" charset="0"/>
                <a:cs typeface="Calibri" pitchFamily="34" charset="0"/>
              </a:rPr>
              <a:t> utländska förlags rättighet att låta översätta en bok och sälja och marknadsföra den översatt till olika språk. Den tredje avgränsningen gäller finländska författare som avtalat om försäljning av översättningsrättigheter med en utländsk agentur. Flera framgångsrika finländska författare finns på utländska agenturers listor, så en betydande summa faller utanför utredningens ramar. </a:t>
            </a:r>
          </a:p>
          <a:p>
            <a:pPr marL="0" indent="0">
              <a:buNone/>
            </a:pPr>
            <a:endParaRPr lang="fi-FI" sz="1400" dirty="0" smtClean="0">
              <a:latin typeface="Calibri" panose="020F0502020204030204" pitchFamily="34" charset="0"/>
              <a:cs typeface="Calibri" panose="020F0502020204030204" pitchFamily="34" charset="0"/>
            </a:endParaRPr>
          </a:p>
          <a:p>
            <a:pPr marL="0" indent="0">
              <a:buNone/>
            </a:pPr>
            <a:endParaRPr lang="fi-FI" sz="1200" dirty="0" smtClean="0">
              <a:latin typeface="Calibri" panose="020F0502020204030204" pitchFamily="34" charset="0"/>
              <a:cs typeface="Calibri" panose="020F0502020204030204" pitchFamily="34" charset="0"/>
            </a:endParaRPr>
          </a:p>
          <a:p>
            <a:pPr marL="0" indent="0">
              <a:buNone/>
            </a:pPr>
            <a:endParaRPr lang="fi-FI" sz="1200" dirty="0" smtClean="0">
              <a:latin typeface="Calibri" panose="020F0502020204030204" pitchFamily="34" charset="0"/>
              <a:cs typeface="Calibri" panose="020F0502020204030204" pitchFamily="34" charset="0"/>
            </a:endParaRPr>
          </a:p>
        </p:txBody>
      </p:sp>
      <p:sp>
        <p:nvSpPr>
          <p:cNvPr id="5" name="Tekstiruutu 4"/>
          <p:cNvSpPr txBox="1"/>
          <p:nvPr/>
        </p:nvSpPr>
        <p:spPr>
          <a:xfrm>
            <a:off x="179512" y="260648"/>
            <a:ext cx="2145524" cy="338554"/>
          </a:xfrm>
          <a:prstGeom prst="rect">
            <a:avLst/>
          </a:prstGeom>
          <a:solidFill>
            <a:schemeClr val="bg1"/>
          </a:solidFill>
        </p:spPr>
        <p:txBody>
          <a:bodyPr wrap="none" rtlCol="0">
            <a:spAutoFit/>
          </a:bodyPr>
          <a:lstStyle/>
          <a:p>
            <a:pPr algn="l"/>
            <a:r>
              <a:rPr lang="sv-FI" sz="1600" dirty="0" smtClean="0">
                <a:latin typeface="Calibri" panose="020F0502020204030204" pitchFamily="34" charset="0"/>
              </a:rPr>
              <a:t>Utredningens bakgrund</a:t>
            </a:r>
            <a:endParaRPr lang="sv-FI" sz="1600" dirty="0">
              <a:latin typeface="Calibri" panose="020F0502020204030204" pitchFamily="34" charset="0"/>
            </a:endParaRPr>
          </a:p>
        </p:txBody>
      </p:sp>
    </p:spTree>
    <p:extLst>
      <p:ext uri="{BB962C8B-B14F-4D97-AF65-F5344CB8AC3E}">
        <p14:creationId xmlns:p14="http://schemas.microsoft.com/office/powerpoint/2010/main" val="1082866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Kaavio 12"/>
          <p:cNvGraphicFramePr>
            <a:graphicFrameLocks noGrp="1"/>
          </p:cNvGraphicFramePr>
          <p:nvPr>
            <p:extLst>
              <p:ext uri="{D42A27DB-BD31-4B8C-83A1-F6EECF244321}">
                <p14:modId xmlns:p14="http://schemas.microsoft.com/office/powerpoint/2010/main" val="3462553955"/>
              </p:ext>
            </p:extLst>
          </p:nvPr>
        </p:nvGraphicFramePr>
        <p:xfrm>
          <a:off x="107504" y="980728"/>
          <a:ext cx="6696745" cy="5544616"/>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79512" y="260648"/>
            <a:ext cx="4312591" cy="338554"/>
          </a:xfrm>
          <a:prstGeom prst="rect">
            <a:avLst/>
          </a:prstGeom>
          <a:solidFill>
            <a:schemeClr val="bg1"/>
          </a:solidFill>
        </p:spPr>
        <p:txBody>
          <a:bodyPr wrap="none" rtlCol="0">
            <a:spAutoFit/>
          </a:bodyPr>
          <a:lstStyle/>
          <a:p>
            <a:pPr algn="l"/>
            <a:r>
              <a:rPr lang="sv-FI" sz="1600" dirty="0" smtClean="0">
                <a:latin typeface="Calibri" panose="020F0502020204030204" pitchFamily="34" charset="0"/>
                <a:cs typeface="Calibri" panose="020F0502020204030204" pitchFamily="34" charset="0"/>
              </a:rPr>
              <a:t>Bruttoinkomsterna av </a:t>
            </a:r>
            <a:r>
              <a:rPr lang="sv-FI" sz="1600" dirty="0" err="1" smtClean="0">
                <a:latin typeface="Calibri" panose="020F0502020204030204" pitchFamily="34" charset="0"/>
                <a:cs typeface="Calibri" panose="020F0502020204030204" pitchFamily="34" charset="0"/>
              </a:rPr>
              <a:t>litteraturexport</a:t>
            </a:r>
            <a:r>
              <a:rPr lang="sv-FI" sz="1600" dirty="0" smtClean="0">
                <a:latin typeface="Calibri" panose="020F0502020204030204" pitchFamily="34" charset="0"/>
                <a:cs typeface="Calibri" panose="020F0502020204030204" pitchFamily="34" charset="0"/>
              </a:rPr>
              <a:t> 2011</a:t>
            </a:r>
            <a:r>
              <a:rPr lang="sv-FI" sz="1600" dirty="0" smtClean="0"/>
              <a:t>–</a:t>
            </a:r>
            <a:r>
              <a:rPr lang="sv-FI" sz="1600" dirty="0" smtClean="0">
                <a:latin typeface="Calibri" panose="020F0502020204030204" pitchFamily="34" charset="0"/>
                <a:cs typeface="Calibri" panose="020F0502020204030204" pitchFamily="34" charset="0"/>
              </a:rPr>
              <a:t>2017</a:t>
            </a:r>
            <a:endParaRPr lang="sv-FI" sz="1600" dirty="0">
              <a:latin typeface="Calibri" panose="020F0502020204030204" pitchFamily="34" charset="0"/>
              <a:cs typeface="Calibri" panose="020F0502020204030204" pitchFamily="34" charset="0"/>
            </a:endParaRPr>
          </a:p>
        </p:txBody>
      </p:sp>
      <p:sp>
        <p:nvSpPr>
          <p:cNvPr id="2" name="Suorakulmio 1"/>
          <p:cNvSpPr/>
          <p:nvPr/>
        </p:nvSpPr>
        <p:spPr>
          <a:xfrm>
            <a:off x="1879394" y="3501008"/>
            <a:ext cx="792088" cy="338554"/>
          </a:xfrm>
          <a:prstGeom prst="rect">
            <a:avLst/>
          </a:prstGeom>
          <a:solidFill>
            <a:schemeClr val="bg1"/>
          </a:solidFill>
          <a:ln>
            <a:solidFill>
              <a:schemeClr val="tx1"/>
            </a:solidFill>
          </a:ln>
        </p:spPr>
        <p:txBody>
          <a:bodyPr wrap="square">
            <a:spAutoFit/>
          </a:bodyPr>
          <a:lstStyle/>
          <a:p>
            <a:r>
              <a:rPr lang="en-GB" sz="1600" b="1" i="1" dirty="0" smtClean="0">
                <a:solidFill>
                  <a:srgbClr val="339933"/>
                </a:solidFill>
                <a:latin typeface="Calibri" panose="020F0502020204030204" pitchFamily="34" charset="0"/>
              </a:rPr>
              <a:t>+ 57 </a:t>
            </a:r>
            <a:r>
              <a:rPr lang="en-GB" sz="1600" b="1" i="1" dirty="0">
                <a:solidFill>
                  <a:srgbClr val="339933"/>
                </a:solidFill>
                <a:latin typeface="Calibri" panose="020F0502020204030204" pitchFamily="34" charset="0"/>
              </a:rPr>
              <a:t>%</a:t>
            </a:r>
            <a:r>
              <a:rPr lang="en-GB" sz="1600" dirty="0">
                <a:solidFill>
                  <a:srgbClr val="339933"/>
                </a:solidFill>
              </a:rPr>
              <a:t> </a:t>
            </a:r>
            <a:endParaRPr lang="fi-FI" sz="1600" dirty="0">
              <a:solidFill>
                <a:srgbClr val="339933"/>
              </a:solidFill>
            </a:endParaRPr>
          </a:p>
        </p:txBody>
      </p:sp>
      <p:sp>
        <p:nvSpPr>
          <p:cNvPr id="8" name="Suorakulmio 7"/>
          <p:cNvSpPr/>
          <p:nvPr/>
        </p:nvSpPr>
        <p:spPr>
          <a:xfrm>
            <a:off x="2671482" y="4411851"/>
            <a:ext cx="792089" cy="338554"/>
          </a:xfrm>
          <a:prstGeom prst="rect">
            <a:avLst/>
          </a:prstGeom>
          <a:solidFill>
            <a:schemeClr val="bg1"/>
          </a:solidFill>
          <a:ln>
            <a:solidFill>
              <a:schemeClr val="tx1"/>
            </a:solidFill>
          </a:ln>
        </p:spPr>
        <p:txBody>
          <a:bodyPr wrap="square">
            <a:spAutoFit/>
          </a:bodyPr>
          <a:lstStyle/>
          <a:p>
            <a:r>
              <a:rPr lang="en-GB" sz="1600" b="1" i="1" dirty="0" smtClean="0">
                <a:solidFill>
                  <a:srgbClr val="339933"/>
                </a:solidFill>
                <a:latin typeface="Calibri" panose="020F0502020204030204" pitchFamily="34" charset="0"/>
              </a:rPr>
              <a:t>+ 13 </a:t>
            </a:r>
            <a:r>
              <a:rPr lang="en-GB" sz="1600" b="1" i="1" dirty="0">
                <a:solidFill>
                  <a:srgbClr val="339933"/>
                </a:solidFill>
                <a:latin typeface="Calibri" panose="020F0502020204030204" pitchFamily="34" charset="0"/>
              </a:rPr>
              <a:t>%</a:t>
            </a:r>
            <a:r>
              <a:rPr lang="en-GB" sz="1600" dirty="0">
                <a:solidFill>
                  <a:srgbClr val="339933"/>
                </a:solidFill>
              </a:rPr>
              <a:t> </a:t>
            </a:r>
            <a:endParaRPr lang="fi-FI" sz="1600" dirty="0">
              <a:solidFill>
                <a:srgbClr val="339933"/>
              </a:solidFill>
            </a:endParaRPr>
          </a:p>
        </p:txBody>
      </p:sp>
      <p:sp>
        <p:nvSpPr>
          <p:cNvPr id="9" name="Suorakulmio 8"/>
          <p:cNvSpPr/>
          <p:nvPr/>
        </p:nvSpPr>
        <p:spPr>
          <a:xfrm>
            <a:off x="3563888" y="5157192"/>
            <a:ext cx="648420" cy="338554"/>
          </a:xfrm>
          <a:prstGeom prst="rect">
            <a:avLst/>
          </a:prstGeom>
          <a:solidFill>
            <a:schemeClr val="bg1"/>
          </a:solidFill>
          <a:ln>
            <a:solidFill>
              <a:schemeClr val="tx1"/>
            </a:solidFill>
          </a:ln>
        </p:spPr>
        <p:txBody>
          <a:bodyPr wrap="square">
            <a:spAutoFit/>
          </a:bodyPr>
          <a:lstStyle/>
          <a:p>
            <a:r>
              <a:rPr lang="en-GB" sz="1600" b="1" i="1" dirty="0" smtClean="0">
                <a:solidFill>
                  <a:srgbClr val="C00000"/>
                </a:solidFill>
                <a:latin typeface="Calibri" panose="020F0502020204030204" pitchFamily="34" charset="0"/>
              </a:rPr>
              <a:t>- 4 %</a:t>
            </a:r>
            <a:r>
              <a:rPr lang="en-GB" sz="1600" dirty="0" smtClean="0">
                <a:solidFill>
                  <a:srgbClr val="C00000"/>
                </a:solidFill>
              </a:rPr>
              <a:t> </a:t>
            </a:r>
            <a:endParaRPr lang="fi-FI" sz="1600" dirty="0">
              <a:solidFill>
                <a:srgbClr val="C00000"/>
              </a:solidFill>
            </a:endParaRPr>
          </a:p>
        </p:txBody>
      </p:sp>
      <p:sp>
        <p:nvSpPr>
          <p:cNvPr id="10" name="Suorakulmio 9"/>
          <p:cNvSpPr/>
          <p:nvPr/>
        </p:nvSpPr>
        <p:spPr>
          <a:xfrm>
            <a:off x="4346291" y="4803254"/>
            <a:ext cx="688328" cy="338554"/>
          </a:xfrm>
          <a:prstGeom prst="rect">
            <a:avLst/>
          </a:prstGeom>
          <a:solidFill>
            <a:schemeClr val="bg1"/>
          </a:solidFill>
          <a:ln>
            <a:solidFill>
              <a:schemeClr val="tx1"/>
            </a:solidFill>
          </a:ln>
        </p:spPr>
        <p:txBody>
          <a:bodyPr wrap="square">
            <a:spAutoFit/>
          </a:bodyPr>
          <a:lstStyle/>
          <a:p>
            <a:r>
              <a:rPr lang="en-GB" sz="1600" b="1" i="1" dirty="0" smtClean="0">
                <a:solidFill>
                  <a:srgbClr val="339933"/>
                </a:solidFill>
                <a:latin typeface="Calibri" panose="020F0502020204030204" pitchFamily="34" charset="0"/>
              </a:rPr>
              <a:t>+ 8 </a:t>
            </a:r>
            <a:r>
              <a:rPr lang="en-GB" sz="1600" b="1" i="1" dirty="0">
                <a:solidFill>
                  <a:srgbClr val="339933"/>
                </a:solidFill>
                <a:latin typeface="Calibri" panose="020F0502020204030204" pitchFamily="34" charset="0"/>
              </a:rPr>
              <a:t>%</a:t>
            </a:r>
            <a:r>
              <a:rPr lang="en-GB" sz="1600" dirty="0">
                <a:solidFill>
                  <a:srgbClr val="339933"/>
                </a:solidFill>
              </a:rPr>
              <a:t> </a:t>
            </a:r>
            <a:endParaRPr lang="fi-FI" sz="1600" dirty="0">
              <a:solidFill>
                <a:srgbClr val="339933"/>
              </a:solidFill>
            </a:endParaRPr>
          </a:p>
        </p:txBody>
      </p:sp>
      <p:sp>
        <p:nvSpPr>
          <p:cNvPr id="11" name="Suorakulmio 10"/>
          <p:cNvSpPr/>
          <p:nvPr/>
        </p:nvSpPr>
        <p:spPr>
          <a:xfrm>
            <a:off x="5076056" y="4005064"/>
            <a:ext cx="792089" cy="338554"/>
          </a:xfrm>
          <a:prstGeom prst="rect">
            <a:avLst/>
          </a:prstGeom>
          <a:solidFill>
            <a:schemeClr val="bg1"/>
          </a:solidFill>
          <a:ln>
            <a:solidFill>
              <a:schemeClr val="tx1"/>
            </a:solidFill>
          </a:ln>
        </p:spPr>
        <p:txBody>
          <a:bodyPr wrap="square">
            <a:spAutoFit/>
          </a:bodyPr>
          <a:lstStyle/>
          <a:p>
            <a:r>
              <a:rPr lang="en-GB" sz="1600" b="1" i="1" dirty="0" smtClean="0">
                <a:solidFill>
                  <a:srgbClr val="339933"/>
                </a:solidFill>
                <a:latin typeface="Calibri" panose="020F0502020204030204" pitchFamily="34" charset="0"/>
              </a:rPr>
              <a:t>+ 34 </a:t>
            </a:r>
            <a:r>
              <a:rPr lang="en-GB" sz="1600" b="1" i="1" dirty="0">
                <a:solidFill>
                  <a:srgbClr val="339933"/>
                </a:solidFill>
                <a:latin typeface="Calibri" panose="020F0502020204030204" pitchFamily="34" charset="0"/>
              </a:rPr>
              <a:t>%</a:t>
            </a:r>
            <a:r>
              <a:rPr lang="en-GB" sz="1600" dirty="0">
                <a:solidFill>
                  <a:srgbClr val="339933"/>
                </a:solidFill>
              </a:rPr>
              <a:t> </a:t>
            </a:r>
            <a:endParaRPr lang="fi-FI" sz="1600" dirty="0">
              <a:solidFill>
                <a:srgbClr val="339933"/>
              </a:solidFill>
            </a:endParaRPr>
          </a:p>
        </p:txBody>
      </p:sp>
      <p:sp>
        <p:nvSpPr>
          <p:cNvPr id="14" name="Suorakulmio 13"/>
          <p:cNvSpPr/>
          <p:nvPr/>
        </p:nvSpPr>
        <p:spPr>
          <a:xfrm>
            <a:off x="5940152" y="5664299"/>
            <a:ext cx="792089" cy="338554"/>
          </a:xfrm>
          <a:prstGeom prst="rect">
            <a:avLst/>
          </a:prstGeom>
          <a:solidFill>
            <a:schemeClr val="bg1"/>
          </a:solidFill>
          <a:ln>
            <a:solidFill>
              <a:schemeClr val="tx1"/>
            </a:solidFill>
          </a:ln>
        </p:spPr>
        <p:txBody>
          <a:bodyPr wrap="square">
            <a:spAutoFit/>
          </a:bodyPr>
          <a:lstStyle/>
          <a:p>
            <a:r>
              <a:rPr lang="en-GB" sz="1600" b="1" i="1" dirty="0" smtClean="0">
                <a:solidFill>
                  <a:srgbClr val="FF0000"/>
                </a:solidFill>
                <a:latin typeface="Calibri" panose="020F0502020204030204" pitchFamily="34" charset="0"/>
              </a:rPr>
              <a:t>- 25 </a:t>
            </a:r>
            <a:r>
              <a:rPr lang="en-GB" sz="1600" b="1" i="1" dirty="0">
                <a:solidFill>
                  <a:srgbClr val="FF0000"/>
                </a:solidFill>
                <a:latin typeface="Calibri" panose="020F0502020204030204" pitchFamily="34" charset="0"/>
              </a:rPr>
              <a:t>%</a:t>
            </a:r>
            <a:r>
              <a:rPr lang="en-GB" sz="1600" dirty="0">
                <a:solidFill>
                  <a:srgbClr val="FF0000"/>
                </a:solidFill>
              </a:rPr>
              <a:t> </a:t>
            </a:r>
            <a:endParaRPr lang="fi-FI" sz="1600" dirty="0">
              <a:solidFill>
                <a:srgbClr val="FF0000"/>
              </a:solidFill>
            </a:endParaRPr>
          </a:p>
        </p:txBody>
      </p:sp>
    </p:spTree>
    <p:extLst>
      <p:ext uri="{BB962C8B-B14F-4D97-AF65-F5344CB8AC3E}">
        <p14:creationId xmlns:p14="http://schemas.microsoft.com/office/powerpoint/2010/main" val="1319207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p:cNvSpPr txBox="1"/>
          <p:nvPr/>
        </p:nvSpPr>
        <p:spPr>
          <a:xfrm>
            <a:off x="179512" y="260648"/>
            <a:ext cx="5736570" cy="338554"/>
          </a:xfrm>
          <a:prstGeom prst="rect">
            <a:avLst/>
          </a:prstGeom>
          <a:solidFill>
            <a:schemeClr val="bg1"/>
          </a:solidFill>
        </p:spPr>
        <p:txBody>
          <a:bodyPr wrap="none" rtlCol="0">
            <a:spAutoFit/>
          </a:bodyPr>
          <a:lstStyle/>
          <a:p>
            <a:pPr algn="l"/>
            <a:r>
              <a:rPr lang="sv-FI" sz="1600" dirty="0" smtClean="0">
                <a:latin typeface="Calibri" panose="020F0502020204030204" pitchFamily="34" charset="0"/>
              </a:rPr>
              <a:t>Inkomsternas uppdelning i förskott, royalties och andra inkomster</a:t>
            </a:r>
            <a:endParaRPr lang="sv-FI" sz="1600" dirty="0">
              <a:latin typeface="Calibri" panose="020F0502020204030204" pitchFamily="34" charset="0"/>
            </a:endParaRPr>
          </a:p>
        </p:txBody>
      </p:sp>
      <p:graphicFrame>
        <p:nvGraphicFramePr>
          <p:cNvPr id="10" name="Kaavio 9"/>
          <p:cNvGraphicFramePr>
            <a:graphicFrameLocks noGrp="1"/>
          </p:cNvGraphicFramePr>
          <p:nvPr>
            <p:extLst>
              <p:ext uri="{D42A27DB-BD31-4B8C-83A1-F6EECF244321}">
                <p14:modId xmlns:p14="http://schemas.microsoft.com/office/powerpoint/2010/main" val="1653930844"/>
              </p:ext>
            </p:extLst>
          </p:nvPr>
        </p:nvGraphicFramePr>
        <p:xfrm>
          <a:off x="208780" y="980729"/>
          <a:ext cx="8683700" cy="4176464"/>
        </p:xfrm>
        <a:graphic>
          <a:graphicData uri="http://schemas.openxmlformats.org/drawingml/2006/chart">
            <c:chart xmlns:c="http://schemas.openxmlformats.org/drawingml/2006/chart" xmlns:r="http://schemas.openxmlformats.org/officeDocument/2006/relationships" r:id="rId2"/>
          </a:graphicData>
        </a:graphic>
      </p:graphicFrame>
      <p:sp>
        <p:nvSpPr>
          <p:cNvPr id="2" name="Suorakulmio 1"/>
          <p:cNvSpPr/>
          <p:nvPr/>
        </p:nvSpPr>
        <p:spPr>
          <a:xfrm>
            <a:off x="228030" y="5301208"/>
            <a:ext cx="5688632" cy="1200329"/>
          </a:xfrm>
          <a:prstGeom prst="rect">
            <a:avLst/>
          </a:prstGeom>
          <a:ln>
            <a:solidFill>
              <a:schemeClr val="tx1"/>
            </a:solidFill>
            <a:prstDash val="dash"/>
          </a:ln>
        </p:spPr>
        <p:txBody>
          <a:bodyPr wrap="square">
            <a:spAutoFit/>
          </a:bodyPr>
          <a:lstStyle/>
          <a:p>
            <a:pPr algn="l"/>
            <a:r>
              <a:rPr lang="sv-FI" sz="1200" dirty="0" smtClean="0">
                <a:latin typeface="Calibri" pitchFamily="34" charset="0"/>
                <a:cs typeface="Calibri" pitchFamily="34" charset="0"/>
              </a:rPr>
              <a:t>För bruttoinkomsternas uppdelning i förskott (blått i tabellen), royalties (orange) och andra inkomster (grått) saknas heltäckande uppgifter för åren 2011–2013. Under dessa år har alla svarande angett den totala bruttoinkomsten men inte dess fördelning. För de totala inkomsterna handlar det emellertid om relativt små andelar. I siffrorna för 2011 täckte inkomstfördelningen 83 % av de totala inkomsterna, 2012 var siffran 94 % och 2013 var den 93 %. </a:t>
            </a:r>
            <a:endParaRPr lang="sv-FI" sz="1200" dirty="0">
              <a:latin typeface="Calibri" pitchFamily="34" charset="0"/>
              <a:cs typeface="Calibri" pitchFamily="34" charset="0"/>
            </a:endParaRPr>
          </a:p>
        </p:txBody>
      </p:sp>
    </p:spTree>
    <p:extLst>
      <p:ext uri="{BB962C8B-B14F-4D97-AF65-F5344CB8AC3E}">
        <p14:creationId xmlns:p14="http://schemas.microsoft.com/office/powerpoint/2010/main" val="410071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p:cNvSpPr txBox="1"/>
          <p:nvPr/>
        </p:nvSpPr>
        <p:spPr>
          <a:xfrm>
            <a:off x="179512" y="260648"/>
            <a:ext cx="3846566" cy="338554"/>
          </a:xfrm>
          <a:prstGeom prst="rect">
            <a:avLst/>
          </a:prstGeom>
          <a:solidFill>
            <a:schemeClr val="bg1"/>
          </a:solidFill>
        </p:spPr>
        <p:txBody>
          <a:bodyPr wrap="none" rtlCol="0">
            <a:spAutoFit/>
          </a:bodyPr>
          <a:lstStyle/>
          <a:p>
            <a:pPr algn="l"/>
            <a:r>
              <a:rPr lang="sv-FI" sz="1600" dirty="0" smtClean="0">
                <a:latin typeface="Calibri" panose="020F0502020204030204" pitchFamily="34" charset="0"/>
              </a:rPr>
              <a:t>Royaltyinkomsternas utveckling 2011</a:t>
            </a:r>
            <a:r>
              <a:rPr lang="sv-FI" sz="1600" dirty="0" smtClean="0"/>
              <a:t>–</a:t>
            </a:r>
            <a:r>
              <a:rPr lang="sv-FI" sz="1600" dirty="0" smtClean="0">
                <a:latin typeface="Calibri" panose="020F0502020204030204" pitchFamily="34" charset="0"/>
              </a:rPr>
              <a:t>2017 </a:t>
            </a:r>
            <a:endParaRPr lang="sv-FI" sz="1600" dirty="0">
              <a:latin typeface="Calibri" panose="020F0502020204030204" pitchFamily="34" charset="0"/>
            </a:endParaRPr>
          </a:p>
        </p:txBody>
      </p:sp>
      <p:graphicFrame>
        <p:nvGraphicFramePr>
          <p:cNvPr id="8" name="Kaavio 7"/>
          <p:cNvGraphicFramePr>
            <a:graphicFrameLocks noGrp="1"/>
          </p:cNvGraphicFramePr>
          <p:nvPr>
            <p:extLst>
              <p:ext uri="{D42A27DB-BD31-4B8C-83A1-F6EECF244321}">
                <p14:modId xmlns:p14="http://schemas.microsoft.com/office/powerpoint/2010/main" val="2756481452"/>
              </p:ext>
            </p:extLst>
          </p:nvPr>
        </p:nvGraphicFramePr>
        <p:xfrm>
          <a:off x="242887" y="980727"/>
          <a:ext cx="8721601" cy="42484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4912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p:cNvSpPr txBox="1"/>
          <p:nvPr/>
        </p:nvSpPr>
        <p:spPr>
          <a:xfrm>
            <a:off x="179512" y="260648"/>
            <a:ext cx="4147674" cy="338554"/>
          </a:xfrm>
          <a:prstGeom prst="rect">
            <a:avLst/>
          </a:prstGeom>
          <a:solidFill>
            <a:schemeClr val="bg1"/>
          </a:solidFill>
        </p:spPr>
        <p:txBody>
          <a:bodyPr wrap="none" rtlCol="0">
            <a:spAutoFit/>
          </a:bodyPr>
          <a:lstStyle/>
          <a:p>
            <a:pPr algn="l"/>
            <a:r>
              <a:rPr lang="sv-FI" sz="1600" dirty="0" smtClean="0">
                <a:latin typeface="Calibri" panose="020F0502020204030204" pitchFamily="34" charset="0"/>
              </a:rPr>
              <a:t>Försäljning av utgivningsrättigheter 2011</a:t>
            </a:r>
            <a:r>
              <a:rPr lang="sv-FI" sz="1600" dirty="0" smtClean="0"/>
              <a:t>–</a:t>
            </a:r>
            <a:r>
              <a:rPr lang="sv-FI" sz="1600" dirty="0" smtClean="0">
                <a:latin typeface="Calibri" panose="020F0502020204030204" pitchFamily="34" charset="0"/>
              </a:rPr>
              <a:t>2017 </a:t>
            </a:r>
            <a:endParaRPr lang="sv-FI" sz="1600" dirty="0">
              <a:latin typeface="Calibri" panose="020F0502020204030204" pitchFamily="34" charset="0"/>
            </a:endParaRPr>
          </a:p>
        </p:txBody>
      </p:sp>
      <p:graphicFrame>
        <p:nvGraphicFramePr>
          <p:cNvPr id="8" name="Kaavio 7"/>
          <p:cNvGraphicFramePr>
            <a:graphicFrameLocks noGrp="1"/>
          </p:cNvGraphicFramePr>
          <p:nvPr>
            <p:extLst>
              <p:ext uri="{D42A27DB-BD31-4B8C-83A1-F6EECF244321}">
                <p14:modId xmlns:p14="http://schemas.microsoft.com/office/powerpoint/2010/main" val="3574052620"/>
              </p:ext>
            </p:extLst>
          </p:nvPr>
        </p:nvGraphicFramePr>
        <p:xfrm>
          <a:off x="107505" y="1052735"/>
          <a:ext cx="8784975" cy="43204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14272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p:cNvSpPr txBox="1"/>
          <p:nvPr/>
        </p:nvSpPr>
        <p:spPr>
          <a:xfrm>
            <a:off x="179512" y="260648"/>
            <a:ext cx="5725542" cy="338554"/>
          </a:xfrm>
          <a:prstGeom prst="rect">
            <a:avLst/>
          </a:prstGeom>
          <a:solidFill>
            <a:schemeClr val="bg1"/>
          </a:solidFill>
        </p:spPr>
        <p:txBody>
          <a:bodyPr wrap="none" rtlCol="0">
            <a:spAutoFit/>
          </a:bodyPr>
          <a:lstStyle/>
          <a:p>
            <a:pPr algn="l"/>
            <a:r>
              <a:rPr lang="sv-FI" sz="1600" dirty="0" smtClean="0">
                <a:latin typeface="Calibri" panose="020F0502020204030204" pitchFamily="34" charset="0"/>
              </a:rPr>
              <a:t>Exportinkomsternas fördelning efter olika litteraturslag 2011</a:t>
            </a:r>
            <a:r>
              <a:rPr lang="sv-FI" sz="1600" b="1" dirty="0" smtClean="0"/>
              <a:t>–</a:t>
            </a:r>
            <a:r>
              <a:rPr lang="sv-FI" sz="1600" dirty="0" smtClean="0">
                <a:latin typeface="Calibri" panose="020F0502020204030204" pitchFamily="34" charset="0"/>
              </a:rPr>
              <a:t>2017 </a:t>
            </a:r>
            <a:endParaRPr lang="sv-FI" sz="1600" dirty="0">
              <a:latin typeface="Calibri" panose="020F0502020204030204" pitchFamily="34" charset="0"/>
            </a:endParaRPr>
          </a:p>
        </p:txBody>
      </p:sp>
      <p:graphicFrame>
        <p:nvGraphicFramePr>
          <p:cNvPr id="8" name="Kaavio 7"/>
          <p:cNvGraphicFramePr>
            <a:graphicFrameLocks noGrp="1"/>
          </p:cNvGraphicFramePr>
          <p:nvPr>
            <p:extLst>
              <p:ext uri="{D42A27DB-BD31-4B8C-83A1-F6EECF244321}">
                <p14:modId xmlns:p14="http://schemas.microsoft.com/office/powerpoint/2010/main" val="1221187920"/>
              </p:ext>
            </p:extLst>
          </p:nvPr>
        </p:nvGraphicFramePr>
        <p:xfrm>
          <a:off x="179512" y="1124744"/>
          <a:ext cx="8640960" cy="50597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97393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Kaavio 9"/>
          <p:cNvGraphicFramePr>
            <a:graphicFrameLocks noGrp="1"/>
          </p:cNvGraphicFramePr>
          <p:nvPr>
            <p:extLst>
              <p:ext uri="{D42A27DB-BD31-4B8C-83A1-F6EECF244321}">
                <p14:modId xmlns:p14="http://schemas.microsoft.com/office/powerpoint/2010/main" val="453668620"/>
              </p:ext>
            </p:extLst>
          </p:nvPr>
        </p:nvGraphicFramePr>
        <p:xfrm>
          <a:off x="107504" y="980728"/>
          <a:ext cx="8720630" cy="5518191"/>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79512" y="260648"/>
            <a:ext cx="2642198" cy="338554"/>
          </a:xfrm>
          <a:prstGeom prst="rect">
            <a:avLst/>
          </a:prstGeom>
          <a:solidFill>
            <a:schemeClr val="bg1"/>
          </a:solidFill>
        </p:spPr>
        <p:txBody>
          <a:bodyPr wrap="none" rtlCol="0">
            <a:spAutoFit/>
          </a:bodyPr>
          <a:lstStyle/>
          <a:p>
            <a:pPr algn="l"/>
            <a:r>
              <a:rPr lang="sv-FI" sz="1600" dirty="0" smtClean="0">
                <a:latin typeface="Calibri" panose="020F0502020204030204" pitchFamily="34" charset="0"/>
              </a:rPr>
              <a:t>De viktigaste exportländerna</a:t>
            </a:r>
            <a:endParaRPr lang="sv-FI" sz="1600" dirty="0">
              <a:latin typeface="Calibri" panose="020F0502020204030204" pitchFamily="34" charset="0"/>
            </a:endParaRPr>
          </a:p>
        </p:txBody>
      </p:sp>
      <p:sp>
        <p:nvSpPr>
          <p:cNvPr id="2" name="Tekstiruutu 1"/>
          <p:cNvSpPr txBox="1"/>
          <p:nvPr/>
        </p:nvSpPr>
        <p:spPr>
          <a:xfrm>
            <a:off x="5004048" y="3212976"/>
            <a:ext cx="3672408" cy="2862322"/>
          </a:xfrm>
          <a:prstGeom prst="rect">
            <a:avLst/>
          </a:prstGeom>
          <a:noFill/>
          <a:ln>
            <a:solidFill>
              <a:schemeClr val="tx1"/>
            </a:solidFill>
            <a:prstDash val="dash"/>
          </a:ln>
        </p:spPr>
        <p:txBody>
          <a:bodyPr wrap="square" rtlCol="0">
            <a:spAutoFit/>
          </a:bodyPr>
          <a:lstStyle/>
          <a:p>
            <a:pPr algn="l"/>
            <a:r>
              <a:rPr lang="sv-FI" sz="1200" dirty="0" smtClean="0">
                <a:latin typeface="Calibri" pitchFamily="34" charset="0"/>
                <a:cs typeface="Calibri" pitchFamily="34" charset="0"/>
              </a:rPr>
              <a:t>Variationer förekommer i uppgifterna om de viktigaste exportländerna för olika år när det gäller hur många av de svarande som uppgett den procentuella inkomstfördelningen per land. Flest rättigheter har sålts till Tyskland, Storbritannien och USA, Kina, Frankrike och Spanien.</a:t>
            </a:r>
          </a:p>
          <a:p>
            <a:pPr algn="l"/>
            <a:r>
              <a:rPr lang="sv-FI" sz="1200" dirty="0" smtClean="0">
                <a:latin typeface="Calibri" pitchFamily="34" charset="0"/>
                <a:cs typeface="Calibri" pitchFamily="34" charset="0"/>
              </a:rPr>
              <a:t> </a:t>
            </a:r>
          </a:p>
          <a:p>
            <a:pPr algn="l"/>
            <a:r>
              <a:rPr lang="sv-FI" sz="1200" dirty="0" smtClean="0">
                <a:latin typeface="Calibri" pitchFamily="34" charset="0"/>
                <a:cs typeface="Calibri" pitchFamily="34" charset="0"/>
              </a:rPr>
              <a:t>För 2017 står de </a:t>
            </a:r>
            <a:r>
              <a:rPr lang="sv-FI" sz="1200" dirty="0" err="1" smtClean="0">
                <a:latin typeface="Calibri" pitchFamily="34" charset="0"/>
                <a:cs typeface="Calibri" pitchFamily="34" charset="0"/>
              </a:rPr>
              <a:t>landsspecifika</a:t>
            </a:r>
            <a:r>
              <a:rPr lang="sv-FI" sz="1200" dirty="0" smtClean="0">
                <a:latin typeface="Calibri" pitchFamily="34" charset="0"/>
                <a:cs typeface="Calibri" pitchFamily="34" charset="0"/>
              </a:rPr>
              <a:t> andelarna för omkring 60 % av den totala exporten. Det går med andra ord att för 2017 års del att till 60 % fastställa den uppgivna totala exportens </a:t>
            </a:r>
            <a:r>
              <a:rPr lang="sv-FI" sz="1200" dirty="0" err="1" smtClean="0">
                <a:latin typeface="Calibri" pitchFamily="34" charset="0"/>
                <a:cs typeface="Calibri" pitchFamily="34" charset="0"/>
              </a:rPr>
              <a:t>landsspecifika</a:t>
            </a:r>
            <a:r>
              <a:rPr lang="sv-FI" sz="1200" dirty="0" smtClean="0">
                <a:latin typeface="Calibri" pitchFamily="34" charset="0"/>
                <a:cs typeface="Calibri" pitchFamily="34" charset="0"/>
              </a:rPr>
              <a:t> fördelning.</a:t>
            </a:r>
          </a:p>
          <a:p>
            <a:pPr algn="l"/>
            <a:r>
              <a:rPr lang="sv-FI" sz="1200" dirty="0" smtClean="0">
                <a:latin typeface="Calibri" pitchFamily="34" charset="0"/>
                <a:cs typeface="Calibri" pitchFamily="34" charset="0"/>
              </a:rPr>
              <a:t> </a:t>
            </a:r>
          </a:p>
          <a:p>
            <a:pPr algn="l"/>
            <a:r>
              <a:rPr lang="sv-FI" sz="1200" dirty="0" smtClean="0">
                <a:latin typeface="Calibri" pitchFamily="34" charset="0"/>
                <a:cs typeface="Calibri" pitchFamily="34" charset="0"/>
              </a:rPr>
              <a:t>Procentandelar har angivits för de länder som omfattas av siffrorna för 2017.  40 % av den </a:t>
            </a:r>
            <a:r>
              <a:rPr lang="sv-FI" sz="1200" dirty="0" err="1" smtClean="0">
                <a:latin typeface="Calibri" pitchFamily="34" charset="0"/>
                <a:cs typeface="Calibri" pitchFamily="34" charset="0"/>
              </a:rPr>
              <a:t>landsspecifika</a:t>
            </a:r>
            <a:r>
              <a:rPr lang="sv-FI" sz="1200" dirty="0" smtClean="0">
                <a:latin typeface="Calibri" pitchFamily="34" charset="0"/>
                <a:cs typeface="Calibri" pitchFamily="34" charset="0"/>
              </a:rPr>
              <a:t> fördelningen har inte kunnat klarläggas.</a:t>
            </a:r>
            <a:endParaRPr lang="sv-FI" sz="1200" dirty="0">
              <a:latin typeface="Calibri" pitchFamily="34" charset="0"/>
              <a:cs typeface="Calibri" pitchFamily="34" charset="0"/>
            </a:endParaRPr>
          </a:p>
        </p:txBody>
      </p:sp>
    </p:spTree>
    <p:extLst>
      <p:ext uri="{BB962C8B-B14F-4D97-AF65-F5344CB8AC3E}">
        <p14:creationId xmlns:p14="http://schemas.microsoft.com/office/powerpoint/2010/main" val="341909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letusrakenne">
  <a:themeElements>
    <a:clrScheme name="Oletusrakenn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letusraken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400" b="0" i="0" u="none" strike="noStrike" cap="none" normalizeH="0" baseline="0" smtClean="0">
            <a:ln>
              <a:noFill/>
            </a:ln>
            <a:solidFill>
              <a:schemeClr val="tx2"/>
            </a:solidFill>
            <a:effectLst/>
            <a:latin typeface="Arial" charset="0"/>
          </a:defRPr>
        </a:defPPr>
      </a:lstStyle>
    </a:lnDef>
  </a:objectDefaults>
  <a:extraClrSchemeLst>
    <a:extraClrScheme>
      <a:clrScheme name="Oletusrakenn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letusrakenn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letusrakenn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letusrakenn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letusrakenn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letusrakenn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letusrakenn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32420</TotalTime>
  <Words>438</Words>
  <Application>Microsoft Office PowerPoint</Application>
  <PresentationFormat>Näytössä katseltava diaesitys (4:3)</PresentationFormat>
  <Paragraphs>36</Paragraphs>
  <Slides>8</Slides>
  <Notes>1</Notes>
  <HiddenSlides>0</HiddenSlides>
  <MMClips>0</MMClips>
  <ScaleCrop>false</ScaleCrop>
  <HeadingPairs>
    <vt:vector size="6" baseType="variant">
      <vt:variant>
        <vt:lpstr>Teema</vt:lpstr>
      </vt:variant>
      <vt:variant>
        <vt:i4>1</vt:i4>
      </vt:variant>
      <vt:variant>
        <vt:lpstr>Upotetut OLE-palvelimet</vt:lpstr>
      </vt:variant>
      <vt:variant>
        <vt:i4>0</vt:i4>
      </vt:variant>
      <vt:variant>
        <vt:lpstr>Dian otsikot</vt:lpstr>
      </vt:variant>
      <vt:variant>
        <vt:i4>8</vt:i4>
      </vt:variant>
    </vt:vector>
  </HeadingPairs>
  <TitlesOfParts>
    <vt:vector size="9" baseType="lpstr">
      <vt:lpstr>Oletusrakenne</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Skynet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Otsikko</dc:title>
  <dc:creator>Gerberos</dc:creator>
  <cp:lastModifiedBy>Sillanpää Johanna</cp:lastModifiedBy>
  <cp:revision>4597</cp:revision>
  <dcterms:created xsi:type="dcterms:W3CDTF">2002-09-16T19:33:04Z</dcterms:created>
  <dcterms:modified xsi:type="dcterms:W3CDTF">2018-10-08T08:34:08Z</dcterms:modified>
</cp:coreProperties>
</file>