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467" r:id="rId5"/>
    <p:sldId id="503" r:id="rId6"/>
    <p:sldId id="481" r:id="rId7"/>
    <p:sldId id="559" r:id="rId8"/>
    <p:sldId id="560" r:id="rId9"/>
    <p:sldId id="561" r:id="rId10"/>
    <p:sldId id="564" r:id="rId11"/>
    <p:sldId id="271" r:id="rId12"/>
  </p:sldIdLst>
  <p:sldSz cx="9144000" cy="5143500" type="screen16x9"/>
  <p:notesSz cx="6705600" cy="98425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2C6F"/>
    <a:srgbClr val="A6A6A6"/>
    <a:srgbClr val="FFFFFF"/>
    <a:srgbClr val="B5E0C4"/>
    <a:srgbClr val="4AB06E"/>
    <a:srgbClr val="0D0D0D"/>
    <a:srgbClr val="185230"/>
    <a:srgbClr val="75D79D"/>
    <a:srgbClr val="247C48"/>
    <a:srgbClr val="30A5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53"/>
    <p:restoredTop sz="96370" autoAdjust="0"/>
  </p:normalViewPr>
  <p:slideViewPr>
    <p:cSldViewPr snapToGrid="0" snapToObjects="1">
      <p:cViewPr varScale="1">
        <p:scale>
          <a:sx n="83" d="100"/>
          <a:sy n="83" d="100"/>
        </p:scale>
        <p:origin x="1092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ominen Aleksi" userId="1a196cac-9da1-44f9-8842-02dc2a2c7e7b" providerId="ADAL" clId="{74BFDDFA-8A67-481F-AFCC-7F1B331DCE5D}"/>
    <pc:docChg chg="delSld modSld">
      <pc:chgData name="Tuominen Aleksi" userId="1a196cac-9da1-44f9-8842-02dc2a2c7e7b" providerId="ADAL" clId="{74BFDDFA-8A67-481F-AFCC-7F1B331DCE5D}" dt="2020-09-15T12:17:10.372" v="33" actId="20577"/>
      <pc:docMkLst>
        <pc:docMk/>
      </pc:docMkLst>
      <pc:sldChg chg="modSp">
        <pc:chgData name="Tuominen Aleksi" userId="1a196cac-9da1-44f9-8842-02dc2a2c7e7b" providerId="ADAL" clId="{74BFDDFA-8A67-481F-AFCC-7F1B331DCE5D}" dt="2020-09-15T12:16:07.138" v="30" actId="20577"/>
        <pc:sldMkLst>
          <pc:docMk/>
          <pc:sldMk cId="1697174781" sldId="559"/>
        </pc:sldMkLst>
        <pc:spChg chg="mod">
          <ac:chgData name="Tuominen Aleksi" userId="1a196cac-9da1-44f9-8842-02dc2a2c7e7b" providerId="ADAL" clId="{74BFDDFA-8A67-481F-AFCC-7F1B331DCE5D}" dt="2020-09-15T12:16:07.138" v="30" actId="20577"/>
          <ac:spMkLst>
            <pc:docMk/>
            <pc:sldMk cId="1697174781" sldId="559"/>
            <ac:spMk id="28" creationId="{33ECAC44-059E-4146-B6FD-B26A323C78A9}"/>
          </ac:spMkLst>
        </pc:spChg>
      </pc:sldChg>
      <pc:sldChg chg="del">
        <pc:chgData name="Tuominen Aleksi" userId="1a196cac-9da1-44f9-8842-02dc2a2c7e7b" providerId="ADAL" clId="{74BFDDFA-8A67-481F-AFCC-7F1B331DCE5D}" dt="2020-09-15T12:16:52.753" v="31" actId="2696"/>
        <pc:sldMkLst>
          <pc:docMk/>
          <pc:sldMk cId="235167298" sldId="563"/>
        </pc:sldMkLst>
      </pc:sldChg>
      <pc:sldChg chg="modSp">
        <pc:chgData name="Tuominen Aleksi" userId="1a196cac-9da1-44f9-8842-02dc2a2c7e7b" providerId="ADAL" clId="{74BFDDFA-8A67-481F-AFCC-7F1B331DCE5D}" dt="2020-09-15T12:17:10.372" v="33" actId="20577"/>
        <pc:sldMkLst>
          <pc:docMk/>
          <pc:sldMk cId="2868971048" sldId="564"/>
        </pc:sldMkLst>
        <pc:spChg chg="mod">
          <ac:chgData name="Tuominen Aleksi" userId="1a196cac-9da1-44f9-8842-02dc2a2c7e7b" providerId="ADAL" clId="{74BFDDFA-8A67-481F-AFCC-7F1B331DCE5D}" dt="2020-09-15T12:17:10.372" v="33" actId="20577"/>
          <ac:spMkLst>
            <pc:docMk/>
            <pc:sldMk cId="2868971048" sldId="564"/>
            <ac:spMk id="28" creationId="{33ECAC44-059E-4146-B6FD-B26A323C78A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05760" cy="493835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98290" y="0"/>
            <a:ext cx="2905760" cy="493835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C8AB65B0-1941-6D4F-9B46-6E553814D26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48667"/>
            <a:ext cx="2905760" cy="493834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98290" y="9348667"/>
            <a:ext cx="2905760" cy="493834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B5F374D7-F044-C14F-98EB-F73D781DC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442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05760" cy="493835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98290" y="0"/>
            <a:ext cx="2905760" cy="493835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3C6FE529-9D5A-BD45-9F5C-F68C0899B20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1638" y="1230313"/>
            <a:ext cx="5902325" cy="3321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0561" y="4736704"/>
            <a:ext cx="5364480" cy="3875485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48667"/>
            <a:ext cx="2905760" cy="493834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98290" y="9348667"/>
            <a:ext cx="2905760" cy="493834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B6D17436-5B57-CD4C-9BBF-566756545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76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_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" t="1413" r="22160" b="-1"/>
          <a:stretch/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684"/>
            <a:ext cx="7886700" cy="1888586"/>
          </a:xfrm>
        </p:spPr>
        <p:txBody>
          <a:bodyPr anchor="b">
            <a:noAutofit/>
          </a:bodyPr>
          <a:lstStyle>
            <a:lvl1pPr algn="ctr">
              <a:defRPr sz="3800" baseline="0"/>
            </a:lvl1pPr>
          </a:lstStyle>
          <a:p>
            <a:r>
              <a:rPr lang="en-US" dirty="0"/>
              <a:t>ESITYKSEN </a:t>
            </a:r>
            <a:br>
              <a:rPr lang="en-US" dirty="0"/>
            </a:br>
            <a:r>
              <a:rPr lang="en-US" dirty="0"/>
              <a:t>OTSIKKO</a:t>
            </a:r>
            <a:br>
              <a:rPr lang="en-US" dirty="0"/>
            </a:br>
            <a:r>
              <a:rPr lang="en-US" dirty="0"/>
              <a:t>SUURAAKKOSILLA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2927056"/>
            <a:ext cx="7886700" cy="68406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alaotsikko</a:t>
            </a:r>
            <a:r>
              <a:rPr lang="en-US" dirty="0"/>
              <a:t> tai </a:t>
            </a:r>
            <a:r>
              <a:rPr lang="en-US" dirty="0" err="1"/>
              <a:t>selite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3603865" y="4131823"/>
            <a:ext cx="1936270" cy="305266"/>
          </a:xfrm>
        </p:spPr>
        <p:txBody>
          <a:bodyPr anchor="t" anchorCtr="0"/>
          <a:lstStyle>
            <a:lvl1pPr algn="ctr">
              <a:defRPr sz="1500"/>
            </a:lvl1pPr>
          </a:lstStyle>
          <a:p>
            <a:fld id="{5D8779AC-F89C-194D-BB4D-38911E66C8F2}" type="datetime1">
              <a:rPr lang="fi-FI" smtClean="0"/>
              <a:t>15.9.2020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54" y="216118"/>
            <a:ext cx="1093400" cy="419763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23888" y="3784600"/>
            <a:ext cx="7886700" cy="317243"/>
          </a:xfrm>
        </p:spPr>
        <p:txBody>
          <a:bodyPr/>
          <a:lstStyle>
            <a:lvl1pPr marL="0" indent="0" algn="ctr">
              <a:buNone/>
              <a:defRPr b="1" baseline="0"/>
            </a:lvl1pPr>
          </a:lstStyle>
          <a:p>
            <a:pPr lvl="0"/>
            <a:r>
              <a:rPr lang="en-US" dirty="0"/>
              <a:t>Prior </a:t>
            </a:r>
            <a:r>
              <a:rPr lang="en-US" dirty="0" err="1"/>
              <a:t>Konsultointi</a:t>
            </a:r>
            <a:r>
              <a:rPr lang="en-US" dirty="0"/>
              <a:t> Oy – </a:t>
            </a:r>
            <a:r>
              <a:rPr lang="en-US" dirty="0" err="1"/>
              <a:t>Presentoijan</a:t>
            </a:r>
            <a:r>
              <a:rPr lang="en-US" dirty="0"/>
              <a:t> </a:t>
            </a:r>
            <a:r>
              <a:rPr lang="en-US" dirty="0" err="1"/>
              <a:t>nimi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20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" t="1413" r="22160" b="-1"/>
          <a:stretch/>
        </p:blipFill>
        <p:spPr>
          <a:xfrm>
            <a:off x="0" y="-15264"/>
            <a:ext cx="9171136" cy="5158764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88876" y="101073"/>
            <a:ext cx="8966249" cy="4941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05434"/>
            <a:ext cx="4874488" cy="3612778"/>
          </a:xfrm>
        </p:spPr>
        <p:txBody>
          <a:bodyPr anchor="t"/>
          <a:lstStyle>
            <a:lvl1pPr marL="0" indent="0">
              <a:buNone/>
              <a:defRPr sz="2400" baseline="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309097" y="342900"/>
            <a:ext cx="3374916" cy="109550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aseline="0"/>
            </a:lvl1pPr>
          </a:lstStyle>
          <a:p>
            <a:r>
              <a:rPr lang="en-US" dirty="0"/>
              <a:t>ESITYSDIAN</a:t>
            </a:r>
            <a:br>
              <a:rPr lang="en-US" dirty="0"/>
            </a:br>
            <a:r>
              <a:rPr lang="en-US" dirty="0"/>
              <a:t>OTSIKKO TÄHÄN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061" y="1543050"/>
            <a:ext cx="3365951" cy="297516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13583" y="4761631"/>
            <a:ext cx="851015" cy="273844"/>
          </a:xfrm>
        </p:spPr>
        <p:txBody>
          <a:bodyPr/>
          <a:lstStyle/>
          <a:p>
            <a:fld id="{81963688-2A6E-3049-BCA5-928C72AE571C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Prior </a:t>
            </a:r>
            <a:r>
              <a:rPr lang="en-US" dirty="0" err="1"/>
              <a:t>Konsultointi</a:t>
            </a:r>
            <a:r>
              <a:rPr lang="en-US" dirty="0"/>
              <a:t> Oy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253723" y="4761631"/>
            <a:ext cx="576694" cy="273844"/>
          </a:xfrm>
        </p:spPr>
        <p:txBody>
          <a:bodyPr/>
          <a:lstStyle/>
          <a:p>
            <a:fld id="{082D05D7-2D84-4541-9EBE-A17A650C549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391634" y="4771193"/>
            <a:ext cx="83607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348" y="226741"/>
            <a:ext cx="855605" cy="32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73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" t="1413" r="22160" b="-1"/>
          <a:stretch/>
        </p:blipFill>
        <p:spPr>
          <a:xfrm>
            <a:off x="0" y="-15264"/>
            <a:ext cx="9171136" cy="5158764"/>
          </a:xfrm>
          <a:prstGeom prst="rect">
            <a:avLst/>
          </a:prstGeom>
        </p:spPr>
      </p:pic>
      <p:sp>
        <p:nvSpPr>
          <p:cNvPr id="50" name="Rectangle 49"/>
          <p:cNvSpPr/>
          <p:nvPr userDrawn="1"/>
        </p:nvSpPr>
        <p:spPr>
          <a:xfrm>
            <a:off x="88876" y="101073"/>
            <a:ext cx="8966249" cy="4941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 userDrawn="1"/>
        </p:nvSpPr>
        <p:spPr>
          <a:xfrm>
            <a:off x="3461841" y="902647"/>
            <a:ext cx="2070448" cy="4831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 userDrawn="1"/>
        </p:nvSpPr>
        <p:spPr>
          <a:xfrm>
            <a:off x="5559349" y="902647"/>
            <a:ext cx="2087072" cy="4831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 userDrawn="1"/>
        </p:nvSpPr>
        <p:spPr>
          <a:xfrm>
            <a:off x="1365211" y="902647"/>
            <a:ext cx="2069570" cy="4831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55" name="Triangle 54"/>
          <p:cNvSpPr/>
          <p:nvPr userDrawn="1"/>
        </p:nvSpPr>
        <p:spPr>
          <a:xfrm rot="5400000">
            <a:off x="3208068" y="1096494"/>
            <a:ext cx="142169" cy="12255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Date Placeholder 121"/>
          <p:cNvSpPr>
            <a:spLocks noGrp="1"/>
          </p:cNvSpPr>
          <p:nvPr>
            <p:ph type="dt" sz="half" idx="17"/>
          </p:nvPr>
        </p:nvSpPr>
        <p:spPr>
          <a:xfrm>
            <a:off x="313583" y="4761631"/>
            <a:ext cx="851015" cy="273844"/>
          </a:xfrm>
        </p:spPr>
        <p:txBody>
          <a:bodyPr/>
          <a:lstStyle/>
          <a:p>
            <a:fld id="{0D3BFC9A-61B1-A64D-B630-6031DB023AFE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123" name="Footer Placeholder 12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dirty="0"/>
              <a:t>Prior </a:t>
            </a:r>
            <a:r>
              <a:rPr lang="en-US" dirty="0" err="1"/>
              <a:t>Konsultointi</a:t>
            </a:r>
            <a:r>
              <a:rPr lang="en-US" dirty="0"/>
              <a:t> Oy</a:t>
            </a:r>
          </a:p>
        </p:txBody>
      </p:sp>
      <p:sp>
        <p:nvSpPr>
          <p:cNvPr id="124" name="Slide Number Placeholder 123"/>
          <p:cNvSpPr>
            <a:spLocks noGrp="1"/>
          </p:cNvSpPr>
          <p:nvPr>
            <p:ph type="sldNum" sz="quarter" idx="19"/>
          </p:nvPr>
        </p:nvSpPr>
        <p:spPr>
          <a:xfrm>
            <a:off x="8253723" y="4761631"/>
            <a:ext cx="576694" cy="273844"/>
          </a:xfrm>
        </p:spPr>
        <p:txBody>
          <a:bodyPr/>
          <a:lstStyle/>
          <a:p>
            <a:fld id="{082D05D7-2D84-4541-9EBE-A17A650C54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0" hasCustomPrompt="1"/>
          </p:nvPr>
        </p:nvSpPr>
        <p:spPr>
          <a:xfrm>
            <a:off x="1435917" y="963738"/>
            <a:ext cx="1768111" cy="365892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OTSIKKO KAHDELLA RIVILLÄ</a:t>
            </a:r>
          </a:p>
        </p:txBody>
      </p:sp>
      <p:sp>
        <p:nvSpPr>
          <p:cNvPr id="139" name="Text Placeholder 134"/>
          <p:cNvSpPr>
            <a:spLocks noGrp="1"/>
          </p:cNvSpPr>
          <p:nvPr>
            <p:ph type="body" sz="quarter" idx="21" hasCustomPrompt="1"/>
          </p:nvPr>
        </p:nvSpPr>
        <p:spPr>
          <a:xfrm>
            <a:off x="3559964" y="963738"/>
            <a:ext cx="1770631" cy="365892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YHDELLÄ RIVILLÄ</a:t>
            </a:r>
          </a:p>
        </p:txBody>
      </p:sp>
      <p:sp>
        <p:nvSpPr>
          <p:cNvPr id="140" name="Text Placeholder 134"/>
          <p:cNvSpPr>
            <a:spLocks noGrp="1"/>
          </p:cNvSpPr>
          <p:nvPr>
            <p:ph type="body" sz="quarter" idx="22"/>
          </p:nvPr>
        </p:nvSpPr>
        <p:spPr>
          <a:xfrm>
            <a:off x="5681122" y="963738"/>
            <a:ext cx="1742997" cy="365892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100000"/>
              </a:lnSpc>
              <a:buNone/>
              <a:defRPr sz="110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298267" y="226741"/>
            <a:ext cx="7508641" cy="366538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dirty="0"/>
              <a:t>ESITYSDIAN OTSIKKO TÄHÄN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9"/>
          </p:nvPr>
        </p:nvSpPr>
        <p:spPr>
          <a:xfrm>
            <a:off x="1476877" y="1547813"/>
            <a:ext cx="1881558" cy="3028950"/>
          </a:xfrm>
        </p:spPr>
        <p:txBody>
          <a:bodyPr/>
          <a:lstStyle>
            <a:lvl1pPr marL="171450" indent="-171450">
              <a:lnSpc>
                <a:spcPct val="100000"/>
              </a:lnSpc>
              <a:buFont typeface="Arial" charset="0"/>
              <a:buChar char="•"/>
              <a:defRPr sz="1100"/>
            </a:lvl1pPr>
            <a:lvl2pPr>
              <a:lnSpc>
                <a:spcPct val="100000"/>
              </a:lnSpc>
              <a:defRPr sz="900"/>
            </a:lvl2pPr>
            <a:lvl3pPr>
              <a:lnSpc>
                <a:spcPct val="100000"/>
              </a:lnSpc>
              <a:defRPr sz="9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>
          <a:xfrm>
            <a:off x="3537666" y="1547813"/>
            <a:ext cx="1916528" cy="3028950"/>
          </a:xfrm>
        </p:spPr>
        <p:txBody>
          <a:bodyPr/>
          <a:lstStyle>
            <a:lvl1pPr marL="171450" indent="-171450">
              <a:lnSpc>
                <a:spcPct val="100000"/>
              </a:lnSpc>
              <a:buFont typeface="Arial" charset="0"/>
              <a:buChar char="•"/>
              <a:defRPr sz="1100"/>
            </a:lvl1pPr>
            <a:lvl2pPr>
              <a:lnSpc>
                <a:spcPct val="100000"/>
              </a:lnSpc>
              <a:defRPr sz="900"/>
            </a:lvl2pPr>
            <a:lvl3pPr>
              <a:lnSpc>
                <a:spcPct val="100000"/>
              </a:lnSpc>
              <a:defRPr sz="9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31"/>
          </p:nvPr>
        </p:nvSpPr>
        <p:spPr>
          <a:xfrm>
            <a:off x="5633425" y="1547813"/>
            <a:ext cx="1917700" cy="3028950"/>
          </a:xfrm>
        </p:spPr>
        <p:txBody>
          <a:bodyPr/>
          <a:lstStyle>
            <a:lvl1pPr marL="171450" indent="-171450">
              <a:lnSpc>
                <a:spcPct val="100000"/>
              </a:lnSpc>
              <a:buFont typeface="Arial" charset="0"/>
              <a:buChar char="•"/>
              <a:defRPr sz="1100"/>
            </a:lvl1pPr>
            <a:lvl2pPr>
              <a:lnSpc>
                <a:spcPct val="100000"/>
              </a:lnSpc>
              <a:defRPr sz="900"/>
            </a:lvl2pPr>
            <a:lvl3pPr>
              <a:lnSpc>
                <a:spcPct val="100000"/>
              </a:lnSpc>
              <a:defRPr sz="9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3451407" y="1446529"/>
            <a:ext cx="0" cy="33246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5546346" y="1446529"/>
            <a:ext cx="0" cy="33246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 userDrawn="1"/>
        </p:nvCxnSpPr>
        <p:spPr>
          <a:xfrm>
            <a:off x="7641285" y="1446529"/>
            <a:ext cx="0" cy="33246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 userDrawn="1"/>
        </p:nvCxnSpPr>
        <p:spPr>
          <a:xfrm>
            <a:off x="1365211" y="1446529"/>
            <a:ext cx="0" cy="33246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 userDrawn="1"/>
        </p:nvCxnSpPr>
        <p:spPr>
          <a:xfrm>
            <a:off x="391634" y="614237"/>
            <a:ext cx="83607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 userDrawn="1"/>
        </p:nvCxnSpPr>
        <p:spPr>
          <a:xfrm>
            <a:off x="1357652" y="4771193"/>
            <a:ext cx="6300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348" y="226741"/>
            <a:ext cx="855605" cy="328472"/>
          </a:xfrm>
          <a:prstGeom prst="rect">
            <a:avLst/>
          </a:prstGeom>
        </p:spPr>
      </p:pic>
      <p:sp>
        <p:nvSpPr>
          <p:cNvPr id="35" name="Triangle 34"/>
          <p:cNvSpPr/>
          <p:nvPr userDrawn="1"/>
        </p:nvSpPr>
        <p:spPr>
          <a:xfrm rot="5400000">
            <a:off x="5320790" y="1096494"/>
            <a:ext cx="142169" cy="12255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75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+ kehys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" t="1413" r="22160" b="-1"/>
          <a:stretch/>
        </p:blipFill>
        <p:spPr>
          <a:xfrm>
            <a:off x="0" y="-15264"/>
            <a:ext cx="9171136" cy="515876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88876" y="101073"/>
            <a:ext cx="8966249" cy="4941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298267" y="226741"/>
            <a:ext cx="7508641" cy="366538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dirty="0"/>
              <a:t>ESITYSDIAN OTSIKKO TÄHÄN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13583" y="4761631"/>
            <a:ext cx="85101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2AFCC26-B0D6-BD45-9A90-8179F764728C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3723" y="4761631"/>
            <a:ext cx="5766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F6C318B-F425-6B4F-AE81-D8F8ED9245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028950" y="4753318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Prior </a:t>
            </a:r>
            <a:r>
              <a:rPr lang="en-US" dirty="0" err="1"/>
              <a:t>Konsultointi</a:t>
            </a:r>
            <a:r>
              <a:rPr lang="en-US" dirty="0"/>
              <a:t> Oy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391634" y="614237"/>
            <a:ext cx="83607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391634" y="4771193"/>
            <a:ext cx="83607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348" y="226741"/>
            <a:ext cx="855605" cy="32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938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hys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" t="1413" r="22160" b="-1"/>
          <a:stretch/>
        </p:blipFill>
        <p:spPr>
          <a:xfrm>
            <a:off x="0" y="-15264"/>
            <a:ext cx="9171136" cy="515876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88876" y="101073"/>
            <a:ext cx="8966249" cy="4941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348" y="226741"/>
            <a:ext cx="855605" cy="328472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68298DD-D3B8-486C-9CE5-31A1DEE3686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98267" y="226741"/>
            <a:ext cx="7508641" cy="366538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dirty="0"/>
              <a:t>ESITYSDIAN OTSIKKO TÄHÄN</a:t>
            </a:r>
          </a:p>
        </p:txBody>
      </p:sp>
    </p:spTree>
    <p:extLst>
      <p:ext uri="{BB962C8B-B14F-4D97-AF65-F5344CB8AC3E}">
        <p14:creationId xmlns:p14="http://schemas.microsoft.com/office/powerpoint/2010/main" val="1888776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inen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348" y="226741"/>
            <a:ext cx="855605" cy="328472"/>
          </a:xfrm>
          <a:prstGeom prst="rect">
            <a:avLst/>
          </a:prstGeom>
        </p:spPr>
      </p:pic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2DA54F55-A932-4781-A777-86FD6674C47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98267" y="226741"/>
            <a:ext cx="7508641" cy="366538"/>
          </a:xfrm>
        </p:spPr>
        <p:txBody>
          <a:bodyPr anchor="b" anchorCtr="0"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dirty="0"/>
              <a:t>ESITYSDIAN OTSIKKO TÄHÄN</a:t>
            </a:r>
          </a:p>
        </p:txBody>
      </p:sp>
    </p:spTree>
    <p:extLst>
      <p:ext uri="{BB962C8B-B14F-4D97-AF65-F5344CB8AC3E}">
        <p14:creationId xmlns:p14="http://schemas.microsoft.com/office/powerpoint/2010/main" val="1830070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austa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" t="1413" r="22160" b="-1"/>
          <a:stretch/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348" y="226741"/>
            <a:ext cx="855605" cy="32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5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lkkä 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" t="1413" r="22160" b="-1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748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" t="1413" r="22160" b="-1"/>
          <a:stretch/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2040941"/>
            <a:ext cx="6858000" cy="104133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000" baseline="0"/>
            </a:lvl1pPr>
          </a:lstStyle>
          <a:p>
            <a:r>
              <a:rPr lang="en-US" dirty="0"/>
              <a:t>YHTEYSTIETO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191979"/>
            <a:ext cx="6858000" cy="124182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err="1"/>
              <a:t>Yhteystieto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313583" y="4761631"/>
            <a:ext cx="851015" cy="273844"/>
          </a:xfrm>
        </p:spPr>
        <p:txBody>
          <a:bodyPr/>
          <a:lstStyle/>
          <a:p>
            <a:fld id="{3FA260D7-DFC9-0343-94D0-EE8194E31448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Prior </a:t>
            </a:r>
            <a:r>
              <a:rPr lang="en-US" dirty="0" err="1"/>
              <a:t>Konsultointi</a:t>
            </a:r>
            <a:r>
              <a:rPr lang="en-US" dirty="0"/>
              <a:t> Oy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253723" y="4761631"/>
            <a:ext cx="576694" cy="273844"/>
          </a:xfrm>
        </p:spPr>
        <p:txBody>
          <a:bodyPr/>
          <a:lstStyle/>
          <a:p>
            <a:fld id="{082D05D7-2D84-4541-9EBE-A17A650C54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8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_pääotsikko_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" t="1413" r="22160" b="-1"/>
          <a:stretch/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1988" y="1240740"/>
            <a:ext cx="3666963" cy="924128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2800" baseline="0"/>
            </a:lvl1pPr>
          </a:lstStyle>
          <a:p>
            <a:r>
              <a:rPr lang="en-US" dirty="0"/>
              <a:t>ESITYKSEN </a:t>
            </a:r>
            <a:br>
              <a:rPr lang="en-US" dirty="0"/>
            </a:br>
            <a:r>
              <a:rPr lang="en-US" dirty="0"/>
              <a:t>OTSIKKO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11989" y="2297766"/>
            <a:ext cx="3666962" cy="471961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800" baseline="0">
                <a:solidFill>
                  <a:schemeClr val="tx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Esityksen</a:t>
            </a:r>
            <a:r>
              <a:rPr lang="en-US" dirty="0"/>
              <a:t> </a:t>
            </a:r>
            <a:r>
              <a:rPr lang="en-US" dirty="0" err="1"/>
              <a:t>alaotsikko</a:t>
            </a:r>
            <a:r>
              <a:rPr lang="en-US" dirty="0"/>
              <a:t> tai </a:t>
            </a:r>
            <a:r>
              <a:rPr lang="en-US" dirty="0" err="1"/>
              <a:t>selite</a:t>
            </a:r>
            <a:r>
              <a:rPr lang="en-US" dirty="0"/>
              <a:t> 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 hasCustomPrompt="1"/>
          </p:nvPr>
        </p:nvSpPr>
        <p:spPr>
          <a:xfrm>
            <a:off x="4095553" y="186273"/>
            <a:ext cx="4884858" cy="4744286"/>
          </a:xfrm>
        </p:spPr>
        <p:txBody>
          <a:bodyPr/>
          <a:lstStyle>
            <a:lvl1pPr algn="ctr">
              <a:defRPr baseline="0"/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/>
              <a:t>Paikka</a:t>
            </a:r>
            <a:r>
              <a:rPr lang="en-US" dirty="0"/>
              <a:t> </a:t>
            </a:r>
            <a:r>
              <a:rPr lang="en-US" dirty="0" err="1"/>
              <a:t>kuvituskuvalle</a:t>
            </a:r>
            <a:endParaRPr lang="en-US" dirty="0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4"/>
          </p:nvPr>
        </p:nvSpPr>
        <p:spPr>
          <a:xfrm>
            <a:off x="311988" y="3625889"/>
            <a:ext cx="1292138" cy="274531"/>
          </a:xfrm>
        </p:spPr>
        <p:txBody>
          <a:bodyPr anchor="t" anchorCtr="0"/>
          <a:lstStyle>
            <a:lvl1pPr>
              <a:defRPr sz="1500" b="1"/>
            </a:lvl1pPr>
          </a:lstStyle>
          <a:p>
            <a:fld id="{521D8C8C-C101-1349-8647-22B28338B8DC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5"/>
          </p:nvPr>
        </p:nvSpPr>
        <p:spPr>
          <a:xfrm>
            <a:off x="311987" y="3044257"/>
            <a:ext cx="3666963" cy="518131"/>
          </a:xfrm>
        </p:spPr>
        <p:txBody>
          <a:bodyPr numCol="1" anchor="t" anchorCtr="0"/>
          <a:lstStyle>
            <a:lvl1pPr algn="l">
              <a:lnSpc>
                <a:spcPct val="100000"/>
              </a:lnSpc>
              <a:defRPr sz="1500" b="1"/>
            </a:lvl1pPr>
          </a:lstStyle>
          <a:p>
            <a:r>
              <a:rPr lang="en-US" dirty="0"/>
              <a:t>Prior </a:t>
            </a:r>
            <a:r>
              <a:rPr lang="en-US" dirty="0" err="1"/>
              <a:t>Konsultointi</a:t>
            </a:r>
            <a:r>
              <a:rPr lang="en-US" dirty="0"/>
              <a:t> Oy</a:t>
            </a:r>
          </a:p>
          <a:p>
            <a:r>
              <a:rPr lang="en-US" dirty="0" err="1"/>
              <a:t>Presentoijan</a:t>
            </a:r>
            <a:r>
              <a:rPr lang="en-US" dirty="0"/>
              <a:t> </a:t>
            </a:r>
            <a:r>
              <a:rPr lang="en-US" dirty="0" err="1"/>
              <a:t>nimi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54" y="216118"/>
            <a:ext cx="1093400" cy="41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di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" t="1413" r="22160" b="-1"/>
          <a:stretch/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014308"/>
            <a:ext cx="6858000" cy="1762144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2800" baseline="0"/>
            </a:lvl1pPr>
          </a:lstStyle>
          <a:p>
            <a:r>
              <a:rPr lang="en-US" dirty="0"/>
              <a:t>VÄLIDIAN OTSIKKO</a:t>
            </a:r>
            <a:br>
              <a:rPr lang="en-US" dirty="0"/>
            </a:br>
            <a:r>
              <a:rPr lang="en-US" dirty="0"/>
              <a:t>SUURAAKKOSILLA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191979"/>
            <a:ext cx="6858000" cy="124182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err="1"/>
              <a:t>Aiheeseen</a:t>
            </a:r>
            <a:r>
              <a:rPr lang="en-US" dirty="0"/>
              <a:t> </a:t>
            </a:r>
            <a:r>
              <a:rPr lang="en-US" dirty="0" err="1"/>
              <a:t>liittyvä</a:t>
            </a:r>
            <a:r>
              <a:rPr lang="en-US" dirty="0"/>
              <a:t> </a:t>
            </a:r>
            <a:r>
              <a:rPr lang="en-US" dirty="0" err="1"/>
              <a:t>alaotsikko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13583" y="4761631"/>
            <a:ext cx="851015" cy="273844"/>
          </a:xfrm>
        </p:spPr>
        <p:txBody>
          <a:bodyPr/>
          <a:lstStyle>
            <a:lvl1pPr>
              <a:defRPr/>
            </a:lvl1pPr>
          </a:lstStyle>
          <a:p>
            <a:fld id="{ECA4E19F-DB9A-3944-A712-7A0389C328BF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Prior </a:t>
            </a:r>
            <a:r>
              <a:rPr lang="en-US" dirty="0" err="1"/>
              <a:t>Konsultointi</a:t>
            </a:r>
            <a:r>
              <a:rPr lang="en-US" dirty="0"/>
              <a:t> Oy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253723" y="4761631"/>
            <a:ext cx="576694" cy="273844"/>
          </a:xfrm>
        </p:spPr>
        <p:txBody>
          <a:bodyPr/>
          <a:lstStyle/>
          <a:p>
            <a:fld id="{082D05D7-2D84-4541-9EBE-A17A650C549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54" y="216118"/>
            <a:ext cx="1093400" cy="41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72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" t="1413" r="22160" b="-1"/>
          <a:stretch/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6790" y="1156610"/>
            <a:ext cx="7490420" cy="3101625"/>
          </a:xfrm>
        </p:spPr>
        <p:txBody>
          <a:bodyPr anchor="ctr" anchorCtr="0">
            <a:normAutofit/>
          </a:bodyPr>
          <a:lstStyle>
            <a:lvl1pPr algn="ctr">
              <a:lnSpc>
                <a:spcPct val="100000"/>
              </a:lnSpc>
              <a:defRPr sz="2800" baseline="0">
                <a:latin typeface="+mn-lt"/>
              </a:defRPr>
            </a:lvl1pPr>
          </a:lstStyle>
          <a:p>
            <a:r>
              <a:rPr lang="en-US" dirty="0" err="1"/>
              <a:t>Tekstinosto</a:t>
            </a:r>
            <a:r>
              <a:rPr lang="en-US" dirty="0"/>
              <a:t> lorem ipsum</a:t>
            </a:r>
            <a:br>
              <a:rPr lang="en-US" dirty="0"/>
            </a:br>
            <a:r>
              <a:rPr lang="en-US" dirty="0"/>
              <a:t>dolor sit </a:t>
            </a:r>
            <a:r>
              <a:rPr lang="en-US" dirty="0" err="1"/>
              <a:t>amet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13583" y="4761631"/>
            <a:ext cx="851015" cy="273844"/>
          </a:xfrm>
        </p:spPr>
        <p:txBody>
          <a:bodyPr/>
          <a:lstStyle>
            <a:lvl1pPr>
              <a:defRPr/>
            </a:lvl1pPr>
          </a:lstStyle>
          <a:p>
            <a:fld id="{8357BC25-D955-B145-8AE6-95C310FD2BD0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Prior </a:t>
            </a:r>
            <a:r>
              <a:rPr lang="en-US" dirty="0" err="1"/>
              <a:t>Konsultointi</a:t>
            </a:r>
            <a:r>
              <a:rPr lang="en-US" dirty="0"/>
              <a:t> Oy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253723" y="4761631"/>
            <a:ext cx="576694" cy="273844"/>
          </a:xfrm>
        </p:spPr>
        <p:txBody>
          <a:bodyPr/>
          <a:lstStyle/>
          <a:p>
            <a:fld id="{082D05D7-2D84-4541-9EBE-A17A650C549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70" y="226741"/>
            <a:ext cx="855605" cy="32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2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sta+logo+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" t="1413" r="22160" b="-1"/>
          <a:stretch/>
        </p:blipFill>
        <p:spPr>
          <a:xfrm>
            <a:off x="0" y="1"/>
            <a:ext cx="9144000" cy="51435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13583" y="4761631"/>
            <a:ext cx="851015" cy="273844"/>
          </a:xfrm>
        </p:spPr>
        <p:txBody>
          <a:bodyPr/>
          <a:lstStyle/>
          <a:p>
            <a:fld id="{A7AC83FE-6854-5A41-A27B-E67619C52AA9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Prior </a:t>
            </a:r>
            <a:r>
              <a:rPr lang="en-US" dirty="0" err="1"/>
              <a:t>Konsultointi</a:t>
            </a:r>
            <a:r>
              <a:rPr lang="en-US" dirty="0"/>
              <a:t> Oy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53723" y="4761631"/>
            <a:ext cx="576694" cy="273844"/>
          </a:xfrm>
        </p:spPr>
        <p:txBody>
          <a:bodyPr/>
          <a:lstStyle/>
          <a:p>
            <a:fld id="{082D05D7-2D84-4541-9EBE-A17A650C549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70" y="226741"/>
            <a:ext cx="855605" cy="32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ksipals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" t="1413" r="22160" b="-1"/>
          <a:stretch/>
        </p:blipFill>
        <p:spPr>
          <a:xfrm>
            <a:off x="0" y="-15264"/>
            <a:ext cx="9171136" cy="5158764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88876" y="101073"/>
            <a:ext cx="8966249" cy="4941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08" y="1013011"/>
            <a:ext cx="8385671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391634" y="614237"/>
            <a:ext cx="83607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313583" y="4761631"/>
            <a:ext cx="851015" cy="273844"/>
          </a:xfrm>
        </p:spPr>
        <p:txBody>
          <a:bodyPr/>
          <a:lstStyle/>
          <a:p>
            <a:fld id="{4D18928D-94F6-DF4A-B2D4-729E0464F999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Prior </a:t>
            </a:r>
            <a:r>
              <a:rPr lang="en-US" dirty="0" err="1"/>
              <a:t>Konsultointi</a:t>
            </a:r>
            <a:r>
              <a:rPr lang="en-US" dirty="0"/>
              <a:t> Oy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8253723" y="4761631"/>
            <a:ext cx="576694" cy="273844"/>
          </a:xfrm>
        </p:spPr>
        <p:txBody>
          <a:bodyPr/>
          <a:lstStyle/>
          <a:p>
            <a:fld id="{082D05D7-2D84-4541-9EBE-A17A650C54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298267" y="226741"/>
            <a:ext cx="7508641" cy="366538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dirty="0"/>
              <a:t>ESITYSDIAN OTSIKKO TÄHÄN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348" y="226741"/>
            <a:ext cx="855605" cy="328472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391634" y="4771193"/>
            <a:ext cx="83607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47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pals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" t="1413" r="22160" b="-1"/>
          <a:stretch/>
        </p:blipFill>
        <p:spPr>
          <a:xfrm>
            <a:off x="0" y="-15264"/>
            <a:ext cx="9171136" cy="5158764"/>
          </a:xfrm>
          <a:prstGeom prst="rect">
            <a:avLst/>
          </a:prstGeom>
        </p:spPr>
      </p:pic>
      <p:sp>
        <p:nvSpPr>
          <p:cNvPr id="30" name="Rectangle 29"/>
          <p:cNvSpPr/>
          <p:nvPr userDrawn="1"/>
        </p:nvSpPr>
        <p:spPr>
          <a:xfrm>
            <a:off x="88876" y="101073"/>
            <a:ext cx="8966249" cy="4941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6208" y="1004047"/>
            <a:ext cx="4074651" cy="356795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228" y="1004047"/>
            <a:ext cx="4074651" cy="356795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>
          <a:xfrm>
            <a:off x="313583" y="4761631"/>
            <a:ext cx="851015" cy="273844"/>
          </a:xfrm>
        </p:spPr>
        <p:txBody>
          <a:bodyPr/>
          <a:lstStyle/>
          <a:p>
            <a:fld id="{AC2929BD-7C2B-3D4A-B50E-CB1B9E1BB8A7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Prior </a:t>
            </a:r>
            <a:r>
              <a:rPr lang="en-US" dirty="0" err="1"/>
              <a:t>Konsultointi</a:t>
            </a:r>
            <a:r>
              <a:rPr lang="en-US" dirty="0"/>
              <a:t> Oy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253723" y="4761631"/>
            <a:ext cx="576694" cy="273844"/>
          </a:xfrm>
        </p:spPr>
        <p:txBody>
          <a:bodyPr/>
          <a:lstStyle/>
          <a:p>
            <a:fld id="{082D05D7-2D84-4541-9EBE-A17A650C54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298267" y="226741"/>
            <a:ext cx="7508641" cy="366538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dirty="0"/>
              <a:t>ESITYSDIAN OTSIKKO TÄHÄN</a:t>
            </a:r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391634" y="614237"/>
            <a:ext cx="83607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391634" y="4771193"/>
            <a:ext cx="83607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348" y="226741"/>
            <a:ext cx="855605" cy="32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4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palstainen-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" t="1413" r="22160" b="-1"/>
          <a:stretch/>
        </p:blipFill>
        <p:spPr>
          <a:xfrm>
            <a:off x="0" y="-15264"/>
            <a:ext cx="9171136" cy="5158764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88876" y="101073"/>
            <a:ext cx="8966249" cy="4941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2" y="896739"/>
            <a:ext cx="410106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2" y="1655281"/>
            <a:ext cx="4101061" cy="288982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889" y="896739"/>
            <a:ext cx="4101062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9889" y="1655280"/>
            <a:ext cx="4101061" cy="288982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>
          <a:xfrm>
            <a:off x="313583" y="4761631"/>
            <a:ext cx="851015" cy="273844"/>
          </a:xfrm>
        </p:spPr>
        <p:txBody>
          <a:bodyPr/>
          <a:lstStyle/>
          <a:p>
            <a:fld id="{5A1F4CED-9045-9B4B-8DB3-08EA22E804BE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Prior </a:t>
            </a:r>
            <a:r>
              <a:rPr lang="en-US" dirty="0" err="1"/>
              <a:t>Konsultointi</a:t>
            </a:r>
            <a:r>
              <a:rPr lang="en-US" dirty="0"/>
              <a:t> Oy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8253723" y="4761631"/>
            <a:ext cx="576694" cy="273844"/>
          </a:xfrm>
        </p:spPr>
        <p:txBody>
          <a:bodyPr/>
          <a:lstStyle/>
          <a:p>
            <a:fld id="{082D05D7-2D84-4541-9EBE-A17A650C54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298267" y="226741"/>
            <a:ext cx="7508641" cy="366538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latin typeface="+mj-lt"/>
              </a:defRPr>
            </a:lvl1pPr>
          </a:lstStyle>
          <a:p>
            <a:pPr lvl="0"/>
            <a:r>
              <a:rPr lang="en-US" dirty="0"/>
              <a:t>ESITYSDIAN OTSIKKO TÄHÄN</a:t>
            </a: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391634" y="614237"/>
            <a:ext cx="83607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>
            <a:off x="391634" y="4771193"/>
            <a:ext cx="83607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348" y="226741"/>
            <a:ext cx="855605" cy="32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09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isältöä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2" t="1413" r="22160" b="-1"/>
          <a:stretch/>
        </p:blipFill>
        <p:spPr>
          <a:xfrm>
            <a:off x="0" y="-15264"/>
            <a:ext cx="9171136" cy="5158764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88876" y="101073"/>
            <a:ext cx="8966249" cy="4941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9097" y="342900"/>
            <a:ext cx="3374916" cy="109907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aseline="0"/>
            </a:lvl1pPr>
          </a:lstStyle>
          <a:p>
            <a:r>
              <a:rPr lang="en-US" dirty="0"/>
              <a:t>ESITYSDIAN </a:t>
            </a:r>
            <a:br>
              <a:rPr lang="en-US" dirty="0"/>
            </a:br>
            <a:r>
              <a:rPr lang="en-US" dirty="0"/>
              <a:t>OTSIKKO TÄHÄN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97416"/>
            <a:ext cx="4874488" cy="372079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061" y="1543050"/>
            <a:ext cx="3365951" cy="297516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313583" y="4761631"/>
            <a:ext cx="851015" cy="273844"/>
          </a:xfrm>
        </p:spPr>
        <p:txBody>
          <a:bodyPr/>
          <a:lstStyle/>
          <a:p>
            <a:fld id="{DEA299DB-58EA-1848-A98D-8B1612E9582C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Prior </a:t>
            </a:r>
            <a:r>
              <a:rPr lang="en-US" dirty="0" err="1"/>
              <a:t>Konsultointi</a:t>
            </a:r>
            <a:r>
              <a:rPr lang="en-US" dirty="0"/>
              <a:t> Oy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8253723" y="4761631"/>
            <a:ext cx="576694" cy="273844"/>
          </a:xfrm>
        </p:spPr>
        <p:txBody>
          <a:bodyPr/>
          <a:lstStyle/>
          <a:p>
            <a:fld id="{082D05D7-2D84-4541-9EBE-A17A650C549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391634" y="4771193"/>
            <a:ext cx="836073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348" y="226741"/>
            <a:ext cx="855605" cy="32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75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03801"/>
            <a:ext cx="7886700" cy="63663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3583" y="4761631"/>
            <a:ext cx="85101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DBF743BD-F600-B642-81F0-ADE0B06E2360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3723" y="4761631"/>
            <a:ext cx="57669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EC5A15C-578A-A54B-B83A-43F98EDDA0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028950" y="4761631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Prior </a:t>
            </a:r>
            <a:r>
              <a:rPr lang="en-US" dirty="0" err="1"/>
              <a:t>Konsultointi</a:t>
            </a:r>
            <a:r>
              <a:rPr lang="en-US" dirty="0"/>
              <a:t> Oy</a:t>
            </a:r>
          </a:p>
        </p:txBody>
      </p:sp>
    </p:spTree>
    <p:extLst>
      <p:ext uri="{BB962C8B-B14F-4D97-AF65-F5344CB8AC3E}">
        <p14:creationId xmlns:p14="http://schemas.microsoft.com/office/powerpoint/2010/main" val="178148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0" r:id="rId2"/>
    <p:sldLayoutId id="2147483661" r:id="rId3"/>
    <p:sldLayoutId id="2147483672" r:id="rId4"/>
    <p:sldLayoutId id="2147483677" r:id="rId5"/>
    <p:sldLayoutId id="2147483662" r:id="rId6"/>
    <p:sldLayoutId id="2147483664" r:id="rId7"/>
    <p:sldLayoutId id="2147483665" r:id="rId8"/>
    <p:sldLayoutId id="2147483668" r:id="rId9"/>
    <p:sldLayoutId id="2147483669" r:id="rId10"/>
    <p:sldLayoutId id="2147483671" r:id="rId11"/>
    <p:sldLayoutId id="2147483680" r:id="rId12"/>
    <p:sldLayoutId id="2147483679" r:id="rId13"/>
    <p:sldLayoutId id="2147483675" r:id="rId14"/>
    <p:sldLayoutId id="2147483674" r:id="rId15"/>
    <p:sldLayoutId id="2147483666" r:id="rId16"/>
    <p:sldLayoutId id="2147483676" r:id="rId17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8114" y="1561172"/>
            <a:ext cx="4233886" cy="924128"/>
          </a:xfrm>
        </p:spPr>
        <p:txBody>
          <a:bodyPr/>
          <a:lstStyle/>
          <a:p>
            <a:r>
              <a:rPr lang="fi-FI" sz="2600" dirty="0"/>
              <a:t>Privaattiverkot</a:t>
            </a:r>
            <a:br>
              <a:rPr lang="fi-FI" sz="2600" dirty="0"/>
            </a:br>
            <a:r>
              <a:rPr lang="fi-FI" sz="2000" dirty="0"/>
              <a:t>suomalaisten yritysten silmin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1D8C8C-C101-1349-8647-22B28338B8DC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Prior </a:t>
            </a:r>
            <a:r>
              <a:rPr lang="en-US" dirty="0" err="1"/>
              <a:t>Konsultointi</a:t>
            </a:r>
            <a:r>
              <a:rPr lang="en-US"/>
              <a:t> Oy</a:t>
            </a:r>
            <a:endParaRPr lang="en-US" dirty="0"/>
          </a:p>
        </p:txBody>
      </p:sp>
      <p:pic>
        <p:nvPicPr>
          <p:cNvPr id="8" name="Content Placeholder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7441" y="185738"/>
            <a:ext cx="4745037" cy="474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3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29BD-7C2B-3D4A-B50E-CB1B9E1BB8A7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Prior Konsultointi Oy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05D7-2D84-4541-9EBE-A17A650C549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fi-FI" dirty="0"/>
              <a:t>Aineisto ja tiedonkeruu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324135" y="1124853"/>
            <a:ext cx="3314148" cy="2965730"/>
          </a:xfrm>
        </p:spPr>
        <p:txBody>
          <a:bodyPr>
            <a:noAutofit/>
          </a:bodyPr>
          <a:lstStyle/>
          <a:p>
            <a:pPr marL="177800" indent="-177800">
              <a:spcBef>
                <a:spcPts val="600"/>
              </a:spcBef>
              <a:spcAft>
                <a:spcPts val="600"/>
              </a:spcAft>
              <a:tabLst>
                <a:tab pos="714375" algn="l"/>
                <a:tab pos="800100" algn="l"/>
              </a:tabLst>
              <a:defRPr/>
            </a:pPr>
            <a:r>
              <a:rPr lang="fi-FI" sz="1100" dirty="0"/>
              <a:t>Yritystutkimuksen suunnittelusta, tiedonkeruusta, analyysista ja raportoinnista on vastannut </a:t>
            </a:r>
            <a:r>
              <a:rPr lang="fi-FI" sz="1100" b="1" dirty="0">
                <a:solidFill>
                  <a:schemeClr val="accent3"/>
                </a:solidFill>
              </a:rPr>
              <a:t>Prior Konsultointi Oy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  <a:tabLst>
                <a:tab pos="714375" algn="l"/>
                <a:tab pos="800100" algn="l"/>
              </a:tabLst>
              <a:defRPr/>
            </a:pPr>
            <a:r>
              <a:rPr lang="fi-FI" sz="1100" dirty="0"/>
              <a:t>Tutkimuksen toimeksiantaja on </a:t>
            </a:r>
            <a:r>
              <a:rPr lang="fi-FI" sz="1100" b="1" dirty="0">
                <a:solidFill>
                  <a:schemeClr val="accent3"/>
                </a:solidFill>
              </a:rPr>
              <a:t>Elisa Oyj</a:t>
            </a:r>
            <a:r>
              <a:rPr lang="fi-FI" sz="1100" dirty="0">
                <a:solidFill>
                  <a:schemeClr val="accent3"/>
                </a:solidFill>
              </a:rPr>
              <a:t> </a:t>
            </a:r>
          </a:p>
          <a:p>
            <a:pPr marL="177800" indent="-177800">
              <a:spcBef>
                <a:spcPts val="600"/>
              </a:spcBef>
              <a:spcAft>
                <a:spcPts val="600"/>
              </a:spcAft>
              <a:tabLst>
                <a:tab pos="714375" algn="l"/>
                <a:tab pos="800100" algn="l"/>
              </a:tabLst>
              <a:defRPr/>
            </a:pPr>
            <a:r>
              <a:rPr lang="fi-FI" sz="1100" dirty="0"/>
              <a:t>Aineisto kerättiin internetkyselynä elo-syyskuussa 2020. Kyselyä täydennettiin puhelinhaastatteluilla</a:t>
            </a:r>
          </a:p>
          <a:p>
            <a:pPr marL="177800" indent="-177800">
              <a:spcBef>
                <a:spcPts val="0"/>
              </a:spcBef>
              <a:spcAft>
                <a:spcPts val="600"/>
              </a:spcAft>
              <a:tabLst>
                <a:tab pos="714375" algn="l"/>
                <a:tab pos="800100" algn="l"/>
              </a:tabLst>
              <a:defRPr/>
            </a:pPr>
            <a:r>
              <a:rPr lang="fi-FI" sz="1100" dirty="0"/>
              <a:t>Tutkimukseen vastasi 193 päätöksentekijää digitaalisuuteen liittyvissä tekijöissä</a:t>
            </a:r>
          </a:p>
          <a:p>
            <a:pPr marL="177800" indent="-177800">
              <a:spcBef>
                <a:spcPts val="0"/>
              </a:spcBef>
              <a:spcAft>
                <a:spcPts val="600"/>
              </a:spcAft>
              <a:tabLst>
                <a:tab pos="714375" algn="l"/>
                <a:tab pos="800100" algn="l"/>
              </a:tabLst>
              <a:defRPr/>
            </a:pPr>
            <a:r>
              <a:rPr lang="fi-FI" sz="1100" dirty="0"/>
              <a:t>Aineisto on erityisen kattava suuremmissa yrityksissä: tutkimukseen vastasi joka viides Suomessa toimiva yli 500 hengen yritys ja joka neljäs yli 1000 hengen yrityksistä.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714375" algn="l"/>
                <a:tab pos="800100" algn="l"/>
              </a:tabLst>
              <a:defRPr/>
            </a:pPr>
            <a:endParaRPr lang="fi-FI" sz="1100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B3803E02-82B7-4C2E-8E8B-C9E38B5F6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5556" y="1026956"/>
            <a:ext cx="2981741" cy="292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79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B427B6-DAF3-4036-9B07-93ACDAE364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3600" b="1" dirty="0">
                <a:latin typeface="+mj-lt"/>
              </a:rPr>
              <a:t>Privaattiverkot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5DD5148-6B9C-436B-A6A9-2313AEDEB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BC25-D955-B145-8AE6-95C310FD2BD0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9CDF2FF-AAAD-4C83-AC9F-897BC6CD2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Prior Konsultointi Oy</a:t>
            </a:r>
            <a:endParaRPr lang="en-US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0C9185F-935C-4914-9FC0-94FF97E5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05D7-2D84-4541-9EBE-A17A650C549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3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F95D7772-155B-4101-A17D-A136D5C3A0C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fi-FI" sz="1400" dirty="0"/>
              <a:t>Joka kolmas isoimmista organisaatioista pitää privaattiverkkoa erittäin kiinnostavana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97E2147-3D54-47CA-91F0-54FB38563EB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2AFCC26-B0D6-BD45-9A90-8179F764728C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143C61D-DE05-45B3-BD58-837A2D4D5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6C318B-F425-6B4F-AE81-D8F8ED9245B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B88164-D234-4AC9-8553-104EDFB1F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Prior Konsultointi Oy</a:t>
            </a:r>
            <a:endParaRPr lang="en-US" dirty="0"/>
          </a:p>
        </p:txBody>
      </p:sp>
      <p:sp>
        <p:nvSpPr>
          <p:cNvPr id="9" name="Rectangle 79">
            <a:extLst>
              <a:ext uri="{FF2B5EF4-FFF2-40B4-BE49-F238E27FC236}">
                <a16:creationId xmlns:a16="http://schemas.microsoft.com/office/drawing/2014/main" id="{A75BF0F2-B981-49DA-A896-D3DA63145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889" y="2325401"/>
            <a:ext cx="108000" cy="108000"/>
          </a:xfrm>
          <a:prstGeom prst="rect">
            <a:avLst/>
          </a:prstGeom>
          <a:solidFill>
            <a:srgbClr val="247C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11" name="Rectangle 80">
            <a:extLst>
              <a:ext uri="{FF2B5EF4-FFF2-40B4-BE49-F238E27FC236}">
                <a16:creationId xmlns:a16="http://schemas.microsoft.com/office/drawing/2014/main" id="{718ED82F-D359-49F9-90C5-ABF74F787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867" y="2308519"/>
            <a:ext cx="100304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Erittäin kiinnostava</a:t>
            </a:r>
          </a:p>
        </p:txBody>
      </p:sp>
      <p:sp>
        <p:nvSpPr>
          <p:cNvPr id="13" name="Rectangle 81">
            <a:extLst>
              <a:ext uri="{FF2B5EF4-FFF2-40B4-BE49-F238E27FC236}">
                <a16:creationId xmlns:a16="http://schemas.microsoft.com/office/drawing/2014/main" id="{BBC884F2-E702-4EFC-9939-D00B05D77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889" y="2590998"/>
            <a:ext cx="108000" cy="108000"/>
          </a:xfrm>
          <a:prstGeom prst="rect">
            <a:avLst/>
          </a:prstGeom>
          <a:solidFill>
            <a:srgbClr val="75D7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15" name="Rectangle 82">
            <a:extLst>
              <a:ext uri="{FF2B5EF4-FFF2-40B4-BE49-F238E27FC236}">
                <a16:creationId xmlns:a16="http://schemas.microsoft.com/office/drawing/2014/main" id="{B9E52548-3495-481E-AD93-BB5D7228E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867" y="2569531"/>
            <a:ext cx="61892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altLang="fi-FI" sz="1100" dirty="0"/>
              <a:t>Kiinnostava</a:t>
            </a:r>
            <a:endParaRPr kumimoji="0" lang="fi-FI" altLang="fi-FI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83">
            <a:extLst>
              <a:ext uri="{FF2B5EF4-FFF2-40B4-BE49-F238E27FC236}">
                <a16:creationId xmlns:a16="http://schemas.microsoft.com/office/drawing/2014/main" id="{219A3408-38E8-4821-AEC1-0C143A173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889" y="2856595"/>
            <a:ext cx="108000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19" name="Rectangle 84">
            <a:extLst>
              <a:ext uri="{FF2B5EF4-FFF2-40B4-BE49-F238E27FC236}">
                <a16:creationId xmlns:a16="http://schemas.microsoft.com/office/drawing/2014/main" id="{80537717-7CE3-4236-893D-F42EFCEA4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867" y="2830543"/>
            <a:ext cx="161341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Kohtalaisen kiinnostava</a:t>
            </a:r>
          </a:p>
        </p:txBody>
      </p:sp>
      <p:sp>
        <p:nvSpPr>
          <p:cNvPr id="21" name="Rectangle 85">
            <a:extLst>
              <a:ext uri="{FF2B5EF4-FFF2-40B4-BE49-F238E27FC236}">
                <a16:creationId xmlns:a16="http://schemas.microsoft.com/office/drawing/2014/main" id="{639603C9-F030-4571-A182-280B6DAD1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889" y="3122191"/>
            <a:ext cx="108000" cy="108000"/>
          </a:xfrm>
          <a:prstGeom prst="rect">
            <a:avLst/>
          </a:prstGeom>
          <a:solidFill>
            <a:srgbClr val="E92C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23" name="Rectangle 86">
            <a:extLst>
              <a:ext uri="{FF2B5EF4-FFF2-40B4-BE49-F238E27FC236}">
                <a16:creationId xmlns:a16="http://schemas.microsoft.com/office/drawing/2014/main" id="{D5A447B9-C9D3-4568-9D2D-2FBA6AA33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867" y="3091554"/>
            <a:ext cx="152967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Ei kovin/lainkaan kiinnostava</a:t>
            </a: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33ECAC44-059E-4146-B6FD-B26A323C78A9}"/>
              </a:ext>
            </a:extLst>
          </p:cNvPr>
          <p:cNvSpPr txBox="1"/>
          <p:nvPr/>
        </p:nvSpPr>
        <p:spPr>
          <a:xfrm>
            <a:off x="323153" y="585009"/>
            <a:ext cx="821891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/>
              <a:t>Kuinka kiinnostavana pidät yrityskohtaista privaattiverkkoa, jolla yritys voi varmistaa verkon kapasiteetin, korkean käytettävyyden ja turvallisen tietoliikenteen? </a:t>
            </a:r>
            <a:br>
              <a:rPr lang="fi-FI" sz="900" dirty="0"/>
            </a:br>
            <a:r>
              <a:rPr lang="fi-FI" sz="900" dirty="0"/>
              <a:t>Räätälöidyssä privaattiverkossa yritys voi kontrolloida verkon käyttöä ja sallia pääsyn vain haluamilleen tahoille.</a:t>
            </a:r>
          </a:p>
          <a:p>
            <a:endParaRPr lang="fi-FI" sz="900" dirty="0"/>
          </a:p>
        </p:txBody>
      </p:sp>
      <p:sp>
        <p:nvSpPr>
          <p:cNvPr id="33" name="Freeform 7">
            <a:extLst>
              <a:ext uri="{FF2B5EF4-FFF2-40B4-BE49-F238E27FC236}">
                <a16:creationId xmlns:a16="http://schemas.microsoft.com/office/drawing/2014/main" id="{CE9A1973-F672-4EB1-A297-F0D996926AC5}"/>
              </a:ext>
            </a:extLst>
          </p:cNvPr>
          <p:cNvSpPr>
            <a:spLocks noEditPoints="1"/>
          </p:cNvSpPr>
          <p:nvPr/>
        </p:nvSpPr>
        <p:spPr bwMode="auto">
          <a:xfrm>
            <a:off x="3595688" y="1450975"/>
            <a:ext cx="582613" cy="2376487"/>
          </a:xfrm>
          <a:custGeom>
            <a:avLst/>
            <a:gdLst>
              <a:gd name="T0" fmla="*/ 367 w 367"/>
              <a:gd name="T1" fmla="*/ 1497 h 1497"/>
              <a:gd name="T2" fmla="*/ 0 w 367"/>
              <a:gd name="T3" fmla="*/ 1497 h 1497"/>
              <a:gd name="T4" fmla="*/ 0 w 367"/>
              <a:gd name="T5" fmla="*/ 1297 h 1497"/>
              <a:gd name="T6" fmla="*/ 367 w 367"/>
              <a:gd name="T7" fmla="*/ 1297 h 1497"/>
              <a:gd name="T8" fmla="*/ 367 w 367"/>
              <a:gd name="T9" fmla="*/ 1497 h 1497"/>
              <a:gd name="T10" fmla="*/ 263 w 367"/>
              <a:gd name="T11" fmla="*/ 1237 h 1497"/>
              <a:gd name="T12" fmla="*/ 0 w 367"/>
              <a:gd name="T13" fmla="*/ 1237 h 1497"/>
              <a:gd name="T14" fmla="*/ 0 w 367"/>
              <a:gd name="T15" fmla="*/ 1038 h 1497"/>
              <a:gd name="T16" fmla="*/ 263 w 367"/>
              <a:gd name="T17" fmla="*/ 1038 h 1497"/>
              <a:gd name="T18" fmla="*/ 263 w 367"/>
              <a:gd name="T19" fmla="*/ 1237 h 1497"/>
              <a:gd name="T20" fmla="*/ 183 w 367"/>
              <a:gd name="T21" fmla="*/ 978 h 1497"/>
              <a:gd name="T22" fmla="*/ 0 w 367"/>
              <a:gd name="T23" fmla="*/ 978 h 1497"/>
              <a:gd name="T24" fmla="*/ 0 w 367"/>
              <a:gd name="T25" fmla="*/ 778 h 1497"/>
              <a:gd name="T26" fmla="*/ 183 w 367"/>
              <a:gd name="T27" fmla="*/ 778 h 1497"/>
              <a:gd name="T28" fmla="*/ 183 w 367"/>
              <a:gd name="T29" fmla="*/ 978 h 1497"/>
              <a:gd name="T30" fmla="*/ 103 w 367"/>
              <a:gd name="T31" fmla="*/ 719 h 1497"/>
              <a:gd name="T32" fmla="*/ 0 w 367"/>
              <a:gd name="T33" fmla="*/ 719 h 1497"/>
              <a:gd name="T34" fmla="*/ 0 w 367"/>
              <a:gd name="T35" fmla="*/ 519 h 1497"/>
              <a:gd name="T36" fmla="*/ 103 w 367"/>
              <a:gd name="T37" fmla="*/ 519 h 1497"/>
              <a:gd name="T38" fmla="*/ 103 w 367"/>
              <a:gd name="T39" fmla="*/ 719 h 1497"/>
              <a:gd name="T40" fmla="*/ 220 w 367"/>
              <a:gd name="T41" fmla="*/ 200 h 1497"/>
              <a:gd name="T42" fmla="*/ 0 w 367"/>
              <a:gd name="T43" fmla="*/ 200 h 1497"/>
              <a:gd name="T44" fmla="*/ 0 w 367"/>
              <a:gd name="T45" fmla="*/ 0 h 1497"/>
              <a:gd name="T46" fmla="*/ 220 w 367"/>
              <a:gd name="T47" fmla="*/ 0 h 1497"/>
              <a:gd name="T48" fmla="*/ 220 w 367"/>
              <a:gd name="T49" fmla="*/ 200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67" h="1497">
                <a:moveTo>
                  <a:pt x="367" y="1497"/>
                </a:moveTo>
                <a:lnTo>
                  <a:pt x="0" y="1497"/>
                </a:lnTo>
                <a:lnTo>
                  <a:pt x="0" y="1297"/>
                </a:lnTo>
                <a:lnTo>
                  <a:pt x="367" y="1297"/>
                </a:lnTo>
                <a:lnTo>
                  <a:pt x="367" y="1497"/>
                </a:lnTo>
                <a:close/>
                <a:moveTo>
                  <a:pt x="263" y="1237"/>
                </a:moveTo>
                <a:lnTo>
                  <a:pt x="0" y="1237"/>
                </a:lnTo>
                <a:lnTo>
                  <a:pt x="0" y="1038"/>
                </a:lnTo>
                <a:lnTo>
                  <a:pt x="263" y="1038"/>
                </a:lnTo>
                <a:lnTo>
                  <a:pt x="263" y="1237"/>
                </a:lnTo>
                <a:close/>
                <a:moveTo>
                  <a:pt x="183" y="978"/>
                </a:moveTo>
                <a:lnTo>
                  <a:pt x="0" y="978"/>
                </a:lnTo>
                <a:lnTo>
                  <a:pt x="0" y="778"/>
                </a:lnTo>
                <a:lnTo>
                  <a:pt x="183" y="778"/>
                </a:lnTo>
                <a:lnTo>
                  <a:pt x="183" y="978"/>
                </a:lnTo>
                <a:close/>
                <a:moveTo>
                  <a:pt x="103" y="719"/>
                </a:moveTo>
                <a:lnTo>
                  <a:pt x="0" y="719"/>
                </a:lnTo>
                <a:lnTo>
                  <a:pt x="0" y="519"/>
                </a:lnTo>
                <a:lnTo>
                  <a:pt x="103" y="519"/>
                </a:lnTo>
                <a:lnTo>
                  <a:pt x="103" y="719"/>
                </a:lnTo>
                <a:close/>
                <a:moveTo>
                  <a:pt x="220" y="200"/>
                </a:moveTo>
                <a:lnTo>
                  <a:pt x="0" y="200"/>
                </a:lnTo>
                <a:lnTo>
                  <a:pt x="0" y="0"/>
                </a:lnTo>
                <a:lnTo>
                  <a:pt x="220" y="0"/>
                </a:lnTo>
                <a:lnTo>
                  <a:pt x="220" y="200"/>
                </a:lnTo>
                <a:close/>
              </a:path>
            </a:pathLst>
          </a:custGeom>
          <a:solidFill>
            <a:srgbClr val="247C4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4" name="Freeform 8">
            <a:extLst>
              <a:ext uri="{FF2B5EF4-FFF2-40B4-BE49-F238E27FC236}">
                <a16:creationId xmlns:a16="http://schemas.microsoft.com/office/drawing/2014/main" id="{B0F4DC09-5DA7-47D6-9CEF-ED5EAB156EE2}"/>
              </a:ext>
            </a:extLst>
          </p:cNvPr>
          <p:cNvSpPr>
            <a:spLocks noEditPoints="1"/>
          </p:cNvSpPr>
          <p:nvPr/>
        </p:nvSpPr>
        <p:spPr bwMode="auto">
          <a:xfrm>
            <a:off x="3759200" y="1450975"/>
            <a:ext cx="928688" cy="2376487"/>
          </a:xfrm>
          <a:custGeom>
            <a:avLst/>
            <a:gdLst>
              <a:gd name="T0" fmla="*/ 585 w 585"/>
              <a:gd name="T1" fmla="*/ 1497 h 1497"/>
              <a:gd name="T2" fmla="*/ 264 w 585"/>
              <a:gd name="T3" fmla="*/ 1497 h 1497"/>
              <a:gd name="T4" fmla="*/ 264 w 585"/>
              <a:gd name="T5" fmla="*/ 1297 h 1497"/>
              <a:gd name="T6" fmla="*/ 585 w 585"/>
              <a:gd name="T7" fmla="*/ 1297 h 1497"/>
              <a:gd name="T8" fmla="*/ 585 w 585"/>
              <a:gd name="T9" fmla="*/ 1497 h 1497"/>
              <a:gd name="T10" fmla="*/ 553 w 585"/>
              <a:gd name="T11" fmla="*/ 1237 h 1497"/>
              <a:gd name="T12" fmla="*/ 160 w 585"/>
              <a:gd name="T13" fmla="*/ 1237 h 1497"/>
              <a:gd name="T14" fmla="*/ 160 w 585"/>
              <a:gd name="T15" fmla="*/ 1038 h 1497"/>
              <a:gd name="T16" fmla="*/ 553 w 585"/>
              <a:gd name="T17" fmla="*/ 1038 h 1497"/>
              <a:gd name="T18" fmla="*/ 553 w 585"/>
              <a:gd name="T19" fmla="*/ 1237 h 1497"/>
              <a:gd name="T20" fmla="*/ 539 w 585"/>
              <a:gd name="T21" fmla="*/ 978 h 1497"/>
              <a:gd name="T22" fmla="*/ 80 w 585"/>
              <a:gd name="T23" fmla="*/ 978 h 1497"/>
              <a:gd name="T24" fmla="*/ 80 w 585"/>
              <a:gd name="T25" fmla="*/ 778 h 1497"/>
              <a:gd name="T26" fmla="*/ 539 w 585"/>
              <a:gd name="T27" fmla="*/ 778 h 1497"/>
              <a:gd name="T28" fmla="*/ 539 w 585"/>
              <a:gd name="T29" fmla="*/ 978 h 1497"/>
              <a:gd name="T30" fmla="*/ 496 w 585"/>
              <a:gd name="T31" fmla="*/ 719 h 1497"/>
              <a:gd name="T32" fmla="*/ 0 w 585"/>
              <a:gd name="T33" fmla="*/ 719 h 1497"/>
              <a:gd name="T34" fmla="*/ 0 w 585"/>
              <a:gd name="T35" fmla="*/ 519 h 1497"/>
              <a:gd name="T36" fmla="*/ 496 w 585"/>
              <a:gd name="T37" fmla="*/ 519 h 1497"/>
              <a:gd name="T38" fmla="*/ 496 w 585"/>
              <a:gd name="T39" fmla="*/ 719 h 1497"/>
              <a:gd name="T40" fmla="*/ 538 w 585"/>
              <a:gd name="T41" fmla="*/ 200 h 1497"/>
              <a:gd name="T42" fmla="*/ 117 w 585"/>
              <a:gd name="T43" fmla="*/ 200 h 1497"/>
              <a:gd name="T44" fmla="*/ 117 w 585"/>
              <a:gd name="T45" fmla="*/ 0 h 1497"/>
              <a:gd name="T46" fmla="*/ 538 w 585"/>
              <a:gd name="T47" fmla="*/ 0 h 1497"/>
              <a:gd name="T48" fmla="*/ 538 w 585"/>
              <a:gd name="T49" fmla="*/ 200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85" h="1497">
                <a:moveTo>
                  <a:pt x="585" y="1497"/>
                </a:moveTo>
                <a:lnTo>
                  <a:pt x="264" y="1497"/>
                </a:lnTo>
                <a:lnTo>
                  <a:pt x="264" y="1297"/>
                </a:lnTo>
                <a:lnTo>
                  <a:pt x="585" y="1297"/>
                </a:lnTo>
                <a:lnTo>
                  <a:pt x="585" y="1497"/>
                </a:lnTo>
                <a:close/>
                <a:moveTo>
                  <a:pt x="553" y="1237"/>
                </a:moveTo>
                <a:lnTo>
                  <a:pt x="160" y="1237"/>
                </a:lnTo>
                <a:lnTo>
                  <a:pt x="160" y="1038"/>
                </a:lnTo>
                <a:lnTo>
                  <a:pt x="553" y="1038"/>
                </a:lnTo>
                <a:lnTo>
                  <a:pt x="553" y="1237"/>
                </a:lnTo>
                <a:close/>
                <a:moveTo>
                  <a:pt x="539" y="978"/>
                </a:moveTo>
                <a:lnTo>
                  <a:pt x="80" y="978"/>
                </a:lnTo>
                <a:lnTo>
                  <a:pt x="80" y="778"/>
                </a:lnTo>
                <a:lnTo>
                  <a:pt x="539" y="778"/>
                </a:lnTo>
                <a:lnTo>
                  <a:pt x="539" y="978"/>
                </a:lnTo>
                <a:close/>
                <a:moveTo>
                  <a:pt x="496" y="719"/>
                </a:moveTo>
                <a:lnTo>
                  <a:pt x="0" y="719"/>
                </a:lnTo>
                <a:lnTo>
                  <a:pt x="0" y="519"/>
                </a:lnTo>
                <a:lnTo>
                  <a:pt x="496" y="519"/>
                </a:lnTo>
                <a:lnTo>
                  <a:pt x="496" y="719"/>
                </a:lnTo>
                <a:close/>
                <a:moveTo>
                  <a:pt x="538" y="200"/>
                </a:moveTo>
                <a:lnTo>
                  <a:pt x="117" y="200"/>
                </a:lnTo>
                <a:lnTo>
                  <a:pt x="117" y="0"/>
                </a:lnTo>
                <a:lnTo>
                  <a:pt x="538" y="0"/>
                </a:lnTo>
                <a:lnTo>
                  <a:pt x="538" y="200"/>
                </a:lnTo>
                <a:close/>
              </a:path>
            </a:pathLst>
          </a:custGeom>
          <a:solidFill>
            <a:srgbClr val="75D79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5" name="Freeform 9">
            <a:extLst>
              <a:ext uri="{FF2B5EF4-FFF2-40B4-BE49-F238E27FC236}">
                <a16:creationId xmlns:a16="http://schemas.microsoft.com/office/drawing/2014/main" id="{A1E76D94-38C9-4891-8524-CEB9E0C214DF}"/>
              </a:ext>
            </a:extLst>
          </p:cNvPr>
          <p:cNvSpPr>
            <a:spLocks noEditPoints="1"/>
          </p:cNvSpPr>
          <p:nvPr/>
        </p:nvSpPr>
        <p:spPr bwMode="auto">
          <a:xfrm>
            <a:off x="4546600" y="1450975"/>
            <a:ext cx="650875" cy="2376487"/>
          </a:xfrm>
          <a:custGeom>
            <a:avLst/>
            <a:gdLst>
              <a:gd name="T0" fmla="*/ 410 w 410"/>
              <a:gd name="T1" fmla="*/ 1497 h 1497"/>
              <a:gd name="T2" fmla="*/ 89 w 410"/>
              <a:gd name="T3" fmla="*/ 1497 h 1497"/>
              <a:gd name="T4" fmla="*/ 89 w 410"/>
              <a:gd name="T5" fmla="*/ 1297 h 1497"/>
              <a:gd name="T6" fmla="*/ 410 w 410"/>
              <a:gd name="T7" fmla="*/ 1297 h 1497"/>
              <a:gd name="T8" fmla="*/ 410 w 410"/>
              <a:gd name="T9" fmla="*/ 1497 h 1497"/>
              <a:gd name="T10" fmla="*/ 351 w 410"/>
              <a:gd name="T11" fmla="*/ 1237 h 1497"/>
              <a:gd name="T12" fmla="*/ 57 w 410"/>
              <a:gd name="T13" fmla="*/ 1237 h 1497"/>
              <a:gd name="T14" fmla="*/ 57 w 410"/>
              <a:gd name="T15" fmla="*/ 1038 h 1497"/>
              <a:gd name="T16" fmla="*/ 351 w 410"/>
              <a:gd name="T17" fmla="*/ 1038 h 1497"/>
              <a:gd name="T18" fmla="*/ 351 w 410"/>
              <a:gd name="T19" fmla="*/ 1237 h 1497"/>
              <a:gd name="T20" fmla="*/ 410 w 410"/>
              <a:gd name="T21" fmla="*/ 978 h 1497"/>
              <a:gd name="T22" fmla="*/ 43 w 410"/>
              <a:gd name="T23" fmla="*/ 978 h 1497"/>
              <a:gd name="T24" fmla="*/ 43 w 410"/>
              <a:gd name="T25" fmla="*/ 778 h 1497"/>
              <a:gd name="T26" fmla="*/ 410 w 410"/>
              <a:gd name="T27" fmla="*/ 778 h 1497"/>
              <a:gd name="T28" fmla="*/ 410 w 410"/>
              <a:gd name="T29" fmla="*/ 978 h 1497"/>
              <a:gd name="T30" fmla="*/ 291 w 410"/>
              <a:gd name="T31" fmla="*/ 719 h 1497"/>
              <a:gd name="T32" fmla="*/ 0 w 410"/>
              <a:gd name="T33" fmla="*/ 719 h 1497"/>
              <a:gd name="T34" fmla="*/ 0 w 410"/>
              <a:gd name="T35" fmla="*/ 519 h 1497"/>
              <a:gd name="T36" fmla="*/ 291 w 410"/>
              <a:gd name="T37" fmla="*/ 519 h 1497"/>
              <a:gd name="T38" fmla="*/ 291 w 410"/>
              <a:gd name="T39" fmla="*/ 719 h 1497"/>
              <a:gd name="T40" fmla="*/ 353 w 410"/>
              <a:gd name="T41" fmla="*/ 200 h 1497"/>
              <a:gd name="T42" fmla="*/ 42 w 410"/>
              <a:gd name="T43" fmla="*/ 200 h 1497"/>
              <a:gd name="T44" fmla="*/ 42 w 410"/>
              <a:gd name="T45" fmla="*/ 0 h 1497"/>
              <a:gd name="T46" fmla="*/ 353 w 410"/>
              <a:gd name="T47" fmla="*/ 0 h 1497"/>
              <a:gd name="T48" fmla="*/ 353 w 410"/>
              <a:gd name="T49" fmla="*/ 200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10" h="1497">
                <a:moveTo>
                  <a:pt x="410" y="1497"/>
                </a:moveTo>
                <a:lnTo>
                  <a:pt x="89" y="1497"/>
                </a:lnTo>
                <a:lnTo>
                  <a:pt x="89" y="1297"/>
                </a:lnTo>
                <a:lnTo>
                  <a:pt x="410" y="1297"/>
                </a:lnTo>
                <a:lnTo>
                  <a:pt x="410" y="1497"/>
                </a:lnTo>
                <a:close/>
                <a:moveTo>
                  <a:pt x="351" y="1237"/>
                </a:moveTo>
                <a:lnTo>
                  <a:pt x="57" y="1237"/>
                </a:lnTo>
                <a:lnTo>
                  <a:pt x="57" y="1038"/>
                </a:lnTo>
                <a:lnTo>
                  <a:pt x="351" y="1038"/>
                </a:lnTo>
                <a:lnTo>
                  <a:pt x="351" y="1237"/>
                </a:lnTo>
                <a:close/>
                <a:moveTo>
                  <a:pt x="410" y="978"/>
                </a:moveTo>
                <a:lnTo>
                  <a:pt x="43" y="978"/>
                </a:lnTo>
                <a:lnTo>
                  <a:pt x="43" y="778"/>
                </a:lnTo>
                <a:lnTo>
                  <a:pt x="410" y="778"/>
                </a:lnTo>
                <a:lnTo>
                  <a:pt x="410" y="978"/>
                </a:lnTo>
                <a:close/>
                <a:moveTo>
                  <a:pt x="291" y="719"/>
                </a:moveTo>
                <a:lnTo>
                  <a:pt x="0" y="719"/>
                </a:lnTo>
                <a:lnTo>
                  <a:pt x="0" y="519"/>
                </a:lnTo>
                <a:lnTo>
                  <a:pt x="291" y="519"/>
                </a:lnTo>
                <a:lnTo>
                  <a:pt x="291" y="719"/>
                </a:lnTo>
                <a:close/>
                <a:moveTo>
                  <a:pt x="353" y="200"/>
                </a:moveTo>
                <a:lnTo>
                  <a:pt x="42" y="200"/>
                </a:lnTo>
                <a:lnTo>
                  <a:pt x="42" y="0"/>
                </a:lnTo>
                <a:lnTo>
                  <a:pt x="353" y="0"/>
                </a:lnTo>
                <a:lnTo>
                  <a:pt x="353" y="20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6" name="Freeform 10">
            <a:extLst>
              <a:ext uri="{FF2B5EF4-FFF2-40B4-BE49-F238E27FC236}">
                <a16:creationId xmlns:a16="http://schemas.microsoft.com/office/drawing/2014/main" id="{F7F381F1-C424-46FF-9FE7-A817643E654A}"/>
              </a:ext>
            </a:extLst>
          </p:cNvPr>
          <p:cNvSpPr>
            <a:spLocks noEditPoints="1"/>
          </p:cNvSpPr>
          <p:nvPr/>
        </p:nvSpPr>
        <p:spPr bwMode="auto">
          <a:xfrm>
            <a:off x="5008563" y="1450975"/>
            <a:ext cx="406400" cy="2376487"/>
          </a:xfrm>
          <a:custGeom>
            <a:avLst/>
            <a:gdLst>
              <a:gd name="T0" fmla="*/ 256 w 256"/>
              <a:gd name="T1" fmla="*/ 1497 h 1497"/>
              <a:gd name="T2" fmla="*/ 119 w 256"/>
              <a:gd name="T3" fmla="*/ 1497 h 1497"/>
              <a:gd name="T4" fmla="*/ 119 w 256"/>
              <a:gd name="T5" fmla="*/ 1297 h 1497"/>
              <a:gd name="T6" fmla="*/ 256 w 256"/>
              <a:gd name="T7" fmla="*/ 1297 h 1497"/>
              <a:gd name="T8" fmla="*/ 256 w 256"/>
              <a:gd name="T9" fmla="*/ 1497 h 1497"/>
              <a:gd name="T10" fmla="*/ 256 w 256"/>
              <a:gd name="T11" fmla="*/ 1237 h 1497"/>
              <a:gd name="T12" fmla="*/ 60 w 256"/>
              <a:gd name="T13" fmla="*/ 1237 h 1497"/>
              <a:gd name="T14" fmla="*/ 60 w 256"/>
              <a:gd name="T15" fmla="*/ 1038 h 1497"/>
              <a:gd name="T16" fmla="*/ 256 w 256"/>
              <a:gd name="T17" fmla="*/ 1038 h 1497"/>
              <a:gd name="T18" fmla="*/ 256 w 256"/>
              <a:gd name="T19" fmla="*/ 1237 h 1497"/>
              <a:gd name="T20" fmla="*/ 256 w 256"/>
              <a:gd name="T21" fmla="*/ 978 h 1497"/>
              <a:gd name="T22" fmla="*/ 119 w 256"/>
              <a:gd name="T23" fmla="*/ 978 h 1497"/>
              <a:gd name="T24" fmla="*/ 119 w 256"/>
              <a:gd name="T25" fmla="*/ 778 h 1497"/>
              <a:gd name="T26" fmla="*/ 256 w 256"/>
              <a:gd name="T27" fmla="*/ 778 h 1497"/>
              <a:gd name="T28" fmla="*/ 256 w 256"/>
              <a:gd name="T29" fmla="*/ 978 h 1497"/>
              <a:gd name="T30" fmla="*/ 256 w 256"/>
              <a:gd name="T31" fmla="*/ 719 h 1497"/>
              <a:gd name="T32" fmla="*/ 0 w 256"/>
              <a:gd name="T33" fmla="*/ 719 h 1497"/>
              <a:gd name="T34" fmla="*/ 0 w 256"/>
              <a:gd name="T35" fmla="*/ 519 h 1497"/>
              <a:gd name="T36" fmla="*/ 256 w 256"/>
              <a:gd name="T37" fmla="*/ 519 h 1497"/>
              <a:gd name="T38" fmla="*/ 256 w 256"/>
              <a:gd name="T39" fmla="*/ 719 h 1497"/>
              <a:gd name="T40" fmla="*/ 256 w 256"/>
              <a:gd name="T41" fmla="*/ 200 h 1497"/>
              <a:gd name="T42" fmla="*/ 62 w 256"/>
              <a:gd name="T43" fmla="*/ 200 h 1497"/>
              <a:gd name="T44" fmla="*/ 62 w 256"/>
              <a:gd name="T45" fmla="*/ 0 h 1497"/>
              <a:gd name="T46" fmla="*/ 256 w 256"/>
              <a:gd name="T47" fmla="*/ 0 h 1497"/>
              <a:gd name="T48" fmla="*/ 256 w 256"/>
              <a:gd name="T49" fmla="*/ 200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56" h="1497">
                <a:moveTo>
                  <a:pt x="256" y="1497"/>
                </a:moveTo>
                <a:lnTo>
                  <a:pt x="119" y="1497"/>
                </a:lnTo>
                <a:lnTo>
                  <a:pt x="119" y="1297"/>
                </a:lnTo>
                <a:lnTo>
                  <a:pt x="256" y="1297"/>
                </a:lnTo>
                <a:lnTo>
                  <a:pt x="256" y="1497"/>
                </a:lnTo>
                <a:close/>
                <a:moveTo>
                  <a:pt x="256" y="1237"/>
                </a:moveTo>
                <a:lnTo>
                  <a:pt x="60" y="1237"/>
                </a:lnTo>
                <a:lnTo>
                  <a:pt x="60" y="1038"/>
                </a:lnTo>
                <a:lnTo>
                  <a:pt x="256" y="1038"/>
                </a:lnTo>
                <a:lnTo>
                  <a:pt x="256" y="1237"/>
                </a:lnTo>
                <a:close/>
                <a:moveTo>
                  <a:pt x="256" y="978"/>
                </a:moveTo>
                <a:lnTo>
                  <a:pt x="119" y="978"/>
                </a:lnTo>
                <a:lnTo>
                  <a:pt x="119" y="778"/>
                </a:lnTo>
                <a:lnTo>
                  <a:pt x="256" y="778"/>
                </a:lnTo>
                <a:lnTo>
                  <a:pt x="256" y="978"/>
                </a:lnTo>
                <a:close/>
                <a:moveTo>
                  <a:pt x="256" y="719"/>
                </a:moveTo>
                <a:lnTo>
                  <a:pt x="0" y="719"/>
                </a:lnTo>
                <a:lnTo>
                  <a:pt x="0" y="519"/>
                </a:lnTo>
                <a:lnTo>
                  <a:pt x="256" y="519"/>
                </a:lnTo>
                <a:lnTo>
                  <a:pt x="256" y="719"/>
                </a:lnTo>
                <a:close/>
                <a:moveTo>
                  <a:pt x="256" y="200"/>
                </a:moveTo>
                <a:lnTo>
                  <a:pt x="62" y="200"/>
                </a:lnTo>
                <a:lnTo>
                  <a:pt x="62" y="0"/>
                </a:lnTo>
                <a:lnTo>
                  <a:pt x="256" y="0"/>
                </a:lnTo>
                <a:lnTo>
                  <a:pt x="256" y="200"/>
                </a:lnTo>
                <a:close/>
              </a:path>
            </a:pathLst>
          </a:custGeom>
          <a:solidFill>
            <a:srgbClr val="E92C6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8" name="Rectangle 12">
            <a:extLst>
              <a:ext uri="{FF2B5EF4-FFF2-40B4-BE49-F238E27FC236}">
                <a16:creationId xmlns:a16="http://schemas.microsoft.com/office/drawing/2014/main" id="{A9DC2DEB-19D8-45D7-B3C5-3AA50598E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3813" y="3617913"/>
            <a:ext cx="160338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32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13">
            <a:extLst>
              <a:ext uri="{FF2B5EF4-FFF2-40B4-BE49-F238E27FC236}">
                <a16:creationId xmlns:a16="http://schemas.microsoft.com/office/drawing/2014/main" id="{7629DF1F-9565-436F-9B8B-AD574343F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1263" y="3206750"/>
            <a:ext cx="1587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23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14">
            <a:extLst>
              <a:ext uri="{FF2B5EF4-FFF2-40B4-BE49-F238E27FC236}">
                <a16:creationId xmlns:a16="http://schemas.microsoft.com/office/drawing/2014/main" id="{A80C6C2B-D37F-4380-8716-1572893C7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9350" y="2794000"/>
            <a:ext cx="1587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16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2B94E265-5382-4A09-8637-9D8F4C4E8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2382838"/>
            <a:ext cx="103188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9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16">
            <a:extLst>
              <a:ext uri="{FF2B5EF4-FFF2-40B4-BE49-F238E27FC236}">
                <a16:creationId xmlns:a16="http://schemas.microsoft.com/office/drawing/2014/main" id="{C6EC4B3F-20A9-4134-B330-9C9BA8B30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925" y="1558925"/>
            <a:ext cx="1587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19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7">
            <a:extLst>
              <a:ext uri="{FF2B5EF4-FFF2-40B4-BE49-F238E27FC236}">
                <a16:creationId xmlns:a16="http://schemas.microsoft.com/office/drawing/2014/main" id="{A9B562E6-F17B-4F89-A002-FFD1E5DCD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913" y="3617913"/>
            <a:ext cx="1587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28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18">
            <a:extLst>
              <a:ext uri="{FF2B5EF4-FFF2-40B4-BE49-F238E27FC236}">
                <a16:creationId xmlns:a16="http://schemas.microsoft.com/office/drawing/2014/main" id="{21108C4A-2F87-4C01-AE0A-CD92FD24C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963" y="3206750"/>
            <a:ext cx="1587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34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9">
            <a:extLst>
              <a:ext uri="{FF2B5EF4-FFF2-40B4-BE49-F238E27FC236}">
                <a16:creationId xmlns:a16="http://schemas.microsoft.com/office/drawing/2014/main" id="{1FCC4E94-3060-434B-A883-0FFA38EF5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7350" y="2794000"/>
            <a:ext cx="160338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40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20">
            <a:extLst>
              <a:ext uri="{FF2B5EF4-FFF2-40B4-BE49-F238E27FC236}">
                <a16:creationId xmlns:a16="http://schemas.microsoft.com/office/drawing/2014/main" id="{0CC44EEA-5FE4-40CF-A613-C45A93981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2382838"/>
            <a:ext cx="1587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43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21">
            <a:extLst>
              <a:ext uri="{FF2B5EF4-FFF2-40B4-BE49-F238E27FC236}">
                <a16:creationId xmlns:a16="http://schemas.microsoft.com/office/drawing/2014/main" id="{07E1FC83-E412-4511-87D6-8F7DCBE34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7513" y="1558925"/>
            <a:ext cx="1587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37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22">
            <a:extLst>
              <a:ext uri="{FF2B5EF4-FFF2-40B4-BE49-F238E27FC236}">
                <a16:creationId xmlns:a16="http://schemas.microsoft.com/office/drawing/2014/main" id="{B0E44213-0C1A-45B6-B322-543FED7EE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0" y="3617913"/>
            <a:ext cx="1587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28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23">
            <a:extLst>
              <a:ext uri="{FF2B5EF4-FFF2-40B4-BE49-F238E27FC236}">
                <a16:creationId xmlns:a16="http://schemas.microsoft.com/office/drawing/2014/main" id="{64F19387-24F9-4077-BB51-F99708D5F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8063" y="3206750"/>
            <a:ext cx="1587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26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24">
            <a:extLst>
              <a:ext uri="{FF2B5EF4-FFF2-40B4-BE49-F238E27FC236}">
                <a16:creationId xmlns:a16="http://schemas.microsoft.com/office/drawing/2014/main" id="{580F2995-22D0-4CE7-AC39-4639353E0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2988" y="2794000"/>
            <a:ext cx="1587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32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25">
            <a:extLst>
              <a:ext uri="{FF2B5EF4-FFF2-40B4-BE49-F238E27FC236}">
                <a16:creationId xmlns:a16="http://schemas.microsoft.com/office/drawing/2014/main" id="{EBEF5336-3F8D-45D1-B62A-FDE2E2154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82838"/>
            <a:ext cx="1587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25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26">
            <a:extLst>
              <a:ext uri="{FF2B5EF4-FFF2-40B4-BE49-F238E27FC236}">
                <a16:creationId xmlns:a16="http://schemas.microsoft.com/office/drawing/2014/main" id="{B3BCBD09-E49A-48C2-8AB9-683084F14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950" y="1558925"/>
            <a:ext cx="160338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27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27">
            <a:extLst>
              <a:ext uri="{FF2B5EF4-FFF2-40B4-BE49-F238E27FC236}">
                <a16:creationId xmlns:a16="http://schemas.microsoft.com/office/drawing/2014/main" id="{3A63C973-25DD-4F51-8AA5-7A9CCD768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3038" y="3617913"/>
            <a:ext cx="1587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12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28">
            <a:extLst>
              <a:ext uri="{FF2B5EF4-FFF2-40B4-BE49-F238E27FC236}">
                <a16:creationId xmlns:a16="http://schemas.microsoft.com/office/drawing/2014/main" id="{EAF8D688-D611-40FA-8465-0EEF17161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3206750"/>
            <a:ext cx="1587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17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29">
            <a:extLst>
              <a:ext uri="{FF2B5EF4-FFF2-40B4-BE49-F238E27FC236}">
                <a16:creationId xmlns:a16="http://schemas.microsoft.com/office/drawing/2014/main" id="{2677AA3C-7592-4EA4-BF21-9DB8919F8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3038" y="2794000"/>
            <a:ext cx="1587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12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30">
            <a:extLst>
              <a:ext uri="{FF2B5EF4-FFF2-40B4-BE49-F238E27FC236}">
                <a16:creationId xmlns:a16="http://schemas.microsoft.com/office/drawing/2014/main" id="{0B97DEBF-54B6-4A35-B32E-43C2B47E4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5" y="2382838"/>
            <a:ext cx="1587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22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31">
            <a:extLst>
              <a:ext uri="{FF2B5EF4-FFF2-40B4-BE49-F238E27FC236}">
                <a16:creationId xmlns:a16="http://schemas.microsoft.com/office/drawing/2014/main" id="{C7067C0B-FF4E-4513-B3F7-04CF1E80B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1558925"/>
            <a:ext cx="1587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17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35">
            <a:extLst>
              <a:ext uri="{FF2B5EF4-FFF2-40B4-BE49-F238E27FC236}">
                <a16:creationId xmlns:a16="http://schemas.microsoft.com/office/drawing/2014/main" id="{10F5A297-4EB6-4B4B-BA3E-32295E056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984" y="3571374"/>
            <a:ext cx="105317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yli 1000 henkilöä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36">
            <a:extLst>
              <a:ext uri="{FF2B5EF4-FFF2-40B4-BE49-F238E27FC236}">
                <a16:creationId xmlns:a16="http://schemas.microsoft.com/office/drawing/2014/main" id="{183C4321-32D8-4DA4-86BA-7094B49C0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979" y="3158624"/>
            <a:ext cx="116217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500-1000 henkilöä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37">
            <a:extLst>
              <a:ext uri="{FF2B5EF4-FFF2-40B4-BE49-F238E27FC236}">
                <a16:creationId xmlns:a16="http://schemas.microsoft.com/office/drawing/2014/main" id="{18D4A90E-6E6B-40F6-AB4D-2659E02B4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527" y="2747461"/>
            <a:ext cx="10836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250-499 henkilöä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38">
            <a:extLst>
              <a:ext uri="{FF2B5EF4-FFF2-40B4-BE49-F238E27FC236}">
                <a16:creationId xmlns:a16="http://schemas.microsoft.com/office/drawing/2014/main" id="{70F71A24-A6D8-4015-9DCA-E9321F931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984" y="2338879"/>
            <a:ext cx="110927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Alle 250 henkilöä</a:t>
            </a:r>
            <a:endParaRPr kumimoji="0" lang="fi-FI" altLang="fi-FI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39">
            <a:extLst>
              <a:ext uri="{FF2B5EF4-FFF2-40B4-BE49-F238E27FC236}">
                <a16:creationId xmlns:a16="http://schemas.microsoft.com/office/drawing/2014/main" id="{CF4F4ABC-6E18-4E7D-B316-CDC2D25E9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848" y="1513974"/>
            <a:ext cx="37830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Kaikki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7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F95D7772-155B-4101-A17D-A136D5C3A0C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fi-FI" sz="1400" dirty="0"/>
              <a:t>Joka viides yritys pitää privaattiverkkoa eritäin tärkeänä liiketoiminnan kehittämisen kannalta tulevien vuosien aikana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97E2147-3D54-47CA-91F0-54FB38563EB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2AFCC26-B0D6-BD45-9A90-8179F764728C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143C61D-DE05-45B3-BD58-837A2D4D5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6C318B-F425-6B4F-AE81-D8F8ED9245B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B88164-D234-4AC9-8553-104EDFB1F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Prior Konsultointi Oy</a:t>
            </a:r>
            <a:endParaRPr lang="en-US" dirty="0"/>
          </a:p>
        </p:txBody>
      </p:sp>
      <p:sp>
        <p:nvSpPr>
          <p:cNvPr id="9" name="Rectangle 79">
            <a:extLst>
              <a:ext uri="{FF2B5EF4-FFF2-40B4-BE49-F238E27FC236}">
                <a16:creationId xmlns:a16="http://schemas.microsoft.com/office/drawing/2014/main" id="{A75BF0F2-B981-49DA-A896-D3DA63145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1328" y="2415243"/>
            <a:ext cx="108000" cy="10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11" name="Rectangle 80">
            <a:extLst>
              <a:ext uri="{FF2B5EF4-FFF2-40B4-BE49-F238E27FC236}">
                <a16:creationId xmlns:a16="http://schemas.microsoft.com/office/drawing/2014/main" id="{718ED82F-D359-49F9-90C5-ABF74F787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306" y="2374578"/>
            <a:ext cx="43922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Tärkeä</a:t>
            </a:r>
          </a:p>
        </p:txBody>
      </p:sp>
      <p:sp>
        <p:nvSpPr>
          <p:cNvPr id="13" name="Rectangle 81">
            <a:extLst>
              <a:ext uri="{FF2B5EF4-FFF2-40B4-BE49-F238E27FC236}">
                <a16:creationId xmlns:a16="http://schemas.microsoft.com/office/drawing/2014/main" id="{BBC884F2-E702-4EFC-9939-D00B05D77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1328" y="2663739"/>
            <a:ext cx="108000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15" name="Rectangle 82">
            <a:extLst>
              <a:ext uri="{FF2B5EF4-FFF2-40B4-BE49-F238E27FC236}">
                <a16:creationId xmlns:a16="http://schemas.microsoft.com/office/drawing/2014/main" id="{B9E52548-3495-481E-AD93-BB5D7228E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306" y="2626416"/>
            <a:ext cx="116859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altLang="fi-FI" sz="1100" dirty="0"/>
              <a:t>Kohtalaisen tärkeä</a:t>
            </a:r>
            <a:endParaRPr kumimoji="0" lang="fi-FI" altLang="fi-FI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83">
            <a:extLst>
              <a:ext uri="{FF2B5EF4-FFF2-40B4-BE49-F238E27FC236}">
                <a16:creationId xmlns:a16="http://schemas.microsoft.com/office/drawing/2014/main" id="{219A3408-38E8-4821-AEC1-0C143A173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1328" y="2912235"/>
            <a:ext cx="108000" cy="108000"/>
          </a:xfrm>
          <a:prstGeom prst="rect">
            <a:avLst/>
          </a:prstGeom>
          <a:solidFill>
            <a:srgbClr val="E92C6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19" name="Rectangle 84">
            <a:extLst>
              <a:ext uri="{FF2B5EF4-FFF2-40B4-BE49-F238E27FC236}">
                <a16:creationId xmlns:a16="http://schemas.microsoft.com/office/drawing/2014/main" id="{80537717-7CE3-4236-893D-F42EFCEA4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306" y="2878254"/>
            <a:ext cx="161341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Ei kovin tärkeä</a:t>
            </a:r>
          </a:p>
        </p:txBody>
      </p:sp>
      <p:sp>
        <p:nvSpPr>
          <p:cNvPr id="21" name="Rectangle 85">
            <a:extLst>
              <a:ext uri="{FF2B5EF4-FFF2-40B4-BE49-F238E27FC236}">
                <a16:creationId xmlns:a16="http://schemas.microsoft.com/office/drawing/2014/main" id="{639603C9-F030-4571-A182-280B6DAD1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1328" y="3160731"/>
            <a:ext cx="108000" cy="10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23" name="Rectangle 86">
            <a:extLst>
              <a:ext uri="{FF2B5EF4-FFF2-40B4-BE49-F238E27FC236}">
                <a16:creationId xmlns:a16="http://schemas.microsoft.com/office/drawing/2014/main" id="{D5A447B9-C9D3-4568-9D2D-2FBA6AA33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306" y="3130094"/>
            <a:ext cx="94096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En osaa sanoa</a:t>
            </a: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33ECAC44-059E-4146-B6FD-B26A323C78A9}"/>
              </a:ext>
            </a:extLst>
          </p:cNvPr>
          <p:cNvSpPr txBox="1"/>
          <p:nvPr/>
        </p:nvSpPr>
        <p:spPr>
          <a:xfrm>
            <a:off x="323153" y="585009"/>
            <a:ext cx="67633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/>
              <a:t>Miten tärkeänä asiana pidät yrityskohtaista privaattiverkkoa oman liiketoimintanne kehittämisen kannalta 1-3 vuoden tähtäimellä?</a:t>
            </a:r>
          </a:p>
        </p:txBody>
      </p:sp>
      <p:sp>
        <p:nvSpPr>
          <p:cNvPr id="61" name="Rectangle 35">
            <a:extLst>
              <a:ext uri="{FF2B5EF4-FFF2-40B4-BE49-F238E27FC236}">
                <a16:creationId xmlns:a16="http://schemas.microsoft.com/office/drawing/2014/main" id="{10F5A297-4EB6-4B4B-BA3E-32295E056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984" y="3571374"/>
            <a:ext cx="105317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yli 1000 henkilöä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36">
            <a:extLst>
              <a:ext uri="{FF2B5EF4-FFF2-40B4-BE49-F238E27FC236}">
                <a16:creationId xmlns:a16="http://schemas.microsoft.com/office/drawing/2014/main" id="{183C4321-32D8-4DA4-86BA-7094B49C0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2979" y="3158624"/>
            <a:ext cx="116217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500-1000 henkilöä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37">
            <a:extLst>
              <a:ext uri="{FF2B5EF4-FFF2-40B4-BE49-F238E27FC236}">
                <a16:creationId xmlns:a16="http://schemas.microsoft.com/office/drawing/2014/main" id="{18D4A90E-6E6B-40F6-AB4D-2659E02B4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527" y="2747461"/>
            <a:ext cx="10836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250-499 henkilöä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38">
            <a:extLst>
              <a:ext uri="{FF2B5EF4-FFF2-40B4-BE49-F238E27FC236}">
                <a16:creationId xmlns:a16="http://schemas.microsoft.com/office/drawing/2014/main" id="{70F71A24-A6D8-4015-9DCA-E9321F931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984" y="2338879"/>
            <a:ext cx="110927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Alle 250 henkilöä</a:t>
            </a:r>
            <a:endParaRPr kumimoji="0" lang="fi-FI" altLang="fi-FI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39">
            <a:extLst>
              <a:ext uri="{FF2B5EF4-FFF2-40B4-BE49-F238E27FC236}">
                <a16:creationId xmlns:a16="http://schemas.microsoft.com/office/drawing/2014/main" id="{CF4F4ABC-6E18-4E7D-B316-CDC2D25E9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848" y="1513974"/>
            <a:ext cx="37830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Kaikki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667FAD3B-9AEB-4917-BB91-5AFBF37DC7AE}"/>
              </a:ext>
            </a:extLst>
          </p:cNvPr>
          <p:cNvSpPr>
            <a:spLocks noEditPoints="1"/>
          </p:cNvSpPr>
          <p:nvPr/>
        </p:nvSpPr>
        <p:spPr bwMode="auto">
          <a:xfrm>
            <a:off x="3619728" y="1526205"/>
            <a:ext cx="180975" cy="2300288"/>
          </a:xfrm>
          <a:custGeom>
            <a:avLst/>
            <a:gdLst>
              <a:gd name="T0" fmla="*/ 63 w 114"/>
              <a:gd name="T1" fmla="*/ 1449 h 1449"/>
              <a:gd name="T2" fmla="*/ 0 w 114"/>
              <a:gd name="T3" fmla="*/ 1449 h 1449"/>
              <a:gd name="T4" fmla="*/ 0 w 114"/>
              <a:gd name="T5" fmla="*/ 1255 h 1449"/>
              <a:gd name="T6" fmla="*/ 63 w 114"/>
              <a:gd name="T7" fmla="*/ 1255 h 1449"/>
              <a:gd name="T8" fmla="*/ 63 w 114"/>
              <a:gd name="T9" fmla="*/ 1449 h 1449"/>
              <a:gd name="T10" fmla="*/ 32 w 114"/>
              <a:gd name="T11" fmla="*/ 1198 h 1449"/>
              <a:gd name="T12" fmla="*/ 0 w 114"/>
              <a:gd name="T13" fmla="*/ 1198 h 1449"/>
              <a:gd name="T14" fmla="*/ 0 w 114"/>
              <a:gd name="T15" fmla="*/ 1005 h 1449"/>
              <a:gd name="T16" fmla="*/ 32 w 114"/>
              <a:gd name="T17" fmla="*/ 1005 h 1449"/>
              <a:gd name="T18" fmla="*/ 32 w 114"/>
              <a:gd name="T19" fmla="*/ 1198 h 1449"/>
              <a:gd name="T20" fmla="*/ 114 w 114"/>
              <a:gd name="T21" fmla="*/ 947 h 1449"/>
              <a:gd name="T22" fmla="*/ 0 w 114"/>
              <a:gd name="T23" fmla="*/ 947 h 1449"/>
              <a:gd name="T24" fmla="*/ 0 w 114"/>
              <a:gd name="T25" fmla="*/ 754 h 1449"/>
              <a:gd name="T26" fmla="*/ 114 w 114"/>
              <a:gd name="T27" fmla="*/ 754 h 1449"/>
              <a:gd name="T28" fmla="*/ 114 w 114"/>
              <a:gd name="T29" fmla="*/ 947 h 1449"/>
              <a:gd name="T30" fmla="*/ 15 w 114"/>
              <a:gd name="T31" fmla="*/ 695 h 1449"/>
              <a:gd name="T32" fmla="*/ 0 w 114"/>
              <a:gd name="T33" fmla="*/ 695 h 1449"/>
              <a:gd name="T34" fmla="*/ 0 w 114"/>
              <a:gd name="T35" fmla="*/ 503 h 1449"/>
              <a:gd name="T36" fmla="*/ 15 w 114"/>
              <a:gd name="T37" fmla="*/ 503 h 1449"/>
              <a:gd name="T38" fmla="*/ 15 w 114"/>
              <a:gd name="T39" fmla="*/ 695 h 1449"/>
              <a:gd name="T40" fmla="*/ 47 w 114"/>
              <a:gd name="T41" fmla="*/ 193 h 1449"/>
              <a:gd name="T42" fmla="*/ 0 w 114"/>
              <a:gd name="T43" fmla="*/ 193 h 1449"/>
              <a:gd name="T44" fmla="*/ 0 w 114"/>
              <a:gd name="T45" fmla="*/ 0 h 1449"/>
              <a:gd name="T46" fmla="*/ 47 w 114"/>
              <a:gd name="T47" fmla="*/ 0 h 1449"/>
              <a:gd name="T48" fmla="*/ 47 w 114"/>
              <a:gd name="T49" fmla="*/ 193 h 1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4" h="1449">
                <a:moveTo>
                  <a:pt x="63" y="1449"/>
                </a:moveTo>
                <a:lnTo>
                  <a:pt x="0" y="1449"/>
                </a:lnTo>
                <a:lnTo>
                  <a:pt x="0" y="1255"/>
                </a:lnTo>
                <a:lnTo>
                  <a:pt x="63" y="1255"/>
                </a:lnTo>
                <a:lnTo>
                  <a:pt x="63" y="1449"/>
                </a:lnTo>
                <a:close/>
                <a:moveTo>
                  <a:pt x="32" y="1198"/>
                </a:moveTo>
                <a:lnTo>
                  <a:pt x="0" y="1198"/>
                </a:lnTo>
                <a:lnTo>
                  <a:pt x="0" y="1005"/>
                </a:lnTo>
                <a:lnTo>
                  <a:pt x="32" y="1005"/>
                </a:lnTo>
                <a:lnTo>
                  <a:pt x="32" y="1198"/>
                </a:lnTo>
                <a:close/>
                <a:moveTo>
                  <a:pt x="114" y="947"/>
                </a:moveTo>
                <a:lnTo>
                  <a:pt x="0" y="947"/>
                </a:lnTo>
                <a:lnTo>
                  <a:pt x="0" y="754"/>
                </a:lnTo>
                <a:lnTo>
                  <a:pt x="114" y="754"/>
                </a:lnTo>
                <a:lnTo>
                  <a:pt x="114" y="947"/>
                </a:lnTo>
                <a:close/>
                <a:moveTo>
                  <a:pt x="15" y="695"/>
                </a:moveTo>
                <a:lnTo>
                  <a:pt x="0" y="695"/>
                </a:lnTo>
                <a:lnTo>
                  <a:pt x="0" y="503"/>
                </a:lnTo>
                <a:lnTo>
                  <a:pt x="15" y="503"/>
                </a:lnTo>
                <a:lnTo>
                  <a:pt x="15" y="695"/>
                </a:lnTo>
                <a:close/>
                <a:moveTo>
                  <a:pt x="47" y="193"/>
                </a:moveTo>
                <a:lnTo>
                  <a:pt x="0" y="193"/>
                </a:lnTo>
                <a:lnTo>
                  <a:pt x="0" y="0"/>
                </a:lnTo>
                <a:lnTo>
                  <a:pt x="47" y="0"/>
                </a:lnTo>
                <a:lnTo>
                  <a:pt x="47" y="193"/>
                </a:lnTo>
                <a:close/>
              </a:path>
            </a:pathLst>
          </a:custGeom>
          <a:solidFill>
            <a:srgbClr val="18523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id="{E8F90F09-CC9F-47D4-8B1F-AA62C1F267EE}"/>
              </a:ext>
            </a:extLst>
          </p:cNvPr>
          <p:cNvSpPr>
            <a:spLocks noEditPoints="1"/>
          </p:cNvSpPr>
          <p:nvPr/>
        </p:nvSpPr>
        <p:spPr bwMode="auto">
          <a:xfrm>
            <a:off x="3643541" y="1526205"/>
            <a:ext cx="517525" cy="2300288"/>
          </a:xfrm>
          <a:custGeom>
            <a:avLst/>
            <a:gdLst>
              <a:gd name="T0" fmla="*/ 326 w 326"/>
              <a:gd name="T1" fmla="*/ 1449 h 1449"/>
              <a:gd name="T2" fmla="*/ 48 w 326"/>
              <a:gd name="T3" fmla="*/ 1449 h 1449"/>
              <a:gd name="T4" fmla="*/ 48 w 326"/>
              <a:gd name="T5" fmla="*/ 1255 h 1449"/>
              <a:gd name="T6" fmla="*/ 326 w 326"/>
              <a:gd name="T7" fmla="*/ 1255 h 1449"/>
              <a:gd name="T8" fmla="*/ 326 w 326"/>
              <a:gd name="T9" fmla="*/ 1449 h 1449"/>
              <a:gd name="T10" fmla="*/ 206 w 326"/>
              <a:gd name="T11" fmla="*/ 1198 h 1449"/>
              <a:gd name="T12" fmla="*/ 17 w 326"/>
              <a:gd name="T13" fmla="*/ 1198 h 1449"/>
              <a:gd name="T14" fmla="*/ 17 w 326"/>
              <a:gd name="T15" fmla="*/ 1005 h 1449"/>
              <a:gd name="T16" fmla="*/ 206 w 326"/>
              <a:gd name="T17" fmla="*/ 1005 h 1449"/>
              <a:gd name="T18" fmla="*/ 206 w 326"/>
              <a:gd name="T19" fmla="*/ 1198 h 1449"/>
              <a:gd name="T20" fmla="*/ 252 w 326"/>
              <a:gd name="T21" fmla="*/ 947 h 1449"/>
              <a:gd name="T22" fmla="*/ 99 w 326"/>
              <a:gd name="T23" fmla="*/ 947 h 1449"/>
              <a:gd name="T24" fmla="*/ 99 w 326"/>
              <a:gd name="T25" fmla="*/ 754 h 1449"/>
              <a:gd name="T26" fmla="*/ 252 w 326"/>
              <a:gd name="T27" fmla="*/ 754 h 1449"/>
              <a:gd name="T28" fmla="*/ 252 w 326"/>
              <a:gd name="T29" fmla="*/ 947 h 1449"/>
              <a:gd name="T30" fmla="*/ 78 w 326"/>
              <a:gd name="T31" fmla="*/ 695 h 1449"/>
              <a:gd name="T32" fmla="*/ 0 w 326"/>
              <a:gd name="T33" fmla="*/ 695 h 1449"/>
              <a:gd name="T34" fmla="*/ 0 w 326"/>
              <a:gd name="T35" fmla="*/ 503 h 1449"/>
              <a:gd name="T36" fmla="*/ 78 w 326"/>
              <a:gd name="T37" fmla="*/ 503 h 1449"/>
              <a:gd name="T38" fmla="*/ 78 w 326"/>
              <a:gd name="T39" fmla="*/ 695 h 1449"/>
              <a:gd name="T40" fmla="*/ 199 w 326"/>
              <a:gd name="T41" fmla="*/ 193 h 1449"/>
              <a:gd name="T42" fmla="*/ 32 w 326"/>
              <a:gd name="T43" fmla="*/ 193 h 1449"/>
              <a:gd name="T44" fmla="*/ 32 w 326"/>
              <a:gd name="T45" fmla="*/ 0 h 1449"/>
              <a:gd name="T46" fmla="*/ 199 w 326"/>
              <a:gd name="T47" fmla="*/ 0 h 1449"/>
              <a:gd name="T48" fmla="*/ 199 w 326"/>
              <a:gd name="T49" fmla="*/ 193 h 1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6" h="1449">
                <a:moveTo>
                  <a:pt x="326" y="1449"/>
                </a:moveTo>
                <a:lnTo>
                  <a:pt x="48" y="1449"/>
                </a:lnTo>
                <a:lnTo>
                  <a:pt x="48" y="1255"/>
                </a:lnTo>
                <a:lnTo>
                  <a:pt x="326" y="1255"/>
                </a:lnTo>
                <a:lnTo>
                  <a:pt x="326" y="1449"/>
                </a:lnTo>
                <a:close/>
                <a:moveTo>
                  <a:pt x="206" y="1198"/>
                </a:moveTo>
                <a:lnTo>
                  <a:pt x="17" y="1198"/>
                </a:lnTo>
                <a:lnTo>
                  <a:pt x="17" y="1005"/>
                </a:lnTo>
                <a:lnTo>
                  <a:pt x="206" y="1005"/>
                </a:lnTo>
                <a:lnTo>
                  <a:pt x="206" y="1198"/>
                </a:lnTo>
                <a:close/>
                <a:moveTo>
                  <a:pt x="252" y="947"/>
                </a:moveTo>
                <a:lnTo>
                  <a:pt x="99" y="947"/>
                </a:lnTo>
                <a:lnTo>
                  <a:pt x="99" y="754"/>
                </a:lnTo>
                <a:lnTo>
                  <a:pt x="252" y="754"/>
                </a:lnTo>
                <a:lnTo>
                  <a:pt x="252" y="947"/>
                </a:lnTo>
                <a:close/>
                <a:moveTo>
                  <a:pt x="78" y="695"/>
                </a:moveTo>
                <a:lnTo>
                  <a:pt x="0" y="695"/>
                </a:lnTo>
                <a:lnTo>
                  <a:pt x="0" y="503"/>
                </a:lnTo>
                <a:lnTo>
                  <a:pt x="78" y="503"/>
                </a:lnTo>
                <a:lnTo>
                  <a:pt x="78" y="695"/>
                </a:lnTo>
                <a:close/>
                <a:moveTo>
                  <a:pt x="199" y="193"/>
                </a:moveTo>
                <a:lnTo>
                  <a:pt x="32" y="193"/>
                </a:lnTo>
                <a:lnTo>
                  <a:pt x="32" y="0"/>
                </a:lnTo>
                <a:lnTo>
                  <a:pt x="199" y="0"/>
                </a:lnTo>
                <a:lnTo>
                  <a:pt x="199" y="193"/>
                </a:lnTo>
                <a:close/>
              </a:path>
            </a:pathLst>
          </a:custGeom>
          <a:solidFill>
            <a:srgbClr val="4AB06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" name="Freeform 9">
            <a:extLst>
              <a:ext uri="{FF2B5EF4-FFF2-40B4-BE49-F238E27FC236}">
                <a16:creationId xmlns:a16="http://schemas.microsoft.com/office/drawing/2014/main" id="{39BE3A87-1BDE-4DF7-95A6-CCE2ECBA7EF4}"/>
              </a:ext>
            </a:extLst>
          </p:cNvPr>
          <p:cNvSpPr>
            <a:spLocks noEditPoints="1"/>
          </p:cNvSpPr>
          <p:nvPr/>
        </p:nvSpPr>
        <p:spPr bwMode="auto">
          <a:xfrm>
            <a:off x="3767366" y="1526205"/>
            <a:ext cx="868362" cy="2300288"/>
          </a:xfrm>
          <a:custGeom>
            <a:avLst/>
            <a:gdLst>
              <a:gd name="T0" fmla="*/ 547 w 547"/>
              <a:gd name="T1" fmla="*/ 1449 h 1449"/>
              <a:gd name="T2" fmla="*/ 248 w 547"/>
              <a:gd name="T3" fmla="*/ 1449 h 1449"/>
              <a:gd name="T4" fmla="*/ 248 w 547"/>
              <a:gd name="T5" fmla="*/ 1255 h 1449"/>
              <a:gd name="T6" fmla="*/ 547 w 547"/>
              <a:gd name="T7" fmla="*/ 1255 h 1449"/>
              <a:gd name="T8" fmla="*/ 547 w 547"/>
              <a:gd name="T9" fmla="*/ 1449 h 1449"/>
              <a:gd name="T10" fmla="*/ 445 w 547"/>
              <a:gd name="T11" fmla="*/ 1198 h 1449"/>
              <a:gd name="T12" fmla="*/ 128 w 547"/>
              <a:gd name="T13" fmla="*/ 1198 h 1449"/>
              <a:gd name="T14" fmla="*/ 128 w 547"/>
              <a:gd name="T15" fmla="*/ 1005 h 1449"/>
              <a:gd name="T16" fmla="*/ 445 w 547"/>
              <a:gd name="T17" fmla="*/ 1005 h 1449"/>
              <a:gd name="T18" fmla="*/ 445 w 547"/>
              <a:gd name="T19" fmla="*/ 1198 h 1449"/>
              <a:gd name="T20" fmla="*/ 288 w 547"/>
              <a:gd name="T21" fmla="*/ 947 h 1449"/>
              <a:gd name="T22" fmla="*/ 174 w 547"/>
              <a:gd name="T23" fmla="*/ 947 h 1449"/>
              <a:gd name="T24" fmla="*/ 174 w 547"/>
              <a:gd name="T25" fmla="*/ 754 h 1449"/>
              <a:gd name="T26" fmla="*/ 288 w 547"/>
              <a:gd name="T27" fmla="*/ 754 h 1449"/>
              <a:gd name="T28" fmla="*/ 288 w 547"/>
              <a:gd name="T29" fmla="*/ 947 h 1449"/>
              <a:gd name="T30" fmla="*/ 250 w 547"/>
              <a:gd name="T31" fmla="*/ 695 h 1449"/>
              <a:gd name="T32" fmla="*/ 0 w 547"/>
              <a:gd name="T33" fmla="*/ 695 h 1449"/>
              <a:gd name="T34" fmla="*/ 0 w 547"/>
              <a:gd name="T35" fmla="*/ 503 h 1449"/>
              <a:gd name="T36" fmla="*/ 250 w 547"/>
              <a:gd name="T37" fmla="*/ 503 h 1449"/>
              <a:gd name="T38" fmla="*/ 250 w 547"/>
              <a:gd name="T39" fmla="*/ 695 h 1449"/>
              <a:gd name="T40" fmla="*/ 376 w 547"/>
              <a:gd name="T41" fmla="*/ 193 h 1449"/>
              <a:gd name="T42" fmla="*/ 121 w 547"/>
              <a:gd name="T43" fmla="*/ 193 h 1449"/>
              <a:gd name="T44" fmla="*/ 121 w 547"/>
              <a:gd name="T45" fmla="*/ 0 h 1449"/>
              <a:gd name="T46" fmla="*/ 376 w 547"/>
              <a:gd name="T47" fmla="*/ 0 h 1449"/>
              <a:gd name="T48" fmla="*/ 376 w 547"/>
              <a:gd name="T49" fmla="*/ 193 h 1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47" h="1449">
                <a:moveTo>
                  <a:pt x="547" y="1449"/>
                </a:moveTo>
                <a:lnTo>
                  <a:pt x="248" y="1449"/>
                </a:lnTo>
                <a:lnTo>
                  <a:pt x="248" y="1255"/>
                </a:lnTo>
                <a:lnTo>
                  <a:pt x="547" y="1255"/>
                </a:lnTo>
                <a:lnTo>
                  <a:pt x="547" y="1449"/>
                </a:lnTo>
                <a:close/>
                <a:moveTo>
                  <a:pt x="445" y="1198"/>
                </a:moveTo>
                <a:lnTo>
                  <a:pt x="128" y="1198"/>
                </a:lnTo>
                <a:lnTo>
                  <a:pt x="128" y="1005"/>
                </a:lnTo>
                <a:lnTo>
                  <a:pt x="445" y="1005"/>
                </a:lnTo>
                <a:lnTo>
                  <a:pt x="445" y="1198"/>
                </a:lnTo>
                <a:close/>
                <a:moveTo>
                  <a:pt x="288" y="947"/>
                </a:moveTo>
                <a:lnTo>
                  <a:pt x="174" y="947"/>
                </a:lnTo>
                <a:lnTo>
                  <a:pt x="174" y="754"/>
                </a:lnTo>
                <a:lnTo>
                  <a:pt x="288" y="754"/>
                </a:lnTo>
                <a:lnTo>
                  <a:pt x="288" y="947"/>
                </a:lnTo>
                <a:close/>
                <a:moveTo>
                  <a:pt x="250" y="695"/>
                </a:moveTo>
                <a:lnTo>
                  <a:pt x="0" y="695"/>
                </a:lnTo>
                <a:lnTo>
                  <a:pt x="0" y="503"/>
                </a:lnTo>
                <a:lnTo>
                  <a:pt x="250" y="503"/>
                </a:lnTo>
                <a:lnTo>
                  <a:pt x="250" y="695"/>
                </a:lnTo>
                <a:close/>
                <a:moveTo>
                  <a:pt x="376" y="193"/>
                </a:moveTo>
                <a:lnTo>
                  <a:pt x="121" y="193"/>
                </a:lnTo>
                <a:lnTo>
                  <a:pt x="121" y="0"/>
                </a:lnTo>
                <a:lnTo>
                  <a:pt x="376" y="0"/>
                </a:lnTo>
                <a:lnTo>
                  <a:pt x="376" y="193"/>
                </a:lnTo>
                <a:close/>
              </a:path>
            </a:pathLst>
          </a:custGeom>
          <a:solidFill>
            <a:srgbClr val="B5E0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10">
            <a:extLst>
              <a:ext uri="{FF2B5EF4-FFF2-40B4-BE49-F238E27FC236}">
                <a16:creationId xmlns:a16="http://schemas.microsoft.com/office/drawing/2014/main" id="{FE7893A8-FAAF-4D2B-9731-F4C2826BD657}"/>
              </a:ext>
            </a:extLst>
          </p:cNvPr>
          <p:cNvSpPr>
            <a:spLocks noEditPoints="1"/>
          </p:cNvSpPr>
          <p:nvPr/>
        </p:nvSpPr>
        <p:spPr bwMode="auto">
          <a:xfrm>
            <a:off x="4164241" y="1526205"/>
            <a:ext cx="711200" cy="2300288"/>
          </a:xfrm>
          <a:custGeom>
            <a:avLst/>
            <a:gdLst>
              <a:gd name="T0" fmla="*/ 424 w 448"/>
              <a:gd name="T1" fmla="*/ 1449 h 1449"/>
              <a:gd name="T2" fmla="*/ 297 w 448"/>
              <a:gd name="T3" fmla="*/ 1449 h 1449"/>
              <a:gd name="T4" fmla="*/ 297 w 448"/>
              <a:gd name="T5" fmla="*/ 1255 h 1449"/>
              <a:gd name="T6" fmla="*/ 424 w 448"/>
              <a:gd name="T7" fmla="*/ 1255 h 1449"/>
              <a:gd name="T8" fmla="*/ 424 w 448"/>
              <a:gd name="T9" fmla="*/ 1449 h 1449"/>
              <a:gd name="T10" fmla="*/ 448 w 448"/>
              <a:gd name="T11" fmla="*/ 1198 h 1449"/>
              <a:gd name="T12" fmla="*/ 195 w 448"/>
              <a:gd name="T13" fmla="*/ 1198 h 1449"/>
              <a:gd name="T14" fmla="*/ 195 w 448"/>
              <a:gd name="T15" fmla="*/ 1005 h 1449"/>
              <a:gd name="T16" fmla="*/ 448 w 448"/>
              <a:gd name="T17" fmla="*/ 1005 h 1449"/>
              <a:gd name="T18" fmla="*/ 448 w 448"/>
              <a:gd name="T19" fmla="*/ 1198 h 1449"/>
              <a:gd name="T20" fmla="*/ 268 w 448"/>
              <a:gd name="T21" fmla="*/ 947 h 1449"/>
              <a:gd name="T22" fmla="*/ 38 w 448"/>
              <a:gd name="T23" fmla="*/ 947 h 1449"/>
              <a:gd name="T24" fmla="*/ 38 w 448"/>
              <a:gd name="T25" fmla="*/ 754 h 1449"/>
              <a:gd name="T26" fmla="*/ 268 w 448"/>
              <a:gd name="T27" fmla="*/ 754 h 1449"/>
              <a:gd name="T28" fmla="*/ 268 w 448"/>
              <a:gd name="T29" fmla="*/ 947 h 1449"/>
              <a:gd name="T30" fmla="*/ 218 w 448"/>
              <a:gd name="T31" fmla="*/ 695 h 1449"/>
              <a:gd name="T32" fmla="*/ 0 w 448"/>
              <a:gd name="T33" fmla="*/ 695 h 1449"/>
              <a:gd name="T34" fmla="*/ 0 w 448"/>
              <a:gd name="T35" fmla="*/ 503 h 1449"/>
              <a:gd name="T36" fmla="*/ 218 w 448"/>
              <a:gd name="T37" fmla="*/ 503 h 1449"/>
              <a:gd name="T38" fmla="*/ 218 w 448"/>
              <a:gd name="T39" fmla="*/ 695 h 1449"/>
              <a:gd name="T40" fmla="*/ 327 w 448"/>
              <a:gd name="T41" fmla="*/ 193 h 1449"/>
              <a:gd name="T42" fmla="*/ 126 w 448"/>
              <a:gd name="T43" fmla="*/ 193 h 1449"/>
              <a:gd name="T44" fmla="*/ 126 w 448"/>
              <a:gd name="T45" fmla="*/ 0 h 1449"/>
              <a:gd name="T46" fmla="*/ 327 w 448"/>
              <a:gd name="T47" fmla="*/ 0 h 1449"/>
              <a:gd name="T48" fmla="*/ 327 w 448"/>
              <a:gd name="T49" fmla="*/ 193 h 1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48" h="1449">
                <a:moveTo>
                  <a:pt x="424" y="1449"/>
                </a:moveTo>
                <a:lnTo>
                  <a:pt x="297" y="1449"/>
                </a:lnTo>
                <a:lnTo>
                  <a:pt x="297" y="1255"/>
                </a:lnTo>
                <a:lnTo>
                  <a:pt x="424" y="1255"/>
                </a:lnTo>
                <a:lnTo>
                  <a:pt x="424" y="1449"/>
                </a:lnTo>
                <a:close/>
                <a:moveTo>
                  <a:pt x="448" y="1198"/>
                </a:moveTo>
                <a:lnTo>
                  <a:pt x="195" y="1198"/>
                </a:lnTo>
                <a:lnTo>
                  <a:pt x="195" y="1005"/>
                </a:lnTo>
                <a:lnTo>
                  <a:pt x="448" y="1005"/>
                </a:lnTo>
                <a:lnTo>
                  <a:pt x="448" y="1198"/>
                </a:lnTo>
                <a:close/>
                <a:moveTo>
                  <a:pt x="268" y="947"/>
                </a:moveTo>
                <a:lnTo>
                  <a:pt x="38" y="947"/>
                </a:lnTo>
                <a:lnTo>
                  <a:pt x="38" y="754"/>
                </a:lnTo>
                <a:lnTo>
                  <a:pt x="268" y="754"/>
                </a:lnTo>
                <a:lnTo>
                  <a:pt x="268" y="947"/>
                </a:lnTo>
                <a:close/>
                <a:moveTo>
                  <a:pt x="218" y="695"/>
                </a:moveTo>
                <a:lnTo>
                  <a:pt x="0" y="695"/>
                </a:lnTo>
                <a:lnTo>
                  <a:pt x="0" y="503"/>
                </a:lnTo>
                <a:lnTo>
                  <a:pt x="218" y="503"/>
                </a:lnTo>
                <a:lnTo>
                  <a:pt x="218" y="695"/>
                </a:lnTo>
                <a:close/>
                <a:moveTo>
                  <a:pt x="327" y="193"/>
                </a:moveTo>
                <a:lnTo>
                  <a:pt x="126" y="193"/>
                </a:lnTo>
                <a:lnTo>
                  <a:pt x="126" y="0"/>
                </a:lnTo>
                <a:lnTo>
                  <a:pt x="327" y="0"/>
                </a:lnTo>
                <a:lnTo>
                  <a:pt x="327" y="193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4" name="Freeform 11">
            <a:extLst>
              <a:ext uri="{FF2B5EF4-FFF2-40B4-BE49-F238E27FC236}">
                <a16:creationId xmlns:a16="http://schemas.microsoft.com/office/drawing/2014/main" id="{E9AA1E6B-0846-4804-A42B-19DDA9E199E9}"/>
              </a:ext>
            </a:extLst>
          </p:cNvPr>
          <p:cNvSpPr>
            <a:spLocks noEditPoints="1"/>
          </p:cNvSpPr>
          <p:nvPr/>
        </p:nvSpPr>
        <p:spPr bwMode="auto">
          <a:xfrm>
            <a:off x="4510316" y="1526205"/>
            <a:ext cx="817562" cy="2300288"/>
          </a:xfrm>
          <a:custGeom>
            <a:avLst/>
            <a:gdLst>
              <a:gd name="T0" fmla="*/ 483 w 515"/>
              <a:gd name="T1" fmla="*/ 1449 h 1449"/>
              <a:gd name="T2" fmla="*/ 206 w 515"/>
              <a:gd name="T3" fmla="*/ 1449 h 1449"/>
              <a:gd name="T4" fmla="*/ 206 w 515"/>
              <a:gd name="T5" fmla="*/ 1255 h 1449"/>
              <a:gd name="T6" fmla="*/ 483 w 515"/>
              <a:gd name="T7" fmla="*/ 1255 h 1449"/>
              <a:gd name="T8" fmla="*/ 483 w 515"/>
              <a:gd name="T9" fmla="*/ 1449 h 1449"/>
              <a:gd name="T10" fmla="*/ 515 w 515"/>
              <a:gd name="T11" fmla="*/ 1198 h 1449"/>
              <a:gd name="T12" fmla="*/ 230 w 515"/>
              <a:gd name="T13" fmla="*/ 1198 h 1449"/>
              <a:gd name="T14" fmla="*/ 230 w 515"/>
              <a:gd name="T15" fmla="*/ 1005 h 1449"/>
              <a:gd name="T16" fmla="*/ 515 w 515"/>
              <a:gd name="T17" fmla="*/ 1005 h 1449"/>
              <a:gd name="T18" fmla="*/ 515 w 515"/>
              <a:gd name="T19" fmla="*/ 1198 h 1449"/>
              <a:gd name="T20" fmla="*/ 394 w 515"/>
              <a:gd name="T21" fmla="*/ 947 h 1449"/>
              <a:gd name="T22" fmla="*/ 50 w 515"/>
              <a:gd name="T23" fmla="*/ 947 h 1449"/>
              <a:gd name="T24" fmla="*/ 50 w 515"/>
              <a:gd name="T25" fmla="*/ 754 h 1449"/>
              <a:gd name="T26" fmla="*/ 394 w 515"/>
              <a:gd name="T27" fmla="*/ 754 h 1449"/>
              <a:gd name="T28" fmla="*/ 394 w 515"/>
              <a:gd name="T29" fmla="*/ 947 h 1449"/>
              <a:gd name="T30" fmla="*/ 390 w 515"/>
              <a:gd name="T31" fmla="*/ 695 h 1449"/>
              <a:gd name="T32" fmla="*/ 0 w 515"/>
              <a:gd name="T33" fmla="*/ 695 h 1449"/>
              <a:gd name="T34" fmla="*/ 0 w 515"/>
              <a:gd name="T35" fmla="*/ 503 h 1449"/>
              <a:gd name="T36" fmla="*/ 390 w 515"/>
              <a:gd name="T37" fmla="*/ 503 h 1449"/>
              <a:gd name="T38" fmla="*/ 390 w 515"/>
              <a:gd name="T39" fmla="*/ 695 h 1449"/>
              <a:gd name="T40" fmla="*/ 441 w 515"/>
              <a:gd name="T41" fmla="*/ 193 h 1449"/>
              <a:gd name="T42" fmla="*/ 109 w 515"/>
              <a:gd name="T43" fmla="*/ 193 h 1449"/>
              <a:gd name="T44" fmla="*/ 109 w 515"/>
              <a:gd name="T45" fmla="*/ 0 h 1449"/>
              <a:gd name="T46" fmla="*/ 441 w 515"/>
              <a:gd name="T47" fmla="*/ 0 h 1449"/>
              <a:gd name="T48" fmla="*/ 441 w 515"/>
              <a:gd name="T49" fmla="*/ 193 h 1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15" h="1449">
                <a:moveTo>
                  <a:pt x="483" y="1449"/>
                </a:moveTo>
                <a:lnTo>
                  <a:pt x="206" y="1449"/>
                </a:lnTo>
                <a:lnTo>
                  <a:pt x="206" y="1255"/>
                </a:lnTo>
                <a:lnTo>
                  <a:pt x="483" y="1255"/>
                </a:lnTo>
                <a:lnTo>
                  <a:pt x="483" y="1449"/>
                </a:lnTo>
                <a:close/>
                <a:moveTo>
                  <a:pt x="515" y="1198"/>
                </a:moveTo>
                <a:lnTo>
                  <a:pt x="230" y="1198"/>
                </a:lnTo>
                <a:lnTo>
                  <a:pt x="230" y="1005"/>
                </a:lnTo>
                <a:lnTo>
                  <a:pt x="515" y="1005"/>
                </a:lnTo>
                <a:lnTo>
                  <a:pt x="515" y="1198"/>
                </a:lnTo>
                <a:close/>
                <a:moveTo>
                  <a:pt x="394" y="947"/>
                </a:moveTo>
                <a:lnTo>
                  <a:pt x="50" y="947"/>
                </a:lnTo>
                <a:lnTo>
                  <a:pt x="50" y="754"/>
                </a:lnTo>
                <a:lnTo>
                  <a:pt x="394" y="754"/>
                </a:lnTo>
                <a:lnTo>
                  <a:pt x="394" y="947"/>
                </a:lnTo>
                <a:close/>
                <a:moveTo>
                  <a:pt x="390" y="695"/>
                </a:moveTo>
                <a:lnTo>
                  <a:pt x="0" y="695"/>
                </a:lnTo>
                <a:lnTo>
                  <a:pt x="0" y="503"/>
                </a:lnTo>
                <a:lnTo>
                  <a:pt x="390" y="503"/>
                </a:lnTo>
                <a:lnTo>
                  <a:pt x="390" y="695"/>
                </a:lnTo>
                <a:close/>
                <a:moveTo>
                  <a:pt x="441" y="193"/>
                </a:moveTo>
                <a:lnTo>
                  <a:pt x="109" y="193"/>
                </a:lnTo>
                <a:lnTo>
                  <a:pt x="109" y="0"/>
                </a:lnTo>
                <a:lnTo>
                  <a:pt x="441" y="0"/>
                </a:lnTo>
                <a:lnTo>
                  <a:pt x="441" y="193"/>
                </a:lnTo>
                <a:close/>
              </a:path>
            </a:pathLst>
          </a:custGeom>
          <a:solidFill>
            <a:srgbClr val="E92C6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5" name="Freeform 12">
            <a:extLst>
              <a:ext uri="{FF2B5EF4-FFF2-40B4-BE49-F238E27FC236}">
                <a16:creationId xmlns:a16="http://schemas.microsoft.com/office/drawing/2014/main" id="{645DD18F-2C23-4683-A91B-676E10456762}"/>
              </a:ext>
            </a:extLst>
          </p:cNvPr>
          <p:cNvSpPr>
            <a:spLocks noEditPoints="1"/>
          </p:cNvSpPr>
          <p:nvPr/>
        </p:nvSpPr>
        <p:spPr bwMode="auto">
          <a:xfrm>
            <a:off x="5129441" y="1526205"/>
            <a:ext cx="249237" cy="2300288"/>
          </a:xfrm>
          <a:custGeom>
            <a:avLst/>
            <a:gdLst>
              <a:gd name="T0" fmla="*/ 157 w 157"/>
              <a:gd name="T1" fmla="*/ 1449 h 1449"/>
              <a:gd name="T2" fmla="*/ 93 w 157"/>
              <a:gd name="T3" fmla="*/ 1449 h 1449"/>
              <a:gd name="T4" fmla="*/ 93 w 157"/>
              <a:gd name="T5" fmla="*/ 1255 h 1449"/>
              <a:gd name="T6" fmla="*/ 157 w 157"/>
              <a:gd name="T7" fmla="*/ 1255 h 1449"/>
              <a:gd name="T8" fmla="*/ 157 w 157"/>
              <a:gd name="T9" fmla="*/ 1449 h 1449"/>
              <a:gd name="T10" fmla="*/ 157 w 157"/>
              <a:gd name="T11" fmla="*/ 1198 h 1449"/>
              <a:gd name="T12" fmla="*/ 125 w 157"/>
              <a:gd name="T13" fmla="*/ 1198 h 1449"/>
              <a:gd name="T14" fmla="*/ 125 w 157"/>
              <a:gd name="T15" fmla="*/ 1005 h 1449"/>
              <a:gd name="T16" fmla="*/ 157 w 157"/>
              <a:gd name="T17" fmla="*/ 1005 h 1449"/>
              <a:gd name="T18" fmla="*/ 157 w 157"/>
              <a:gd name="T19" fmla="*/ 1198 h 1449"/>
              <a:gd name="T20" fmla="*/ 157 w 157"/>
              <a:gd name="T21" fmla="*/ 947 h 1449"/>
              <a:gd name="T22" fmla="*/ 4 w 157"/>
              <a:gd name="T23" fmla="*/ 947 h 1449"/>
              <a:gd name="T24" fmla="*/ 4 w 157"/>
              <a:gd name="T25" fmla="*/ 754 h 1449"/>
              <a:gd name="T26" fmla="*/ 157 w 157"/>
              <a:gd name="T27" fmla="*/ 754 h 1449"/>
              <a:gd name="T28" fmla="*/ 157 w 157"/>
              <a:gd name="T29" fmla="*/ 947 h 1449"/>
              <a:gd name="T30" fmla="*/ 157 w 157"/>
              <a:gd name="T31" fmla="*/ 695 h 1449"/>
              <a:gd name="T32" fmla="*/ 0 w 157"/>
              <a:gd name="T33" fmla="*/ 695 h 1449"/>
              <a:gd name="T34" fmla="*/ 0 w 157"/>
              <a:gd name="T35" fmla="*/ 503 h 1449"/>
              <a:gd name="T36" fmla="*/ 157 w 157"/>
              <a:gd name="T37" fmla="*/ 503 h 1449"/>
              <a:gd name="T38" fmla="*/ 157 w 157"/>
              <a:gd name="T39" fmla="*/ 695 h 1449"/>
              <a:gd name="T40" fmla="*/ 157 w 157"/>
              <a:gd name="T41" fmla="*/ 193 h 1449"/>
              <a:gd name="T42" fmla="*/ 51 w 157"/>
              <a:gd name="T43" fmla="*/ 193 h 1449"/>
              <a:gd name="T44" fmla="*/ 51 w 157"/>
              <a:gd name="T45" fmla="*/ 0 h 1449"/>
              <a:gd name="T46" fmla="*/ 157 w 157"/>
              <a:gd name="T47" fmla="*/ 0 h 1449"/>
              <a:gd name="T48" fmla="*/ 157 w 157"/>
              <a:gd name="T49" fmla="*/ 193 h 1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7" h="1449">
                <a:moveTo>
                  <a:pt x="157" y="1449"/>
                </a:moveTo>
                <a:lnTo>
                  <a:pt x="93" y="1449"/>
                </a:lnTo>
                <a:lnTo>
                  <a:pt x="93" y="1255"/>
                </a:lnTo>
                <a:lnTo>
                  <a:pt x="157" y="1255"/>
                </a:lnTo>
                <a:lnTo>
                  <a:pt x="157" y="1449"/>
                </a:lnTo>
                <a:close/>
                <a:moveTo>
                  <a:pt x="157" y="1198"/>
                </a:moveTo>
                <a:lnTo>
                  <a:pt x="125" y="1198"/>
                </a:lnTo>
                <a:lnTo>
                  <a:pt x="125" y="1005"/>
                </a:lnTo>
                <a:lnTo>
                  <a:pt x="157" y="1005"/>
                </a:lnTo>
                <a:lnTo>
                  <a:pt x="157" y="1198"/>
                </a:lnTo>
                <a:close/>
                <a:moveTo>
                  <a:pt x="157" y="947"/>
                </a:moveTo>
                <a:lnTo>
                  <a:pt x="4" y="947"/>
                </a:lnTo>
                <a:lnTo>
                  <a:pt x="4" y="754"/>
                </a:lnTo>
                <a:lnTo>
                  <a:pt x="157" y="754"/>
                </a:lnTo>
                <a:lnTo>
                  <a:pt x="157" y="947"/>
                </a:lnTo>
                <a:close/>
                <a:moveTo>
                  <a:pt x="157" y="695"/>
                </a:moveTo>
                <a:lnTo>
                  <a:pt x="0" y="695"/>
                </a:lnTo>
                <a:lnTo>
                  <a:pt x="0" y="503"/>
                </a:lnTo>
                <a:lnTo>
                  <a:pt x="157" y="503"/>
                </a:lnTo>
                <a:lnTo>
                  <a:pt x="157" y="695"/>
                </a:lnTo>
                <a:close/>
                <a:moveTo>
                  <a:pt x="157" y="193"/>
                </a:moveTo>
                <a:lnTo>
                  <a:pt x="51" y="193"/>
                </a:lnTo>
                <a:lnTo>
                  <a:pt x="51" y="0"/>
                </a:lnTo>
                <a:lnTo>
                  <a:pt x="157" y="0"/>
                </a:lnTo>
                <a:lnTo>
                  <a:pt x="157" y="193"/>
                </a:lnTo>
                <a:close/>
              </a:path>
            </a:pathLst>
          </a:custGeom>
          <a:solidFill>
            <a:srgbClr val="0D0D0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A9AB518A-CA4C-4295-966D-CCFC0AFA3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5128" y="3623293"/>
            <a:ext cx="1016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6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96066207-3FD8-4401-B38E-1C3210C8E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728" y="3226418"/>
            <a:ext cx="100012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3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6">
            <a:extLst>
              <a:ext uri="{FF2B5EF4-FFF2-40B4-BE49-F238E27FC236}">
                <a16:creationId xmlns:a16="http://schemas.microsoft.com/office/drawing/2014/main" id="{4570F105-D347-486D-A7D4-F87A4090A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828" y="2824780"/>
            <a:ext cx="16033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10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7">
            <a:extLst>
              <a:ext uri="{FF2B5EF4-FFF2-40B4-BE49-F238E27FC236}">
                <a16:creationId xmlns:a16="http://schemas.microsoft.com/office/drawing/2014/main" id="{51B7E359-3482-4770-A7FB-41663FCF1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441" y="2426318"/>
            <a:ext cx="10160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8">
            <a:extLst>
              <a:ext uri="{FF2B5EF4-FFF2-40B4-BE49-F238E27FC236}">
                <a16:creationId xmlns:a16="http://schemas.microsoft.com/office/drawing/2014/main" id="{74E9C21A-5D86-4B3F-B0C7-C0E0B5BE7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0841" y="1629393"/>
            <a:ext cx="1016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4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19">
            <a:extLst>
              <a:ext uri="{FF2B5EF4-FFF2-40B4-BE49-F238E27FC236}">
                <a16:creationId xmlns:a16="http://schemas.microsoft.com/office/drawing/2014/main" id="{C3B8E2AA-6D3F-45D7-9352-731D8E272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603" y="3623293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25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20">
            <a:extLst>
              <a:ext uri="{FF2B5EF4-FFF2-40B4-BE49-F238E27FC236}">
                <a16:creationId xmlns:a16="http://schemas.microsoft.com/office/drawing/2014/main" id="{8D64D55B-E60C-400B-8200-5E935FAB6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8953" y="3226418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17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21">
            <a:extLst>
              <a:ext uri="{FF2B5EF4-FFF2-40B4-BE49-F238E27FC236}">
                <a16:creationId xmlns:a16="http://schemas.microsoft.com/office/drawing/2014/main" id="{BAE2D3CB-AB2D-49A7-8E46-17E069670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553" y="2824780"/>
            <a:ext cx="1587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14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22">
            <a:extLst>
              <a:ext uri="{FF2B5EF4-FFF2-40B4-BE49-F238E27FC236}">
                <a16:creationId xmlns:a16="http://schemas.microsoft.com/office/drawing/2014/main" id="{DD4C7F4A-42AF-43A6-BBBD-BD94A000B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0053" y="2426318"/>
            <a:ext cx="10160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7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23">
            <a:extLst>
              <a:ext uri="{FF2B5EF4-FFF2-40B4-BE49-F238E27FC236}">
                <a16:creationId xmlns:a16="http://schemas.microsoft.com/office/drawing/2014/main" id="{8A86FBFE-2385-4F54-919F-2DAE62559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5303" y="1629393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15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24">
            <a:extLst>
              <a:ext uri="{FF2B5EF4-FFF2-40B4-BE49-F238E27FC236}">
                <a16:creationId xmlns:a16="http://schemas.microsoft.com/office/drawing/2014/main" id="{9D4CB06B-B837-4BD0-81E0-7066D15EC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6803" y="3623293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27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25">
            <a:extLst>
              <a:ext uri="{FF2B5EF4-FFF2-40B4-BE49-F238E27FC236}">
                <a16:creationId xmlns:a16="http://schemas.microsoft.com/office/drawing/2014/main" id="{DDA81B04-6449-4A40-AF0D-23C88522D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591" y="3226418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29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26">
            <a:extLst>
              <a:ext uri="{FF2B5EF4-FFF2-40B4-BE49-F238E27FC236}">
                <a16:creationId xmlns:a16="http://schemas.microsoft.com/office/drawing/2014/main" id="{DC8D5A42-E64F-4753-BA6B-F06D90670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278" y="2824780"/>
            <a:ext cx="1587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10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27">
            <a:extLst>
              <a:ext uri="{FF2B5EF4-FFF2-40B4-BE49-F238E27FC236}">
                <a16:creationId xmlns:a16="http://schemas.microsoft.com/office/drawing/2014/main" id="{C3ECCFF6-16B6-41FD-83C6-12255ED63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3416" y="2426318"/>
            <a:ext cx="16033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23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28">
            <a:extLst>
              <a:ext uri="{FF2B5EF4-FFF2-40B4-BE49-F238E27FC236}">
                <a16:creationId xmlns:a16="http://schemas.microsoft.com/office/drawing/2014/main" id="{A916A286-66EF-45F2-B0E1-96457DBA9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0266" y="1629393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23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29">
            <a:extLst>
              <a:ext uri="{FF2B5EF4-FFF2-40B4-BE49-F238E27FC236}">
                <a16:creationId xmlns:a16="http://schemas.microsoft.com/office/drawing/2014/main" id="{88BBA9C0-3982-4BAD-AB51-2E75DE0E1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941" y="3623293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12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30">
            <a:extLst>
              <a:ext uri="{FF2B5EF4-FFF2-40B4-BE49-F238E27FC236}">
                <a16:creationId xmlns:a16="http://schemas.microsoft.com/office/drawing/2014/main" id="{5B8EA506-E284-4B96-845A-9D48A6482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3028" y="3226418"/>
            <a:ext cx="160337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23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31">
            <a:extLst>
              <a:ext uri="{FF2B5EF4-FFF2-40B4-BE49-F238E27FC236}">
                <a16:creationId xmlns:a16="http://schemas.microsoft.com/office/drawing/2014/main" id="{9BE180D2-BB22-4371-9CA8-8B425F87C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328" y="2824780"/>
            <a:ext cx="1587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21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32">
            <a:extLst>
              <a:ext uri="{FF2B5EF4-FFF2-40B4-BE49-F238E27FC236}">
                <a16:creationId xmlns:a16="http://schemas.microsoft.com/office/drawing/2014/main" id="{229166CE-96F7-4EFA-9DC3-07777A051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891" y="2426318"/>
            <a:ext cx="160337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33">
            <a:extLst>
              <a:ext uri="{FF2B5EF4-FFF2-40B4-BE49-F238E27FC236}">
                <a16:creationId xmlns:a16="http://schemas.microsoft.com/office/drawing/2014/main" id="{602A9A29-79E4-43AD-989A-FFFE59766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2216" y="1629393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18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34">
            <a:extLst>
              <a:ext uri="{FF2B5EF4-FFF2-40B4-BE49-F238E27FC236}">
                <a16:creationId xmlns:a16="http://schemas.microsoft.com/office/drawing/2014/main" id="{BD334B49-2B8B-4FF0-B753-034F6CBE7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616" y="3623293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25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35">
            <a:extLst>
              <a:ext uri="{FF2B5EF4-FFF2-40B4-BE49-F238E27FC236}">
                <a16:creationId xmlns:a16="http://schemas.microsoft.com/office/drawing/2014/main" id="{CEB07D45-9D1A-454F-B9B5-7E402B9E9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0066" y="3226418"/>
            <a:ext cx="160337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26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36">
            <a:extLst>
              <a:ext uri="{FF2B5EF4-FFF2-40B4-BE49-F238E27FC236}">
                <a16:creationId xmlns:a16="http://schemas.microsoft.com/office/drawing/2014/main" id="{EE5DD765-3437-4B0F-8512-A7BA18B35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1941" y="2824780"/>
            <a:ext cx="1587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31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37">
            <a:extLst>
              <a:ext uri="{FF2B5EF4-FFF2-40B4-BE49-F238E27FC236}">
                <a16:creationId xmlns:a16="http://schemas.microsoft.com/office/drawing/2014/main" id="{1FDF9C09-66B6-49A8-9568-C5A3B650A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9078" y="2426318"/>
            <a:ext cx="1587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35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38">
            <a:extLst>
              <a:ext uri="{FF2B5EF4-FFF2-40B4-BE49-F238E27FC236}">
                <a16:creationId xmlns:a16="http://schemas.microsoft.com/office/drawing/2014/main" id="{C3380E7A-5BD6-472F-B28E-E02EAD7D8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078" y="1629393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30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39">
            <a:extLst>
              <a:ext uri="{FF2B5EF4-FFF2-40B4-BE49-F238E27FC236}">
                <a16:creationId xmlns:a16="http://schemas.microsoft.com/office/drawing/2014/main" id="{18B58BB3-AD09-4F05-95F2-501C2719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478" y="3623293"/>
            <a:ext cx="4969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6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40">
            <a:extLst>
              <a:ext uri="{FF2B5EF4-FFF2-40B4-BE49-F238E27FC236}">
                <a16:creationId xmlns:a16="http://schemas.microsoft.com/office/drawing/2014/main" id="{4BDC7107-7868-4D11-9933-CF69F88B6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7878" y="3226418"/>
            <a:ext cx="49694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3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41">
            <a:extLst>
              <a:ext uri="{FF2B5EF4-FFF2-40B4-BE49-F238E27FC236}">
                <a16:creationId xmlns:a16="http://schemas.microsoft.com/office/drawing/2014/main" id="{366A017F-3372-4CE2-8A9A-864C65CAE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5641" y="2824780"/>
            <a:ext cx="9938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14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42">
            <a:extLst>
              <a:ext uri="{FF2B5EF4-FFF2-40B4-BE49-F238E27FC236}">
                <a16:creationId xmlns:a16="http://schemas.microsoft.com/office/drawing/2014/main" id="{4CC4A4C2-ED5F-44C4-8058-BC20DB089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4053" y="2426318"/>
            <a:ext cx="9938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14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43">
            <a:extLst>
              <a:ext uri="{FF2B5EF4-FFF2-40B4-BE49-F238E27FC236}">
                <a16:creationId xmlns:a16="http://schemas.microsoft.com/office/drawing/2014/main" id="{341BAB4C-01FB-416C-9BA1-92860E69C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3741" y="1629393"/>
            <a:ext cx="9938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7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10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Rectangle 79">
            <a:extLst>
              <a:ext uri="{FF2B5EF4-FFF2-40B4-BE49-F238E27FC236}">
                <a16:creationId xmlns:a16="http://schemas.microsoft.com/office/drawing/2014/main" id="{ADE3E7C7-428C-4657-A880-AC4C77B6C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1328" y="1918251"/>
            <a:ext cx="108000" cy="10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99" name="Rectangle 81">
            <a:extLst>
              <a:ext uri="{FF2B5EF4-FFF2-40B4-BE49-F238E27FC236}">
                <a16:creationId xmlns:a16="http://schemas.microsoft.com/office/drawing/2014/main" id="{FC5FF691-9362-498B-B9AD-FB967D6CE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1328" y="2166747"/>
            <a:ext cx="108000" cy="10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101" name="Rectangle 80">
            <a:extLst>
              <a:ext uri="{FF2B5EF4-FFF2-40B4-BE49-F238E27FC236}">
                <a16:creationId xmlns:a16="http://schemas.microsoft.com/office/drawing/2014/main" id="{1F350721-5D81-4953-ABB2-15E78E292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306" y="1870902"/>
            <a:ext cx="54983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Kriittinen</a:t>
            </a:r>
          </a:p>
        </p:txBody>
      </p:sp>
      <p:sp>
        <p:nvSpPr>
          <p:cNvPr id="103" name="Rectangle 82">
            <a:extLst>
              <a:ext uri="{FF2B5EF4-FFF2-40B4-BE49-F238E27FC236}">
                <a16:creationId xmlns:a16="http://schemas.microsoft.com/office/drawing/2014/main" id="{6075ECE8-0A20-485C-B48E-1F924D905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306" y="2122740"/>
            <a:ext cx="86882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altLang="fi-FI" sz="1100" dirty="0"/>
              <a:t>Erittäin tärkeä</a:t>
            </a:r>
            <a:endParaRPr kumimoji="0" lang="fi-FI" altLang="fi-FI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42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F95D7772-155B-4101-A17D-A136D5C3A0C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fi-FI" sz="1400" dirty="0"/>
              <a:t>Neljässä kymmenestä yli 500 henkilön organisaatiosta privaattiverkot ovat joko käytössä tai niihin aidotaan investoida tulevien vuosien aikana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97E2147-3D54-47CA-91F0-54FB38563EB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2AFCC26-B0D6-BD45-9A90-8179F764728C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143C61D-DE05-45B3-BD58-837A2D4D5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6C318B-F425-6B4F-AE81-D8F8ED9245B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B88164-D234-4AC9-8553-104EDFB1F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Prior Konsultointi Oy</a:t>
            </a:r>
            <a:endParaRPr lang="en-US" dirty="0"/>
          </a:p>
        </p:txBody>
      </p:sp>
      <p:sp>
        <p:nvSpPr>
          <p:cNvPr id="9" name="Rectangle 79">
            <a:extLst>
              <a:ext uri="{FF2B5EF4-FFF2-40B4-BE49-F238E27FC236}">
                <a16:creationId xmlns:a16="http://schemas.microsoft.com/office/drawing/2014/main" id="{A75BF0F2-B981-49DA-A896-D3DA63145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158" y="2849294"/>
            <a:ext cx="108000" cy="10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13" name="Rectangle 81">
            <a:extLst>
              <a:ext uri="{FF2B5EF4-FFF2-40B4-BE49-F238E27FC236}">
                <a16:creationId xmlns:a16="http://schemas.microsoft.com/office/drawing/2014/main" id="{BBC884F2-E702-4EFC-9939-D00B05D77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158" y="3490488"/>
            <a:ext cx="108000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17" name="Rectangle 83">
            <a:extLst>
              <a:ext uri="{FF2B5EF4-FFF2-40B4-BE49-F238E27FC236}">
                <a16:creationId xmlns:a16="http://schemas.microsoft.com/office/drawing/2014/main" id="{219A3408-38E8-4821-AEC1-0C143A173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158" y="4121822"/>
            <a:ext cx="108000" cy="108000"/>
          </a:xfrm>
          <a:prstGeom prst="rect">
            <a:avLst/>
          </a:prstGeom>
          <a:solidFill>
            <a:srgbClr val="E92C6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33ECAC44-059E-4146-B6FD-B26A323C78A9}"/>
              </a:ext>
            </a:extLst>
          </p:cNvPr>
          <p:cNvSpPr txBox="1"/>
          <p:nvPr/>
        </p:nvSpPr>
        <p:spPr>
          <a:xfrm>
            <a:off x="323153" y="585009"/>
            <a:ext cx="67633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/>
              <a:t>Miten tärkeänä asiana pidät yrityskohtaista privaattiverkkoa oman liiketoimintanne kehittämisen kannalta 1-3 vuoden tähtäimellä?</a:t>
            </a:r>
          </a:p>
        </p:txBody>
      </p:sp>
      <p:sp>
        <p:nvSpPr>
          <p:cNvPr id="97" name="Rectangle 79">
            <a:extLst>
              <a:ext uri="{FF2B5EF4-FFF2-40B4-BE49-F238E27FC236}">
                <a16:creationId xmlns:a16="http://schemas.microsoft.com/office/drawing/2014/main" id="{ADE3E7C7-428C-4657-A880-AC4C77B6C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158" y="1712613"/>
            <a:ext cx="108000" cy="108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99" name="Rectangle 81">
            <a:extLst>
              <a:ext uri="{FF2B5EF4-FFF2-40B4-BE49-F238E27FC236}">
                <a16:creationId xmlns:a16="http://schemas.microsoft.com/office/drawing/2014/main" id="{FC5FF691-9362-498B-B9AD-FB967D6CE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158" y="2045495"/>
            <a:ext cx="108000" cy="10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26" name="Freeform 7">
            <a:extLst>
              <a:ext uri="{FF2B5EF4-FFF2-40B4-BE49-F238E27FC236}">
                <a16:creationId xmlns:a16="http://schemas.microsoft.com/office/drawing/2014/main" id="{3DB78590-12D6-42B5-B42B-47DD4755F74B}"/>
              </a:ext>
            </a:extLst>
          </p:cNvPr>
          <p:cNvSpPr>
            <a:spLocks noEditPoints="1"/>
          </p:cNvSpPr>
          <p:nvPr/>
        </p:nvSpPr>
        <p:spPr bwMode="auto">
          <a:xfrm>
            <a:off x="3612464" y="1370919"/>
            <a:ext cx="541338" cy="2840038"/>
          </a:xfrm>
          <a:custGeom>
            <a:avLst/>
            <a:gdLst>
              <a:gd name="T0" fmla="*/ 341 w 341"/>
              <a:gd name="T1" fmla="*/ 1789 h 1789"/>
              <a:gd name="T2" fmla="*/ 0 w 341"/>
              <a:gd name="T3" fmla="*/ 1789 h 1789"/>
              <a:gd name="T4" fmla="*/ 0 w 341"/>
              <a:gd name="T5" fmla="*/ 1551 h 1789"/>
              <a:gd name="T6" fmla="*/ 341 w 341"/>
              <a:gd name="T7" fmla="*/ 1551 h 1789"/>
              <a:gd name="T8" fmla="*/ 341 w 341"/>
              <a:gd name="T9" fmla="*/ 1789 h 1789"/>
              <a:gd name="T10" fmla="*/ 313 w 341"/>
              <a:gd name="T11" fmla="*/ 1479 h 1789"/>
              <a:gd name="T12" fmla="*/ 0 w 341"/>
              <a:gd name="T13" fmla="*/ 1479 h 1789"/>
              <a:gd name="T14" fmla="*/ 0 w 341"/>
              <a:gd name="T15" fmla="*/ 1241 h 1789"/>
              <a:gd name="T16" fmla="*/ 313 w 341"/>
              <a:gd name="T17" fmla="*/ 1241 h 1789"/>
              <a:gd name="T18" fmla="*/ 313 w 341"/>
              <a:gd name="T19" fmla="*/ 1479 h 1789"/>
              <a:gd name="T20" fmla="*/ 292 w 341"/>
              <a:gd name="T21" fmla="*/ 1169 h 1789"/>
              <a:gd name="T22" fmla="*/ 0 w 341"/>
              <a:gd name="T23" fmla="*/ 1169 h 1789"/>
              <a:gd name="T24" fmla="*/ 0 w 341"/>
              <a:gd name="T25" fmla="*/ 931 h 1789"/>
              <a:gd name="T26" fmla="*/ 292 w 341"/>
              <a:gd name="T27" fmla="*/ 931 h 1789"/>
              <a:gd name="T28" fmla="*/ 292 w 341"/>
              <a:gd name="T29" fmla="*/ 1169 h 1789"/>
              <a:gd name="T30" fmla="*/ 96 w 341"/>
              <a:gd name="T31" fmla="*/ 859 h 1789"/>
              <a:gd name="T32" fmla="*/ 0 w 341"/>
              <a:gd name="T33" fmla="*/ 859 h 1789"/>
              <a:gd name="T34" fmla="*/ 0 w 341"/>
              <a:gd name="T35" fmla="*/ 621 h 1789"/>
              <a:gd name="T36" fmla="*/ 96 w 341"/>
              <a:gd name="T37" fmla="*/ 621 h 1789"/>
              <a:gd name="T38" fmla="*/ 96 w 341"/>
              <a:gd name="T39" fmla="*/ 859 h 1789"/>
              <a:gd name="T40" fmla="*/ 236 w 341"/>
              <a:gd name="T41" fmla="*/ 239 h 1789"/>
              <a:gd name="T42" fmla="*/ 0 w 341"/>
              <a:gd name="T43" fmla="*/ 239 h 1789"/>
              <a:gd name="T44" fmla="*/ 0 w 341"/>
              <a:gd name="T45" fmla="*/ 0 h 1789"/>
              <a:gd name="T46" fmla="*/ 236 w 341"/>
              <a:gd name="T47" fmla="*/ 0 h 1789"/>
              <a:gd name="T48" fmla="*/ 236 w 341"/>
              <a:gd name="T49" fmla="*/ 239 h 1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1" h="1789">
                <a:moveTo>
                  <a:pt x="341" y="1789"/>
                </a:moveTo>
                <a:lnTo>
                  <a:pt x="0" y="1789"/>
                </a:lnTo>
                <a:lnTo>
                  <a:pt x="0" y="1551"/>
                </a:lnTo>
                <a:lnTo>
                  <a:pt x="341" y="1551"/>
                </a:lnTo>
                <a:lnTo>
                  <a:pt x="341" y="1789"/>
                </a:lnTo>
                <a:close/>
                <a:moveTo>
                  <a:pt x="313" y="1479"/>
                </a:moveTo>
                <a:lnTo>
                  <a:pt x="0" y="1479"/>
                </a:lnTo>
                <a:lnTo>
                  <a:pt x="0" y="1241"/>
                </a:lnTo>
                <a:lnTo>
                  <a:pt x="313" y="1241"/>
                </a:lnTo>
                <a:lnTo>
                  <a:pt x="313" y="1479"/>
                </a:lnTo>
                <a:close/>
                <a:moveTo>
                  <a:pt x="292" y="1169"/>
                </a:moveTo>
                <a:lnTo>
                  <a:pt x="0" y="1169"/>
                </a:lnTo>
                <a:lnTo>
                  <a:pt x="0" y="931"/>
                </a:lnTo>
                <a:lnTo>
                  <a:pt x="292" y="931"/>
                </a:lnTo>
                <a:lnTo>
                  <a:pt x="292" y="1169"/>
                </a:lnTo>
                <a:close/>
                <a:moveTo>
                  <a:pt x="96" y="859"/>
                </a:moveTo>
                <a:lnTo>
                  <a:pt x="0" y="859"/>
                </a:lnTo>
                <a:lnTo>
                  <a:pt x="0" y="621"/>
                </a:lnTo>
                <a:lnTo>
                  <a:pt x="96" y="621"/>
                </a:lnTo>
                <a:lnTo>
                  <a:pt x="96" y="859"/>
                </a:lnTo>
                <a:close/>
                <a:moveTo>
                  <a:pt x="236" y="239"/>
                </a:moveTo>
                <a:lnTo>
                  <a:pt x="0" y="239"/>
                </a:lnTo>
                <a:lnTo>
                  <a:pt x="0" y="0"/>
                </a:lnTo>
                <a:lnTo>
                  <a:pt x="236" y="0"/>
                </a:lnTo>
                <a:lnTo>
                  <a:pt x="236" y="239"/>
                </a:lnTo>
                <a:close/>
              </a:path>
            </a:pathLst>
          </a:custGeom>
          <a:solidFill>
            <a:srgbClr val="1852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3" name="Freeform 8">
            <a:extLst>
              <a:ext uri="{FF2B5EF4-FFF2-40B4-BE49-F238E27FC236}">
                <a16:creationId xmlns:a16="http://schemas.microsoft.com/office/drawing/2014/main" id="{0DAB8D97-B2C2-44B5-A62C-868A6836D39C}"/>
              </a:ext>
            </a:extLst>
          </p:cNvPr>
          <p:cNvSpPr>
            <a:spLocks noEditPoints="1"/>
          </p:cNvSpPr>
          <p:nvPr/>
        </p:nvSpPr>
        <p:spPr bwMode="auto">
          <a:xfrm>
            <a:off x="3764864" y="1370919"/>
            <a:ext cx="515938" cy="2840038"/>
          </a:xfrm>
          <a:custGeom>
            <a:avLst/>
            <a:gdLst>
              <a:gd name="T0" fmla="*/ 325 w 325"/>
              <a:gd name="T1" fmla="*/ 1789 h 1789"/>
              <a:gd name="T2" fmla="*/ 245 w 325"/>
              <a:gd name="T3" fmla="*/ 1789 h 1789"/>
              <a:gd name="T4" fmla="*/ 245 w 325"/>
              <a:gd name="T5" fmla="*/ 1551 h 1789"/>
              <a:gd name="T6" fmla="*/ 325 w 325"/>
              <a:gd name="T7" fmla="*/ 1551 h 1789"/>
              <a:gd name="T8" fmla="*/ 325 w 325"/>
              <a:gd name="T9" fmla="*/ 1789 h 1789"/>
              <a:gd name="T10" fmla="*/ 38 w 325"/>
              <a:gd name="T11" fmla="*/ 859 h 1789"/>
              <a:gd name="T12" fmla="*/ 0 w 325"/>
              <a:gd name="T13" fmla="*/ 859 h 1789"/>
              <a:gd name="T14" fmla="*/ 0 w 325"/>
              <a:gd name="T15" fmla="*/ 621 h 1789"/>
              <a:gd name="T16" fmla="*/ 38 w 325"/>
              <a:gd name="T17" fmla="*/ 621 h 1789"/>
              <a:gd name="T18" fmla="*/ 38 w 325"/>
              <a:gd name="T19" fmla="*/ 859 h 1789"/>
              <a:gd name="T20" fmla="*/ 176 w 325"/>
              <a:gd name="T21" fmla="*/ 239 h 1789"/>
              <a:gd name="T22" fmla="*/ 140 w 325"/>
              <a:gd name="T23" fmla="*/ 239 h 1789"/>
              <a:gd name="T24" fmla="*/ 140 w 325"/>
              <a:gd name="T25" fmla="*/ 0 h 1789"/>
              <a:gd name="T26" fmla="*/ 176 w 325"/>
              <a:gd name="T27" fmla="*/ 0 h 1789"/>
              <a:gd name="T28" fmla="*/ 176 w 325"/>
              <a:gd name="T29" fmla="*/ 239 h 1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25" h="1789">
                <a:moveTo>
                  <a:pt x="325" y="1789"/>
                </a:moveTo>
                <a:lnTo>
                  <a:pt x="245" y="1789"/>
                </a:lnTo>
                <a:lnTo>
                  <a:pt x="245" y="1551"/>
                </a:lnTo>
                <a:lnTo>
                  <a:pt x="325" y="1551"/>
                </a:lnTo>
                <a:lnTo>
                  <a:pt x="325" y="1789"/>
                </a:lnTo>
                <a:close/>
                <a:moveTo>
                  <a:pt x="38" y="859"/>
                </a:moveTo>
                <a:lnTo>
                  <a:pt x="0" y="859"/>
                </a:lnTo>
                <a:lnTo>
                  <a:pt x="0" y="621"/>
                </a:lnTo>
                <a:lnTo>
                  <a:pt x="38" y="621"/>
                </a:lnTo>
                <a:lnTo>
                  <a:pt x="38" y="859"/>
                </a:lnTo>
                <a:close/>
                <a:moveTo>
                  <a:pt x="176" y="239"/>
                </a:moveTo>
                <a:lnTo>
                  <a:pt x="140" y="239"/>
                </a:lnTo>
                <a:lnTo>
                  <a:pt x="140" y="0"/>
                </a:lnTo>
                <a:lnTo>
                  <a:pt x="176" y="0"/>
                </a:lnTo>
                <a:lnTo>
                  <a:pt x="176" y="239"/>
                </a:lnTo>
                <a:close/>
              </a:path>
            </a:pathLst>
          </a:custGeom>
          <a:solidFill>
            <a:srgbClr val="4AB06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4" name="Freeform 9">
            <a:extLst>
              <a:ext uri="{FF2B5EF4-FFF2-40B4-BE49-F238E27FC236}">
                <a16:creationId xmlns:a16="http://schemas.microsoft.com/office/drawing/2014/main" id="{49AA0057-E984-40F3-8B98-272DA2F55C00}"/>
              </a:ext>
            </a:extLst>
          </p:cNvPr>
          <p:cNvSpPr>
            <a:spLocks noEditPoints="1"/>
          </p:cNvSpPr>
          <p:nvPr/>
        </p:nvSpPr>
        <p:spPr bwMode="auto">
          <a:xfrm>
            <a:off x="3825189" y="1370919"/>
            <a:ext cx="593725" cy="2840038"/>
          </a:xfrm>
          <a:custGeom>
            <a:avLst/>
            <a:gdLst>
              <a:gd name="T0" fmla="*/ 367 w 374"/>
              <a:gd name="T1" fmla="*/ 1789 h 1789"/>
              <a:gd name="T2" fmla="*/ 287 w 374"/>
              <a:gd name="T3" fmla="*/ 1789 h 1789"/>
              <a:gd name="T4" fmla="*/ 287 w 374"/>
              <a:gd name="T5" fmla="*/ 1551 h 1789"/>
              <a:gd name="T6" fmla="*/ 367 w 374"/>
              <a:gd name="T7" fmla="*/ 1551 h 1789"/>
              <a:gd name="T8" fmla="*/ 367 w 374"/>
              <a:gd name="T9" fmla="*/ 1789 h 1789"/>
              <a:gd name="T10" fmla="*/ 374 w 374"/>
              <a:gd name="T11" fmla="*/ 1479 h 1789"/>
              <a:gd name="T12" fmla="*/ 179 w 374"/>
              <a:gd name="T13" fmla="*/ 1479 h 1789"/>
              <a:gd name="T14" fmla="*/ 179 w 374"/>
              <a:gd name="T15" fmla="*/ 1241 h 1789"/>
              <a:gd name="T16" fmla="*/ 374 w 374"/>
              <a:gd name="T17" fmla="*/ 1241 h 1789"/>
              <a:gd name="T18" fmla="*/ 374 w 374"/>
              <a:gd name="T19" fmla="*/ 1479 h 1789"/>
              <a:gd name="T20" fmla="*/ 208 w 374"/>
              <a:gd name="T21" fmla="*/ 1169 h 1789"/>
              <a:gd name="T22" fmla="*/ 158 w 374"/>
              <a:gd name="T23" fmla="*/ 1169 h 1789"/>
              <a:gd name="T24" fmla="*/ 158 w 374"/>
              <a:gd name="T25" fmla="*/ 931 h 1789"/>
              <a:gd name="T26" fmla="*/ 208 w 374"/>
              <a:gd name="T27" fmla="*/ 931 h 1789"/>
              <a:gd name="T28" fmla="*/ 208 w 374"/>
              <a:gd name="T29" fmla="*/ 1169 h 1789"/>
              <a:gd name="T30" fmla="*/ 58 w 374"/>
              <a:gd name="T31" fmla="*/ 859 h 1789"/>
              <a:gd name="T32" fmla="*/ 0 w 374"/>
              <a:gd name="T33" fmla="*/ 859 h 1789"/>
              <a:gd name="T34" fmla="*/ 0 w 374"/>
              <a:gd name="T35" fmla="*/ 621 h 1789"/>
              <a:gd name="T36" fmla="*/ 58 w 374"/>
              <a:gd name="T37" fmla="*/ 621 h 1789"/>
              <a:gd name="T38" fmla="*/ 58 w 374"/>
              <a:gd name="T39" fmla="*/ 859 h 1789"/>
              <a:gd name="T40" fmla="*/ 228 w 374"/>
              <a:gd name="T41" fmla="*/ 239 h 1789"/>
              <a:gd name="T42" fmla="*/ 138 w 374"/>
              <a:gd name="T43" fmla="*/ 239 h 1789"/>
              <a:gd name="T44" fmla="*/ 138 w 374"/>
              <a:gd name="T45" fmla="*/ 0 h 1789"/>
              <a:gd name="T46" fmla="*/ 228 w 374"/>
              <a:gd name="T47" fmla="*/ 0 h 1789"/>
              <a:gd name="T48" fmla="*/ 228 w 374"/>
              <a:gd name="T49" fmla="*/ 239 h 1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74" h="1789">
                <a:moveTo>
                  <a:pt x="367" y="1789"/>
                </a:moveTo>
                <a:lnTo>
                  <a:pt x="287" y="1789"/>
                </a:lnTo>
                <a:lnTo>
                  <a:pt x="287" y="1551"/>
                </a:lnTo>
                <a:lnTo>
                  <a:pt x="367" y="1551"/>
                </a:lnTo>
                <a:lnTo>
                  <a:pt x="367" y="1789"/>
                </a:lnTo>
                <a:close/>
                <a:moveTo>
                  <a:pt x="374" y="1479"/>
                </a:moveTo>
                <a:lnTo>
                  <a:pt x="179" y="1479"/>
                </a:lnTo>
                <a:lnTo>
                  <a:pt x="179" y="1241"/>
                </a:lnTo>
                <a:lnTo>
                  <a:pt x="374" y="1241"/>
                </a:lnTo>
                <a:lnTo>
                  <a:pt x="374" y="1479"/>
                </a:lnTo>
                <a:close/>
                <a:moveTo>
                  <a:pt x="208" y="1169"/>
                </a:moveTo>
                <a:lnTo>
                  <a:pt x="158" y="1169"/>
                </a:lnTo>
                <a:lnTo>
                  <a:pt x="158" y="931"/>
                </a:lnTo>
                <a:lnTo>
                  <a:pt x="208" y="931"/>
                </a:lnTo>
                <a:lnTo>
                  <a:pt x="208" y="1169"/>
                </a:lnTo>
                <a:close/>
                <a:moveTo>
                  <a:pt x="58" y="859"/>
                </a:moveTo>
                <a:lnTo>
                  <a:pt x="0" y="859"/>
                </a:lnTo>
                <a:lnTo>
                  <a:pt x="0" y="621"/>
                </a:lnTo>
                <a:lnTo>
                  <a:pt x="58" y="621"/>
                </a:lnTo>
                <a:lnTo>
                  <a:pt x="58" y="859"/>
                </a:lnTo>
                <a:close/>
                <a:moveTo>
                  <a:pt x="228" y="239"/>
                </a:moveTo>
                <a:lnTo>
                  <a:pt x="138" y="239"/>
                </a:lnTo>
                <a:lnTo>
                  <a:pt x="138" y="0"/>
                </a:lnTo>
                <a:lnTo>
                  <a:pt x="228" y="0"/>
                </a:lnTo>
                <a:lnTo>
                  <a:pt x="228" y="239"/>
                </a:lnTo>
                <a:close/>
              </a:path>
            </a:pathLst>
          </a:custGeom>
          <a:solidFill>
            <a:srgbClr val="B5E0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5" name="Freeform 10">
            <a:extLst>
              <a:ext uri="{FF2B5EF4-FFF2-40B4-BE49-F238E27FC236}">
                <a16:creationId xmlns:a16="http://schemas.microsoft.com/office/drawing/2014/main" id="{300C4874-E6F3-4D5D-AC22-931B355BACD0}"/>
              </a:ext>
            </a:extLst>
          </p:cNvPr>
          <p:cNvSpPr>
            <a:spLocks noEditPoints="1"/>
          </p:cNvSpPr>
          <p:nvPr/>
        </p:nvSpPr>
        <p:spPr bwMode="auto">
          <a:xfrm>
            <a:off x="3917264" y="1370919"/>
            <a:ext cx="1247775" cy="2840038"/>
          </a:xfrm>
          <a:custGeom>
            <a:avLst/>
            <a:gdLst>
              <a:gd name="T0" fmla="*/ 729 w 786"/>
              <a:gd name="T1" fmla="*/ 1789 h 1789"/>
              <a:gd name="T2" fmla="*/ 309 w 786"/>
              <a:gd name="T3" fmla="*/ 1789 h 1789"/>
              <a:gd name="T4" fmla="*/ 309 w 786"/>
              <a:gd name="T5" fmla="*/ 1551 h 1789"/>
              <a:gd name="T6" fmla="*/ 729 w 786"/>
              <a:gd name="T7" fmla="*/ 1551 h 1789"/>
              <a:gd name="T8" fmla="*/ 729 w 786"/>
              <a:gd name="T9" fmla="*/ 1789 h 1789"/>
              <a:gd name="T10" fmla="*/ 786 w 786"/>
              <a:gd name="T11" fmla="*/ 1479 h 1789"/>
              <a:gd name="T12" fmla="*/ 316 w 786"/>
              <a:gd name="T13" fmla="*/ 1479 h 1789"/>
              <a:gd name="T14" fmla="*/ 316 w 786"/>
              <a:gd name="T15" fmla="*/ 1241 h 1789"/>
              <a:gd name="T16" fmla="*/ 786 w 786"/>
              <a:gd name="T17" fmla="*/ 1241 h 1789"/>
              <a:gd name="T18" fmla="*/ 786 w 786"/>
              <a:gd name="T19" fmla="*/ 1479 h 1789"/>
              <a:gd name="T20" fmla="*/ 542 w 786"/>
              <a:gd name="T21" fmla="*/ 1169 h 1789"/>
              <a:gd name="T22" fmla="*/ 150 w 786"/>
              <a:gd name="T23" fmla="*/ 1169 h 1789"/>
              <a:gd name="T24" fmla="*/ 150 w 786"/>
              <a:gd name="T25" fmla="*/ 931 h 1789"/>
              <a:gd name="T26" fmla="*/ 542 w 786"/>
              <a:gd name="T27" fmla="*/ 931 h 1789"/>
              <a:gd name="T28" fmla="*/ 542 w 786"/>
              <a:gd name="T29" fmla="*/ 1169 h 1789"/>
              <a:gd name="T30" fmla="*/ 502 w 786"/>
              <a:gd name="T31" fmla="*/ 859 h 1789"/>
              <a:gd name="T32" fmla="*/ 0 w 786"/>
              <a:gd name="T33" fmla="*/ 859 h 1789"/>
              <a:gd name="T34" fmla="*/ 0 w 786"/>
              <a:gd name="T35" fmla="*/ 621 h 1789"/>
              <a:gd name="T36" fmla="*/ 502 w 786"/>
              <a:gd name="T37" fmla="*/ 621 h 1789"/>
              <a:gd name="T38" fmla="*/ 502 w 786"/>
              <a:gd name="T39" fmla="*/ 859 h 1789"/>
              <a:gd name="T40" fmla="*/ 626 w 786"/>
              <a:gd name="T41" fmla="*/ 239 h 1789"/>
              <a:gd name="T42" fmla="*/ 170 w 786"/>
              <a:gd name="T43" fmla="*/ 239 h 1789"/>
              <a:gd name="T44" fmla="*/ 170 w 786"/>
              <a:gd name="T45" fmla="*/ 0 h 1789"/>
              <a:gd name="T46" fmla="*/ 626 w 786"/>
              <a:gd name="T47" fmla="*/ 0 h 1789"/>
              <a:gd name="T48" fmla="*/ 626 w 786"/>
              <a:gd name="T49" fmla="*/ 239 h 1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86" h="1789">
                <a:moveTo>
                  <a:pt x="729" y="1789"/>
                </a:moveTo>
                <a:lnTo>
                  <a:pt x="309" y="1789"/>
                </a:lnTo>
                <a:lnTo>
                  <a:pt x="309" y="1551"/>
                </a:lnTo>
                <a:lnTo>
                  <a:pt x="729" y="1551"/>
                </a:lnTo>
                <a:lnTo>
                  <a:pt x="729" y="1789"/>
                </a:lnTo>
                <a:close/>
                <a:moveTo>
                  <a:pt x="786" y="1479"/>
                </a:moveTo>
                <a:lnTo>
                  <a:pt x="316" y="1479"/>
                </a:lnTo>
                <a:lnTo>
                  <a:pt x="316" y="1241"/>
                </a:lnTo>
                <a:lnTo>
                  <a:pt x="786" y="1241"/>
                </a:lnTo>
                <a:lnTo>
                  <a:pt x="786" y="1479"/>
                </a:lnTo>
                <a:close/>
                <a:moveTo>
                  <a:pt x="542" y="1169"/>
                </a:moveTo>
                <a:lnTo>
                  <a:pt x="150" y="1169"/>
                </a:lnTo>
                <a:lnTo>
                  <a:pt x="150" y="931"/>
                </a:lnTo>
                <a:lnTo>
                  <a:pt x="542" y="931"/>
                </a:lnTo>
                <a:lnTo>
                  <a:pt x="542" y="1169"/>
                </a:lnTo>
                <a:close/>
                <a:moveTo>
                  <a:pt x="502" y="859"/>
                </a:moveTo>
                <a:lnTo>
                  <a:pt x="0" y="859"/>
                </a:lnTo>
                <a:lnTo>
                  <a:pt x="0" y="621"/>
                </a:lnTo>
                <a:lnTo>
                  <a:pt x="502" y="621"/>
                </a:lnTo>
                <a:lnTo>
                  <a:pt x="502" y="859"/>
                </a:lnTo>
                <a:close/>
                <a:moveTo>
                  <a:pt x="626" y="239"/>
                </a:moveTo>
                <a:lnTo>
                  <a:pt x="170" y="239"/>
                </a:lnTo>
                <a:lnTo>
                  <a:pt x="170" y="0"/>
                </a:lnTo>
                <a:lnTo>
                  <a:pt x="626" y="0"/>
                </a:lnTo>
                <a:lnTo>
                  <a:pt x="626" y="239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6" name="Freeform 11">
            <a:extLst>
              <a:ext uri="{FF2B5EF4-FFF2-40B4-BE49-F238E27FC236}">
                <a16:creationId xmlns:a16="http://schemas.microsoft.com/office/drawing/2014/main" id="{24DFFBC8-7591-4397-9CFF-7AEFE196A1CA}"/>
              </a:ext>
            </a:extLst>
          </p:cNvPr>
          <p:cNvSpPr>
            <a:spLocks noEditPoints="1"/>
          </p:cNvSpPr>
          <p:nvPr/>
        </p:nvSpPr>
        <p:spPr bwMode="auto">
          <a:xfrm>
            <a:off x="4714189" y="1370919"/>
            <a:ext cx="1071563" cy="2840038"/>
          </a:xfrm>
          <a:custGeom>
            <a:avLst/>
            <a:gdLst>
              <a:gd name="T0" fmla="*/ 675 w 675"/>
              <a:gd name="T1" fmla="*/ 1789 h 1789"/>
              <a:gd name="T2" fmla="*/ 227 w 675"/>
              <a:gd name="T3" fmla="*/ 1789 h 1789"/>
              <a:gd name="T4" fmla="*/ 227 w 675"/>
              <a:gd name="T5" fmla="*/ 1551 h 1789"/>
              <a:gd name="T6" fmla="*/ 675 w 675"/>
              <a:gd name="T7" fmla="*/ 1551 h 1789"/>
              <a:gd name="T8" fmla="*/ 675 w 675"/>
              <a:gd name="T9" fmla="*/ 1789 h 1789"/>
              <a:gd name="T10" fmla="*/ 675 w 675"/>
              <a:gd name="T11" fmla="*/ 1479 h 1789"/>
              <a:gd name="T12" fmla="*/ 284 w 675"/>
              <a:gd name="T13" fmla="*/ 1479 h 1789"/>
              <a:gd name="T14" fmla="*/ 284 w 675"/>
              <a:gd name="T15" fmla="*/ 1241 h 1789"/>
              <a:gd name="T16" fmla="*/ 675 w 675"/>
              <a:gd name="T17" fmla="*/ 1241 h 1789"/>
              <a:gd name="T18" fmla="*/ 675 w 675"/>
              <a:gd name="T19" fmla="*/ 1479 h 1789"/>
              <a:gd name="T20" fmla="*/ 675 w 675"/>
              <a:gd name="T21" fmla="*/ 1169 h 1789"/>
              <a:gd name="T22" fmla="*/ 40 w 675"/>
              <a:gd name="T23" fmla="*/ 1169 h 1789"/>
              <a:gd name="T24" fmla="*/ 40 w 675"/>
              <a:gd name="T25" fmla="*/ 931 h 1789"/>
              <a:gd name="T26" fmla="*/ 675 w 675"/>
              <a:gd name="T27" fmla="*/ 931 h 1789"/>
              <a:gd name="T28" fmla="*/ 675 w 675"/>
              <a:gd name="T29" fmla="*/ 1169 h 1789"/>
              <a:gd name="T30" fmla="*/ 675 w 675"/>
              <a:gd name="T31" fmla="*/ 859 h 1789"/>
              <a:gd name="T32" fmla="*/ 0 w 675"/>
              <a:gd name="T33" fmla="*/ 859 h 1789"/>
              <a:gd name="T34" fmla="*/ 0 w 675"/>
              <a:gd name="T35" fmla="*/ 621 h 1789"/>
              <a:gd name="T36" fmla="*/ 675 w 675"/>
              <a:gd name="T37" fmla="*/ 621 h 1789"/>
              <a:gd name="T38" fmla="*/ 675 w 675"/>
              <a:gd name="T39" fmla="*/ 859 h 1789"/>
              <a:gd name="T40" fmla="*/ 675 w 675"/>
              <a:gd name="T41" fmla="*/ 239 h 1789"/>
              <a:gd name="T42" fmla="*/ 124 w 675"/>
              <a:gd name="T43" fmla="*/ 239 h 1789"/>
              <a:gd name="T44" fmla="*/ 124 w 675"/>
              <a:gd name="T45" fmla="*/ 0 h 1789"/>
              <a:gd name="T46" fmla="*/ 675 w 675"/>
              <a:gd name="T47" fmla="*/ 0 h 1789"/>
              <a:gd name="T48" fmla="*/ 675 w 675"/>
              <a:gd name="T49" fmla="*/ 239 h 1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75" h="1789">
                <a:moveTo>
                  <a:pt x="675" y="1789"/>
                </a:moveTo>
                <a:lnTo>
                  <a:pt x="227" y="1789"/>
                </a:lnTo>
                <a:lnTo>
                  <a:pt x="227" y="1551"/>
                </a:lnTo>
                <a:lnTo>
                  <a:pt x="675" y="1551"/>
                </a:lnTo>
                <a:lnTo>
                  <a:pt x="675" y="1789"/>
                </a:lnTo>
                <a:close/>
                <a:moveTo>
                  <a:pt x="675" y="1479"/>
                </a:moveTo>
                <a:lnTo>
                  <a:pt x="284" y="1479"/>
                </a:lnTo>
                <a:lnTo>
                  <a:pt x="284" y="1241"/>
                </a:lnTo>
                <a:lnTo>
                  <a:pt x="675" y="1241"/>
                </a:lnTo>
                <a:lnTo>
                  <a:pt x="675" y="1479"/>
                </a:lnTo>
                <a:close/>
                <a:moveTo>
                  <a:pt x="675" y="1169"/>
                </a:moveTo>
                <a:lnTo>
                  <a:pt x="40" y="1169"/>
                </a:lnTo>
                <a:lnTo>
                  <a:pt x="40" y="931"/>
                </a:lnTo>
                <a:lnTo>
                  <a:pt x="675" y="931"/>
                </a:lnTo>
                <a:lnTo>
                  <a:pt x="675" y="1169"/>
                </a:lnTo>
                <a:close/>
                <a:moveTo>
                  <a:pt x="675" y="859"/>
                </a:moveTo>
                <a:lnTo>
                  <a:pt x="0" y="859"/>
                </a:lnTo>
                <a:lnTo>
                  <a:pt x="0" y="621"/>
                </a:lnTo>
                <a:lnTo>
                  <a:pt x="675" y="621"/>
                </a:lnTo>
                <a:lnTo>
                  <a:pt x="675" y="859"/>
                </a:lnTo>
                <a:close/>
                <a:moveTo>
                  <a:pt x="675" y="239"/>
                </a:moveTo>
                <a:lnTo>
                  <a:pt x="124" y="239"/>
                </a:lnTo>
                <a:lnTo>
                  <a:pt x="124" y="0"/>
                </a:lnTo>
                <a:lnTo>
                  <a:pt x="675" y="0"/>
                </a:lnTo>
                <a:lnTo>
                  <a:pt x="675" y="239"/>
                </a:lnTo>
                <a:close/>
              </a:path>
            </a:pathLst>
          </a:custGeom>
          <a:solidFill>
            <a:srgbClr val="E92C6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9" name="Rectangle 13">
            <a:extLst>
              <a:ext uri="{FF2B5EF4-FFF2-40B4-BE49-F238E27FC236}">
                <a16:creationId xmlns:a16="http://schemas.microsoft.com/office/drawing/2014/main" id="{0BC3EC5C-EC97-4E39-B943-E31A5DB4E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0426" y="3961719"/>
            <a:ext cx="1762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25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14">
            <a:extLst>
              <a:ext uri="{FF2B5EF4-FFF2-40B4-BE49-F238E27FC236}">
                <a16:creationId xmlns:a16="http://schemas.microsoft.com/office/drawing/2014/main" id="{7FD933E9-05C7-4FBE-9FC2-629280AB4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8201" y="3469594"/>
            <a:ext cx="1762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23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F0AC3157-A0B8-4028-8BFC-B144451FB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0739" y="2974294"/>
            <a:ext cx="177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21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16">
            <a:extLst>
              <a:ext uri="{FF2B5EF4-FFF2-40B4-BE49-F238E27FC236}">
                <a16:creationId xmlns:a16="http://schemas.microsoft.com/office/drawing/2014/main" id="{BFE44C97-39E9-44EC-ABF7-A2D3849A7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6914" y="2482169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7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7">
            <a:extLst>
              <a:ext uri="{FF2B5EF4-FFF2-40B4-BE49-F238E27FC236}">
                <a16:creationId xmlns:a16="http://schemas.microsoft.com/office/drawing/2014/main" id="{64A2443E-CFEA-41CF-ADCF-F1958520F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289" y="1497919"/>
            <a:ext cx="1762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17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18">
            <a:extLst>
              <a:ext uri="{FF2B5EF4-FFF2-40B4-BE49-F238E27FC236}">
                <a16:creationId xmlns:a16="http://schemas.microsoft.com/office/drawing/2014/main" id="{E5747EAA-5E1F-4E33-9A9D-8C0F9FBE3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139" y="3961719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6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21">
            <a:extLst>
              <a:ext uri="{FF2B5EF4-FFF2-40B4-BE49-F238E27FC236}">
                <a16:creationId xmlns:a16="http://schemas.microsoft.com/office/drawing/2014/main" id="{7D2F0BEB-81E0-4C05-BA1A-4E233607A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276" y="2482169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3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22">
            <a:extLst>
              <a:ext uri="{FF2B5EF4-FFF2-40B4-BE49-F238E27FC236}">
                <a16:creationId xmlns:a16="http://schemas.microsoft.com/office/drawing/2014/main" id="{C65AC1B7-4AD8-4F43-8F9B-1C49815B0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939" y="1497919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3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23">
            <a:extLst>
              <a:ext uri="{FF2B5EF4-FFF2-40B4-BE49-F238E27FC236}">
                <a16:creationId xmlns:a16="http://schemas.microsoft.com/office/drawing/2014/main" id="{F03F8B93-1771-437F-9C8C-E64EADCBA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2551" y="3961719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6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24">
            <a:extLst>
              <a:ext uri="{FF2B5EF4-FFF2-40B4-BE49-F238E27FC236}">
                <a16:creationId xmlns:a16="http://schemas.microsoft.com/office/drawing/2014/main" id="{1A3F2884-6AE9-44F7-AC0A-7848176DB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1426" y="3469594"/>
            <a:ext cx="1762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14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25">
            <a:extLst>
              <a:ext uri="{FF2B5EF4-FFF2-40B4-BE49-F238E27FC236}">
                <a16:creationId xmlns:a16="http://schemas.microsoft.com/office/drawing/2014/main" id="{60A42446-E698-42FA-BB32-EAE3AB432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5539" y="2974294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4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26">
            <a:extLst>
              <a:ext uri="{FF2B5EF4-FFF2-40B4-BE49-F238E27FC236}">
                <a16:creationId xmlns:a16="http://schemas.microsoft.com/office/drawing/2014/main" id="{5ECF85FE-43BA-4A0B-9510-2E193B9B9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9476" y="2482169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4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27">
            <a:extLst>
              <a:ext uri="{FF2B5EF4-FFF2-40B4-BE49-F238E27FC236}">
                <a16:creationId xmlns:a16="http://schemas.microsoft.com/office/drawing/2014/main" id="{2A3D9CBE-D111-4EFE-9B3D-1F82F91AE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951" y="1497919"/>
            <a:ext cx="1143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7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28">
            <a:extLst>
              <a:ext uri="{FF2B5EF4-FFF2-40B4-BE49-F238E27FC236}">
                <a16:creationId xmlns:a16="http://schemas.microsoft.com/office/drawing/2014/main" id="{33156AA0-087E-40E6-957F-6BC985B14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7676" y="3961719"/>
            <a:ext cx="177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31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29">
            <a:extLst>
              <a:ext uri="{FF2B5EF4-FFF2-40B4-BE49-F238E27FC236}">
                <a16:creationId xmlns:a16="http://schemas.microsoft.com/office/drawing/2014/main" id="{4A24D6F4-B981-4EF8-B72C-E2DF6C7C9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8476" y="3469594"/>
            <a:ext cx="177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34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30">
            <a:extLst>
              <a:ext uri="{FF2B5EF4-FFF2-40B4-BE49-F238E27FC236}">
                <a16:creationId xmlns:a16="http://schemas.microsoft.com/office/drawing/2014/main" id="{7F2400EA-4BED-4B93-92BB-3310B5519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3039" y="2974294"/>
            <a:ext cx="1762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29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31">
            <a:extLst>
              <a:ext uri="{FF2B5EF4-FFF2-40B4-BE49-F238E27FC236}">
                <a16:creationId xmlns:a16="http://schemas.microsoft.com/office/drawing/2014/main" id="{CD29491F-780D-4284-B468-B181CF0AF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226" y="2482169"/>
            <a:ext cx="1762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37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Rectangle 32">
            <a:extLst>
              <a:ext uri="{FF2B5EF4-FFF2-40B4-BE49-F238E27FC236}">
                <a16:creationId xmlns:a16="http://schemas.microsoft.com/office/drawing/2014/main" id="{3CF536C5-0A3B-4645-8C9B-EA8988C95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4001" y="1497919"/>
            <a:ext cx="177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33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Rectangle 33">
            <a:extLst>
              <a:ext uri="{FF2B5EF4-FFF2-40B4-BE49-F238E27FC236}">
                <a16:creationId xmlns:a16="http://schemas.microsoft.com/office/drawing/2014/main" id="{2D8ADB29-D430-4741-A6AA-212F9D9C2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6651" y="3961719"/>
            <a:ext cx="177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33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Rectangle 34">
            <a:extLst>
              <a:ext uri="{FF2B5EF4-FFF2-40B4-BE49-F238E27FC236}">
                <a16:creationId xmlns:a16="http://schemas.microsoft.com/office/drawing/2014/main" id="{738B48D8-FF6D-4599-972A-E0445A536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1101" y="3469594"/>
            <a:ext cx="177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29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Rectangle 35">
            <a:extLst>
              <a:ext uri="{FF2B5EF4-FFF2-40B4-BE49-F238E27FC236}">
                <a16:creationId xmlns:a16="http://schemas.microsoft.com/office/drawing/2014/main" id="{B0C48CE2-77CB-4AAD-91D9-305261F5F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7426" y="2974294"/>
            <a:ext cx="177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46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Rectangle 36">
            <a:extLst>
              <a:ext uri="{FF2B5EF4-FFF2-40B4-BE49-F238E27FC236}">
                <a16:creationId xmlns:a16="http://schemas.microsoft.com/office/drawing/2014/main" id="{D5C9BD8C-8956-4058-9378-E488243FC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5676" y="2482169"/>
            <a:ext cx="177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49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Rectangle 37">
            <a:extLst>
              <a:ext uri="{FF2B5EF4-FFF2-40B4-BE49-F238E27FC236}">
                <a16:creationId xmlns:a16="http://schemas.microsoft.com/office/drawing/2014/main" id="{5A5E4D51-6FD0-475A-AC47-A08F4F9F1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101" y="1497919"/>
            <a:ext cx="1762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40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Rectangle 41">
            <a:extLst>
              <a:ext uri="{FF2B5EF4-FFF2-40B4-BE49-F238E27FC236}">
                <a16:creationId xmlns:a16="http://schemas.microsoft.com/office/drawing/2014/main" id="{3B16D07A-E322-4A2C-A3B8-104670E7B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350" y="3961719"/>
            <a:ext cx="105317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yli 1000 henkilöä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ectangle 42">
            <a:extLst>
              <a:ext uri="{FF2B5EF4-FFF2-40B4-BE49-F238E27FC236}">
                <a16:creationId xmlns:a16="http://schemas.microsoft.com/office/drawing/2014/main" id="{CF58B508-D264-42D9-B71A-FC64FCCD1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345" y="3469594"/>
            <a:ext cx="116217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500-1000 henkilöä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43">
            <a:extLst>
              <a:ext uri="{FF2B5EF4-FFF2-40B4-BE49-F238E27FC236}">
                <a16:creationId xmlns:a16="http://schemas.microsoft.com/office/drawing/2014/main" id="{375C9620-FCA4-4A8F-96B8-4B88E2E85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893" y="2977469"/>
            <a:ext cx="108363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250-499 henkilöä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Rectangle 44">
            <a:extLst>
              <a:ext uri="{FF2B5EF4-FFF2-40B4-BE49-F238E27FC236}">
                <a16:creationId xmlns:a16="http://schemas.microsoft.com/office/drawing/2014/main" id="{51FF548D-5423-425A-875B-3C5370D56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195" y="2485344"/>
            <a:ext cx="49532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alle 250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Rectangle 45">
            <a:extLst>
              <a:ext uri="{FF2B5EF4-FFF2-40B4-BE49-F238E27FC236}">
                <a16:creationId xmlns:a16="http://schemas.microsoft.com/office/drawing/2014/main" id="{A06C987E-A0BD-4469-8304-952D782F9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0214" y="1497919"/>
            <a:ext cx="37830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Kaikki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Tekstiruutu 106">
            <a:extLst>
              <a:ext uri="{FF2B5EF4-FFF2-40B4-BE49-F238E27FC236}">
                <a16:creationId xmlns:a16="http://schemas.microsoft.com/office/drawing/2014/main" id="{A87AF9B6-D969-44B6-8B93-AE51F62E4045}"/>
              </a:ext>
            </a:extLst>
          </p:cNvPr>
          <p:cNvSpPr txBox="1"/>
          <p:nvPr/>
        </p:nvSpPr>
        <p:spPr>
          <a:xfrm>
            <a:off x="6518812" y="1646314"/>
            <a:ext cx="191499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050" dirty="0"/>
              <a:t>Hyödynnämme jo nyt</a:t>
            </a:r>
          </a:p>
          <a:p>
            <a:endParaRPr lang="fi-FI" sz="1050" dirty="0"/>
          </a:p>
          <a:p>
            <a:r>
              <a:rPr lang="fi-FI" sz="1050" dirty="0"/>
              <a:t>Olemme kokeiluasteella ja aiomme investoida seuraavien 12 kuukauden aikana</a:t>
            </a:r>
          </a:p>
          <a:p>
            <a:endParaRPr lang="fi-FI" sz="1050" dirty="0"/>
          </a:p>
          <a:p>
            <a:r>
              <a:rPr lang="fi-FI" sz="1050" dirty="0"/>
              <a:t>Asia on strategiassamme ja aiomme investoida 2-3 vuoden aikana</a:t>
            </a:r>
          </a:p>
          <a:p>
            <a:endParaRPr lang="fi-FI" sz="1050" dirty="0"/>
          </a:p>
          <a:p>
            <a:r>
              <a:rPr lang="fi-FI" sz="1050" dirty="0"/>
              <a:t>Asia on seurannassamme, mutta toimenpiteitä ei ole vielä suunniteltu</a:t>
            </a:r>
          </a:p>
          <a:p>
            <a:endParaRPr lang="fi-FI" sz="1050" dirty="0"/>
          </a:p>
          <a:p>
            <a:r>
              <a:rPr lang="fi-FI" sz="1050" dirty="0"/>
              <a:t>Ei kiinnostusta</a:t>
            </a:r>
          </a:p>
        </p:txBody>
      </p:sp>
    </p:spTree>
    <p:extLst>
      <p:ext uri="{BB962C8B-B14F-4D97-AF65-F5344CB8AC3E}">
        <p14:creationId xmlns:p14="http://schemas.microsoft.com/office/powerpoint/2010/main" val="2544055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F95D7772-155B-4101-A17D-A136D5C3A0C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fi-FI" sz="1400" dirty="0"/>
              <a:t>Tietoturva ja luotettavuus koetaan privaattiverkkojen tärkeimmiksi hyödyiksi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97E2147-3D54-47CA-91F0-54FB38563EB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2AFCC26-B0D6-BD45-9A90-8179F764728C}" type="datetime1">
              <a:rPr lang="fi-FI" smtClean="0"/>
              <a:t>15.9.2020</a:t>
            </a:fld>
            <a:endParaRPr lang="en-US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143C61D-DE05-45B3-BD58-837A2D4D5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F6C318B-F425-6B4F-AE81-D8F8ED9245B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B88164-D234-4AC9-8553-104EDFB1F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Prior Konsultointi Oy</a:t>
            </a:r>
            <a:endParaRPr lang="en-US" dirty="0"/>
          </a:p>
        </p:txBody>
      </p:sp>
      <p:sp>
        <p:nvSpPr>
          <p:cNvPr id="9" name="Rectangle 79">
            <a:extLst>
              <a:ext uri="{FF2B5EF4-FFF2-40B4-BE49-F238E27FC236}">
                <a16:creationId xmlns:a16="http://schemas.microsoft.com/office/drawing/2014/main" id="{A75BF0F2-B981-49DA-A896-D3DA63145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889" y="2325401"/>
            <a:ext cx="108000" cy="108000"/>
          </a:xfrm>
          <a:prstGeom prst="rect">
            <a:avLst/>
          </a:prstGeom>
          <a:solidFill>
            <a:srgbClr val="247C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11" name="Rectangle 80">
            <a:extLst>
              <a:ext uri="{FF2B5EF4-FFF2-40B4-BE49-F238E27FC236}">
                <a16:creationId xmlns:a16="http://schemas.microsoft.com/office/drawing/2014/main" id="{718ED82F-D359-49F9-90C5-ABF74F787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867" y="2308519"/>
            <a:ext cx="86882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Erittäin tärkeä</a:t>
            </a:r>
          </a:p>
        </p:txBody>
      </p:sp>
      <p:sp>
        <p:nvSpPr>
          <p:cNvPr id="13" name="Rectangle 81">
            <a:extLst>
              <a:ext uri="{FF2B5EF4-FFF2-40B4-BE49-F238E27FC236}">
                <a16:creationId xmlns:a16="http://schemas.microsoft.com/office/drawing/2014/main" id="{BBC884F2-E702-4EFC-9939-D00B05D77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889" y="2590998"/>
            <a:ext cx="108000" cy="108000"/>
          </a:xfrm>
          <a:prstGeom prst="rect">
            <a:avLst/>
          </a:prstGeom>
          <a:solidFill>
            <a:srgbClr val="75D7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15" name="Rectangle 82">
            <a:extLst>
              <a:ext uri="{FF2B5EF4-FFF2-40B4-BE49-F238E27FC236}">
                <a16:creationId xmlns:a16="http://schemas.microsoft.com/office/drawing/2014/main" id="{B9E52548-3495-481E-AD93-BB5D7228E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867" y="2569531"/>
            <a:ext cx="43922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altLang="fi-FI" sz="1100" dirty="0"/>
              <a:t>Tärkeä</a:t>
            </a:r>
            <a:endParaRPr kumimoji="0" lang="fi-FI" altLang="fi-FI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83">
            <a:extLst>
              <a:ext uri="{FF2B5EF4-FFF2-40B4-BE49-F238E27FC236}">
                <a16:creationId xmlns:a16="http://schemas.microsoft.com/office/drawing/2014/main" id="{219A3408-38E8-4821-AEC1-0C143A173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889" y="2856595"/>
            <a:ext cx="108000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19" name="Rectangle 84">
            <a:extLst>
              <a:ext uri="{FF2B5EF4-FFF2-40B4-BE49-F238E27FC236}">
                <a16:creationId xmlns:a16="http://schemas.microsoft.com/office/drawing/2014/main" id="{80537717-7CE3-4236-893D-F42EFCEA4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867" y="2830543"/>
            <a:ext cx="161341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Kohtalaisen tärkeä</a:t>
            </a:r>
          </a:p>
        </p:txBody>
      </p:sp>
      <p:sp>
        <p:nvSpPr>
          <p:cNvPr id="21" name="Rectangle 85">
            <a:extLst>
              <a:ext uri="{FF2B5EF4-FFF2-40B4-BE49-F238E27FC236}">
                <a16:creationId xmlns:a16="http://schemas.microsoft.com/office/drawing/2014/main" id="{639603C9-F030-4571-A182-280B6DAD1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889" y="3122191"/>
            <a:ext cx="108000" cy="108000"/>
          </a:xfrm>
          <a:prstGeom prst="rect">
            <a:avLst/>
          </a:prstGeom>
          <a:solidFill>
            <a:srgbClr val="E92C6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100"/>
          </a:p>
        </p:txBody>
      </p:sp>
      <p:sp>
        <p:nvSpPr>
          <p:cNvPr id="23" name="Rectangle 86">
            <a:extLst>
              <a:ext uri="{FF2B5EF4-FFF2-40B4-BE49-F238E27FC236}">
                <a16:creationId xmlns:a16="http://schemas.microsoft.com/office/drawing/2014/main" id="{D5A447B9-C9D3-4568-9D2D-2FBA6AA33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867" y="3091554"/>
            <a:ext cx="149079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Ei kovin/lainkaan tärkeä</a:t>
            </a:r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33ECAC44-059E-4146-B6FD-B26A323C78A9}"/>
              </a:ext>
            </a:extLst>
          </p:cNvPr>
          <p:cNvSpPr txBox="1"/>
          <p:nvPr/>
        </p:nvSpPr>
        <p:spPr>
          <a:xfrm>
            <a:off x="323153" y="585009"/>
            <a:ext cx="67890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/>
              <a:t>Kuinka tärkeitä seuraavat räätälöidyn privaattiverkon hyödyt ovat? (kysytty, jos privaattiverkko vähintään kohtalaisen kiinnostava) </a:t>
            </a: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BAD1FD3F-7143-47AE-B432-6191678E529C}"/>
              </a:ext>
            </a:extLst>
          </p:cNvPr>
          <p:cNvSpPr>
            <a:spLocks noEditPoints="1"/>
          </p:cNvSpPr>
          <p:nvPr/>
        </p:nvSpPr>
        <p:spPr bwMode="auto">
          <a:xfrm>
            <a:off x="3962400" y="1616867"/>
            <a:ext cx="977900" cy="2078038"/>
          </a:xfrm>
          <a:custGeom>
            <a:avLst/>
            <a:gdLst>
              <a:gd name="T0" fmla="*/ 360 w 616"/>
              <a:gd name="T1" fmla="*/ 1309 h 1309"/>
              <a:gd name="T2" fmla="*/ 0 w 616"/>
              <a:gd name="T3" fmla="*/ 1309 h 1309"/>
              <a:gd name="T4" fmla="*/ 0 w 616"/>
              <a:gd name="T5" fmla="*/ 1097 h 1309"/>
              <a:gd name="T6" fmla="*/ 360 w 616"/>
              <a:gd name="T7" fmla="*/ 1097 h 1309"/>
              <a:gd name="T8" fmla="*/ 360 w 616"/>
              <a:gd name="T9" fmla="*/ 1309 h 1309"/>
              <a:gd name="T10" fmla="*/ 402 w 616"/>
              <a:gd name="T11" fmla="*/ 1034 h 1309"/>
              <a:gd name="T12" fmla="*/ 0 w 616"/>
              <a:gd name="T13" fmla="*/ 1034 h 1309"/>
              <a:gd name="T14" fmla="*/ 0 w 616"/>
              <a:gd name="T15" fmla="*/ 823 h 1309"/>
              <a:gd name="T16" fmla="*/ 402 w 616"/>
              <a:gd name="T17" fmla="*/ 823 h 1309"/>
              <a:gd name="T18" fmla="*/ 402 w 616"/>
              <a:gd name="T19" fmla="*/ 1034 h 1309"/>
              <a:gd name="T20" fmla="*/ 402 w 616"/>
              <a:gd name="T21" fmla="*/ 760 h 1309"/>
              <a:gd name="T22" fmla="*/ 0 w 616"/>
              <a:gd name="T23" fmla="*/ 760 h 1309"/>
              <a:gd name="T24" fmla="*/ 0 w 616"/>
              <a:gd name="T25" fmla="*/ 548 h 1309"/>
              <a:gd name="T26" fmla="*/ 402 w 616"/>
              <a:gd name="T27" fmla="*/ 548 h 1309"/>
              <a:gd name="T28" fmla="*/ 402 w 616"/>
              <a:gd name="T29" fmla="*/ 760 h 1309"/>
              <a:gd name="T30" fmla="*/ 595 w 616"/>
              <a:gd name="T31" fmla="*/ 485 h 1309"/>
              <a:gd name="T32" fmla="*/ 0 w 616"/>
              <a:gd name="T33" fmla="*/ 485 h 1309"/>
              <a:gd name="T34" fmla="*/ 0 w 616"/>
              <a:gd name="T35" fmla="*/ 275 h 1309"/>
              <a:gd name="T36" fmla="*/ 595 w 616"/>
              <a:gd name="T37" fmla="*/ 275 h 1309"/>
              <a:gd name="T38" fmla="*/ 595 w 616"/>
              <a:gd name="T39" fmla="*/ 485 h 1309"/>
              <a:gd name="T40" fmla="*/ 616 w 616"/>
              <a:gd name="T41" fmla="*/ 211 h 1309"/>
              <a:gd name="T42" fmla="*/ 0 w 616"/>
              <a:gd name="T43" fmla="*/ 211 h 1309"/>
              <a:gd name="T44" fmla="*/ 0 w 616"/>
              <a:gd name="T45" fmla="*/ 0 h 1309"/>
              <a:gd name="T46" fmla="*/ 616 w 616"/>
              <a:gd name="T47" fmla="*/ 0 h 1309"/>
              <a:gd name="T48" fmla="*/ 616 w 616"/>
              <a:gd name="T49" fmla="*/ 211 h 1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16" h="1309">
                <a:moveTo>
                  <a:pt x="360" y="1309"/>
                </a:moveTo>
                <a:lnTo>
                  <a:pt x="0" y="1309"/>
                </a:lnTo>
                <a:lnTo>
                  <a:pt x="0" y="1097"/>
                </a:lnTo>
                <a:lnTo>
                  <a:pt x="360" y="1097"/>
                </a:lnTo>
                <a:lnTo>
                  <a:pt x="360" y="1309"/>
                </a:lnTo>
                <a:close/>
                <a:moveTo>
                  <a:pt x="402" y="1034"/>
                </a:moveTo>
                <a:lnTo>
                  <a:pt x="0" y="1034"/>
                </a:lnTo>
                <a:lnTo>
                  <a:pt x="0" y="823"/>
                </a:lnTo>
                <a:lnTo>
                  <a:pt x="402" y="823"/>
                </a:lnTo>
                <a:lnTo>
                  <a:pt x="402" y="1034"/>
                </a:lnTo>
                <a:close/>
                <a:moveTo>
                  <a:pt x="402" y="760"/>
                </a:moveTo>
                <a:lnTo>
                  <a:pt x="0" y="760"/>
                </a:lnTo>
                <a:lnTo>
                  <a:pt x="0" y="548"/>
                </a:lnTo>
                <a:lnTo>
                  <a:pt x="402" y="548"/>
                </a:lnTo>
                <a:lnTo>
                  <a:pt x="402" y="760"/>
                </a:lnTo>
                <a:close/>
                <a:moveTo>
                  <a:pt x="595" y="485"/>
                </a:moveTo>
                <a:lnTo>
                  <a:pt x="0" y="485"/>
                </a:lnTo>
                <a:lnTo>
                  <a:pt x="0" y="275"/>
                </a:lnTo>
                <a:lnTo>
                  <a:pt x="595" y="275"/>
                </a:lnTo>
                <a:lnTo>
                  <a:pt x="595" y="485"/>
                </a:lnTo>
                <a:close/>
                <a:moveTo>
                  <a:pt x="616" y="211"/>
                </a:moveTo>
                <a:lnTo>
                  <a:pt x="0" y="211"/>
                </a:lnTo>
                <a:lnTo>
                  <a:pt x="0" y="0"/>
                </a:lnTo>
                <a:lnTo>
                  <a:pt x="616" y="0"/>
                </a:lnTo>
                <a:lnTo>
                  <a:pt x="616" y="211"/>
                </a:lnTo>
                <a:close/>
              </a:path>
            </a:pathLst>
          </a:custGeom>
          <a:solidFill>
            <a:srgbClr val="1852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4A954EF6-5BC8-450F-8B80-2747BB644F44}"/>
              </a:ext>
            </a:extLst>
          </p:cNvPr>
          <p:cNvSpPr>
            <a:spLocks noEditPoints="1"/>
          </p:cNvSpPr>
          <p:nvPr/>
        </p:nvSpPr>
        <p:spPr bwMode="auto">
          <a:xfrm>
            <a:off x="4533900" y="1616867"/>
            <a:ext cx="1198563" cy="2078038"/>
          </a:xfrm>
          <a:custGeom>
            <a:avLst/>
            <a:gdLst>
              <a:gd name="T0" fmla="*/ 480 w 755"/>
              <a:gd name="T1" fmla="*/ 1309 h 1309"/>
              <a:gd name="T2" fmla="*/ 0 w 755"/>
              <a:gd name="T3" fmla="*/ 1309 h 1309"/>
              <a:gd name="T4" fmla="*/ 0 w 755"/>
              <a:gd name="T5" fmla="*/ 1097 h 1309"/>
              <a:gd name="T6" fmla="*/ 480 w 755"/>
              <a:gd name="T7" fmla="*/ 1097 h 1309"/>
              <a:gd name="T8" fmla="*/ 480 w 755"/>
              <a:gd name="T9" fmla="*/ 1309 h 1309"/>
              <a:gd name="T10" fmla="*/ 585 w 755"/>
              <a:gd name="T11" fmla="*/ 1034 h 1309"/>
              <a:gd name="T12" fmla="*/ 42 w 755"/>
              <a:gd name="T13" fmla="*/ 1034 h 1309"/>
              <a:gd name="T14" fmla="*/ 42 w 755"/>
              <a:gd name="T15" fmla="*/ 823 h 1309"/>
              <a:gd name="T16" fmla="*/ 585 w 755"/>
              <a:gd name="T17" fmla="*/ 823 h 1309"/>
              <a:gd name="T18" fmla="*/ 585 w 755"/>
              <a:gd name="T19" fmla="*/ 1034 h 1309"/>
              <a:gd name="T20" fmla="*/ 585 w 755"/>
              <a:gd name="T21" fmla="*/ 760 h 1309"/>
              <a:gd name="T22" fmla="*/ 42 w 755"/>
              <a:gd name="T23" fmla="*/ 760 h 1309"/>
              <a:gd name="T24" fmla="*/ 42 w 755"/>
              <a:gd name="T25" fmla="*/ 548 h 1309"/>
              <a:gd name="T26" fmla="*/ 585 w 755"/>
              <a:gd name="T27" fmla="*/ 548 h 1309"/>
              <a:gd name="T28" fmla="*/ 585 w 755"/>
              <a:gd name="T29" fmla="*/ 760 h 1309"/>
              <a:gd name="T30" fmla="*/ 755 w 755"/>
              <a:gd name="T31" fmla="*/ 485 h 1309"/>
              <a:gd name="T32" fmla="*/ 235 w 755"/>
              <a:gd name="T33" fmla="*/ 485 h 1309"/>
              <a:gd name="T34" fmla="*/ 235 w 755"/>
              <a:gd name="T35" fmla="*/ 275 h 1309"/>
              <a:gd name="T36" fmla="*/ 755 w 755"/>
              <a:gd name="T37" fmla="*/ 275 h 1309"/>
              <a:gd name="T38" fmla="*/ 755 w 755"/>
              <a:gd name="T39" fmla="*/ 485 h 1309"/>
              <a:gd name="T40" fmla="*/ 713 w 755"/>
              <a:gd name="T41" fmla="*/ 211 h 1309"/>
              <a:gd name="T42" fmla="*/ 256 w 755"/>
              <a:gd name="T43" fmla="*/ 211 h 1309"/>
              <a:gd name="T44" fmla="*/ 256 w 755"/>
              <a:gd name="T45" fmla="*/ 0 h 1309"/>
              <a:gd name="T46" fmla="*/ 713 w 755"/>
              <a:gd name="T47" fmla="*/ 0 h 1309"/>
              <a:gd name="T48" fmla="*/ 713 w 755"/>
              <a:gd name="T49" fmla="*/ 211 h 1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55" h="1309">
                <a:moveTo>
                  <a:pt x="480" y="1309"/>
                </a:moveTo>
                <a:lnTo>
                  <a:pt x="0" y="1309"/>
                </a:lnTo>
                <a:lnTo>
                  <a:pt x="0" y="1097"/>
                </a:lnTo>
                <a:lnTo>
                  <a:pt x="480" y="1097"/>
                </a:lnTo>
                <a:lnTo>
                  <a:pt x="480" y="1309"/>
                </a:lnTo>
                <a:close/>
                <a:moveTo>
                  <a:pt x="585" y="1034"/>
                </a:moveTo>
                <a:lnTo>
                  <a:pt x="42" y="1034"/>
                </a:lnTo>
                <a:lnTo>
                  <a:pt x="42" y="823"/>
                </a:lnTo>
                <a:lnTo>
                  <a:pt x="585" y="823"/>
                </a:lnTo>
                <a:lnTo>
                  <a:pt x="585" y="1034"/>
                </a:lnTo>
                <a:close/>
                <a:moveTo>
                  <a:pt x="585" y="760"/>
                </a:moveTo>
                <a:lnTo>
                  <a:pt x="42" y="760"/>
                </a:lnTo>
                <a:lnTo>
                  <a:pt x="42" y="548"/>
                </a:lnTo>
                <a:lnTo>
                  <a:pt x="585" y="548"/>
                </a:lnTo>
                <a:lnTo>
                  <a:pt x="585" y="760"/>
                </a:lnTo>
                <a:close/>
                <a:moveTo>
                  <a:pt x="755" y="485"/>
                </a:moveTo>
                <a:lnTo>
                  <a:pt x="235" y="485"/>
                </a:lnTo>
                <a:lnTo>
                  <a:pt x="235" y="275"/>
                </a:lnTo>
                <a:lnTo>
                  <a:pt x="755" y="275"/>
                </a:lnTo>
                <a:lnTo>
                  <a:pt x="755" y="485"/>
                </a:lnTo>
                <a:close/>
                <a:moveTo>
                  <a:pt x="713" y="211"/>
                </a:moveTo>
                <a:lnTo>
                  <a:pt x="256" y="211"/>
                </a:lnTo>
                <a:lnTo>
                  <a:pt x="256" y="0"/>
                </a:lnTo>
                <a:lnTo>
                  <a:pt x="713" y="0"/>
                </a:lnTo>
                <a:lnTo>
                  <a:pt x="713" y="211"/>
                </a:lnTo>
                <a:close/>
              </a:path>
            </a:pathLst>
          </a:custGeom>
          <a:solidFill>
            <a:srgbClr val="83CB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9">
            <a:extLst>
              <a:ext uri="{FF2B5EF4-FFF2-40B4-BE49-F238E27FC236}">
                <a16:creationId xmlns:a16="http://schemas.microsoft.com/office/drawing/2014/main" id="{38DA7127-185D-4934-89A5-CE78D24ADB70}"/>
              </a:ext>
            </a:extLst>
          </p:cNvPr>
          <p:cNvSpPr>
            <a:spLocks noEditPoints="1"/>
          </p:cNvSpPr>
          <p:nvPr/>
        </p:nvSpPr>
        <p:spPr bwMode="auto">
          <a:xfrm>
            <a:off x="5295900" y="1616867"/>
            <a:ext cx="520700" cy="2078038"/>
          </a:xfrm>
          <a:custGeom>
            <a:avLst/>
            <a:gdLst>
              <a:gd name="T0" fmla="*/ 273 w 328"/>
              <a:gd name="T1" fmla="*/ 1309 h 1309"/>
              <a:gd name="T2" fmla="*/ 0 w 328"/>
              <a:gd name="T3" fmla="*/ 1309 h 1309"/>
              <a:gd name="T4" fmla="*/ 0 w 328"/>
              <a:gd name="T5" fmla="*/ 1097 h 1309"/>
              <a:gd name="T6" fmla="*/ 273 w 328"/>
              <a:gd name="T7" fmla="*/ 1097 h 1309"/>
              <a:gd name="T8" fmla="*/ 273 w 328"/>
              <a:gd name="T9" fmla="*/ 1309 h 1309"/>
              <a:gd name="T10" fmla="*/ 318 w 328"/>
              <a:gd name="T11" fmla="*/ 1034 h 1309"/>
              <a:gd name="T12" fmla="*/ 105 w 328"/>
              <a:gd name="T13" fmla="*/ 1034 h 1309"/>
              <a:gd name="T14" fmla="*/ 105 w 328"/>
              <a:gd name="T15" fmla="*/ 823 h 1309"/>
              <a:gd name="T16" fmla="*/ 318 w 328"/>
              <a:gd name="T17" fmla="*/ 823 h 1309"/>
              <a:gd name="T18" fmla="*/ 318 w 328"/>
              <a:gd name="T19" fmla="*/ 1034 h 1309"/>
              <a:gd name="T20" fmla="*/ 318 w 328"/>
              <a:gd name="T21" fmla="*/ 760 h 1309"/>
              <a:gd name="T22" fmla="*/ 105 w 328"/>
              <a:gd name="T23" fmla="*/ 760 h 1309"/>
              <a:gd name="T24" fmla="*/ 105 w 328"/>
              <a:gd name="T25" fmla="*/ 548 h 1309"/>
              <a:gd name="T26" fmla="*/ 318 w 328"/>
              <a:gd name="T27" fmla="*/ 548 h 1309"/>
              <a:gd name="T28" fmla="*/ 318 w 328"/>
              <a:gd name="T29" fmla="*/ 760 h 1309"/>
              <a:gd name="T30" fmla="*/ 328 w 328"/>
              <a:gd name="T31" fmla="*/ 485 h 1309"/>
              <a:gd name="T32" fmla="*/ 275 w 328"/>
              <a:gd name="T33" fmla="*/ 485 h 1309"/>
              <a:gd name="T34" fmla="*/ 275 w 328"/>
              <a:gd name="T35" fmla="*/ 275 h 1309"/>
              <a:gd name="T36" fmla="*/ 328 w 328"/>
              <a:gd name="T37" fmla="*/ 275 h 1309"/>
              <a:gd name="T38" fmla="*/ 328 w 328"/>
              <a:gd name="T39" fmla="*/ 485 h 1309"/>
              <a:gd name="T40" fmla="*/ 308 w 328"/>
              <a:gd name="T41" fmla="*/ 211 h 1309"/>
              <a:gd name="T42" fmla="*/ 233 w 328"/>
              <a:gd name="T43" fmla="*/ 211 h 1309"/>
              <a:gd name="T44" fmla="*/ 233 w 328"/>
              <a:gd name="T45" fmla="*/ 0 h 1309"/>
              <a:gd name="T46" fmla="*/ 308 w 328"/>
              <a:gd name="T47" fmla="*/ 0 h 1309"/>
              <a:gd name="T48" fmla="*/ 308 w 328"/>
              <a:gd name="T49" fmla="*/ 211 h 1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28" h="1309">
                <a:moveTo>
                  <a:pt x="273" y="1309"/>
                </a:moveTo>
                <a:lnTo>
                  <a:pt x="0" y="1309"/>
                </a:lnTo>
                <a:lnTo>
                  <a:pt x="0" y="1097"/>
                </a:lnTo>
                <a:lnTo>
                  <a:pt x="273" y="1097"/>
                </a:lnTo>
                <a:lnTo>
                  <a:pt x="273" y="1309"/>
                </a:lnTo>
                <a:close/>
                <a:moveTo>
                  <a:pt x="318" y="1034"/>
                </a:moveTo>
                <a:lnTo>
                  <a:pt x="105" y="1034"/>
                </a:lnTo>
                <a:lnTo>
                  <a:pt x="105" y="823"/>
                </a:lnTo>
                <a:lnTo>
                  <a:pt x="318" y="823"/>
                </a:lnTo>
                <a:lnTo>
                  <a:pt x="318" y="1034"/>
                </a:lnTo>
                <a:close/>
                <a:moveTo>
                  <a:pt x="318" y="760"/>
                </a:moveTo>
                <a:lnTo>
                  <a:pt x="105" y="760"/>
                </a:lnTo>
                <a:lnTo>
                  <a:pt x="105" y="548"/>
                </a:lnTo>
                <a:lnTo>
                  <a:pt x="318" y="548"/>
                </a:lnTo>
                <a:lnTo>
                  <a:pt x="318" y="760"/>
                </a:lnTo>
                <a:close/>
                <a:moveTo>
                  <a:pt x="328" y="485"/>
                </a:moveTo>
                <a:lnTo>
                  <a:pt x="275" y="485"/>
                </a:lnTo>
                <a:lnTo>
                  <a:pt x="275" y="275"/>
                </a:lnTo>
                <a:lnTo>
                  <a:pt x="328" y="275"/>
                </a:lnTo>
                <a:lnTo>
                  <a:pt x="328" y="485"/>
                </a:lnTo>
                <a:close/>
                <a:moveTo>
                  <a:pt x="308" y="211"/>
                </a:moveTo>
                <a:lnTo>
                  <a:pt x="233" y="211"/>
                </a:lnTo>
                <a:lnTo>
                  <a:pt x="233" y="0"/>
                </a:lnTo>
                <a:lnTo>
                  <a:pt x="308" y="0"/>
                </a:lnTo>
                <a:lnTo>
                  <a:pt x="308" y="211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4" name="Freeform 10">
            <a:extLst>
              <a:ext uri="{FF2B5EF4-FFF2-40B4-BE49-F238E27FC236}">
                <a16:creationId xmlns:a16="http://schemas.microsoft.com/office/drawing/2014/main" id="{8BC195F7-AE70-4744-AB81-3F6AF1A3D606}"/>
              </a:ext>
            </a:extLst>
          </p:cNvPr>
          <p:cNvSpPr>
            <a:spLocks noEditPoints="1"/>
          </p:cNvSpPr>
          <p:nvPr/>
        </p:nvSpPr>
        <p:spPr bwMode="auto">
          <a:xfrm>
            <a:off x="5729287" y="1616867"/>
            <a:ext cx="87313" cy="2078038"/>
          </a:xfrm>
          <a:custGeom>
            <a:avLst/>
            <a:gdLst>
              <a:gd name="T0" fmla="*/ 55 w 55"/>
              <a:gd name="T1" fmla="*/ 1309 h 1309"/>
              <a:gd name="T2" fmla="*/ 0 w 55"/>
              <a:gd name="T3" fmla="*/ 1309 h 1309"/>
              <a:gd name="T4" fmla="*/ 0 w 55"/>
              <a:gd name="T5" fmla="*/ 1097 h 1309"/>
              <a:gd name="T6" fmla="*/ 55 w 55"/>
              <a:gd name="T7" fmla="*/ 1097 h 1309"/>
              <a:gd name="T8" fmla="*/ 55 w 55"/>
              <a:gd name="T9" fmla="*/ 1309 h 1309"/>
              <a:gd name="T10" fmla="*/ 55 w 55"/>
              <a:gd name="T11" fmla="*/ 1034 h 1309"/>
              <a:gd name="T12" fmla="*/ 45 w 55"/>
              <a:gd name="T13" fmla="*/ 1034 h 1309"/>
              <a:gd name="T14" fmla="*/ 45 w 55"/>
              <a:gd name="T15" fmla="*/ 823 h 1309"/>
              <a:gd name="T16" fmla="*/ 55 w 55"/>
              <a:gd name="T17" fmla="*/ 823 h 1309"/>
              <a:gd name="T18" fmla="*/ 55 w 55"/>
              <a:gd name="T19" fmla="*/ 1034 h 1309"/>
              <a:gd name="T20" fmla="*/ 55 w 55"/>
              <a:gd name="T21" fmla="*/ 760 h 1309"/>
              <a:gd name="T22" fmla="*/ 45 w 55"/>
              <a:gd name="T23" fmla="*/ 760 h 1309"/>
              <a:gd name="T24" fmla="*/ 45 w 55"/>
              <a:gd name="T25" fmla="*/ 548 h 1309"/>
              <a:gd name="T26" fmla="*/ 55 w 55"/>
              <a:gd name="T27" fmla="*/ 548 h 1309"/>
              <a:gd name="T28" fmla="*/ 55 w 55"/>
              <a:gd name="T29" fmla="*/ 760 h 1309"/>
              <a:gd name="T30" fmla="*/ 55 w 55"/>
              <a:gd name="T31" fmla="*/ 211 h 1309"/>
              <a:gd name="T32" fmla="*/ 35 w 55"/>
              <a:gd name="T33" fmla="*/ 211 h 1309"/>
              <a:gd name="T34" fmla="*/ 35 w 55"/>
              <a:gd name="T35" fmla="*/ 0 h 1309"/>
              <a:gd name="T36" fmla="*/ 55 w 55"/>
              <a:gd name="T37" fmla="*/ 0 h 1309"/>
              <a:gd name="T38" fmla="*/ 55 w 55"/>
              <a:gd name="T39" fmla="*/ 211 h 1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5" h="1309">
                <a:moveTo>
                  <a:pt x="55" y="1309"/>
                </a:moveTo>
                <a:lnTo>
                  <a:pt x="0" y="1309"/>
                </a:lnTo>
                <a:lnTo>
                  <a:pt x="0" y="1097"/>
                </a:lnTo>
                <a:lnTo>
                  <a:pt x="55" y="1097"/>
                </a:lnTo>
                <a:lnTo>
                  <a:pt x="55" y="1309"/>
                </a:lnTo>
                <a:close/>
                <a:moveTo>
                  <a:pt x="55" y="1034"/>
                </a:moveTo>
                <a:lnTo>
                  <a:pt x="45" y="1034"/>
                </a:lnTo>
                <a:lnTo>
                  <a:pt x="45" y="823"/>
                </a:lnTo>
                <a:lnTo>
                  <a:pt x="55" y="823"/>
                </a:lnTo>
                <a:lnTo>
                  <a:pt x="55" y="1034"/>
                </a:lnTo>
                <a:close/>
                <a:moveTo>
                  <a:pt x="55" y="760"/>
                </a:moveTo>
                <a:lnTo>
                  <a:pt x="45" y="760"/>
                </a:lnTo>
                <a:lnTo>
                  <a:pt x="45" y="548"/>
                </a:lnTo>
                <a:lnTo>
                  <a:pt x="55" y="548"/>
                </a:lnTo>
                <a:lnTo>
                  <a:pt x="55" y="760"/>
                </a:lnTo>
                <a:close/>
                <a:moveTo>
                  <a:pt x="55" y="211"/>
                </a:moveTo>
                <a:lnTo>
                  <a:pt x="35" y="211"/>
                </a:lnTo>
                <a:lnTo>
                  <a:pt x="35" y="0"/>
                </a:lnTo>
                <a:lnTo>
                  <a:pt x="55" y="0"/>
                </a:lnTo>
                <a:lnTo>
                  <a:pt x="55" y="211"/>
                </a:lnTo>
                <a:close/>
              </a:path>
            </a:pathLst>
          </a:custGeom>
          <a:solidFill>
            <a:srgbClr val="E92C6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D61872F8-8D0C-4BBC-B474-B8BD6EAC5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2587" y="3472654"/>
            <a:ext cx="1587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31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8F4C1B6C-A807-4736-AF10-39B306128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7512" y="3037679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35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id="{B7B0ECA9-BB7F-4A62-8238-A0B9182BF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7512" y="2604292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35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A3F5DEF2-D5F2-4368-82EA-B095DBAD8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912" y="2166142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51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id="{EA742E89-2B8D-4648-BB12-26714CECE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7" y="1731167"/>
            <a:ext cx="1603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53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7C046C48-5E78-4B0A-B11D-050442DE3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3472654"/>
            <a:ext cx="1587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41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18">
            <a:extLst>
              <a:ext uri="{FF2B5EF4-FFF2-40B4-BE49-F238E27FC236}">
                <a16:creationId xmlns:a16="http://schemas.microsoft.com/office/drawing/2014/main" id="{71B66A42-4BB9-44CB-A6E7-42C6F3A98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00" y="3037679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46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19">
            <a:extLst>
              <a:ext uri="{FF2B5EF4-FFF2-40B4-BE49-F238E27FC236}">
                <a16:creationId xmlns:a16="http://schemas.microsoft.com/office/drawing/2014/main" id="{D6A5C9D5-9E93-4087-96AE-C196A1A3C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00" y="2604292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46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20">
            <a:extLst>
              <a:ext uri="{FF2B5EF4-FFF2-40B4-BE49-F238E27FC236}">
                <a16:creationId xmlns:a16="http://schemas.microsoft.com/office/drawing/2014/main" id="{4D40FA18-E786-4F4A-BBE0-191C0C10E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5737" y="2166142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44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21">
            <a:extLst>
              <a:ext uri="{FF2B5EF4-FFF2-40B4-BE49-F238E27FC236}">
                <a16:creationId xmlns:a16="http://schemas.microsoft.com/office/drawing/2014/main" id="{E3D228D3-0AD5-487E-9D59-4A9C059ED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1731167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39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22">
            <a:extLst>
              <a:ext uri="{FF2B5EF4-FFF2-40B4-BE49-F238E27FC236}">
                <a16:creationId xmlns:a16="http://schemas.microsoft.com/office/drawing/2014/main" id="{AF0A28C1-82BB-433A-AA18-AF8A57242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412" y="3472654"/>
            <a:ext cx="15875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23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23">
            <a:extLst>
              <a:ext uri="{FF2B5EF4-FFF2-40B4-BE49-F238E27FC236}">
                <a16:creationId xmlns:a16="http://schemas.microsoft.com/office/drawing/2014/main" id="{012C4AD1-C575-4A3E-AA5C-E3F51C050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3037679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18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24">
            <a:extLst>
              <a:ext uri="{FF2B5EF4-FFF2-40B4-BE49-F238E27FC236}">
                <a16:creationId xmlns:a16="http://schemas.microsoft.com/office/drawing/2014/main" id="{C2F33547-9584-49F5-8FF0-1FD266EE5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75" y="2604292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18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25">
            <a:extLst>
              <a:ext uri="{FF2B5EF4-FFF2-40B4-BE49-F238E27FC236}">
                <a16:creationId xmlns:a16="http://schemas.microsoft.com/office/drawing/2014/main" id="{6AB3603A-3784-44E7-B17B-9C5036F6C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337" y="2166142"/>
            <a:ext cx="1016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5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26">
            <a:extLst>
              <a:ext uri="{FF2B5EF4-FFF2-40B4-BE49-F238E27FC236}">
                <a16:creationId xmlns:a16="http://schemas.microsoft.com/office/drawing/2014/main" id="{A96EB3D8-EBF4-4896-BF9F-6D775EB77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37" y="1731167"/>
            <a:ext cx="1016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6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27">
            <a:extLst>
              <a:ext uri="{FF2B5EF4-FFF2-40B4-BE49-F238E27FC236}">
                <a16:creationId xmlns:a16="http://schemas.microsoft.com/office/drawing/2014/main" id="{DB364B44-522A-4212-B7DC-10574E720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50" y="3472654"/>
            <a:ext cx="10160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5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28">
            <a:extLst>
              <a:ext uri="{FF2B5EF4-FFF2-40B4-BE49-F238E27FC236}">
                <a16:creationId xmlns:a16="http://schemas.microsoft.com/office/drawing/2014/main" id="{89B9131B-77A7-483D-A90B-4F4C38B4E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262" y="3037679"/>
            <a:ext cx="1016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29">
            <a:extLst>
              <a:ext uri="{FF2B5EF4-FFF2-40B4-BE49-F238E27FC236}">
                <a16:creationId xmlns:a16="http://schemas.microsoft.com/office/drawing/2014/main" id="{D5FFD591-DA36-4DB4-A449-AEDC69DB6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3262" y="2604292"/>
            <a:ext cx="1016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30">
            <a:extLst>
              <a:ext uri="{FF2B5EF4-FFF2-40B4-BE49-F238E27FC236}">
                <a16:creationId xmlns:a16="http://schemas.microsoft.com/office/drawing/2014/main" id="{B16B5059-CA0D-4D5E-843B-12CF45E5A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166142"/>
            <a:ext cx="1016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31">
            <a:extLst>
              <a:ext uri="{FF2B5EF4-FFF2-40B4-BE49-F238E27FC236}">
                <a16:creationId xmlns:a16="http://schemas.microsoft.com/office/drawing/2014/main" id="{3363C643-52B8-4333-8B0D-A76C37FED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3737" y="1731167"/>
            <a:ext cx="1016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8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2</a:t>
            </a:r>
            <a:endParaRPr kumimoji="0" lang="fi-FI" altLang="fi-F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35">
            <a:extLst>
              <a:ext uri="{FF2B5EF4-FFF2-40B4-BE49-F238E27FC236}">
                <a16:creationId xmlns:a16="http://schemas.microsoft.com/office/drawing/2014/main" id="{A58A7D6E-EA80-4C53-9F63-7466463D6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654" y="3351709"/>
            <a:ext cx="27963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Samat laitteet toimivat sekä privaattiverkossa että julkisessa verkossa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36">
            <a:extLst>
              <a:ext uri="{FF2B5EF4-FFF2-40B4-BE49-F238E27FC236}">
                <a16:creationId xmlns:a16="http://schemas.microsoft.com/office/drawing/2014/main" id="{1C153BE7-74A2-4F3D-A26A-06B1B1802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378" y="2915147"/>
            <a:ext cx="26416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Kapasiteetin varmistaminen paljon kaistaa vaativalle sovellukselle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37">
            <a:extLst>
              <a:ext uri="{FF2B5EF4-FFF2-40B4-BE49-F238E27FC236}">
                <a16:creationId xmlns:a16="http://schemas.microsoft.com/office/drawing/2014/main" id="{BB51BE9C-F839-470D-973D-E2EA05FE6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979" y="2480172"/>
            <a:ext cx="209807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Nopeuden varmistaminen viivekriittisille sovelluksille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38">
            <a:extLst>
              <a:ext uri="{FF2B5EF4-FFF2-40B4-BE49-F238E27FC236}">
                <a16:creationId xmlns:a16="http://schemas.microsoft.com/office/drawing/2014/main" id="{AA88DA5F-6C2D-42D0-9F0C-0501CCC05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8647" y="2042022"/>
            <a:ext cx="100040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Luotettavuus</a:t>
            </a:r>
            <a:endParaRPr kumimoji="0" lang="fi-FI" altLang="fi-FI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39">
            <a:extLst>
              <a:ext uri="{FF2B5EF4-FFF2-40B4-BE49-F238E27FC236}">
                <a16:creationId xmlns:a16="http://schemas.microsoft.com/office/drawing/2014/main" id="{7B6072F3-B931-4645-87E8-75C8BF1ED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401" y="1608634"/>
            <a:ext cx="77765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Tietoturva</a:t>
            </a:r>
            <a:endParaRPr kumimoji="0" lang="fi-FI" altLang="fi-FI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/>
              <a:t>PRIOR KONSULTOINTI OY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err="1"/>
              <a:t>Annankatu</a:t>
            </a:r>
            <a:r>
              <a:rPr lang="en-US" sz="1500"/>
              <a:t> 16 B, 00120 Helsinki</a:t>
            </a:r>
          </a:p>
          <a:p>
            <a:pPr>
              <a:tabLst>
                <a:tab pos="3465513" algn="l"/>
              </a:tabLst>
            </a:pPr>
            <a:r>
              <a:rPr lang="en-US" sz="1500" err="1"/>
              <a:t>www.prior.fi</a:t>
            </a:r>
            <a:endParaRPr lang="en-US" sz="15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64FEE-CCFE-BB45-AE9F-1CEA483060CD}" type="datetime1">
              <a:rPr lang="fi-FI" smtClean="0"/>
              <a:t>15.9.2020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Prior </a:t>
            </a:r>
            <a:r>
              <a:rPr lang="en-US" dirty="0" err="1"/>
              <a:t>Konsultointi</a:t>
            </a:r>
            <a:r>
              <a:rPr lang="en-US" dirty="0"/>
              <a:t> Oy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05D7-2D84-4541-9EBE-A17A650C549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332" y="1201377"/>
            <a:ext cx="2290173" cy="87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6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757C8F"/>
      </a:dk2>
      <a:lt2>
        <a:srgbClr val="D6F4C9"/>
      </a:lt2>
      <a:accent1>
        <a:srgbClr val="F280A8"/>
      </a:accent1>
      <a:accent2>
        <a:srgbClr val="F7B3CB"/>
      </a:accent2>
      <a:accent3>
        <a:srgbClr val="30A560"/>
      </a:accent3>
      <a:accent4>
        <a:srgbClr val="83CB9C"/>
      </a:accent4>
      <a:accent5>
        <a:srgbClr val="FFA810"/>
      </a:accent5>
      <a:accent6>
        <a:srgbClr val="FFCB70"/>
      </a:accent6>
      <a:hlink>
        <a:srgbClr val="30A560"/>
      </a:hlink>
      <a:folHlink>
        <a:srgbClr val="757C8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DB0BBF12ADFD46A2A6DE27BAA87069" ma:contentTypeVersion="13" ma:contentTypeDescription="Create a new document." ma:contentTypeScope="" ma:versionID="b732ae3dc6c420fd2898622c134d3bd5">
  <xsd:schema xmlns:xsd="http://www.w3.org/2001/XMLSchema" xmlns:xs="http://www.w3.org/2001/XMLSchema" xmlns:p="http://schemas.microsoft.com/office/2006/metadata/properties" xmlns:ns3="6f2f7b07-d90d-439b-956e-04d371ee8e72" xmlns:ns4="aa0e3576-9c30-4e41-8307-ecd34ad2c474" targetNamespace="http://schemas.microsoft.com/office/2006/metadata/properties" ma:root="true" ma:fieldsID="395f21414ce8661652134f14a8d7d177" ns3:_="" ns4:_="">
    <xsd:import namespace="6f2f7b07-d90d-439b-956e-04d371ee8e72"/>
    <xsd:import namespace="aa0e3576-9c30-4e41-8307-ecd34ad2c4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f7b07-d90d-439b-956e-04d371ee8e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e3576-9c30-4e41-8307-ecd34ad2c47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1CD935-13E9-49E8-A711-F0016BF1FB9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C78DEF-63B9-484A-8DF6-F4F388312A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2f7b07-d90d-439b-956e-04d371ee8e72"/>
    <ds:schemaRef ds:uri="aa0e3576-9c30-4e41-8307-ecd34ad2c4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49FE44-CC2E-43BD-A30B-26E079312F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20619</TotalTime>
  <Words>455</Words>
  <Application>Microsoft Office PowerPoint</Application>
  <PresentationFormat>On-screen Show (16:9)</PresentationFormat>
  <Paragraphs>178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Office Theme</vt:lpstr>
      <vt:lpstr>Privaattiverkot suomalaisten yritysten silmin</vt:lpstr>
      <vt:lpstr>PowerPoint Presentation</vt:lpstr>
      <vt:lpstr>Privaattiverkot</vt:lpstr>
      <vt:lpstr>PowerPoint Presentation</vt:lpstr>
      <vt:lpstr>PowerPoint Presentation</vt:lpstr>
      <vt:lpstr>PowerPoint Presentation</vt:lpstr>
      <vt:lpstr>PowerPoint Presentation</vt:lpstr>
      <vt:lpstr>PRIOR KONSULTOINTI OY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Kanerva Karpo</dc:creator>
  <cp:lastModifiedBy>Tuominen Aleksi</cp:lastModifiedBy>
  <cp:revision>907</cp:revision>
  <cp:lastPrinted>2017-09-19T11:53:15Z</cp:lastPrinted>
  <dcterms:created xsi:type="dcterms:W3CDTF">2016-05-30T09:35:52Z</dcterms:created>
  <dcterms:modified xsi:type="dcterms:W3CDTF">2020-09-15T12:17:20Z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0x01010084DB0BBF12ADFD46A2A6DE27BAA87069</vt:lpwstr>
  </property>
  <property fmtid="{D5CDD505-2E9C-101B-9397-08002B2CF9AE}" pid="3" name="AuthorIds_UIVersion_1024">
    <vt:lpwstr>12</vt:lpwstr>
  </property>
  <property fmtid="{D5CDD505-2E9C-101B-9397-08002B2CF9AE}" pid="4" name="MSIP_Label_86f2337d-3b8f-4f73-80eb-e1c6c49c36db_Enabled">
    <vt:lpwstr>True</vt:lpwstr>
  </property>
  <property fmtid="{D5CDD505-2E9C-101B-9397-08002B2CF9AE}" pid="5" name="MSIP_Label_86f2337d-3b8f-4f73-80eb-e1c6c49c36db_SiteId">
    <vt:lpwstr>bc70102e-bcef-408c-8acb-2ab01f1517ab</vt:lpwstr>
  </property>
  <property fmtid="{D5CDD505-2E9C-101B-9397-08002B2CF9AE}" pid="6" name="MSIP_Label_86f2337d-3b8f-4f73-80eb-e1c6c49c36db_Owner">
    <vt:lpwstr>aleksi.tuominen@elisa.fi</vt:lpwstr>
  </property>
  <property fmtid="{D5CDD505-2E9C-101B-9397-08002B2CF9AE}" pid="7" name="MSIP_Label_86f2337d-3b8f-4f73-80eb-e1c6c49c36db_SetDate">
    <vt:lpwstr>2020-09-09T10:28:22.0756965Z</vt:lpwstr>
  </property>
  <property fmtid="{D5CDD505-2E9C-101B-9397-08002B2CF9AE}" pid="8" name="MSIP_Label_86f2337d-3b8f-4f73-80eb-e1c6c49c36db_Name">
    <vt:lpwstr>For Internal Use Only</vt:lpwstr>
  </property>
  <property fmtid="{D5CDD505-2E9C-101B-9397-08002B2CF9AE}" pid="9" name="MSIP_Label_86f2337d-3b8f-4f73-80eb-e1c6c49c36db_Application">
    <vt:lpwstr>Microsoft Azure Information Protection</vt:lpwstr>
  </property>
  <property fmtid="{D5CDD505-2E9C-101B-9397-08002B2CF9AE}" pid="10" name="MSIP_Label_86f2337d-3b8f-4f73-80eb-e1c6c49c36db_ActionId">
    <vt:lpwstr>44983895-e9e2-4c4b-ba09-63124651297a</vt:lpwstr>
  </property>
  <property fmtid="{D5CDD505-2E9C-101B-9397-08002B2CF9AE}" pid="11" name="MSIP_Label_86f2337d-3b8f-4f73-80eb-e1c6c49c36db_Extended_MSFT_Method">
    <vt:lpwstr>Automatic</vt:lpwstr>
  </property>
  <property fmtid="{D5CDD505-2E9C-101B-9397-08002B2CF9AE}" pid="12" name="Sensitivity">
    <vt:lpwstr>For Internal Use Only</vt:lpwstr>
  </property>
</Properties>
</file>