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94" r:id="rId3"/>
    <p:sldId id="302" r:id="rId4"/>
    <p:sldId id="303" r:id="rId5"/>
    <p:sldId id="304" r:id="rId6"/>
    <p:sldId id="310" r:id="rId7"/>
    <p:sldId id="296" r:id="rId8"/>
    <p:sldId id="297" r:id="rId9"/>
    <p:sldId id="298" r:id="rId10"/>
    <p:sldId id="299" r:id="rId11"/>
    <p:sldId id="300" r:id="rId12"/>
    <p:sldId id="301" r:id="rId13"/>
    <p:sldId id="308" r:id="rId14"/>
    <p:sldId id="276" r:id="rId15"/>
    <p:sldId id="262" r:id="rId16"/>
    <p:sldId id="263" r:id="rId17"/>
    <p:sldId id="264" r:id="rId18"/>
    <p:sldId id="265" r:id="rId19"/>
    <p:sldId id="313" r:id="rId20"/>
    <p:sldId id="295" r:id="rId21"/>
    <p:sldId id="266" r:id="rId22"/>
    <p:sldId id="267" r:id="rId23"/>
    <p:sldId id="268" r:id="rId24"/>
    <p:sldId id="269" r:id="rId25"/>
    <p:sldId id="272" r:id="rId26"/>
    <p:sldId id="273" r:id="rId27"/>
    <p:sldId id="274" r:id="rId28"/>
    <p:sldId id="275" r:id="rId29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0909" autoAdjust="0"/>
  </p:normalViewPr>
  <p:slideViewPr>
    <p:cSldViewPr showGuides="1">
      <p:cViewPr varScale="1">
        <p:scale>
          <a:sx n="109" d="100"/>
          <a:sy n="109" d="100"/>
        </p:scale>
        <p:origin x="432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26204414573031E-2"/>
          <c:y val="4.0806818849189318E-2"/>
          <c:w val="0.91112604681509024"/>
          <c:h val="0.63694930587241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Kyllä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Taul1!$B$2:$G$2</c:f>
              <c:numCache>
                <c:formatCode>0.0\ %</c:formatCode>
                <c:ptCount val="6"/>
                <c:pt idx="0">
                  <c:v>0.78971962616822433</c:v>
                </c:pt>
                <c:pt idx="1">
                  <c:v>0.48456057007125891</c:v>
                </c:pt>
                <c:pt idx="2">
                  <c:v>0.50417827298050144</c:v>
                </c:pt>
                <c:pt idx="3">
                  <c:v>0.71014492753623193</c:v>
                </c:pt>
                <c:pt idx="4">
                  <c:v>0.61363636363636365</c:v>
                </c:pt>
                <c:pt idx="5">
                  <c:v>0.53703703703703709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0F-422F-8716-6ABD2BF82DE6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Taul1!$B$3:$G$3</c:f>
              <c:numCache>
                <c:formatCode>0.0\ %</c:formatCode>
                <c:ptCount val="6"/>
                <c:pt idx="0">
                  <c:v>0.18457943925233644</c:v>
                </c:pt>
                <c:pt idx="1">
                  <c:v>0.49406175771971494</c:v>
                </c:pt>
                <c:pt idx="2">
                  <c:v>0.47910863509749302</c:v>
                </c:pt>
                <c:pt idx="3">
                  <c:v>0.28985507246376813</c:v>
                </c:pt>
                <c:pt idx="4">
                  <c:v>0.36363636363636365</c:v>
                </c:pt>
                <c:pt idx="5">
                  <c:v>0.42592592592592593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0F-422F-8716-6ABD2BF82DE6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Osassa toimipaikkoja kyllä, osassa ei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Taul1!$B$4:$G$4</c:f>
              <c:numCache>
                <c:formatCode>0.0\ %</c:formatCode>
                <c:ptCount val="6"/>
                <c:pt idx="0">
                  <c:v>2.5700934579439252E-2</c:v>
                </c:pt>
                <c:pt idx="1">
                  <c:v>2.1377672209026127E-2</c:v>
                </c:pt>
                <c:pt idx="2">
                  <c:v>1.6713091922005572E-2</c:v>
                </c:pt>
                <c:pt idx="3">
                  <c:v>0</c:v>
                </c:pt>
                <c:pt idx="4">
                  <c:v>2.2727272727272728E-2</c:v>
                </c:pt>
                <c:pt idx="5">
                  <c:v>3.7037037037037035E-2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0F-422F-8716-6ABD2BF82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603373641858901E-2"/>
          <c:y val="0.86200515456931559"/>
          <c:w val="0.9868831946517469"/>
          <c:h val="0.137994845430684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Kyllä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Taul1!$B$2:$G$2</c:f>
              <c:numCache>
                <c:formatCode>0.0\ %</c:formatCode>
                <c:ptCount val="6"/>
                <c:pt idx="0">
                  <c:v>0.7289719626168224</c:v>
                </c:pt>
                <c:pt idx="1">
                  <c:v>0.60807600950118768</c:v>
                </c:pt>
                <c:pt idx="2">
                  <c:v>0.63788300835654599</c:v>
                </c:pt>
                <c:pt idx="3">
                  <c:v>0.75362318840579712</c:v>
                </c:pt>
                <c:pt idx="4">
                  <c:v>0.68181818181818177</c:v>
                </c:pt>
                <c:pt idx="5">
                  <c:v>0.62962962962962965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6F-42CF-88EB-0049DCBE943D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Taul1!$B$3:$G$3</c:f>
              <c:numCache>
                <c:formatCode>0.0\ %</c:formatCode>
                <c:ptCount val="6"/>
                <c:pt idx="0">
                  <c:v>0.27102803738317754</c:v>
                </c:pt>
                <c:pt idx="1">
                  <c:v>0.39192399049881232</c:v>
                </c:pt>
                <c:pt idx="2">
                  <c:v>0.36211699164345401</c:v>
                </c:pt>
                <c:pt idx="3">
                  <c:v>0.24637681159420291</c:v>
                </c:pt>
                <c:pt idx="4">
                  <c:v>0.31818181818181818</c:v>
                </c:pt>
                <c:pt idx="5">
                  <c:v>0.37037037037037035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6F-42CF-88EB-0049DCBE94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Kyllä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Taul1!$B$2:$G$2</c:f>
              <c:numCache>
                <c:formatCode>0.0\ %</c:formatCode>
                <c:ptCount val="6"/>
                <c:pt idx="0">
                  <c:v>0.9221441041853442</c:v>
                </c:pt>
                <c:pt idx="1">
                  <c:v>0.85694813603216791</c:v>
                </c:pt>
                <c:pt idx="2">
                  <c:v>0.9342333550206029</c:v>
                </c:pt>
                <c:pt idx="3">
                  <c:v>0.95569885708294011</c:v>
                </c:pt>
                <c:pt idx="4">
                  <c:v>0.97987782968020121</c:v>
                </c:pt>
                <c:pt idx="5">
                  <c:v>0.9704241071428571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6F-42CF-88EB-0049DCBE943D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Taul1!$B$3:$G$3</c:f>
              <c:numCache>
                <c:formatCode>0.0\ %</c:formatCode>
                <c:ptCount val="6"/>
                <c:pt idx="0">
                  <c:v>7.7855895814655782E-2</c:v>
                </c:pt>
                <c:pt idx="1">
                  <c:v>0.14305186396783207</c:v>
                </c:pt>
                <c:pt idx="2">
                  <c:v>6.576664497939709E-2</c:v>
                </c:pt>
                <c:pt idx="3">
                  <c:v>4.4301142917059874E-2</c:v>
                </c:pt>
                <c:pt idx="4">
                  <c:v>2.0122170319798779E-2</c:v>
                </c:pt>
                <c:pt idx="5">
                  <c:v>2.9575892857142856E-2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6F-42CF-88EB-0049DCBE94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Paikallinen sopimus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Taul1!$B$2:$G$2</c:f>
              <c:numCache>
                <c:formatCode>0.0\ %</c:formatCode>
                <c:ptCount val="6"/>
                <c:pt idx="0">
                  <c:v>0.33411214953271029</c:v>
                </c:pt>
                <c:pt idx="1">
                  <c:v>0.33016627078384797</c:v>
                </c:pt>
                <c:pt idx="2">
                  <c:v>0.35933147632311979</c:v>
                </c:pt>
                <c:pt idx="3">
                  <c:v>0.53623188405797106</c:v>
                </c:pt>
                <c:pt idx="4">
                  <c:v>0.34090909090909088</c:v>
                </c:pt>
                <c:pt idx="5">
                  <c:v>0.31481481481481483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6F-42CF-88EB-0049DCBE943D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Työehtosopimuksen perälauta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Taul1!$B$3:$G$3</c:f>
              <c:numCache>
                <c:formatCode>0.0\ %</c:formatCode>
                <c:ptCount val="6"/>
                <c:pt idx="0">
                  <c:v>0.64719626168224298</c:v>
                </c:pt>
                <c:pt idx="1">
                  <c:v>0.6437054631828979</c:v>
                </c:pt>
                <c:pt idx="2">
                  <c:v>0.61002785515320335</c:v>
                </c:pt>
                <c:pt idx="3">
                  <c:v>0.44927536231884058</c:v>
                </c:pt>
                <c:pt idx="4">
                  <c:v>0.61363636363636365</c:v>
                </c:pt>
                <c:pt idx="5">
                  <c:v>0.64814814814814814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6F-42CF-88EB-0049DCBE943D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Neuvottelut kesken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Taul1!$B$4:$G$4</c:f>
              <c:numCache>
                <c:formatCode>0.0\ %</c:formatCode>
                <c:ptCount val="6"/>
                <c:pt idx="0">
                  <c:v>1.8691588785046728E-2</c:v>
                </c:pt>
                <c:pt idx="1">
                  <c:v>2.6128266033254157E-2</c:v>
                </c:pt>
                <c:pt idx="2">
                  <c:v>3.0640668523676879E-2</c:v>
                </c:pt>
                <c:pt idx="3">
                  <c:v>1.4492753623188406E-2</c:v>
                </c:pt>
                <c:pt idx="4">
                  <c:v>4.5454545454545456E-2</c:v>
                </c:pt>
                <c:pt idx="5">
                  <c:v>3.7037037037037035E-2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4C-493F-8023-30943CF70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Paikallinen sopimus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Taul1!$B$1:$H$1</c:f>
              <c:strCache>
                <c:ptCount val="7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  <c:pt idx="6">
                  <c:v>Koko
teknologia-
teollisuus</c:v>
                </c:pt>
              </c:strCache>
            </c:strRef>
          </c:cat>
          <c:val>
            <c:numRef>
              <c:f>Taul1!$B$2:$H$2</c:f>
              <c:numCache>
                <c:formatCode>0.0\ %</c:formatCode>
                <c:ptCount val="7"/>
                <c:pt idx="0">
                  <c:v>0.51722266786202986</c:v>
                </c:pt>
                <c:pt idx="1">
                  <c:v>0.5564642540721052</c:v>
                </c:pt>
                <c:pt idx="2">
                  <c:v>0.69469746258945997</c:v>
                </c:pt>
                <c:pt idx="3">
                  <c:v>0.86012372863583941</c:v>
                </c:pt>
                <c:pt idx="4">
                  <c:v>0.50556952928494425</c:v>
                </c:pt>
                <c:pt idx="5">
                  <c:v>0.41978236607142855</c:v>
                </c:pt>
                <c:pt idx="6">
                  <c:v>0.6279194672954469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6F-42CF-88EB-0049DCBE943D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Työehtosopimuksen perälauta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Taul1!$B$1:$H$1</c:f>
              <c:strCache>
                <c:ptCount val="7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  <c:pt idx="6">
                  <c:v>Koko
teknologia-
teollisuus</c:v>
                </c:pt>
              </c:strCache>
            </c:strRef>
          </c:cat>
          <c:val>
            <c:numRef>
              <c:f>Taul1!$B$3:$H$3</c:f>
              <c:numCache>
                <c:formatCode>0.0\ %</c:formatCode>
                <c:ptCount val="7"/>
                <c:pt idx="0">
                  <c:v>0.46805549002028973</c:v>
                </c:pt>
                <c:pt idx="1">
                  <c:v>0.42138621958699651</c:v>
                </c:pt>
                <c:pt idx="2">
                  <c:v>0.29310344827586204</c:v>
                </c:pt>
                <c:pt idx="3">
                  <c:v>0.13783160322952712</c:v>
                </c:pt>
                <c:pt idx="4">
                  <c:v>0.49011857707509882</c:v>
                </c:pt>
                <c:pt idx="5">
                  <c:v>0.5797991071428571</c:v>
                </c:pt>
                <c:pt idx="6">
                  <c:v>0.36248855133805513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6F-42CF-88EB-0049DCBE943D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Neuvottelut kesken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Taul1!$B$1:$H$1</c:f>
              <c:strCache>
                <c:ptCount val="7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  <c:pt idx="6">
                  <c:v>Koko
teknologia-
teollisuus</c:v>
                </c:pt>
              </c:strCache>
            </c:strRef>
          </c:cat>
          <c:val>
            <c:numRef>
              <c:f>Taul1!$B$4:$H$4</c:f>
              <c:numCache>
                <c:formatCode>0.0\ %</c:formatCode>
                <c:ptCount val="7"/>
                <c:pt idx="0">
                  <c:v>1.4721842117680366E-2</c:v>
                </c:pt>
                <c:pt idx="1">
                  <c:v>2.214952634089825E-2</c:v>
                </c:pt>
                <c:pt idx="2">
                  <c:v>1.2199089134677944E-2</c:v>
                </c:pt>
                <c:pt idx="3">
                  <c:v>2.0446681346335325E-3</c:v>
                </c:pt>
                <c:pt idx="4">
                  <c:v>4.3118936399568807E-3</c:v>
                </c:pt>
                <c:pt idx="5">
                  <c:v>4.1852678571428569E-4</c:v>
                </c:pt>
                <c:pt idx="6">
                  <c:v>9.5919813664979026E-3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1B-448C-8EEA-B5DC8308A0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Neuvotteluihin paljon tai erittäin paljon panostaneet yritykset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Taul1!$B$2:$G$2</c:f>
              <c:numCache>
                <c:formatCode>0.0\ %</c:formatCode>
                <c:ptCount val="6"/>
                <c:pt idx="0">
                  <c:v>0.73480033577167525</c:v>
                </c:pt>
                <c:pt idx="1">
                  <c:v>0.8425131926121372</c:v>
                </c:pt>
                <c:pt idx="2">
                  <c:v>0.88194012614373274</c:v>
                </c:pt>
                <c:pt idx="3">
                  <c:v>0.9754960149228421</c:v>
                </c:pt>
                <c:pt idx="4">
                  <c:v>0.62391449565798263</c:v>
                </c:pt>
                <c:pt idx="5">
                  <c:v>0.49523088569265705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6F-42CF-88EB-0049DCBE943D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Kaikki yritykset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Taul1!$B$3:$G$3</c:f>
              <c:numCache>
                <c:formatCode>0.0\ %</c:formatCode>
                <c:ptCount val="6"/>
                <c:pt idx="0">
                  <c:v>0.51700000000000002</c:v>
                </c:pt>
                <c:pt idx="1">
                  <c:v>0.55600000000000005</c:v>
                </c:pt>
                <c:pt idx="2">
                  <c:v>0.69499999999999995</c:v>
                </c:pt>
                <c:pt idx="3">
                  <c:v>0.86</c:v>
                </c:pt>
                <c:pt idx="4">
                  <c:v>0.50600000000000001</c:v>
                </c:pt>
                <c:pt idx="5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6F-42CF-88EB-0049DCBE94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694292753700906E-2"/>
          <c:y val="3.9053850841128064E-2"/>
          <c:w val="0.88965795847596241"/>
          <c:h val="0.648716116070403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Tyka1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Taul1!$A$2:$A$7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Tietotekniikka-ala</c:v>
                </c:pt>
                <c:pt idx="4">
                  <c:v>Suunnittelu- ja konsultointi, toimihenkilöt</c:v>
                </c:pt>
                <c:pt idx="5">
                  <c:v>Suunnittelu- ja konsultointi, ylemmät toimihenkilöt</c:v>
                </c:pt>
              </c:strCache>
            </c:strRef>
          </c:cat>
          <c:val>
            <c:numRef>
              <c:f>Taul1!$B$2:$B$7</c:f>
              <c:numCache>
                <c:formatCode>0.0\ %</c:formatCode>
                <c:ptCount val="6"/>
                <c:pt idx="0">
                  <c:v>0.23497585864465981</c:v>
                </c:pt>
                <c:pt idx="1">
                  <c:v>0.20197319434102756</c:v>
                </c:pt>
                <c:pt idx="2">
                  <c:v>0.27740674376934354</c:v>
                </c:pt>
                <c:pt idx="3">
                  <c:v>0.10109027474923681</c:v>
                </c:pt>
                <c:pt idx="4">
                  <c:v>7.9254079254079249E-2</c:v>
                </c:pt>
                <c:pt idx="5">
                  <c:v>0.12843014347402146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77-4B85-A60D-BB5AA874EB18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Tyka2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Taul1!$A$2:$A$7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Tietotekniikka-ala</c:v>
                </c:pt>
                <c:pt idx="4">
                  <c:v>Suunnittelu- ja konsultointi, toimihenkilöt</c:v>
                </c:pt>
                <c:pt idx="5">
                  <c:v>Suunnittelu- ja konsultointi, ylemmät toimihenkilöt</c:v>
                </c:pt>
              </c:strCache>
            </c:strRef>
          </c:cat>
          <c:val>
            <c:numRef>
              <c:f>Taul1!$C$2:$C$7</c:f>
              <c:numCache>
                <c:formatCode>0.0\ %</c:formatCode>
                <c:ptCount val="6"/>
                <c:pt idx="0">
                  <c:v>0.25998178761557861</c:v>
                </c:pt>
                <c:pt idx="1">
                  <c:v>0.28591000105385184</c:v>
                </c:pt>
                <c:pt idx="2">
                  <c:v>0.1741302603748815</c:v>
                </c:pt>
                <c:pt idx="3">
                  <c:v>0.45264074289030759</c:v>
                </c:pt>
                <c:pt idx="4">
                  <c:v>9.5901313171508157E-2</c:v>
                </c:pt>
                <c:pt idx="5">
                  <c:v>0.16736504806507271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77-4B85-A60D-BB5AA874EB18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Tyka3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Taul1!$A$2:$A$7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Tietotekniikka-ala</c:v>
                </c:pt>
                <c:pt idx="4">
                  <c:v>Suunnittelu- ja konsultointi, toimihenkilöt</c:v>
                </c:pt>
                <c:pt idx="5">
                  <c:v>Suunnittelu- ja konsultointi, ylemmät toimihenkilöt</c:v>
                </c:pt>
              </c:strCache>
            </c:strRef>
          </c:cat>
          <c:val>
            <c:numRef>
              <c:f>Taul1!$D$2:$D$7</c:f>
              <c:numCache>
                <c:formatCode>0.0\ %</c:formatCode>
                <c:ptCount val="6"/>
                <c:pt idx="0">
                  <c:v>0.10925720408709962</c:v>
                </c:pt>
                <c:pt idx="1">
                  <c:v>0.16277869529314615</c:v>
                </c:pt>
                <c:pt idx="2">
                  <c:v>0.32015072423687213</c:v>
                </c:pt>
                <c:pt idx="3">
                  <c:v>0.58465011286681712</c:v>
                </c:pt>
                <c:pt idx="4">
                  <c:v>0.13645538958417441</c:v>
                </c:pt>
                <c:pt idx="5">
                  <c:v>0.17196181792278104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77-4B85-A60D-BB5AA874EB18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kiky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Taul1!$A$2:$A$7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Tietotekniikka-ala</c:v>
                </c:pt>
                <c:pt idx="4">
                  <c:v>Suunnittelu- ja konsultointi, toimihenkilöt</c:v>
                </c:pt>
                <c:pt idx="5">
                  <c:v>Suunnittelu- ja konsultointi, ylemmät toimihenkilöt</c:v>
                </c:pt>
              </c:strCache>
            </c:strRef>
          </c:cat>
          <c:val>
            <c:numRef>
              <c:f>Taul1!$E$2:$E$7</c:f>
              <c:numCache>
                <c:formatCode>0.0\ %</c:formatCode>
                <c:ptCount val="6"/>
                <c:pt idx="0">
                  <c:v>0.37222236936197262</c:v>
                </c:pt>
                <c:pt idx="1">
                  <c:v>0.35402252068918738</c:v>
                </c:pt>
                <c:pt idx="2">
                  <c:v>0.24573548535148779</c:v>
                </c:pt>
                <c:pt idx="3">
                  <c:v>0.37942332896461339</c:v>
                </c:pt>
                <c:pt idx="4">
                  <c:v>0.11301160659743432</c:v>
                </c:pt>
                <c:pt idx="5">
                  <c:v>0.12742864799678413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77-4B85-A60D-BB5AA874EB18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liitto vol 1. 1. vuosi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Taul1!$A$2:$A$7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Tietotekniikka-ala</c:v>
                </c:pt>
                <c:pt idx="4">
                  <c:v>Suunnittelu- ja konsultointi, toimihenkilöt</c:v>
                </c:pt>
                <c:pt idx="5">
                  <c:v>Suunnittelu- ja konsultointi, ylemmät toimihenkilöt</c:v>
                </c:pt>
              </c:strCache>
            </c:strRef>
          </c:cat>
          <c:val>
            <c:numRef>
              <c:f>Taul1!$F$2:$F$7</c:f>
              <c:numCache>
                <c:formatCode>0.0\ %</c:formatCode>
                <c:ptCount val="6"/>
                <c:pt idx="0">
                  <c:v>0.62180740740740736</c:v>
                </c:pt>
                <c:pt idx="1">
                  <c:v>0.60232700551132889</c:v>
                </c:pt>
                <c:pt idx="2">
                  <c:v>0.61294371231344302</c:v>
                </c:pt>
                <c:pt idx="3">
                  <c:v>0.63792426917794787</c:v>
                </c:pt>
                <c:pt idx="4">
                  <c:v>0.90871369294605808</c:v>
                </c:pt>
                <c:pt idx="5">
                  <c:v>0.85343746986790092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77-4B85-A60D-BB5AA874EB18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liitto vol 1. 2. vuosi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Taul1!$A$2:$A$7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Tietotekniikka-ala</c:v>
                </c:pt>
                <c:pt idx="4">
                  <c:v>Suunnittelu- ja konsultointi, toimihenkilöt</c:v>
                </c:pt>
                <c:pt idx="5">
                  <c:v>Suunnittelu- ja konsultointi, ylemmät toimihenkilöt</c:v>
                </c:pt>
              </c:strCache>
            </c:strRef>
          </c:cat>
          <c:val>
            <c:numRef>
              <c:f>Taul1!$G$2:$G$7</c:f>
              <c:numCache>
                <c:formatCode>0.0\ %</c:formatCode>
                <c:ptCount val="6"/>
                <c:pt idx="0">
                  <c:v>0.56901053389754208</c:v>
                </c:pt>
                <c:pt idx="1">
                  <c:v>0.50062878701269009</c:v>
                </c:pt>
                <c:pt idx="2">
                  <c:v>0.70754424091896928</c:v>
                </c:pt>
                <c:pt idx="3">
                  <c:v>0.70501358576562367</c:v>
                </c:pt>
                <c:pt idx="4">
                  <c:v>0.71417993335801555</c:v>
                </c:pt>
                <c:pt idx="5">
                  <c:v>0.73662127346337869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277-4B85-A60D-BB5AA874EB18}"/>
            </c:ext>
          </c:extLst>
        </c:ser>
        <c:ser>
          <c:idx val="6"/>
          <c:order val="6"/>
          <c:tx>
            <c:strRef>
              <c:f>Taul1!$H$1</c:f>
              <c:strCache>
                <c:ptCount val="1"/>
                <c:pt idx="0">
                  <c:v>liitto vol 2. 1. vuosi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Taul1!$A$2:$A$7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Tietotekniikka-ala</c:v>
                </c:pt>
                <c:pt idx="4">
                  <c:v>Suunnittelu- ja konsultointi, toimihenkilöt</c:v>
                </c:pt>
                <c:pt idx="5">
                  <c:v>Suunnittelu- ja konsultointi, ylemmät toimihenkilöt</c:v>
                </c:pt>
              </c:strCache>
            </c:strRef>
          </c:cat>
          <c:val>
            <c:numRef>
              <c:f>Taul1!$H$2:$H$7</c:f>
              <c:numCache>
                <c:formatCode>0.0\ %</c:formatCode>
                <c:ptCount val="6"/>
                <c:pt idx="0">
                  <c:v>0.2799190734738537</c:v>
                </c:pt>
                <c:pt idx="1">
                  <c:v>0.27598454636091724</c:v>
                </c:pt>
                <c:pt idx="2">
                  <c:v>0.24851728627224071</c:v>
                </c:pt>
                <c:pt idx="3">
                  <c:v>0.65393530713307346</c:v>
                </c:pt>
                <c:pt idx="4">
                  <c:v>0.13269384492406075</c:v>
                </c:pt>
                <c:pt idx="5">
                  <c:v>0.15056886952311788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43-4F86-8C76-16AC94D2A273}"/>
            </c:ext>
          </c:extLst>
        </c:ser>
        <c:ser>
          <c:idx val="7"/>
          <c:order val="7"/>
          <c:tx>
            <c:strRef>
              <c:f>Taul1!$I$1</c:f>
              <c:strCache>
                <c:ptCount val="1"/>
                <c:pt idx="0">
                  <c:v>liitto vol 2. 2. vuosi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Taul1!$A$2:$A$7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Tietotekniikka-ala</c:v>
                </c:pt>
                <c:pt idx="4">
                  <c:v>Suunnittelu- ja konsultointi, toimihenkilöt</c:v>
                </c:pt>
                <c:pt idx="5">
                  <c:v>Suunnittelu- ja konsultointi, ylemmät toimihenkilöt</c:v>
                </c:pt>
              </c:strCache>
            </c:strRef>
          </c:cat>
          <c:val>
            <c:numRef>
              <c:f>Taul1!$I$2:$I$7</c:f>
              <c:numCache>
                <c:formatCode>0.0\ %</c:formatCode>
                <c:ptCount val="6"/>
                <c:pt idx="0">
                  <c:v>0.51722266786202986</c:v>
                </c:pt>
                <c:pt idx="1">
                  <c:v>0.5564642540721052</c:v>
                </c:pt>
                <c:pt idx="2">
                  <c:v>0.69469746258945997</c:v>
                </c:pt>
                <c:pt idx="3">
                  <c:v>0.86012372863583941</c:v>
                </c:pt>
                <c:pt idx="4">
                  <c:v>0.50556952928494425</c:v>
                </c:pt>
                <c:pt idx="5">
                  <c:v>0.41978236607142855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02-4EE6-92E1-9F45F3327A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9802920"/>
        <c:axId val="519803904"/>
      </c:barChart>
      <c:catAx>
        <c:axId val="519802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19803904"/>
        <c:crosses val="autoZero"/>
        <c:auto val="1"/>
        <c:lblAlgn val="ctr"/>
        <c:lblOffset val="100"/>
        <c:noMultiLvlLbl val="0"/>
      </c:catAx>
      <c:valAx>
        <c:axId val="519803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19802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003822308817531E-2"/>
          <c:y val="0.85104460390441228"/>
          <c:w val="0.77182395333386944"/>
          <c:h val="8.37512514575004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123988190465974E-2"/>
          <c:y val="4.0806818849189318E-2"/>
          <c:w val="0.92122826303919725"/>
          <c:h val="0.69892724196659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Vain henkilökohtaisia korotuksia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Taul1!$B$2:$G$2</c:f>
              <c:numCache>
                <c:formatCode>0.0\ %</c:formatCode>
                <c:ptCount val="6"/>
                <c:pt idx="0">
                  <c:v>4.195804195804196E-2</c:v>
                </c:pt>
                <c:pt idx="1">
                  <c:v>5.7553956834532377E-2</c:v>
                </c:pt>
                <c:pt idx="2">
                  <c:v>6.9767441860465115E-2</c:v>
                </c:pt>
                <c:pt idx="3">
                  <c:v>0.1891891891891892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6F-42CF-88EB-0049DCBE943D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Yleiskorotusosa + henkilökohtainen osa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Taul1!$B$3:$G$3</c:f>
              <c:numCache>
                <c:formatCode>0.0\ %</c:formatCode>
                <c:ptCount val="6"/>
                <c:pt idx="0">
                  <c:v>0.47552447552447552</c:v>
                </c:pt>
                <c:pt idx="1">
                  <c:v>0.53956834532374098</c:v>
                </c:pt>
                <c:pt idx="2">
                  <c:v>0.48062015503875971</c:v>
                </c:pt>
                <c:pt idx="3">
                  <c:v>0.6216216216216216</c:v>
                </c:pt>
                <c:pt idx="4">
                  <c:v>0.53333333333333333</c:v>
                </c:pt>
                <c:pt idx="5">
                  <c:v>0.58823529411764708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6F-42CF-88EB-0049DCBE943D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Pelkkä yleiskorotus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Taul1!$B$4:$G$4</c:f>
              <c:numCache>
                <c:formatCode>0.0\ %</c:formatCode>
                <c:ptCount val="6"/>
                <c:pt idx="0">
                  <c:v>0.2937062937062937</c:v>
                </c:pt>
                <c:pt idx="1">
                  <c:v>0.23021582733812951</c:v>
                </c:pt>
                <c:pt idx="2">
                  <c:v>0.20930232558139536</c:v>
                </c:pt>
                <c:pt idx="3">
                  <c:v>0.10810810810810811</c:v>
                </c:pt>
                <c:pt idx="4">
                  <c:v>0.33333333333333331</c:v>
                </c:pt>
                <c:pt idx="5">
                  <c:v>0.17647058823529413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F-45CD-9554-E0DF83BDD318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Jotain muuta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Taul1!$B$5:$G$5</c:f>
              <c:numCache>
                <c:formatCode>0.0\ %</c:formatCode>
                <c:ptCount val="6"/>
                <c:pt idx="0">
                  <c:v>0.1888111888111888</c:v>
                </c:pt>
                <c:pt idx="1">
                  <c:v>0.17266187050359713</c:v>
                </c:pt>
                <c:pt idx="2">
                  <c:v>0.24031007751937986</c:v>
                </c:pt>
                <c:pt idx="3">
                  <c:v>8.1081081081081086E-2</c:v>
                </c:pt>
                <c:pt idx="4">
                  <c:v>0.13333333333333333</c:v>
                </c:pt>
                <c:pt idx="5">
                  <c:v>0.23529411764705882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1-4409-A98F-24AA15FED6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385120702136976E-2"/>
          <c:y val="0.88156179836192217"/>
          <c:w val="0.98528348542130295"/>
          <c:h val="9.69231829126704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123988190465974E-2"/>
          <c:y val="4.0806818849189318E-2"/>
          <c:w val="0.92122826303919725"/>
          <c:h val="0.69892724196659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Vain henkilökohtaisia korotuksia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Taul1!$B$1:$H$1</c:f>
              <c:strCache>
                <c:ptCount val="7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  <c:pt idx="6">
                  <c:v>Koko
teknologia-
teollisuus</c:v>
                </c:pt>
              </c:strCache>
            </c:strRef>
          </c:cat>
          <c:val>
            <c:numRef>
              <c:f>Taul1!$B$2:$H$2</c:f>
              <c:numCache>
                <c:formatCode>0.0\ %</c:formatCode>
                <c:ptCount val="7"/>
                <c:pt idx="0">
                  <c:v>5.0175614651279477E-3</c:v>
                </c:pt>
                <c:pt idx="1">
                  <c:v>1.3962033067973056E-2</c:v>
                </c:pt>
                <c:pt idx="2">
                  <c:v>1.2058066026691641E-2</c:v>
                </c:pt>
                <c:pt idx="3">
                  <c:v>5.0042667316835307E-2</c:v>
                </c:pt>
                <c:pt idx="4">
                  <c:v>0</c:v>
                </c:pt>
                <c:pt idx="5">
                  <c:v>0</c:v>
                </c:pt>
                <c:pt idx="6">
                  <c:v>1.7307992112697387E-2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6F-42CF-88EB-0049DCBE943D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Yleiskorotusosa + henkilökohtainen osa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Taul1!$B$1:$H$1</c:f>
              <c:strCache>
                <c:ptCount val="7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  <c:pt idx="6">
                  <c:v>Koko
teknologia-
teollisuus</c:v>
                </c:pt>
              </c:strCache>
            </c:strRef>
          </c:cat>
          <c:val>
            <c:numRef>
              <c:f>Taul1!$B$3:$H$3</c:f>
              <c:numCache>
                <c:formatCode>0.0\ %</c:formatCode>
                <c:ptCount val="7"/>
                <c:pt idx="0">
                  <c:v>0.66614970578844135</c:v>
                </c:pt>
                <c:pt idx="1">
                  <c:v>0.74500918554807105</c:v>
                </c:pt>
                <c:pt idx="2">
                  <c:v>0.56274877077967689</c:v>
                </c:pt>
                <c:pt idx="3">
                  <c:v>0.76179446543947338</c:v>
                </c:pt>
                <c:pt idx="4">
                  <c:v>0.4115138592750533</c:v>
                </c:pt>
                <c:pt idx="5">
                  <c:v>0.22349617813226985</c:v>
                </c:pt>
                <c:pt idx="6">
                  <c:v>0.59807667908908169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6F-42CF-88EB-0049DCBE943D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Pelkkä yleiskorotus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Taul1!$B$1:$H$1</c:f>
              <c:strCache>
                <c:ptCount val="7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  <c:pt idx="6">
                  <c:v>Koko
teknologia-
teollisuus</c:v>
                </c:pt>
              </c:strCache>
            </c:strRef>
          </c:cat>
          <c:val>
            <c:numRef>
              <c:f>Taul1!$B$4:$H$4</c:f>
              <c:numCache>
                <c:formatCode>0.0\ %</c:formatCode>
                <c:ptCount val="7"/>
                <c:pt idx="0">
                  <c:v>0.18989189435752407</c:v>
                </c:pt>
                <c:pt idx="1">
                  <c:v>0.15688916105327619</c:v>
                </c:pt>
                <c:pt idx="2">
                  <c:v>0.14941855927573558</c:v>
                </c:pt>
                <c:pt idx="3">
                  <c:v>3.4560526636596367E-2</c:v>
                </c:pt>
                <c:pt idx="4">
                  <c:v>0.24022743425728502</c:v>
                </c:pt>
                <c:pt idx="5">
                  <c:v>0.38268527750083087</c:v>
                </c:pt>
                <c:pt idx="6">
                  <c:v>0.16784131926812143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F-45CD-9554-E0DF83BDD318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Jotain muuta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Taul1!$B$1:$H$1</c:f>
              <c:strCache>
                <c:ptCount val="7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  <c:pt idx="6">
                  <c:v>Koko
teknologia-
teollisuus</c:v>
                </c:pt>
              </c:strCache>
            </c:strRef>
          </c:cat>
          <c:val>
            <c:numRef>
              <c:f>Taul1!$B$5:$H$5</c:f>
              <c:numCache>
                <c:formatCode>0.0\ %</c:formatCode>
                <c:ptCount val="7"/>
                <c:pt idx="0">
                  <c:v>0.13894083838890664</c:v>
                </c:pt>
                <c:pt idx="1">
                  <c:v>8.4139620330679732E-2</c:v>
                </c:pt>
                <c:pt idx="2">
                  <c:v>0.27577460391789588</c:v>
                </c:pt>
                <c:pt idx="3">
                  <c:v>0.15360234060709496</c:v>
                </c:pt>
                <c:pt idx="4">
                  <c:v>0.34825870646766172</c:v>
                </c:pt>
                <c:pt idx="5">
                  <c:v>0.39381854436689928</c:v>
                </c:pt>
                <c:pt idx="6">
                  <c:v>0.2167740095300994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1-4409-A98F-24AA15FED6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385120702136976E-2"/>
          <c:y val="0.88156179836192217"/>
          <c:w val="0.98528348542130295"/>
          <c:h val="9.69231829126704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0,0 %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Taul1!$B$2:$G$2</c:f>
              <c:numCache>
                <c:formatCode>0.0\ %</c:formatCode>
                <c:ptCount val="6"/>
                <c:pt idx="0">
                  <c:v>0</c:v>
                </c:pt>
                <c:pt idx="1">
                  <c:v>1.4388489208633094E-2</c:v>
                </c:pt>
                <c:pt idx="2">
                  <c:v>2.3255813953488372E-2</c:v>
                </c:pt>
                <c:pt idx="3">
                  <c:v>2.7027027027027029E-2</c:v>
                </c:pt>
                <c:pt idx="4">
                  <c:v>0</c:v>
                </c:pt>
                <c:pt idx="5">
                  <c:v>5.8823529411764705E-2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6F-42CF-88EB-0049DCBE943D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alle 2,0 %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Taul1!$B$3:$G$3</c:f>
              <c:numCache>
                <c:formatCode>0.0\ %</c:formatCode>
                <c:ptCount val="6"/>
                <c:pt idx="0">
                  <c:v>0.16783216783216784</c:v>
                </c:pt>
                <c:pt idx="1">
                  <c:v>0.15827338129496402</c:v>
                </c:pt>
                <c:pt idx="2">
                  <c:v>0.14728682170542637</c:v>
                </c:pt>
                <c:pt idx="3">
                  <c:v>0.1891891891891892</c:v>
                </c:pt>
                <c:pt idx="4">
                  <c:v>0.2</c:v>
                </c:pt>
                <c:pt idx="5">
                  <c:v>0.17647058823529413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6F-42CF-88EB-0049DCBE943D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2,0 %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Taul1!$B$4:$G$4</c:f>
              <c:numCache>
                <c:formatCode>0.0\ %</c:formatCode>
                <c:ptCount val="6"/>
                <c:pt idx="0">
                  <c:v>0.64335664335664333</c:v>
                </c:pt>
                <c:pt idx="1">
                  <c:v>0.61870503597122306</c:v>
                </c:pt>
                <c:pt idx="2">
                  <c:v>0.56589147286821706</c:v>
                </c:pt>
                <c:pt idx="3">
                  <c:v>0.51351351351351349</c:v>
                </c:pt>
                <c:pt idx="4">
                  <c:v>0.53333333333333333</c:v>
                </c:pt>
                <c:pt idx="5">
                  <c:v>0.58823529411764708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F-45CD-9554-E0DF83BDD318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yli 2,0 %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Taul1!$B$5:$G$5</c:f>
              <c:numCache>
                <c:formatCode>0.0\ %</c:formatCode>
                <c:ptCount val="6"/>
                <c:pt idx="0">
                  <c:v>0.1888111888111888</c:v>
                </c:pt>
                <c:pt idx="1">
                  <c:v>0.20863309352517986</c:v>
                </c:pt>
                <c:pt idx="2">
                  <c:v>0.26356589147286824</c:v>
                </c:pt>
                <c:pt idx="3">
                  <c:v>0.27027027027027029</c:v>
                </c:pt>
                <c:pt idx="4">
                  <c:v>0.26666666666666666</c:v>
                </c:pt>
                <c:pt idx="5">
                  <c:v>0.17647058823529413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1-4409-A98F-24AA15FED6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385120702136976E-2"/>
          <c:y val="0.88156179836192217"/>
          <c:w val="0.98528348542130295"/>
          <c:h val="9.69231829126704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0,0 %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Taul1!$B$1:$H$1</c:f>
              <c:strCache>
                <c:ptCount val="7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  <c:pt idx="6">
                  <c:v>Koko
teknologia-
teollisuus</c:v>
                </c:pt>
              </c:strCache>
            </c:strRef>
          </c:cat>
          <c:val>
            <c:numRef>
              <c:f>Taul1!$B$2:$H$2</c:f>
              <c:numCache>
                <c:formatCode>0.0\ %</c:formatCode>
                <c:ptCount val="7"/>
                <c:pt idx="0">
                  <c:v>0</c:v>
                </c:pt>
                <c:pt idx="1">
                  <c:v>1.4696876913655849E-3</c:v>
                </c:pt>
                <c:pt idx="2">
                  <c:v>6.6338874580504175E-4</c:v>
                </c:pt>
                <c:pt idx="3">
                  <c:v>0.10362062660002438</c:v>
                </c:pt>
                <c:pt idx="4">
                  <c:v>0</c:v>
                </c:pt>
                <c:pt idx="5">
                  <c:v>0</c:v>
                </c:pt>
                <c:pt idx="6">
                  <c:v>2.4255596560305237E-2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6F-42CF-88EB-0049DCBE943D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alle 2,0 %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Taul1!$B$1:$H$1</c:f>
              <c:strCache>
                <c:ptCount val="7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  <c:pt idx="6">
                  <c:v>Koko
teknologia-
teollisuus</c:v>
                </c:pt>
              </c:strCache>
            </c:strRef>
          </c:cat>
          <c:val>
            <c:numRef>
              <c:f>Taul1!$B$3:$H$3</c:f>
              <c:numCache>
                <c:formatCode>0.0\ %</c:formatCode>
                <c:ptCount val="7"/>
                <c:pt idx="0">
                  <c:v>0.13410573370432879</c:v>
                </c:pt>
                <c:pt idx="1">
                  <c:v>9.3325168401714634E-2</c:v>
                </c:pt>
                <c:pt idx="2">
                  <c:v>4.0895965035510809E-2</c:v>
                </c:pt>
                <c:pt idx="3">
                  <c:v>0.26057539924417894</c:v>
                </c:pt>
                <c:pt idx="4">
                  <c:v>4.975124378109453E-2</c:v>
                </c:pt>
                <c:pt idx="5">
                  <c:v>9.1890993685609837E-2</c:v>
                </c:pt>
                <c:pt idx="6">
                  <c:v>0.12553913280597337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6F-42CF-88EB-0049DCBE943D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2,0 %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Taul1!$B$1:$H$1</c:f>
              <c:strCache>
                <c:ptCount val="7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  <c:pt idx="6">
                  <c:v>Koko
teknologia-
teollisuus</c:v>
                </c:pt>
              </c:strCache>
            </c:strRef>
          </c:cat>
          <c:val>
            <c:numRef>
              <c:f>Taul1!$B$4:$H$4</c:f>
              <c:numCache>
                <c:formatCode>0.0\ %</c:formatCode>
                <c:ptCount val="7"/>
                <c:pt idx="0">
                  <c:v>0.65004789490489445</c:v>
                </c:pt>
                <c:pt idx="1">
                  <c:v>0.66870789957134114</c:v>
                </c:pt>
                <c:pt idx="2">
                  <c:v>0.69804105205650513</c:v>
                </c:pt>
                <c:pt idx="3">
                  <c:v>0.49829330732658783</c:v>
                </c:pt>
                <c:pt idx="4">
                  <c:v>0.82231698649609097</c:v>
                </c:pt>
                <c:pt idx="5">
                  <c:v>0.88418079096045199</c:v>
                </c:pt>
                <c:pt idx="6">
                  <c:v>0.66734044769616918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F-45CD-9554-E0DF83BDD318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yli 2,0 %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Taul1!$B$1:$H$1</c:f>
              <c:strCache>
                <c:ptCount val="7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  <c:pt idx="6">
                  <c:v>Koko
teknologia-
teollisuus</c:v>
                </c:pt>
              </c:strCache>
            </c:strRef>
          </c:cat>
          <c:val>
            <c:numRef>
              <c:f>Taul1!$B$5:$H$5</c:f>
              <c:numCache>
                <c:formatCode>0.0\ %</c:formatCode>
                <c:ptCount val="7"/>
                <c:pt idx="0">
                  <c:v>0.21584637139077681</c:v>
                </c:pt>
                <c:pt idx="1">
                  <c:v>0.2364972443355787</c:v>
                </c:pt>
                <c:pt idx="2">
                  <c:v>0.26039959416217906</c:v>
                </c:pt>
                <c:pt idx="3">
                  <c:v>0.13751066682920882</c:v>
                </c:pt>
                <c:pt idx="4">
                  <c:v>0.1279317697228145</c:v>
                </c:pt>
                <c:pt idx="5">
                  <c:v>2.3928215353938187E-2</c:v>
                </c:pt>
                <c:pt idx="6">
                  <c:v>0.18286482293755216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1-4409-A98F-24AA15FED6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385120702136976E-2"/>
          <c:y val="0.88156179836192217"/>
          <c:w val="0.98528348542130295"/>
          <c:h val="9.69231829126704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199341001784542E-2"/>
          <c:y val="4.0806818849189318E-2"/>
          <c:w val="0.91112604681509024"/>
          <c:h val="0.63694930587241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Kyllä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Taul1!$B$2:$G$2</c:f>
              <c:numCache>
                <c:formatCode>0.0\ %</c:formatCode>
                <c:ptCount val="6"/>
                <c:pt idx="0">
                  <c:v>0.96284150427027793</c:v>
                </c:pt>
                <c:pt idx="1">
                  <c:v>0.82396237988141485</c:v>
                </c:pt>
                <c:pt idx="2">
                  <c:v>0.90590435914118417</c:v>
                </c:pt>
                <c:pt idx="3">
                  <c:v>0.94694348327566324</c:v>
                </c:pt>
                <c:pt idx="4">
                  <c:v>0.91987064319080125</c:v>
                </c:pt>
                <c:pt idx="5">
                  <c:v>0.8129185267857143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0F-422F-8716-6ABD2BF82DE6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Taul1!$B$3:$G$3</c:f>
              <c:numCache>
                <c:formatCode>0.0\ %</c:formatCode>
                <c:ptCount val="6"/>
                <c:pt idx="0">
                  <c:v>2.1658094653895153E-2</c:v>
                </c:pt>
                <c:pt idx="1">
                  <c:v>0.14939003612076604</c:v>
                </c:pt>
                <c:pt idx="2">
                  <c:v>5.0178919973975278E-2</c:v>
                </c:pt>
                <c:pt idx="3">
                  <c:v>5.3056516724336797E-2</c:v>
                </c:pt>
                <c:pt idx="4">
                  <c:v>3.629177146963708E-2</c:v>
                </c:pt>
                <c:pt idx="5">
                  <c:v>5.7198660714285712E-2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0F-422F-8716-6ABD2BF82DE6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Osassa toimipaikkoja kyllä, osassa ei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Taul1!$B$4:$G$4</c:f>
              <c:numCache>
                <c:formatCode>0.0\ %</c:formatCode>
                <c:ptCount val="6"/>
                <c:pt idx="0">
                  <c:v>1.5500401075826923E-2</c:v>
                </c:pt>
                <c:pt idx="1">
                  <c:v>2.6647583997819125E-2</c:v>
                </c:pt>
                <c:pt idx="2">
                  <c:v>4.3916720884840596E-2</c:v>
                </c:pt>
                <c:pt idx="3">
                  <c:v>0</c:v>
                </c:pt>
                <c:pt idx="4">
                  <c:v>4.3837585339561627E-2</c:v>
                </c:pt>
                <c:pt idx="5">
                  <c:v>0.1298828125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0F-422F-8716-6ABD2BF82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603373641858901E-2"/>
          <c:y val="0.86200515456931559"/>
          <c:w val="0.9868831946517469"/>
          <c:h val="0.137994845430684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26204414573031E-2"/>
          <c:y val="4.0806818849189318E-2"/>
          <c:w val="0.91112604681509024"/>
          <c:h val="0.700245530974850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1.2.2021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Taul1!$B$2:$G$2</c:f>
              <c:numCache>
                <c:formatCode>0.0\ %</c:formatCode>
                <c:ptCount val="6"/>
                <c:pt idx="0">
                  <c:v>0.65734265734265729</c:v>
                </c:pt>
                <c:pt idx="1">
                  <c:v>0.6690647482014388</c:v>
                </c:pt>
                <c:pt idx="2">
                  <c:v>0.5968992248062015</c:v>
                </c:pt>
                <c:pt idx="3">
                  <c:v>0.43243243243243246</c:v>
                </c:pt>
                <c:pt idx="4">
                  <c:v>0.73333333333333328</c:v>
                </c:pt>
                <c:pt idx="5">
                  <c:v>0.58823529411764708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6F-42CF-88EB-0049DCBE943D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Ennen 1.2.2021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Taul1!$B$3:$G$3</c:f>
              <c:numCache>
                <c:formatCode>0.0\ %</c:formatCode>
                <c:ptCount val="6"/>
                <c:pt idx="0">
                  <c:v>6.9930069930069935E-2</c:v>
                </c:pt>
                <c:pt idx="1">
                  <c:v>8.6330935251798566E-2</c:v>
                </c:pt>
                <c:pt idx="2">
                  <c:v>6.9767441860465115E-2</c:v>
                </c:pt>
                <c:pt idx="3">
                  <c:v>8.1081081081081086E-2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6F-42CF-88EB-0049DCBE943D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Myöhemmin kuin 1.2.2021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Taul1!$B$4:$G$4</c:f>
              <c:numCache>
                <c:formatCode>0.0\ %</c:formatCode>
                <c:ptCount val="6"/>
                <c:pt idx="0">
                  <c:v>0.11888111888111888</c:v>
                </c:pt>
                <c:pt idx="1">
                  <c:v>9.3525179856115109E-2</c:v>
                </c:pt>
                <c:pt idx="2">
                  <c:v>0.10852713178294573</c:v>
                </c:pt>
                <c:pt idx="3">
                  <c:v>2.7027027027027029E-2</c:v>
                </c:pt>
                <c:pt idx="4">
                  <c:v>0</c:v>
                </c:pt>
                <c:pt idx="5">
                  <c:v>5.8823529411764705E-2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F-45CD-9554-E0DF83BDD318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Korotukset useammassa ajankohdassa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Taul1!$B$5:$G$5</c:f>
              <c:numCache>
                <c:formatCode>0.0\ %</c:formatCode>
                <c:ptCount val="6"/>
                <c:pt idx="0">
                  <c:v>9.7902097902097904E-2</c:v>
                </c:pt>
                <c:pt idx="1">
                  <c:v>0.10071942446043165</c:v>
                </c:pt>
                <c:pt idx="2">
                  <c:v>0.11627906976744186</c:v>
                </c:pt>
                <c:pt idx="3">
                  <c:v>0.29729729729729731</c:v>
                </c:pt>
                <c:pt idx="4">
                  <c:v>0.2</c:v>
                </c:pt>
                <c:pt idx="5">
                  <c:v>0.17647058823529413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1-4409-A98F-24AA15FED693}"/>
            </c:ext>
          </c:extLst>
        </c:ser>
        <c:ser>
          <c:idx val="4"/>
          <c:order val="4"/>
          <c:tx>
            <c:strRef>
              <c:f>Taul1!$A$6</c:f>
              <c:strCache>
                <c:ptCount val="1"/>
                <c:pt idx="0">
                  <c:v>Jotain muuta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Taul1!$B$6:$G$6</c:f>
              <c:numCache>
                <c:formatCode>0.0\ %</c:formatCode>
                <c:ptCount val="6"/>
                <c:pt idx="0">
                  <c:v>5.5944055944055944E-2</c:v>
                </c:pt>
                <c:pt idx="1">
                  <c:v>5.0359712230215826E-2</c:v>
                </c:pt>
                <c:pt idx="2">
                  <c:v>0.10852713178294573</c:v>
                </c:pt>
                <c:pt idx="3">
                  <c:v>0.16216216216216217</c:v>
                </c:pt>
                <c:pt idx="4">
                  <c:v>6.6666666666666666E-2</c:v>
                </c:pt>
                <c:pt idx="5">
                  <c:v>0.17647058823529413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53-40C6-9115-A91D60B60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385120702136976E-2"/>
          <c:y val="0.86721845254498386"/>
          <c:w val="0.98544948623760287"/>
          <c:h val="0.132781547455016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26204414573031E-2"/>
          <c:y val="4.0806818849189318E-2"/>
          <c:w val="0.91112604681509024"/>
          <c:h val="0.700245530974850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1.2.2021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Taul1!$B$2:$G$2</c:f>
              <c:numCache>
                <c:formatCode>0.0\ %</c:formatCode>
                <c:ptCount val="6"/>
                <c:pt idx="0">
                  <c:v>0.56566163390046986</c:v>
                </c:pt>
                <c:pt idx="1">
                  <c:v>0.62792406613594609</c:v>
                </c:pt>
                <c:pt idx="2">
                  <c:v>0.35869819714352613</c:v>
                </c:pt>
                <c:pt idx="3">
                  <c:v>0.353163476776789</c:v>
                </c:pt>
                <c:pt idx="4">
                  <c:v>0.47974413646055436</c:v>
                </c:pt>
                <c:pt idx="5">
                  <c:v>0.53456297773346628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6F-42CF-88EB-0049DCBE943D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Ennen 1.2.2021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Taul1!$B$3:$G$3</c:f>
              <c:numCache>
                <c:formatCode>0.0\ %</c:formatCode>
                <c:ptCount val="6"/>
                <c:pt idx="0">
                  <c:v>5.4463348994206996E-2</c:v>
                </c:pt>
                <c:pt idx="1">
                  <c:v>9.9326393141457442E-2</c:v>
                </c:pt>
                <c:pt idx="2">
                  <c:v>0.12904862249278076</c:v>
                </c:pt>
                <c:pt idx="3">
                  <c:v>6.052663659636718E-2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6F-42CF-88EB-0049DCBE943D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Myöhemmin kuin 1.2.2021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Taul1!$B$4:$G$4</c:f>
              <c:numCache>
                <c:formatCode>0.0\ %</c:formatCode>
                <c:ptCount val="6"/>
                <c:pt idx="0">
                  <c:v>0.19395155772476394</c:v>
                </c:pt>
                <c:pt idx="1">
                  <c:v>2.1677893447642375E-2</c:v>
                </c:pt>
                <c:pt idx="2">
                  <c:v>2.9930539296027472E-2</c:v>
                </c:pt>
                <c:pt idx="3">
                  <c:v>5.8515177374131415E-3</c:v>
                </c:pt>
                <c:pt idx="4">
                  <c:v>0</c:v>
                </c:pt>
                <c:pt idx="5">
                  <c:v>1.4955134596211365E-2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F-45CD-9554-E0DF83BDD318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Korotukset useammassa ajankohdassa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Taul1!$B$5:$G$5</c:f>
              <c:numCache>
                <c:formatCode>0.0\ %</c:formatCode>
                <c:ptCount val="6"/>
                <c:pt idx="0">
                  <c:v>0.14669525156228619</c:v>
                </c:pt>
                <c:pt idx="1">
                  <c:v>0.22767911818738518</c:v>
                </c:pt>
                <c:pt idx="2">
                  <c:v>0.23554202762819013</c:v>
                </c:pt>
                <c:pt idx="3">
                  <c:v>0.27392417408265268</c:v>
                </c:pt>
                <c:pt idx="4">
                  <c:v>0.51883439943141441</c:v>
                </c:pt>
                <c:pt idx="5">
                  <c:v>0.44366899302093721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1-4409-A98F-24AA15FED693}"/>
            </c:ext>
          </c:extLst>
        </c:ser>
        <c:ser>
          <c:idx val="4"/>
          <c:order val="4"/>
          <c:tx>
            <c:strRef>
              <c:f>Taul1!$A$6</c:f>
              <c:strCache>
                <c:ptCount val="1"/>
                <c:pt idx="0">
                  <c:v>Jotain muuta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Taul1!$B$6:$G$6</c:f>
              <c:numCache>
                <c:formatCode>0.0\ %</c:formatCode>
                <c:ptCount val="6"/>
                <c:pt idx="0">
                  <c:v>3.9228207818273048E-2</c:v>
                </c:pt>
                <c:pt idx="1">
                  <c:v>2.3392529087568892E-2</c:v>
                </c:pt>
                <c:pt idx="2">
                  <c:v>0.24678061343947552</c:v>
                </c:pt>
                <c:pt idx="3">
                  <c:v>0.30653419480677802</c:v>
                </c:pt>
                <c:pt idx="4">
                  <c:v>1.4214641080312722E-3</c:v>
                </c:pt>
                <c:pt idx="5">
                  <c:v>6.8128946493851775E-3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23-4275-9F63-C53E7DE9B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385120702136976E-2"/>
          <c:y val="0.88156179836192217"/>
          <c:w val="0.98961487929786307"/>
          <c:h val="0.118438201638077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Kohdennettiin eri suuruisena eri henkilöille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Taul1!$B$2:$G$2</c:f>
              <c:numCache>
                <c:formatCode>0.0\ %</c:formatCode>
                <c:ptCount val="6"/>
                <c:pt idx="0">
                  <c:v>0.3140794223826715</c:v>
                </c:pt>
                <c:pt idx="1">
                  <c:v>0.28413284132841327</c:v>
                </c:pt>
                <c:pt idx="2">
                  <c:v>0.31963470319634701</c:v>
                </c:pt>
                <c:pt idx="3">
                  <c:v>0.5161290322580645</c:v>
                </c:pt>
                <c:pt idx="4">
                  <c:v>0.48148148148148145</c:v>
                </c:pt>
                <c:pt idx="5">
                  <c:v>0.48571428571428571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6F-42CF-88EB-0049DCBE943D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Yleiskorotuksena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Taul1!$B$3:$G$3</c:f>
              <c:numCache>
                <c:formatCode>0.0\ %</c:formatCode>
                <c:ptCount val="6"/>
                <c:pt idx="0">
                  <c:v>0.6859205776173285</c:v>
                </c:pt>
                <c:pt idx="1">
                  <c:v>0.71586715867158668</c:v>
                </c:pt>
                <c:pt idx="2">
                  <c:v>0.68036529680365299</c:v>
                </c:pt>
                <c:pt idx="3">
                  <c:v>0.4838709677419355</c:v>
                </c:pt>
                <c:pt idx="4">
                  <c:v>0.51851851851851849</c:v>
                </c:pt>
                <c:pt idx="5">
                  <c:v>0.51428571428571423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6F-42CF-88EB-0049DCBE94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385120702136976E-2"/>
          <c:y val="0.88156179836192217"/>
          <c:w val="0.98528348542130295"/>
          <c:h val="9.69231829126704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Kohdennettiin eri suuruisena eri henkilöille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Taul1!$B$1:$H$1</c:f>
              <c:strCache>
                <c:ptCount val="7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  <c:pt idx="6">
                  <c:v>Koko
teknologia-
teollisuus</c:v>
                </c:pt>
              </c:strCache>
            </c:strRef>
          </c:cat>
          <c:val>
            <c:numRef>
              <c:f>Taul1!$B$2:$H$2</c:f>
              <c:numCache>
                <c:formatCode>0.0\ %</c:formatCode>
                <c:ptCount val="7"/>
                <c:pt idx="0">
                  <c:v>0.48490347295730629</c:v>
                </c:pt>
                <c:pt idx="1">
                  <c:v>0.45867701762898272</c:v>
                </c:pt>
                <c:pt idx="2">
                  <c:v>0.68710691823899372</c:v>
                </c:pt>
                <c:pt idx="3">
                  <c:v>0.70292887029288698</c:v>
                </c:pt>
                <c:pt idx="4">
                  <c:v>0.72727272727272729</c:v>
                </c:pt>
                <c:pt idx="5">
                  <c:v>0.83662175168431185</c:v>
                </c:pt>
                <c:pt idx="6">
                  <c:v>0.62492179372922574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6F-42CF-88EB-0049DCBE943D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Yleiskorotuksena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Taul1!$B$1:$H$1</c:f>
              <c:strCache>
                <c:ptCount val="7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  <c:pt idx="6">
                  <c:v>Koko
teknologia-
teollisuus</c:v>
                </c:pt>
              </c:strCache>
            </c:strRef>
          </c:cat>
          <c:val>
            <c:numRef>
              <c:f>Taul1!$B$3:$H$3</c:f>
              <c:numCache>
                <c:formatCode>0.0\ %</c:formatCode>
                <c:ptCount val="7"/>
                <c:pt idx="0">
                  <c:v>0.51509652704269371</c:v>
                </c:pt>
                <c:pt idx="1">
                  <c:v>0.54132298237101728</c:v>
                </c:pt>
                <c:pt idx="2">
                  <c:v>0.31289308176100628</c:v>
                </c:pt>
                <c:pt idx="3">
                  <c:v>0.29707112970711297</c:v>
                </c:pt>
                <c:pt idx="4">
                  <c:v>0.27272727272727271</c:v>
                </c:pt>
                <c:pt idx="5">
                  <c:v>0.16337824831568817</c:v>
                </c:pt>
                <c:pt idx="6">
                  <c:v>0.37507820627077426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6F-42CF-88EB-0049DCBE94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385120702136976E-2"/>
          <c:y val="0.88156179836192217"/>
          <c:w val="0.98528348542130295"/>
          <c:h val="9.69231829126704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26204414573031E-2"/>
          <c:y val="4.0806818849189318E-2"/>
          <c:w val="0.91112604681509024"/>
          <c:h val="0.63694930587241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Kyllä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Taul1!$B$2:$G$2</c:f>
              <c:numCache>
                <c:formatCode>0.0\ %</c:formatCode>
                <c:ptCount val="6"/>
                <c:pt idx="0">
                  <c:v>0.61458333333333337</c:v>
                </c:pt>
                <c:pt idx="1">
                  <c:v>0.19209039548022599</c:v>
                </c:pt>
                <c:pt idx="2">
                  <c:v>0.24793388429752067</c:v>
                </c:pt>
                <c:pt idx="3">
                  <c:v>0.42857142857142855</c:v>
                </c:pt>
                <c:pt idx="4">
                  <c:v>0.29411764705882354</c:v>
                </c:pt>
                <c:pt idx="5">
                  <c:v>0.20833333333333334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0F-422F-8716-6ABD2BF82DE6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Taul1!$B$3:$G$3</c:f>
              <c:numCache>
                <c:formatCode>0.0\ %</c:formatCode>
                <c:ptCount val="6"/>
                <c:pt idx="0">
                  <c:v>0.36979166666666669</c:v>
                </c:pt>
                <c:pt idx="1">
                  <c:v>0.80790960451977401</c:v>
                </c:pt>
                <c:pt idx="2">
                  <c:v>0.75206611570247939</c:v>
                </c:pt>
                <c:pt idx="3">
                  <c:v>0.5714285714285714</c:v>
                </c:pt>
                <c:pt idx="4">
                  <c:v>0.70588235294117652</c:v>
                </c:pt>
                <c:pt idx="5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0F-422F-8716-6ABD2BF82DE6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Osassa toimipaikkoja kyllä, osassa ei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Taul1!$B$4:$G$4</c:f>
              <c:numCache>
                <c:formatCode>0.0\ %</c:formatCode>
                <c:ptCount val="6"/>
                <c:pt idx="0">
                  <c:v>1.5625E-2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4.1666666666666664E-2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0F-422F-8716-6ABD2BF82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603373641858901E-2"/>
          <c:y val="0.86200515456931559"/>
          <c:w val="0.9868831946517469"/>
          <c:h val="0.137994845430684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26204414573031E-2"/>
          <c:y val="4.0806818849189318E-2"/>
          <c:w val="0.91112604681509024"/>
          <c:h val="0.63694930587241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Asiaan ei meillä juurikaan panostettu, emme käytännössä juuri edes yrittäneet neuvotella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Taul1!$B$2:$D$2</c:f>
              <c:numCache>
                <c:formatCode>0.0\ %</c:formatCode>
                <c:ptCount val="3"/>
                <c:pt idx="0">
                  <c:v>0.1336116910229645</c:v>
                </c:pt>
                <c:pt idx="1">
                  <c:v>0.17391304347826086</c:v>
                </c:pt>
                <c:pt idx="2">
                  <c:v>0.17543859649122806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0F-422F-8716-6ABD2BF82DE6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Panostettiin hieman, neuvoteltiin jonkin verran.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Taul1!$B$3:$D$3</c:f>
              <c:numCache>
                <c:formatCode>0.0\ %</c:formatCode>
                <c:ptCount val="3"/>
                <c:pt idx="0">
                  <c:v>0.22964509394572025</c:v>
                </c:pt>
                <c:pt idx="1">
                  <c:v>0.13043478260869565</c:v>
                </c:pt>
                <c:pt idx="2">
                  <c:v>0.14035087719298245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0F-422F-8716-6ABD2BF82DE6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Panostettiin kohtalaisesti, neuvoteltiin kohtalaisesti.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Taul1!$B$4:$D$4</c:f>
              <c:numCache>
                <c:formatCode>0.0\ %</c:formatCode>
                <c:ptCount val="3"/>
                <c:pt idx="0">
                  <c:v>0.25678496868475992</c:v>
                </c:pt>
                <c:pt idx="1">
                  <c:v>0.28985507246376813</c:v>
                </c:pt>
                <c:pt idx="2">
                  <c:v>0.26315789473684209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0F-422F-8716-6ABD2BF82DE6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Panostettiin paljon, neuvoteltiin runsaasti.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Taul1!$B$5:$D$5</c:f>
              <c:numCache>
                <c:formatCode>0.0\ %</c:formatCode>
                <c:ptCount val="3"/>
                <c:pt idx="0">
                  <c:v>0.13152400835073069</c:v>
                </c:pt>
                <c:pt idx="1">
                  <c:v>7.2463768115942032E-2</c:v>
                </c:pt>
                <c:pt idx="2">
                  <c:v>0.10526315789473684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0F-422F-8716-6ABD2BF82DE6}"/>
            </c:ext>
          </c:extLst>
        </c:ser>
        <c:ser>
          <c:idx val="4"/>
          <c:order val="4"/>
          <c:tx>
            <c:strRef>
              <c:f>Taul1!$A$6</c:f>
              <c:strCache>
                <c:ptCount val="1"/>
                <c:pt idx="0">
                  <c:v>Asiaan panostettiin merkittävästi ja ratkaisua haettiin tosissaan.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Taul1!$B$6:$D$6</c:f>
              <c:numCache>
                <c:formatCode>0.0\ %</c:formatCode>
                <c:ptCount val="3"/>
                <c:pt idx="0">
                  <c:v>8.5594989561586635E-2</c:v>
                </c:pt>
                <c:pt idx="1">
                  <c:v>0.14492753623188406</c:v>
                </c:pt>
                <c:pt idx="2">
                  <c:v>8.771929824561403E-2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0F-422F-8716-6ABD2BF82DE6}"/>
            </c:ext>
          </c:extLst>
        </c:ser>
        <c:ser>
          <c:idx val="5"/>
          <c:order val="5"/>
          <c:tx>
            <c:strRef>
              <c:f>Taul1!$A$7</c:f>
              <c:strCache>
                <c:ptCount val="1"/>
                <c:pt idx="0">
                  <c:v>Päätimme työnantajana mennä suoraan perälautaan ilman neuvotteluita.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Taul1!$B$7:$D$7</c:f>
              <c:numCache>
                <c:formatCode>0.0\ %</c:formatCode>
                <c:ptCount val="3"/>
                <c:pt idx="0">
                  <c:v>0.162839248434238</c:v>
                </c:pt>
                <c:pt idx="1">
                  <c:v>0.18840579710144928</c:v>
                </c:pt>
                <c:pt idx="2">
                  <c:v>0.22807017543859648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0F-422F-8716-6ABD2BF82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603373641858901E-2"/>
          <c:y val="0.86200515456931559"/>
          <c:w val="0.9868831946517469"/>
          <c:h val="0.137994845430684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7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26204414573031E-2"/>
          <c:y val="4.0806818849189318E-2"/>
          <c:w val="0.91112604681509024"/>
          <c:h val="0.63694930587241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Asiaan ei meillä juurikaan panostettu, emme käytännössä juuri edes yrittäneet neuvotella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Taul1!$B$2:$D$2</c:f>
              <c:numCache>
                <c:formatCode>0.0\ %</c:formatCode>
                <c:ptCount val="3"/>
                <c:pt idx="0">
                  <c:v>3.3880805134810052E-2</c:v>
                </c:pt>
                <c:pt idx="1">
                  <c:v>2.097095522701059E-2</c:v>
                </c:pt>
                <c:pt idx="2">
                  <c:v>2.5644021262924237E-2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0F-422F-8716-6ABD2BF82DE6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Panostettiin hieman, neuvoteltiin jonkin verran.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Taul1!$B$3:$D$3</c:f>
              <c:numCache>
                <c:formatCode>0.0\ %</c:formatCode>
                <c:ptCount val="3"/>
                <c:pt idx="0">
                  <c:v>0.11095617741918315</c:v>
                </c:pt>
                <c:pt idx="1">
                  <c:v>7.2349795533186531E-2</c:v>
                </c:pt>
                <c:pt idx="2">
                  <c:v>1.7524388106781939E-2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0F-422F-8716-6ABD2BF82DE6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Panostettiin kohtalaisesti, neuvoteltiin kohtalaisesti.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Taul1!$B$4:$D$4</c:f>
              <c:numCache>
                <c:formatCode>0.0\ %</c:formatCode>
                <c:ptCount val="3"/>
                <c:pt idx="0">
                  <c:v>0.33050549778066357</c:v>
                </c:pt>
                <c:pt idx="1">
                  <c:v>0.24457376533501102</c:v>
                </c:pt>
                <c:pt idx="2">
                  <c:v>0.46591506513230913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0F-422F-8716-6ABD2BF82DE6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Panostettiin paljon, neuvoteltiin runsaasti.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Taul1!$B$5:$D$5</c:f>
              <c:numCache>
                <c:formatCode>0.0\ %</c:formatCode>
                <c:ptCount val="3"/>
                <c:pt idx="0">
                  <c:v>0.21008653815449135</c:v>
                </c:pt>
                <c:pt idx="1">
                  <c:v>0.10003145643284052</c:v>
                </c:pt>
                <c:pt idx="2">
                  <c:v>0.35206495706524915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0F-422F-8716-6ABD2BF82DE6}"/>
            </c:ext>
          </c:extLst>
        </c:ser>
        <c:ser>
          <c:idx val="4"/>
          <c:order val="4"/>
          <c:tx>
            <c:strRef>
              <c:f>Taul1!$A$6</c:f>
              <c:strCache>
                <c:ptCount val="1"/>
                <c:pt idx="0">
                  <c:v>Asiaan panostettiin merkittävästi ja ratkaisua haettiin tosissaan.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Taul1!$B$6:$D$6</c:f>
              <c:numCache>
                <c:formatCode>0.0\ %</c:formatCode>
                <c:ptCount val="3"/>
                <c:pt idx="0">
                  <c:v>0.27163187754797918</c:v>
                </c:pt>
                <c:pt idx="1">
                  <c:v>0.51829715843556678</c:v>
                </c:pt>
                <c:pt idx="2">
                  <c:v>0.1212103510719084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0F-422F-8716-6ABD2BF82DE6}"/>
            </c:ext>
          </c:extLst>
        </c:ser>
        <c:ser>
          <c:idx val="5"/>
          <c:order val="5"/>
          <c:tx>
            <c:strRef>
              <c:f>Taul1!$A$7</c:f>
              <c:strCache>
                <c:ptCount val="1"/>
                <c:pt idx="0">
                  <c:v>Päätimme työnantajana mennä suoraan perälautaan ilman neuvotteluita.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Taul1!$B$7:$D$7</c:f>
              <c:numCache>
                <c:formatCode>0.0\ %</c:formatCode>
                <c:ptCount val="3"/>
                <c:pt idx="0">
                  <c:v>4.2939103962872684E-2</c:v>
                </c:pt>
                <c:pt idx="1">
                  <c:v>4.3776869036384607E-2</c:v>
                </c:pt>
                <c:pt idx="2">
                  <c:v>1.764121736082715E-2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0F-422F-8716-6ABD2BF82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603373641858901E-2"/>
          <c:y val="0.86200515456931559"/>
          <c:w val="0.9868831946517469"/>
          <c:h val="0.137994845430684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7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26204414573031E-2"/>
          <c:y val="4.0806818849189318E-2"/>
          <c:w val="0.91112604681509024"/>
          <c:h val="0.601499284543998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Perälautaa alhaisempaa kustannusvaikutusta.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Taul1!$B$2:$D$2</c:f>
              <c:numCache>
                <c:formatCode>0.0\ %</c:formatCode>
                <c:ptCount val="3"/>
                <c:pt idx="0">
                  <c:v>0.1543026706231454</c:v>
                </c:pt>
                <c:pt idx="1">
                  <c:v>0.11363636363636363</c:v>
                </c:pt>
                <c:pt idx="2">
                  <c:v>8.8235294117647065E-2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0F-422F-8716-6ABD2BF82DE6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Työantajalle parempia mahdollisuuksia kohdentaa korotuksia.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Taul1!$B$3:$D$3</c:f>
              <c:numCache>
                <c:formatCode>0.0\ %</c:formatCode>
                <c:ptCount val="3"/>
                <c:pt idx="0">
                  <c:v>0.51632047477744802</c:v>
                </c:pt>
                <c:pt idx="1">
                  <c:v>0.63636363636363635</c:v>
                </c:pt>
                <c:pt idx="2">
                  <c:v>0.52941176470588236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0F-422F-8716-6ABD2BF82DE6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Korotusten ajallinen siirto perälautaan nähden.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Taul1!$B$4:$D$4</c:f>
              <c:numCache>
                <c:formatCode>0.0\ %</c:formatCode>
                <c:ptCount val="3"/>
                <c:pt idx="0">
                  <c:v>0.17210682492581603</c:v>
                </c:pt>
                <c:pt idx="1">
                  <c:v>0.27272727272727271</c:v>
                </c:pt>
                <c:pt idx="2">
                  <c:v>0.14705882352941177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0F-422F-8716-6ABD2BF82DE6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Korotuksen suuruuden sitominen yrityksen menestymiseen.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Taul1!$B$5:$D$5</c:f>
              <c:numCache>
                <c:formatCode>0.0\ %</c:formatCode>
                <c:ptCount val="3"/>
                <c:pt idx="0">
                  <c:v>0.17210682492581603</c:v>
                </c:pt>
                <c:pt idx="1">
                  <c:v>0.27272727272727271</c:v>
                </c:pt>
                <c:pt idx="2">
                  <c:v>0.3235294117647059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0F-422F-8716-6ABD2BF82DE6}"/>
            </c:ext>
          </c:extLst>
        </c:ser>
        <c:ser>
          <c:idx val="4"/>
          <c:order val="4"/>
          <c:tx>
            <c:strRef>
              <c:f>Taul1!$A$6</c:f>
              <c:strCache>
                <c:ptCount val="1"/>
                <c:pt idx="0">
                  <c:v>Korotusten perälautaan nähden tasaisempi jakautuminen.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Taul1!$B$6:$D$6</c:f>
              <c:numCache>
                <c:formatCode>0.0\ %</c:formatCode>
                <c:ptCount val="3"/>
                <c:pt idx="0">
                  <c:v>0.12462908011869436</c:v>
                </c:pt>
                <c:pt idx="1">
                  <c:v>6.8181818181818177E-2</c:v>
                </c:pt>
                <c:pt idx="2">
                  <c:v>0.11764705882352941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0F-422F-8716-6ABD2BF82DE6}"/>
            </c:ext>
          </c:extLst>
        </c:ser>
        <c:ser>
          <c:idx val="5"/>
          <c:order val="5"/>
          <c:tx>
            <c:strRef>
              <c:f>Taul1!$A$7</c:f>
              <c:strCache>
                <c:ptCount val="1"/>
                <c:pt idx="0">
                  <c:v>Ei mitään erityistä, lähinnä yhteistä käsitystä siitä, miten palkankorotukset toteutetaan.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Taul1!$B$7:$D$7</c:f>
              <c:numCache>
                <c:formatCode>0.0\ %</c:formatCode>
                <c:ptCount val="3"/>
                <c:pt idx="0">
                  <c:v>0.22255192878338279</c:v>
                </c:pt>
                <c:pt idx="1">
                  <c:v>0.22727272727272727</c:v>
                </c:pt>
                <c:pt idx="2">
                  <c:v>0.17647058823529413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0F-422F-8716-6ABD2BF82DE6}"/>
            </c:ext>
          </c:extLst>
        </c:ser>
        <c:ser>
          <c:idx val="6"/>
          <c:order val="6"/>
          <c:tx>
            <c:strRef>
              <c:f>Taul1!$A$8</c:f>
              <c:strCache>
                <c:ptCount val="1"/>
                <c:pt idx="0">
                  <c:v>Käytimme mahdollisuutta neuvotella palkkaratkaisusta edistääksemme jotain muuta työnantajalle tärkeää tavoitetta.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Taul1!$B$8:$D$8</c:f>
              <c:numCache>
                <c:formatCode>0.0\ %</c:formatCode>
                <c:ptCount val="3"/>
                <c:pt idx="0">
                  <c:v>0.18100890207715134</c:v>
                </c:pt>
                <c:pt idx="1">
                  <c:v>0.15909090909090909</c:v>
                </c:pt>
                <c:pt idx="2">
                  <c:v>0.23529411764705882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BE-4848-8E13-9DF363A87C2D}"/>
            </c:ext>
          </c:extLst>
        </c:ser>
        <c:ser>
          <c:idx val="7"/>
          <c:order val="7"/>
          <c:tx>
            <c:strRef>
              <c:f>Taul1!$A$9</c:f>
              <c:strCache>
                <c:ptCount val="1"/>
                <c:pt idx="0">
                  <c:v>Jotain muuta.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Taul1!$B$9:$D$9</c:f>
              <c:numCache>
                <c:formatCode>0.0\ %</c:formatCode>
                <c:ptCount val="3"/>
                <c:pt idx="0">
                  <c:v>3.857566765578635E-2</c:v>
                </c:pt>
                <c:pt idx="1">
                  <c:v>6.8181818181818177E-2</c:v>
                </c:pt>
                <c:pt idx="2">
                  <c:v>0.11764705882352941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BE-4848-8E13-9DF363A87C2D}"/>
            </c:ext>
          </c:extLst>
        </c:ser>
        <c:ser>
          <c:idx val="8"/>
          <c:order val="8"/>
          <c:tx>
            <c:strRef>
              <c:f>Taul1!$A$10</c:f>
              <c:strCache>
                <c:ptCount val="1"/>
                <c:pt idx="0">
                  <c:v>En osaa sanoa.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Taul1!$B$10:$D$10</c:f>
              <c:numCache>
                <c:formatCode>0.0\ %</c:formatCode>
                <c:ptCount val="3"/>
                <c:pt idx="0">
                  <c:v>1.483679525222552E-2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BE-4848-8E13-9DF363A87C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0.6500000000000001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1857169639993312"/>
          <c:w val="1"/>
          <c:h val="0.281428303600066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8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26204414573031E-2"/>
          <c:y val="4.0806818849189318E-2"/>
          <c:w val="0.91112604681509024"/>
          <c:h val="0.758867745316389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1. Erittäin huonosti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Taul1!$B$2:$D$2</c:f>
              <c:numCache>
                <c:formatCode>0.0\ %</c:formatCode>
                <c:ptCount val="3"/>
                <c:pt idx="0">
                  <c:v>9.1988130563798218E-2</c:v>
                </c:pt>
                <c:pt idx="1">
                  <c:v>2.2727272727272728E-2</c:v>
                </c:pt>
                <c:pt idx="2">
                  <c:v>8.8235294117647065E-2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0F-422F-8716-6ABD2BF82DE6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2. Melko huonosti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Taul1!$B$3:$D$3</c:f>
              <c:numCache>
                <c:formatCode>0.0\ %</c:formatCode>
                <c:ptCount val="3"/>
                <c:pt idx="0">
                  <c:v>0.18100890207715134</c:v>
                </c:pt>
                <c:pt idx="1">
                  <c:v>6.8181818181818177E-2</c:v>
                </c:pt>
                <c:pt idx="2">
                  <c:v>0.17647058823529413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0F-422F-8716-6ABD2BF82DE6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3. Ei hyvin, eikä huonosti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Taul1!$B$4:$D$4</c:f>
              <c:numCache>
                <c:formatCode>0.0\ %</c:formatCode>
                <c:ptCount val="3"/>
                <c:pt idx="0">
                  <c:v>0.18991097922848665</c:v>
                </c:pt>
                <c:pt idx="1">
                  <c:v>0.15909090909090909</c:v>
                </c:pt>
                <c:pt idx="2">
                  <c:v>0.11764705882352941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0F-422F-8716-6ABD2BF82DE6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4. Melko hyvin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Taul1!$B$5:$D$5</c:f>
              <c:numCache>
                <c:formatCode>0.0\ %</c:formatCode>
                <c:ptCount val="3"/>
                <c:pt idx="0">
                  <c:v>0.41246290801186941</c:v>
                </c:pt>
                <c:pt idx="1">
                  <c:v>0.36363636363636365</c:v>
                </c:pt>
                <c:pt idx="2">
                  <c:v>0.47058823529411764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0F-422F-8716-6ABD2BF82DE6}"/>
            </c:ext>
          </c:extLst>
        </c:ser>
        <c:ser>
          <c:idx val="4"/>
          <c:order val="4"/>
          <c:tx>
            <c:strRef>
              <c:f>Taul1!$A$6</c:f>
              <c:strCache>
                <c:ptCount val="1"/>
                <c:pt idx="0">
                  <c:v>5. Erittäin hyvin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Taul1!$B$6:$D$6</c:f>
              <c:numCache>
                <c:formatCode>0.0\ %</c:formatCode>
                <c:ptCount val="3"/>
                <c:pt idx="0">
                  <c:v>0.12462908011869436</c:v>
                </c:pt>
                <c:pt idx="1">
                  <c:v>0.38636363636363635</c:v>
                </c:pt>
                <c:pt idx="2">
                  <c:v>0.14705882352941177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0F-422F-8716-6ABD2BF82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603373641858901E-2"/>
          <c:y val="0.86200515456931559"/>
          <c:w val="0.9868831946517469"/>
          <c:h val="0.137994845430684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26204414573031E-2"/>
          <c:y val="4.0806818849189318E-2"/>
          <c:w val="0.91112604681509024"/>
          <c:h val="0.758867745316389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1. Erittäin huonosti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Taul1!$B$2:$D$2</c:f>
              <c:numCache>
                <c:formatCode>0.0\ %</c:formatCode>
                <c:ptCount val="3"/>
                <c:pt idx="0">
                  <c:v>3.6746223913294129E-2</c:v>
                </c:pt>
                <c:pt idx="1">
                  <c:v>1.569594708223555E-2</c:v>
                </c:pt>
                <c:pt idx="2">
                  <c:v>0.16119184271583831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0F-422F-8716-6ABD2BF82DE6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2. Melko huonosti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Taul1!$B$3:$D$3</c:f>
              <c:numCache>
                <c:formatCode>0.0\ %</c:formatCode>
                <c:ptCount val="3"/>
                <c:pt idx="0">
                  <c:v>0.18699411968177101</c:v>
                </c:pt>
                <c:pt idx="1">
                  <c:v>4.2939626660687256E-2</c:v>
                </c:pt>
                <c:pt idx="2">
                  <c:v>0.32122359262425204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0F-422F-8716-6ABD2BF82DE6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3. Ei hyvin, eikä huonosti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Taul1!$B$4:$D$4</c:f>
              <c:numCache>
                <c:formatCode>0.0\ %</c:formatCode>
                <c:ptCount val="3"/>
                <c:pt idx="0">
                  <c:v>0.12417848495330336</c:v>
                </c:pt>
                <c:pt idx="1">
                  <c:v>1.8947250406412916E-2</c:v>
                </c:pt>
                <c:pt idx="2">
                  <c:v>7.0521431188179259E-2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0F-422F-8716-6ABD2BF82DE6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4. Melko hyvin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Taul1!$B$5:$D$5</c:f>
              <c:numCache>
                <c:formatCode>0.0\ %</c:formatCode>
                <c:ptCount val="3"/>
                <c:pt idx="0">
                  <c:v>0.50139513432491645</c:v>
                </c:pt>
                <c:pt idx="1">
                  <c:v>0.43449744940859913</c:v>
                </c:pt>
                <c:pt idx="2">
                  <c:v>0.1375015264379045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0F-422F-8716-6ABD2BF82DE6}"/>
            </c:ext>
          </c:extLst>
        </c:ser>
        <c:ser>
          <c:idx val="4"/>
          <c:order val="4"/>
          <c:tx>
            <c:strRef>
              <c:f>Taul1!$A$6</c:f>
              <c:strCache>
                <c:ptCount val="1"/>
                <c:pt idx="0">
                  <c:v>5. Erittäin hyvin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Taul1!$B$6:$D$6</c:f>
              <c:numCache>
                <c:formatCode>0.0\ %</c:formatCode>
                <c:ptCount val="3"/>
                <c:pt idx="0">
                  <c:v>0.15068603712671511</c:v>
                </c:pt>
                <c:pt idx="1">
                  <c:v>0.48791972644206516</c:v>
                </c:pt>
                <c:pt idx="2">
                  <c:v>0.30956160703382585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0F-422F-8716-6ABD2BF82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603373641858901E-2"/>
          <c:y val="0.86200515456931559"/>
          <c:w val="0.9868831946517469"/>
          <c:h val="0.137994845430684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26204414573031E-2"/>
          <c:y val="4.0806818849189318E-2"/>
          <c:w val="0.91112604681509024"/>
          <c:h val="0.601499284543998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Luottamusmiestä/miehiä ohjeistettiin liitosta olemaan tekemättä paikallista palkkaratkaisua.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Taul1!$B$2:$D$2</c:f>
              <c:numCache>
                <c:formatCode>0.0\ %</c:formatCode>
                <c:ptCount val="3"/>
                <c:pt idx="0">
                  <c:v>3.7578288100208766E-2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0F-422F-8716-6ABD2BF82DE6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Luottamusmiestä/miehiä ohjeistettiin liitosta tavalla, joka käytännössä vaikeutti paikallista sopimista erittäin paljon.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Taul1!$B$3:$D$3</c:f>
              <c:numCache>
                <c:formatCode>0.0\ %</c:formatCode>
                <c:ptCount val="3"/>
                <c:pt idx="0">
                  <c:v>6.2630480167014613E-2</c:v>
                </c:pt>
                <c:pt idx="1">
                  <c:v>1.4492753623188406E-2</c:v>
                </c:pt>
                <c:pt idx="2">
                  <c:v>3.5087719298245612E-2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0F-422F-8716-6ABD2BF82DE6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Luottamusmiehellä/miehillä oli ymmärrystä yrityksen tilanteesta, mutta puuttui rohkeus tehdä paikallinen sopimus.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Taul1!$B$4:$D$4</c:f>
              <c:numCache>
                <c:formatCode>0.0\ %</c:formatCode>
                <c:ptCount val="3"/>
                <c:pt idx="0">
                  <c:v>0.21085594989561587</c:v>
                </c:pt>
                <c:pt idx="1">
                  <c:v>0.11594202898550725</c:v>
                </c:pt>
                <c:pt idx="2">
                  <c:v>5.2631578947368418E-2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0F-422F-8716-6ABD2BF82DE6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Työnantajalla ei ollut hirveästi intoa neuvotella paikallisesti.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Taul1!$B$5:$D$5</c:f>
              <c:numCache>
                <c:formatCode>0.0\ %</c:formatCode>
                <c:ptCount val="3"/>
                <c:pt idx="0">
                  <c:v>6.6805845511482248E-2</c:v>
                </c:pt>
                <c:pt idx="1">
                  <c:v>0.10144927536231885</c:v>
                </c:pt>
                <c:pt idx="2">
                  <c:v>7.0175438596491224E-2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0F-422F-8716-6ABD2BF82DE6}"/>
            </c:ext>
          </c:extLst>
        </c:ser>
        <c:ser>
          <c:idx val="4"/>
          <c:order val="4"/>
          <c:tx>
            <c:strRef>
              <c:f>Taul1!$A$6</c:f>
              <c:strCache>
                <c:ptCount val="1"/>
                <c:pt idx="0">
                  <c:v>Pitkää perinnettä tes-korotusten toteutuksen suhteen on vaikea muuttaa.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Taul1!$B$6:$D$6</c:f>
              <c:numCache>
                <c:formatCode>0.0\ %</c:formatCode>
                <c:ptCount val="3"/>
                <c:pt idx="0">
                  <c:v>0.39874739039665968</c:v>
                </c:pt>
                <c:pt idx="1">
                  <c:v>0.21739130434782608</c:v>
                </c:pt>
                <c:pt idx="2">
                  <c:v>0.24561403508771928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0F-422F-8716-6ABD2BF82DE6}"/>
            </c:ext>
          </c:extLst>
        </c:ser>
        <c:ser>
          <c:idx val="5"/>
          <c:order val="5"/>
          <c:tx>
            <c:strRef>
              <c:f>Taul1!$A$7</c:f>
              <c:strCache>
                <c:ptCount val="1"/>
                <c:pt idx="0">
                  <c:v>Jotain muuta, mitä?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Taul1!$B$7:$D$7</c:f>
              <c:numCache>
                <c:formatCode>0.0\ %</c:formatCode>
                <c:ptCount val="3"/>
                <c:pt idx="0">
                  <c:v>0.1440501043841336</c:v>
                </c:pt>
                <c:pt idx="1">
                  <c:v>0.13043478260869565</c:v>
                </c:pt>
                <c:pt idx="2">
                  <c:v>0.19298245614035087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0F-422F-8716-6ABD2BF82DE6}"/>
            </c:ext>
          </c:extLst>
        </c:ser>
        <c:ser>
          <c:idx val="6"/>
          <c:order val="6"/>
          <c:tx>
            <c:strRef>
              <c:f>Taul1!$A$8</c:f>
              <c:strCache>
                <c:ptCount val="1"/>
                <c:pt idx="0">
                  <c:v>Ei ole (yhdessä tai useammassa henkilöstöryhmässä) luottamusmiestä, jonka kanssa tehdä paikallinen palkkaratkaisu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Taul1!$B$8:$D$8</c:f>
              <c:numCache>
                <c:formatCode>0.0\ %</c:formatCode>
                <c:ptCount val="3"/>
                <c:pt idx="0">
                  <c:v>0.15031315240083507</c:v>
                </c:pt>
                <c:pt idx="1">
                  <c:v>0.21739130434782608</c:v>
                </c:pt>
                <c:pt idx="2">
                  <c:v>7.0175438596491224E-2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BE-4848-8E13-9DF363A87C2D}"/>
            </c:ext>
          </c:extLst>
        </c:ser>
        <c:ser>
          <c:idx val="7"/>
          <c:order val="7"/>
          <c:tx>
            <c:strRef>
              <c:f>Taul1!$A$9</c:f>
              <c:strCache>
                <c:ptCount val="1"/>
                <c:pt idx="0">
                  <c:v>Ei mitään näistä.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Taul1!$B$1:$D$1</c:f>
              <c:strCache>
                <c:ptCount val="3"/>
                <c:pt idx="0">
                  <c:v>Teollisuus</c:v>
                </c:pt>
                <c:pt idx="1">
                  <c:v>Tietotekniikan palveluala</c:v>
                </c:pt>
                <c:pt idx="2">
                  <c:v>SKOL</c:v>
                </c:pt>
              </c:strCache>
            </c:strRef>
          </c:cat>
          <c:val>
            <c:numRef>
              <c:f>Taul1!$B$9:$D$9</c:f>
              <c:numCache>
                <c:formatCode>0.0\ %</c:formatCode>
                <c:ptCount val="3"/>
                <c:pt idx="0">
                  <c:v>0.27139874739039666</c:v>
                </c:pt>
                <c:pt idx="1">
                  <c:v>0.43478260869565216</c:v>
                </c:pt>
                <c:pt idx="2">
                  <c:v>0.42105263157894735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BE-4848-8E13-9DF363A87C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0.6500000000000001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1857169639993312"/>
          <c:w val="1"/>
          <c:h val="0.281428303600066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8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0327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24858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EAD89D0B-8D89-403D-8C4F-8F71C0EDEC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Mitä tavoittelitte paikallisissa neuvotteluissa?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6C4E81F-D7AD-4A16-97AA-7C0BE695A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20A641-9014-45CB-B794-7E6D1BCEC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B19D78-749E-4CC4-8288-E651800BF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0BAFA53B-FB51-4446-95E0-306AB5ABAD6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364456"/>
          </a:xfrm>
        </p:spPr>
        <p:txBody>
          <a:bodyPr/>
          <a:lstStyle/>
          <a:p>
            <a:r>
              <a:rPr lang="fi-FI" dirty="0"/>
              <a:t>Vastaaja sai valita useamman vaihtoehdon. Raportoituna niiden yritysten osuus, jotka valitsivat kunkin vaihtoehdon. Ts. osuudet eivät summaudu sataan. Lähde: Teknologiateollisuus ry:n jäsenkysely, helmikuu 2021. 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40C7E0B9-06F7-4CEC-9F37-15542AA5B751}"/>
              </a:ext>
            </a:extLst>
          </p:cNvPr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toimipaikoista</a:t>
            </a:r>
          </a:p>
        </p:txBody>
      </p:sp>
      <p:graphicFrame>
        <p:nvGraphicFramePr>
          <p:cNvPr id="9" name="Sisällön paikkamerkki 9">
            <a:extLst>
              <a:ext uri="{FF2B5EF4-FFF2-40B4-BE49-F238E27FC236}">
                <a16:creationId xmlns:a16="http://schemas.microsoft.com/office/drawing/2014/main" id="{84417D0A-4BBE-4D26-8DE7-98D5BEBD2553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929248911"/>
              </p:ext>
            </p:extLst>
          </p:nvPr>
        </p:nvGraphicFramePr>
        <p:xfrm>
          <a:off x="381000" y="1103313"/>
          <a:ext cx="8391525" cy="3624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7010545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EAD89D0B-8D89-403D-8C4F-8F71C0EDEC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Kuinka hyvin onnistuitte neuvotteluissa arviosi mukaan tarpeisiinne nähden (asteikolla 1 - 5)?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6C4E81F-D7AD-4A16-97AA-7C0BE695A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20A641-9014-45CB-B794-7E6D1BCEC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B19D78-749E-4CC4-8288-E651800BF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0BAFA53B-FB51-4446-95E0-306AB5ABAD6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jäsenkysely, helmikuu 2021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40C7E0B9-06F7-4CEC-9F37-15542AA5B751}"/>
              </a:ext>
            </a:extLst>
          </p:cNvPr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toimipaikoista</a:t>
            </a:r>
          </a:p>
        </p:txBody>
      </p:sp>
      <p:graphicFrame>
        <p:nvGraphicFramePr>
          <p:cNvPr id="9" name="Sisällön paikkamerkki 9">
            <a:extLst>
              <a:ext uri="{FF2B5EF4-FFF2-40B4-BE49-F238E27FC236}">
                <a16:creationId xmlns:a16="http://schemas.microsoft.com/office/drawing/2014/main" id="{84417D0A-4BBE-4D26-8DE7-98D5BEBD2553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628466116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1166471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EAD89D0B-8D89-403D-8C4F-8F71C0EDEC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Kuinka hyvin onnistuitte neuvotteluissa arviosi mukaan tarpeisiinne nähden (asteikolla 1 - 5)?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6C4E81F-D7AD-4A16-97AA-7C0BE695A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20A641-9014-45CB-B794-7E6D1BCEC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B19D78-749E-4CC4-8288-E651800BF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0BAFA53B-FB51-4446-95E0-306AB5ABAD6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jäsenkysely, helmikuu 2021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40C7E0B9-06F7-4CEC-9F37-15542AA5B751}"/>
              </a:ext>
            </a:extLst>
          </p:cNvPr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henkilöstöstä</a:t>
            </a:r>
          </a:p>
        </p:txBody>
      </p:sp>
      <p:graphicFrame>
        <p:nvGraphicFramePr>
          <p:cNvPr id="9" name="Sisällön paikkamerkki 9">
            <a:extLst>
              <a:ext uri="{FF2B5EF4-FFF2-40B4-BE49-F238E27FC236}">
                <a16:creationId xmlns:a16="http://schemas.microsoft.com/office/drawing/2014/main" id="{84417D0A-4BBE-4D26-8DE7-98D5BEBD2553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876447453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4914130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EAD89D0B-8D89-403D-8C4F-8F71C0EDEC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Ilmenikö työpaikalla jotain seuraavista paikallisia palkkaneuvotteluita haitanneista ilmiöistä?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6C4E81F-D7AD-4A16-97AA-7C0BE695A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20A641-9014-45CB-B794-7E6D1BCEC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B19D78-749E-4CC4-8288-E651800BF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0BAFA53B-FB51-4446-95E0-306AB5ABAD6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364456"/>
          </a:xfrm>
        </p:spPr>
        <p:txBody>
          <a:bodyPr/>
          <a:lstStyle/>
          <a:p>
            <a:r>
              <a:rPr lang="fi-FI" dirty="0"/>
              <a:t>Vastaaja sai valita useamman vaihtoehdon. Raportoituna niiden yritysten osuus, jotka valitsivat kunkin vaihtoehdon. Ts. osuudet eivät summaudu sataan. Lähde: Teknologiateollisuus ry:n jäsenkysely, helmikuu 2021. 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40C7E0B9-06F7-4CEC-9F37-15542AA5B751}"/>
              </a:ext>
            </a:extLst>
          </p:cNvPr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toimipaikoista</a:t>
            </a:r>
          </a:p>
        </p:txBody>
      </p:sp>
      <p:graphicFrame>
        <p:nvGraphicFramePr>
          <p:cNvPr id="9" name="Sisällön paikkamerkki 9">
            <a:extLst>
              <a:ext uri="{FF2B5EF4-FFF2-40B4-BE49-F238E27FC236}">
                <a16:creationId xmlns:a16="http://schemas.microsoft.com/office/drawing/2014/main" id="{84417D0A-4BBE-4D26-8DE7-98D5BEBD2553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21855731"/>
              </p:ext>
            </p:extLst>
          </p:nvPr>
        </p:nvGraphicFramePr>
        <p:xfrm>
          <a:off x="381000" y="1103313"/>
          <a:ext cx="8391525" cy="3624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655571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F15D0A1-CDDC-4EC3-A895-2B3F89C745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Palkantarkistukset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476850E-1A8F-406F-82C4-85EFE6E9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3EC2753-3D61-4EA4-A44D-26A77EF1D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9F65-936D-47C1-B476-B10D0AC9DEC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5A429C-126A-4C2E-A3A8-75B08B6F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1561816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208432" cy="648000"/>
          </a:xfrm>
        </p:spPr>
        <p:txBody>
          <a:bodyPr/>
          <a:lstStyle/>
          <a:p>
            <a:r>
              <a:rPr lang="fi-FI" dirty="0"/>
              <a:t>Neuvoteltiinko työpaikalla palkankorotusten toteutustavasta, ajankohdasta ja/tai suuruudesta?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769403086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389446" cy="165163"/>
          </a:xfrm>
        </p:spPr>
        <p:txBody>
          <a:bodyPr/>
          <a:lstStyle/>
          <a:p>
            <a:r>
              <a:rPr lang="fi-FI" dirty="0"/>
              <a:t>Lähde: Teknologiateollisuus ry:n jäsenkysely, helmikuu 2021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toimipaikoista</a:t>
            </a:r>
          </a:p>
        </p:txBody>
      </p:sp>
    </p:spTree>
    <p:extLst>
      <p:ext uri="{BB962C8B-B14F-4D97-AF65-F5344CB8AC3E}">
        <p14:creationId xmlns:p14="http://schemas.microsoft.com/office/powerpoint/2010/main" val="1170140496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208432" cy="648000"/>
          </a:xfrm>
        </p:spPr>
        <p:txBody>
          <a:bodyPr/>
          <a:lstStyle/>
          <a:p>
            <a:r>
              <a:rPr lang="fi-FI" dirty="0"/>
              <a:t>Neuvoteltiinko työpaikalla palkankorotusten toteutustavasta, ajankohdasta ja/tai suuruudesta?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247437081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245430" cy="165163"/>
          </a:xfrm>
        </p:spPr>
        <p:txBody>
          <a:bodyPr/>
          <a:lstStyle/>
          <a:p>
            <a:r>
              <a:rPr lang="fi-FI" dirty="0"/>
              <a:t>Lähde: Teknologiateollisuus ry:n jäsenkysely, helmikuu 2021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henkilöstöstä</a:t>
            </a:r>
          </a:p>
        </p:txBody>
      </p:sp>
    </p:spTree>
    <p:extLst>
      <p:ext uri="{BB962C8B-B14F-4D97-AF65-F5344CB8AC3E}">
        <p14:creationId xmlns:p14="http://schemas.microsoft.com/office/powerpoint/2010/main" val="2176664530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Millaiseen ratkaisuun työpaikallanne päädyttiin palkkaratkaisun suhteen?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991292725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389446" cy="165163"/>
          </a:xfrm>
        </p:spPr>
        <p:txBody>
          <a:bodyPr/>
          <a:lstStyle/>
          <a:p>
            <a:r>
              <a:rPr lang="fi-FI" dirty="0"/>
              <a:t>Lähde: Teknologiateollisuus ry:n jäsenkysely, helmikuu 2021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toimipaikoista</a:t>
            </a:r>
          </a:p>
        </p:txBody>
      </p:sp>
    </p:spTree>
    <p:extLst>
      <p:ext uri="{BB962C8B-B14F-4D97-AF65-F5344CB8AC3E}">
        <p14:creationId xmlns:p14="http://schemas.microsoft.com/office/powerpoint/2010/main" val="2979482492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18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08490894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389446" cy="165163"/>
          </a:xfrm>
        </p:spPr>
        <p:txBody>
          <a:bodyPr/>
          <a:lstStyle/>
          <a:p>
            <a:r>
              <a:rPr lang="fi-FI" dirty="0"/>
              <a:t>Lähde: Teknologiateollisuus ry:n jäsenkysely, helmikuu 2021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henkilöstöstä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593D7AE3-D7A8-4F32-8842-E089935717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Millaiseen ratkaisuun työpaikallanne päädyttiin palkkaratkaisun suhteen?</a:t>
            </a:r>
          </a:p>
        </p:txBody>
      </p:sp>
    </p:spTree>
    <p:extLst>
      <p:ext uri="{BB962C8B-B14F-4D97-AF65-F5344CB8AC3E}">
        <p14:creationId xmlns:p14="http://schemas.microsoft.com/office/powerpoint/2010/main" val="1019635302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179512" y="223717"/>
            <a:ext cx="7992000" cy="648000"/>
          </a:xfrm>
        </p:spPr>
        <p:txBody>
          <a:bodyPr>
            <a:noAutofit/>
          </a:bodyPr>
          <a:lstStyle/>
          <a:p>
            <a:r>
              <a:rPr lang="fi-FI" dirty="0"/>
              <a:t>Paikallisen palkkaratkaisun yleisyys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19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249125057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389446" cy="165163"/>
          </a:xfrm>
        </p:spPr>
        <p:txBody>
          <a:bodyPr/>
          <a:lstStyle/>
          <a:p>
            <a:r>
              <a:rPr lang="fi-FI" dirty="0"/>
              <a:t>Lähde: Teknologiateollisuus ry:n jäsenkysely, helmikuu 2021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henkilöstöstä</a:t>
            </a:r>
          </a:p>
        </p:txBody>
      </p:sp>
    </p:spTree>
    <p:extLst>
      <p:ext uri="{BB962C8B-B14F-4D97-AF65-F5344CB8AC3E}">
        <p14:creationId xmlns:p14="http://schemas.microsoft.com/office/powerpoint/2010/main" val="116281133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Tietoja kyselystä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7"/>
          </p:nvPr>
        </p:nvSpPr>
        <p:spPr>
          <a:xfrm>
            <a:off x="381000" y="915566"/>
            <a:ext cx="8391525" cy="3541712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Kysely lähetettiin kaikkiin Teknologiateollisuus ry:n jäsenyrityksiin. Tietoja kerättiin helmikuussa 2021.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Tulosten kattavuus:</a:t>
            </a:r>
          </a:p>
          <a:p>
            <a:pPr marL="757082" lvl="1" indent="-285750">
              <a:buFont typeface="Arial" panose="020B0604020202020204" pitchFamily="34" charset="0"/>
              <a:buChar char="•"/>
            </a:pPr>
            <a:r>
              <a:rPr lang="fi-FI" sz="1200" dirty="0"/>
              <a:t>Teollisuus: yrityksittäin vastausprosentti 47 %, henkilöstömäärällä mitattuna kattavuus 70 %. Vastauksia 479 kpl.</a:t>
            </a:r>
          </a:p>
          <a:p>
            <a:pPr marL="757082" lvl="1" indent="-285750">
              <a:buFont typeface="Arial" panose="020B0604020202020204" pitchFamily="34" charset="0"/>
              <a:buChar char="•"/>
            </a:pPr>
            <a:r>
              <a:rPr lang="fi-FI" sz="1200" dirty="0"/>
              <a:t>Tietotekniikan palveluala: yrityksittäin vastausprosentti 41 %, henkilöstömäärällä mitattuna kattavuus n. 66 %. Vastauksia 69 kpl.</a:t>
            </a:r>
          </a:p>
          <a:p>
            <a:pPr marL="757082" lvl="1" indent="-285750">
              <a:buFont typeface="Arial" panose="020B0604020202020204" pitchFamily="34" charset="0"/>
              <a:buChar char="•"/>
            </a:pPr>
            <a:r>
              <a:rPr lang="fi-FI" sz="1200" dirty="0"/>
              <a:t>Suunnittelu- ja konsulttiala:  yrityksittäin vastausprosentti 51 %, henkilöstömäärällä mitattuna kattavuus 95 %. Vastauksia 57 kpl.</a:t>
            </a:r>
          </a:p>
          <a:p>
            <a:pPr marL="757082" lvl="1" indent="-285750">
              <a:buFont typeface="Arial" panose="020B0604020202020204" pitchFamily="34" charset="0"/>
              <a:buChar char="•"/>
            </a:pPr>
            <a:r>
              <a:rPr lang="fi-FI" sz="1200" dirty="0"/>
              <a:t>Vastauksia yhteensä: 605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Tulokset raportoidaan sekä toimipaikka/yrityspainoilla (yksi toimipaikka/yritys = yksi vastaus) ja henkilömääräpainoilla (yksi työntekijä = yksi vastaus). Jos tuloksissa on suuri ero toimipaikka/yritysmäärillä painotettujen ja henkilömäärillä painotettujen vastausten välillä, kertoo se siitä, että suurissa ja pienessä yrityksissä on keskimäärin toimittu eri tavoin.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821494" cy="164691"/>
          </a:xfrm>
        </p:spPr>
        <p:txBody>
          <a:bodyPr/>
          <a:lstStyle/>
          <a:p>
            <a:r>
              <a:rPr lang="fi-FI" dirty="0"/>
              <a:t>Lähde: Teknologiateollisuus ry:n jäsenkysely, touko-kesäkuu 2020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2406272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786B755-7DF5-4D0A-AA95-68667BBAC3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Paikallisten palkkaratkaisuiden yleisyys teknologiateollisuuden toimialoilla 2013-2021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78606729-CAAE-4D9D-9300-DBBAE8EF3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20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D0341F0-9468-4508-A2CE-973C2DB1D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F6D53A-06BE-492C-AB33-F60EB1081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168F6801-4CB8-45C5-AF5D-3C84086B4947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2270710"/>
              </p:ext>
            </p:extLst>
          </p:nvPr>
        </p:nvGraphicFramePr>
        <p:xfrm>
          <a:off x="381000" y="1103312"/>
          <a:ext cx="8391525" cy="3700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4C8C01A9-5626-4C61-9353-55D8E962774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123728" y="4638501"/>
            <a:ext cx="6552728" cy="508472"/>
          </a:xfrm>
        </p:spPr>
        <p:txBody>
          <a:bodyPr/>
          <a:lstStyle/>
          <a:p>
            <a:r>
              <a:rPr lang="fi-FI" dirty="0"/>
              <a:t>Työllisyys- ja kasvusopimus oli voimassa 2013-2016 (tupo yleiskorotusperälaudalla). </a:t>
            </a:r>
            <a:r>
              <a:rPr lang="fi-FI" dirty="0" err="1"/>
              <a:t>Kiky</a:t>
            </a:r>
            <a:r>
              <a:rPr lang="fi-FI" dirty="0"/>
              <a:t> 2016-2017 (tupo ilman </a:t>
            </a:r>
            <a:r>
              <a:rPr lang="fi-FI" dirty="0" err="1"/>
              <a:t>tes:sin</a:t>
            </a:r>
            <a:r>
              <a:rPr lang="fi-FI" dirty="0"/>
              <a:t> velvoittamia palkankorotuksia). Liittokierros vol1. 2017-2019 (perälaudassa mahdollisuus työpaikkakohtaisen yksilöllisen erän jakamiseen). Liittokierros vol2 (2019-2021) ensimmäisenä vuonna puhdas yleiskorotusperälauta, toisena mahdollisuus työpaikkakohtaisen yksilöllisen erän jakamiseen.</a:t>
            </a:r>
          </a:p>
          <a:p>
            <a:r>
              <a:rPr lang="fi-FI" dirty="0"/>
              <a:t>Lähde: Teknologiateollisuus ry:n palkantarkistuskyselyt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4222D974-911B-4CF9-BB4B-B46F71439A34}"/>
              </a:ext>
            </a:extLst>
          </p:cNvPr>
          <p:cNvSpPr txBox="1"/>
          <p:nvPr/>
        </p:nvSpPr>
        <p:spPr>
          <a:xfrm>
            <a:off x="1198736" y="1019696"/>
            <a:ext cx="4248472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Prosenttia henkilöstöstä paikallisen palkkaratkaisun piirissä</a:t>
            </a:r>
          </a:p>
        </p:txBody>
      </p:sp>
    </p:spTree>
    <p:extLst>
      <p:ext uri="{BB962C8B-B14F-4D97-AF65-F5344CB8AC3E}">
        <p14:creationId xmlns:p14="http://schemas.microsoft.com/office/powerpoint/2010/main" val="736610804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Jos paikallinen sopimus, niin mitä sovittiin toteutustavasta?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261738073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389446" cy="165163"/>
          </a:xfrm>
        </p:spPr>
        <p:txBody>
          <a:bodyPr/>
          <a:lstStyle/>
          <a:p>
            <a:r>
              <a:rPr lang="fi-FI" dirty="0"/>
              <a:t>Lähde: Teknologiateollisuus ry:n jäsenkysely, helmikuu 2021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toimipaikoista</a:t>
            </a:r>
          </a:p>
        </p:txBody>
      </p:sp>
    </p:spTree>
    <p:extLst>
      <p:ext uri="{BB962C8B-B14F-4D97-AF65-F5344CB8AC3E}">
        <p14:creationId xmlns:p14="http://schemas.microsoft.com/office/powerpoint/2010/main" val="1725042838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Jos paikallinen sopimus, niin mitä sovittiin toteutustavasta?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84570193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389446" cy="165163"/>
          </a:xfrm>
        </p:spPr>
        <p:txBody>
          <a:bodyPr/>
          <a:lstStyle/>
          <a:p>
            <a:r>
              <a:rPr lang="fi-FI" dirty="0"/>
              <a:t>Lähde: Teknologiateollisuus ry:n jäsenkysely, helmikuu 2021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henkilöstöstä</a:t>
            </a:r>
          </a:p>
        </p:txBody>
      </p:sp>
    </p:spTree>
    <p:extLst>
      <p:ext uri="{BB962C8B-B14F-4D97-AF65-F5344CB8AC3E}">
        <p14:creationId xmlns:p14="http://schemas.microsoft.com/office/powerpoint/2010/main" val="1411436578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Jos paikallinen sopimus, niin mitä sovittiin korotuksen suuruudesta?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106008153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389446" cy="165163"/>
          </a:xfrm>
        </p:spPr>
        <p:txBody>
          <a:bodyPr/>
          <a:lstStyle/>
          <a:p>
            <a:r>
              <a:rPr lang="fi-FI" dirty="0"/>
              <a:t>Lähde: Teknologiateollisuus ry:n jäsenkysely, helmikuu 2021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toimipaikoista</a:t>
            </a:r>
          </a:p>
        </p:txBody>
      </p:sp>
    </p:spTree>
    <p:extLst>
      <p:ext uri="{BB962C8B-B14F-4D97-AF65-F5344CB8AC3E}">
        <p14:creationId xmlns:p14="http://schemas.microsoft.com/office/powerpoint/2010/main" val="3861171124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Jos paikallinen sopimus, niin mitä sovittiin korotuksen suuruudesta?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252194526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389446" cy="165163"/>
          </a:xfrm>
        </p:spPr>
        <p:txBody>
          <a:bodyPr/>
          <a:lstStyle/>
          <a:p>
            <a:r>
              <a:rPr lang="fi-FI" dirty="0"/>
              <a:t>Lähde: Teknologiateollisuus ry:n jäsenkysely, helmikuu 2021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henkilöstöstä</a:t>
            </a:r>
          </a:p>
        </p:txBody>
      </p:sp>
    </p:spTree>
    <p:extLst>
      <p:ext uri="{BB962C8B-B14F-4D97-AF65-F5344CB8AC3E}">
        <p14:creationId xmlns:p14="http://schemas.microsoft.com/office/powerpoint/2010/main" val="1191480384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Jos paikallinen sopimus, niin mitä sovittiin korotuksen ajankohdasta?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274102066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389446" cy="165163"/>
          </a:xfrm>
        </p:spPr>
        <p:txBody>
          <a:bodyPr/>
          <a:lstStyle/>
          <a:p>
            <a:r>
              <a:rPr lang="fi-FI" dirty="0"/>
              <a:t>Lähde: Teknologiateollisuus ry:n jäsenkysely, helmikuu 2021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toimipaikoista</a:t>
            </a:r>
          </a:p>
        </p:txBody>
      </p:sp>
    </p:spTree>
    <p:extLst>
      <p:ext uri="{BB962C8B-B14F-4D97-AF65-F5344CB8AC3E}">
        <p14:creationId xmlns:p14="http://schemas.microsoft.com/office/powerpoint/2010/main" val="2224693867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Jos paikallinen sopimus, niin mitä sovittiin korotuksen ajankohdasta?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19971112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389446" cy="165163"/>
          </a:xfrm>
        </p:spPr>
        <p:txBody>
          <a:bodyPr/>
          <a:lstStyle/>
          <a:p>
            <a:r>
              <a:rPr lang="fi-FI" dirty="0"/>
              <a:t>Lähde: Teknologiateollisuus ry:n jäsenkysely, helmikuu 2021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henkilöstöstä</a:t>
            </a:r>
          </a:p>
        </p:txBody>
      </p:sp>
    </p:spTree>
    <p:extLst>
      <p:ext uri="{BB962C8B-B14F-4D97-AF65-F5344CB8AC3E}">
        <p14:creationId xmlns:p14="http://schemas.microsoft.com/office/powerpoint/2010/main" val="3699559888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Jos perälauta niin miten yritys- tai työpaikkakohtainen erä jaettiin?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09619193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389446" cy="165163"/>
          </a:xfrm>
        </p:spPr>
        <p:txBody>
          <a:bodyPr/>
          <a:lstStyle/>
          <a:p>
            <a:r>
              <a:rPr lang="fi-FI" dirty="0"/>
              <a:t>Lähde: Teknologiateollisuus ry:n jäsenkysely, helmikuu 2021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toimipaikoista</a:t>
            </a:r>
          </a:p>
        </p:txBody>
      </p:sp>
    </p:spTree>
    <p:extLst>
      <p:ext uri="{BB962C8B-B14F-4D97-AF65-F5344CB8AC3E}">
        <p14:creationId xmlns:p14="http://schemas.microsoft.com/office/powerpoint/2010/main" val="3587004222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Jos perälauta niin miten yritys- tai työpaikkakohtainen erä jaettiin?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28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234877125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389446" cy="165163"/>
          </a:xfrm>
        </p:spPr>
        <p:txBody>
          <a:bodyPr/>
          <a:lstStyle/>
          <a:p>
            <a:r>
              <a:rPr lang="fi-FI" dirty="0"/>
              <a:t>Lähde: Teknologiateollisuus ry:n jäsenkysely, helmikuu 2021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henkilöstöstä</a:t>
            </a:r>
          </a:p>
        </p:txBody>
      </p:sp>
    </p:spTree>
    <p:extLst>
      <p:ext uri="{BB962C8B-B14F-4D97-AF65-F5344CB8AC3E}">
        <p14:creationId xmlns:p14="http://schemas.microsoft.com/office/powerpoint/2010/main" val="298995394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750D36C-3A1C-4CA5-A67E-9BFB653D83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Luottamusmiesten yleisyys yrityksissä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73109C6-82EB-4136-8B6E-129FDEEC6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C724ED-F3C9-47D2-8F1D-C75767E26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29F8-3631-43D8-937B-CB2D984A1FF3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703F3F2-9A04-45D2-A1FE-C1A5D4591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793138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EAD89D0B-8D89-403D-8C4F-8F71C0EDEC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Onko henkilöstöllä valittuna luottamusmies?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6C4E81F-D7AD-4A16-97AA-7C0BE695A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20A641-9014-45CB-B794-7E6D1BCEC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B19D78-749E-4CC4-8288-E651800BF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0BAFA53B-FB51-4446-95E0-306AB5ABAD6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jäsenkysely, helmikuu 2021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40C7E0B9-06F7-4CEC-9F37-15542AA5B751}"/>
              </a:ext>
            </a:extLst>
          </p:cNvPr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toimipaikoista</a:t>
            </a:r>
          </a:p>
        </p:txBody>
      </p:sp>
      <p:graphicFrame>
        <p:nvGraphicFramePr>
          <p:cNvPr id="9" name="Sisällön paikkamerkki 9">
            <a:extLst>
              <a:ext uri="{FF2B5EF4-FFF2-40B4-BE49-F238E27FC236}">
                <a16:creationId xmlns:a16="http://schemas.microsoft.com/office/drawing/2014/main" id="{84417D0A-4BBE-4D26-8DE7-98D5BEBD2553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039862956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632727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EAD89D0B-8D89-403D-8C4F-8F71C0EDEC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Onko henkilöstöllä valittuna luottamusmies?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6C4E81F-D7AD-4A16-97AA-7C0BE695A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20A641-9014-45CB-B794-7E6D1BCEC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B19D78-749E-4CC4-8288-E651800BF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0BAFA53B-FB51-4446-95E0-306AB5ABAD6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jäsenkysely, helmikuu 2021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40C7E0B9-06F7-4CEC-9F37-15542AA5B751}"/>
              </a:ext>
            </a:extLst>
          </p:cNvPr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henkilöstöstä</a:t>
            </a:r>
          </a:p>
        </p:txBody>
      </p:sp>
      <p:graphicFrame>
        <p:nvGraphicFramePr>
          <p:cNvPr id="9" name="Sisällön paikkamerkki 9">
            <a:extLst>
              <a:ext uri="{FF2B5EF4-FFF2-40B4-BE49-F238E27FC236}">
                <a16:creationId xmlns:a16="http://schemas.microsoft.com/office/drawing/2014/main" id="{84417D0A-4BBE-4D26-8DE7-98D5BEBD2553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827710860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616840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EAD89D0B-8D89-403D-8C4F-8F71C0EDEC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Onko henkilöstöllä valittuna luottamusmies? Alle 50 hengen yritykset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6C4E81F-D7AD-4A16-97AA-7C0BE695A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20A641-9014-45CB-B794-7E6D1BCEC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B19D78-749E-4CC4-8288-E651800BF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0BAFA53B-FB51-4446-95E0-306AB5ABAD6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jäsenkysely, helmikuu 2021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40C7E0B9-06F7-4CEC-9F37-15542AA5B751}"/>
              </a:ext>
            </a:extLst>
          </p:cNvPr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toimipaikoista</a:t>
            </a:r>
          </a:p>
        </p:txBody>
      </p:sp>
      <p:graphicFrame>
        <p:nvGraphicFramePr>
          <p:cNvPr id="9" name="Sisällön paikkamerkki 9">
            <a:extLst>
              <a:ext uri="{FF2B5EF4-FFF2-40B4-BE49-F238E27FC236}">
                <a16:creationId xmlns:a16="http://schemas.microsoft.com/office/drawing/2014/main" id="{84417D0A-4BBE-4D26-8DE7-98D5BEBD2553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119849765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347192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07A28B3D-B20F-48E8-ACF4-6239562BFB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Palkkaneuvotteluiden onnistuminen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3C49554D-7660-41E9-B2CC-4FF6A112E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808DFD7-511D-47B4-9A75-CA7A92865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847272-327F-4750-88EE-F74E4585B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319160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EAD89D0B-8D89-403D-8C4F-8F71C0EDEC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Kuinka aktiivisesti pyritte paikalliseen palkkaratkaisuun?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6C4E81F-D7AD-4A16-97AA-7C0BE695A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20A641-9014-45CB-B794-7E6D1BCEC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B19D78-749E-4CC4-8288-E651800BF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0BAFA53B-FB51-4446-95E0-306AB5ABAD6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jäsenkysely, helmikuu 2021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40C7E0B9-06F7-4CEC-9F37-15542AA5B751}"/>
              </a:ext>
            </a:extLst>
          </p:cNvPr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toimipaikoista</a:t>
            </a:r>
          </a:p>
        </p:txBody>
      </p:sp>
      <p:graphicFrame>
        <p:nvGraphicFramePr>
          <p:cNvPr id="9" name="Sisällön paikkamerkki 9">
            <a:extLst>
              <a:ext uri="{FF2B5EF4-FFF2-40B4-BE49-F238E27FC236}">
                <a16:creationId xmlns:a16="http://schemas.microsoft.com/office/drawing/2014/main" id="{84417D0A-4BBE-4D26-8DE7-98D5BEBD2553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36991989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961555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EAD89D0B-8D89-403D-8C4F-8F71C0EDEC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Kuinka aktiivisesti pyritte paikalliseen palkkaratkaisuun?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6C4E81F-D7AD-4A16-97AA-7C0BE695A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20A641-9014-45CB-B794-7E6D1BCEC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2.3.2021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B19D78-749E-4CC4-8288-E651800BF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0BAFA53B-FB51-4446-95E0-306AB5ABAD6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jäsenkysely, helmikuu 2021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40C7E0B9-06F7-4CEC-9F37-15542AA5B751}"/>
              </a:ext>
            </a:extLst>
          </p:cNvPr>
          <p:cNvSpPr txBox="1"/>
          <p:nvPr/>
        </p:nvSpPr>
        <p:spPr>
          <a:xfrm>
            <a:off x="971600" y="964422"/>
            <a:ext cx="201622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henkilöstöstä</a:t>
            </a:r>
          </a:p>
        </p:txBody>
      </p:sp>
      <p:graphicFrame>
        <p:nvGraphicFramePr>
          <p:cNvPr id="9" name="Sisällön paikkamerkki 9">
            <a:extLst>
              <a:ext uri="{FF2B5EF4-FFF2-40B4-BE49-F238E27FC236}">
                <a16:creationId xmlns:a16="http://schemas.microsoft.com/office/drawing/2014/main" id="{84417D0A-4BBE-4D26-8DE7-98D5BEBD2553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119155019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774125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1842</TotalTime>
  <Words>796</Words>
  <Application>Microsoft Office PowerPoint</Application>
  <PresentationFormat>Näytössä katseltava esitys (16:9)</PresentationFormat>
  <Paragraphs>165</Paragraphs>
  <Slides>28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28</vt:i4>
      </vt:variant>
    </vt:vector>
  </HeadingPairs>
  <TitlesOfParts>
    <vt:vector size="31" baseType="lpstr">
      <vt:lpstr>Arial</vt:lpstr>
      <vt:lpstr>Verdana</vt:lpstr>
      <vt:lpstr>Teknologiateollisuus_masterdia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Kaijomaa Helvi</cp:lastModifiedBy>
  <cp:revision>92</cp:revision>
  <cp:lastPrinted>2016-06-09T07:47:11Z</cp:lastPrinted>
  <dcterms:created xsi:type="dcterms:W3CDTF">2018-02-06T07:33:50Z</dcterms:created>
  <dcterms:modified xsi:type="dcterms:W3CDTF">2021-03-02T15:13:24Z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