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6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7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  <p:sldMasterId id="2147483709" r:id="rId5"/>
  </p:sldMasterIdLst>
  <p:notesMasterIdLst>
    <p:notesMasterId r:id="rId24"/>
  </p:notesMasterIdLst>
  <p:handoutMasterIdLst>
    <p:handoutMasterId r:id="rId25"/>
  </p:handoutMasterIdLst>
  <p:sldIdLst>
    <p:sldId id="1063" r:id="rId6"/>
    <p:sldId id="1117" r:id="rId7"/>
    <p:sldId id="2076137431" r:id="rId8"/>
    <p:sldId id="1118" r:id="rId9"/>
    <p:sldId id="1104" r:id="rId10"/>
    <p:sldId id="1119" r:id="rId11"/>
    <p:sldId id="283" r:id="rId12"/>
    <p:sldId id="271" r:id="rId13"/>
    <p:sldId id="1123" r:id="rId14"/>
    <p:sldId id="1124" r:id="rId15"/>
    <p:sldId id="1051" r:id="rId16"/>
    <p:sldId id="1065" r:id="rId17"/>
    <p:sldId id="1054" r:id="rId18"/>
    <p:sldId id="1068" r:id="rId19"/>
    <p:sldId id="1125" r:id="rId20"/>
    <p:sldId id="1126" r:id="rId21"/>
    <p:sldId id="1075" r:id="rId22"/>
    <p:sldId id="1076" r:id="rId23"/>
  </p:sldIdLst>
  <p:sldSz cx="9144000" cy="5143500" type="screen16x9"/>
  <p:notesSz cx="6797675" cy="9926638"/>
  <p:defaultTextStyle>
    <a:defPPr>
      <a:defRPr lang="fi-FI"/>
    </a:defPPr>
    <a:lvl1pPr marL="0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1pPr>
    <a:lvl2pPr marL="339932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2pPr>
    <a:lvl3pPr marL="679871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3pPr>
    <a:lvl4pPr marL="1019807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4pPr>
    <a:lvl5pPr marL="1359744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5pPr>
    <a:lvl6pPr marL="1699681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6pPr>
    <a:lvl7pPr marL="2039614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7pPr>
    <a:lvl8pPr marL="2379548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8pPr>
    <a:lvl9pPr marL="2719486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ukonen Sini" initials="KS" lastIdx="7" clrIdx="0">
    <p:extLst>
      <p:ext uri="{19B8F6BF-5375-455C-9EA6-DF929625EA0E}">
        <p15:presenceInfo xmlns:p15="http://schemas.microsoft.com/office/powerpoint/2012/main" userId="S-1-5-21-1871869801-2214748161-1963216912-121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333333"/>
    <a:srgbClr val="FFFF00"/>
    <a:srgbClr val="85E869"/>
    <a:srgbClr val="FF805C"/>
    <a:srgbClr val="FF00B8"/>
    <a:srgbClr val="8A0FA6"/>
    <a:srgbClr val="141F94"/>
    <a:srgbClr val="0F78B2"/>
    <a:srgbClr val="0ACF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Normaali tyyli 2 - Korostu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Normaali tyyli 2 - Korostu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Normaali tyyli 2 - Korostu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212" autoAdjust="0"/>
    <p:restoredTop sz="86016" autoAdjust="0"/>
  </p:normalViewPr>
  <p:slideViewPr>
    <p:cSldViewPr showGuides="1">
      <p:cViewPr varScale="1">
        <p:scale>
          <a:sx n="93" d="100"/>
          <a:sy n="93" d="100"/>
        </p:scale>
        <p:origin x="830" y="7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>
      <p:cViewPr varScale="1">
        <p:scale>
          <a:sx n="82" d="100"/>
          <a:sy n="82" d="100"/>
        </p:scale>
        <p:origin x="3972" y="84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23.10.2020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Taul1!$A$2:$A$5</c:f>
              <c:strCache>
                <c:ptCount val="4"/>
                <c:pt idx="0">
                  <c:v>Yrityksessämme tuotannon hiljaisin aika on jo takana päin</c:v>
                </c:pt>
                <c:pt idx="1">
                  <c:v>Yrityksessämme tuotannon hiljaisin aika on tällä hetkellä</c:v>
                </c:pt>
                <c:pt idx="2">
                  <c:v>Yrityksessämme tuotannon hiljaisin aika on vasta edessä</c:v>
                </c:pt>
                <c:pt idx="3">
                  <c:v>Yrityksessämme ei ole ollut, eikä arvion mukaan ole tänä vuonna odotettavissa normaalista poikkeavaa "hiljaista aikaa"</c:v>
                </c:pt>
              </c:strCache>
            </c:strRef>
          </c:cat>
          <c:val>
            <c:numRef>
              <c:f>Taul1!$B$2:$B$5</c:f>
              <c:numCache>
                <c:formatCode>0.0\ %</c:formatCode>
                <c:ptCount val="4"/>
                <c:pt idx="0">
                  <c:v>0.20362903225806453</c:v>
                </c:pt>
                <c:pt idx="1">
                  <c:v>0.16129032258064516</c:v>
                </c:pt>
                <c:pt idx="2">
                  <c:v>0.45967741935483869</c:v>
                </c:pt>
                <c:pt idx="3">
                  <c:v>0.17540322580645162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6BE-4A15-BA5A-AFE960E07419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7.12.2020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Taul1!$A$2:$A$5</c:f>
              <c:strCache>
                <c:ptCount val="4"/>
                <c:pt idx="0">
                  <c:v>Yrityksessämme tuotannon hiljaisin aika on jo takana päin</c:v>
                </c:pt>
                <c:pt idx="1">
                  <c:v>Yrityksessämme tuotannon hiljaisin aika on tällä hetkellä</c:v>
                </c:pt>
                <c:pt idx="2">
                  <c:v>Yrityksessämme tuotannon hiljaisin aika on vasta edessä</c:v>
                </c:pt>
                <c:pt idx="3">
                  <c:v>Yrityksessämme ei ole ollut, eikä arvion mukaan ole tänä vuonna odotettavissa normaalista poikkeavaa "hiljaista aikaa"</c:v>
                </c:pt>
              </c:strCache>
            </c:strRef>
          </c:cat>
          <c:val>
            <c:numRef>
              <c:f>Taul1!$C$2:$C$5</c:f>
              <c:numCache>
                <c:formatCode>0.0\ %</c:formatCode>
                <c:ptCount val="4"/>
                <c:pt idx="0">
                  <c:v>0.21052631578947367</c:v>
                </c:pt>
                <c:pt idx="1">
                  <c:v>0.18045112781954886</c:v>
                </c:pt>
                <c:pt idx="2">
                  <c:v>0.40601503759398494</c:v>
                </c:pt>
                <c:pt idx="3">
                  <c:v>0.20300751879699247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B04-4B8C-BD85-24999C251CAE}"/>
            </c:ext>
          </c:extLst>
        </c:ser>
        <c:ser>
          <c:idx val="2"/>
          <c:order val="2"/>
          <c:tx>
            <c:strRef>
              <c:f>Taul1!$D$1</c:f>
              <c:strCache>
                <c:ptCount val="1"/>
                <c:pt idx="0">
                  <c:v>4.2.2021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Taul1!$A$2:$A$5</c:f>
              <c:strCache>
                <c:ptCount val="4"/>
                <c:pt idx="0">
                  <c:v>Yrityksessämme tuotannon hiljaisin aika on jo takana päin</c:v>
                </c:pt>
                <c:pt idx="1">
                  <c:v>Yrityksessämme tuotannon hiljaisin aika on tällä hetkellä</c:v>
                </c:pt>
                <c:pt idx="2">
                  <c:v>Yrityksessämme tuotannon hiljaisin aika on vasta edessä</c:v>
                </c:pt>
                <c:pt idx="3">
                  <c:v>Yrityksessämme ei ole ollut, eikä arvion mukaan ole tänä vuonna odotettavissa normaalista poikkeavaa "hiljaista aikaa"</c:v>
                </c:pt>
              </c:strCache>
            </c:strRef>
          </c:cat>
          <c:val>
            <c:numRef>
              <c:f>Taul1!$D$2:$D$5</c:f>
              <c:numCache>
                <c:formatCode>0.0\ %</c:formatCode>
                <c:ptCount val="4"/>
                <c:pt idx="0">
                  <c:v>0.33</c:v>
                </c:pt>
                <c:pt idx="1">
                  <c:v>0.24</c:v>
                </c:pt>
                <c:pt idx="2">
                  <c:v>0.18</c:v>
                </c:pt>
                <c:pt idx="3">
                  <c:v>0.25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5FB-4A53-87C7-D11AAAA982E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17"/>
        <c:axId val="409125328"/>
        <c:axId val="409127296"/>
      </c:barChart>
      <c:catAx>
        <c:axId val="40912532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fi-FI" sz="105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09127296"/>
        <c:crosses val="autoZero"/>
        <c:auto val="1"/>
        <c:lblAlgn val="ctr"/>
        <c:lblOffset val="100"/>
        <c:noMultiLvlLbl val="0"/>
      </c:catAx>
      <c:valAx>
        <c:axId val="4091272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09125328"/>
        <c:crosses val="autoZero"/>
        <c:crossBetween val="between"/>
        <c:majorUnit val="5.000000000000001E-2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rgbClr val="000000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7650776257835153"/>
          <c:y val="4.1783025563614733E-2"/>
          <c:w val="0.49031637613741841"/>
          <c:h val="0.7908512820390115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Taul1!$A$2</c:f>
              <c:strCache>
                <c:ptCount val="1"/>
                <c:pt idx="0">
                  <c:v>4.2.2021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Taul1!$B$1:$J$1</c:f>
              <c:strCache>
                <c:ptCount val="9"/>
                <c:pt idx="0">
                  <c:v>Komponenttien / välituotteiden / raaka-aineiden saatavuusongelmat</c:v>
                </c:pt>
                <c:pt idx="1">
                  <c:v>Asiakkaat eivät ota vastaan tuotteita omien ongelmiensa vuoksi</c:v>
                </c:pt>
                <c:pt idx="2">
                  <c:v>Asiakkaan tiloihin ei päästä tekemään työtä (asennuksia, konsultointia tms.)</c:v>
                </c:pt>
                <c:pt idx="3">
                  <c:v>Kysyntä ylipäätään heikentynyt olennaisesti (uudet tilaukset vähentyneet / myynti vähentynyt)</c:v>
                </c:pt>
                <c:pt idx="4">
                  <c:v>Jo tehtyjä tilauksia / sovittuja projekteja siirretään myöhemmäksi</c:v>
                </c:pt>
                <c:pt idx="5">
                  <c:v>Jo tehtyjä tilauksia / sovittuja projekteja perutaan kokonaan</c:v>
                </c:pt>
                <c:pt idx="6">
                  <c:v>Henkilöstön poissaolo karanteenista tai sairastumisesta johtuen</c:v>
                </c:pt>
                <c:pt idx="7">
                  <c:v>Asiakkaat eivät maksa laskuja ajoissa tai ovat maksukyvyttömiä</c:v>
                </c:pt>
                <c:pt idx="8">
                  <c:v>Ulkomaisen henkilöstön poissaolo liikkumisrajoituksista johtuen*</c:v>
                </c:pt>
              </c:strCache>
            </c:strRef>
          </c:cat>
          <c:val>
            <c:numRef>
              <c:f>Taul1!$B$2:$J$2</c:f>
              <c:numCache>
                <c:formatCode>0.0\ %</c:formatCode>
                <c:ptCount val="9"/>
                <c:pt idx="0">
                  <c:v>4.5889101338432124E-2</c:v>
                </c:pt>
                <c:pt idx="1">
                  <c:v>2.4856596558317401E-2</c:v>
                </c:pt>
                <c:pt idx="2">
                  <c:v>7.4569789674952203E-2</c:v>
                </c:pt>
                <c:pt idx="3">
                  <c:v>0.13384321223709369</c:v>
                </c:pt>
                <c:pt idx="4">
                  <c:v>4.780114722753346E-2</c:v>
                </c:pt>
                <c:pt idx="5">
                  <c:v>1.338432122370937E-2</c:v>
                </c:pt>
                <c:pt idx="6">
                  <c:v>1.1472275334608031E-2</c:v>
                </c:pt>
                <c:pt idx="7">
                  <c:v>1.1472275334608031E-2</c:v>
                </c:pt>
                <c:pt idx="8">
                  <c:v>3.4416826003824091E-2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0-414E-48AE-A4F0-BFE891DEC9B3}"/>
            </c:ext>
          </c:extLst>
        </c:ser>
        <c:ser>
          <c:idx val="1"/>
          <c:order val="1"/>
          <c:tx>
            <c:strRef>
              <c:f>Taul1!$A$3</c:f>
              <c:strCache>
                <c:ptCount val="1"/>
                <c:pt idx="0">
                  <c:v>7.12.2020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Taul1!$B$1:$J$1</c:f>
              <c:strCache>
                <c:ptCount val="9"/>
                <c:pt idx="0">
                  <c:v>Komponenttien / välituotteiden / raaka-aineiden saatavuusongelmat</c:v>
                </c:pt>
                <c:pt idx="1">
                  <c:v>Asiakkaat eivät ota vastaan tuotteita omien ongelmiensa vuoksi</c:v>
                </c:pt>
                <c:pt idx="2">
                  <c:v>Asiakkaan tiloihin ei päästä tekemään työtä (asennuksia, konsultointia tms.)</c:v>
                </c:pt>
                <c:pt idx="3">
                  <c:v>Kysyntä ylipäätään heikentynyt olennaisesti (uudet tilaukset vähentyneet / myynti vähentynyt)</c:v>
                </c:pt>
                <c:pt idx="4">
                  <c:v>Jo tehtyjä tilauksia / sovittuja projekteja siirretään myöhemmäksi</c:v>
                </c:pt>
                <c:pt idx="5">
                  <c:v>Jo tehtyjä tilauksia / sovittuja projekteja perutaan kokonaan</c:v>
                </c:pt>
                <c:pt idx="6">
                  <c:v>Henkilöstön poissaolo karanteenista tai sairastumisesta johtuen</c:v>
                </c:pt>
                <c:pt idx="7">
                  <c:v>Asiakkaat eivät maksa laskuja ajoissa tai ovat maksukyvyttömiä</c:v>
                </c:pt>
                <c:pt idx="8">
                  <c:v>Ulkomaisen henkilöstön poissaolo liikkumisrajoituksista johtuen*</c:v>
                </c:pt>
              </c:strCache>
            </c:strRef>
          </c:cat>
          <c:val>
            <c:numRef>
              <c:f>Taul1!$B$3:$J$3</c:f>
              <c:numCache>
                <c:formatCode>0.0\ %</c:formatCode>
                <c:ptCount val="9"/>
                <c:pt idx="0">
                  <c:v>1.8796992481203006E-2</c:v>
                </c:pt>
                <c:pt idx="1">
                  <c:v>4.5112781954887216E-2</c:v>
                </c:pt>
                <c:pt idx="2">
                  <c:v>9.2105263157894732E-2</c:v>
                </c:pt>
                <c:pt idx="3">
                  <c:v>0.24060150375939848</c:v>
                </c:pt>
                <c:pt idx="4">
                  <c:v>5.0751879699248117E-2</c:v>
                </c:pt>
                <c:pt idx="5">
                  <c:v>1.5037593984962405E-2</c:v>
                </c:pt>
                <c:pt idx="6">
                  <c:v>1.5037593984962405E-2</c:v>
                </c:pt>
                <c:pt idx="7">
                  <c:v>3.007518796992481E-2</c:v>
                </c:pt>
                <c:pt idx="8">
                  <c:v>3.5714285714285712E-2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BCB-4A12-BC93-89E924E957E3}"/>
            </c:ext>
          </c:extLst>
        </c:ser>
        <c:ser>
          <c:idx val="2"/>
          <c:order val="2"/>
          <c:tx>
            <c:strRef>
              <c:f>Taul1!$A$4</c:f>
              <c:strCache>
                <c:ptCount val="1"/>
                <c:pt idx="0">
                  <c:v>23.10.2020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Taul1!$B$1:$J$1</c:f>
              <c:strCache>
                <c:ptCount val="9"/>
                <c:pt idx="0">
                  <c:v>Komponenttien / välituotteiden / raaka-aineiden saatavuusongelmat</c:v>
                </c:pt>
                <c:pt idx="1">
                  <c:v>Asiakkaat eivät ota vastaan tuotteita omien ongelmiensa vuoksi</c:v>
                </c:pt>
                <c:pt idx="2">
                  <c:v>Asiakkaan tiloihin ei päästä tekemään työtä (asennuksia, konsultointia tms.)</c:v>
                </c:pt>
                <c:pt idx="3">
                  <c:v>Kysyntä ylipäätään heikentynyt olennaisesti (uudet tilaukset vähentyneet / myynti vähentynyt)</c:v>
                </c:pt>
                <c:pt idx="4">
                  <c:v>Jo tehtyjä tilauksia / sovittuja projekteja siirretään myöhemmäksi</c:v>
                </c:pt>
                <c:pt idx="5">
                  <c:v>Jo tehtyjä tilauksia / sovittuja projekteja perutaan kokonaan</c:v>
                </c:pt>
                <c:pt idx="6">
                  <c:v>Henkilöstön poissaolo karanteenista tai sairastumisesta johtuen</c:v>
                </c:pt>
                <c:pt idx="7">
                  <c:v>Asiakkaat eivät maksa laskuja ajoissa tai ovat maksukyvyttömiä</c:v>
                </c:pt>
                <c:pt idx="8">
                  <c:v>Ulkomaisen henkilöstön poissaolo liikkumisrajoituksista johtuen*</c:v>
                </c:pt>
              </c:strCache>
            </c:strRef>
          </c:cat>
          <c:val>
            <c:numRef>
              <c:f>Taul1!$B$4:$J$4</c:f>
              <c:numCache>
                <c:formatCode>0.0\ %</c:formatCode>
                <c:ptCount val="9"/>
                <c:pt idx="0">
                  <c:v>1.2096774193548387E-2</c:v>
                </c:pt>
                <c:pt idx="1">
                  <c:v>4.2338709677419352E-2</c:v>
                </c:pt>
                <c:pt idx="2">
                  <c:v>8.8709677419354843E-2</c:v>
                </c:pt>
                <c:pt idx="3">
                  <c:v>0.26209677419354838</c:v>
                </c:pt>
                <c:pt idx="4">
                  <c:v>6.6532258064516125E-2</c:v>
                </c:pt>
                <c:pt idx="5">
                  <c:v>8.0645161290322578E-3</c:v>
                </c:pt>
                <c:pt idx="6">
                  <c:v>2.0161290322580645E-2</c:v>
                </c:pt>
                <c:pt idx="7">
                  <c:v>2.4193548387096774E-2</c:v>
                </c:pt>
                <c:pt idx="8">
                  <c:v>2.620967741935484E-2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D11-4400-908D-2F7BB5A98BE9}"/>
            </c:ext>
          </c:extLst>
        </c:ser>
        <c:ser>
          <c:idx val="3"/>
          <c:order val="3"/>
          <c:tx>
            <c:strRef>
              <c:f>Taul1!$A$5</c:f>
              <c:strCache>
                <c:ptCount val="1"/>
                <c:pt idx="0">
                  <c:v>7.9.2020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Taul1!$B$1:$J$1</c:f>
              <c:strCache>
                <c:ptCount val="9"/>
                <c:pt idx="0">
                  <c:v>Komponenttien / välituotteiden / raaka-aineiden saatavuusongelmat</c:v>
                </c:pt>
                <c:pt idx="1">
                  <c:v>Asiakkaat eivät ota vastaan tuotteita omien ongelmiensa vuoksi</c:v>
                </c:pt>
                <c:pt idx="2">
                  <c:v>Asiakkaan tiloihin ei päästä tekemään työtä (asennuksia, konsultointia tms.)</c:v>
                </c:pt>
                <c:pt idx="3">
                  <c:v>Kysyntä ylipäätään heikentynyt olennaisesti (uudet tilaukset vähentyneet / myynti vähentynyt)</c:v>
                </c:pt>
                <c:pt idx="4">
                  <c:v>Jo tehtyjä tilauksia / sovittuja projekteja siirretään myöhemmäksi</c:v>
                </c:pt>
                <c:pt idx="5">
                  <c:v>Jo tehtyjä tilauksia / sovittuja projekteja perutaan kokonaan</c:v>
                </c:pt>
                <c:pt idx="6">
                  <c:v>Henkilöstön poissaolo karanteenista tai sairastumisesta johtuen</c:v>
                </c:pt>
                <c:pt idx="7">
                  <c:v>Asiakkaat eivät maksa laskuja ajoissa tai ovat maksukyvyttömiä</c:v>
                </c:pt>
                <c:pt idx="8">
                  <c:v>Ulkomaisen henkilöstön poissaolo liikkumisrajoituksista johtuen*</c:v>
                </c:pt>
              </c:strCache>
            </c:strRef>
          </c:cat>
          <c:val>
            <c:numRef>
              <c:f>Taul1!$B$5:$J$5</c:f>
              <c:numCache>
                <c:formatCode>0.0\ %</c:formatCode>
                <c:ptCount val="9"/>
                <c:pt idx="0">
                  <c:v>2.2452504317789293E-2</c:v>
                </c:pt>
                <c:pt idx="1">
                  <c:v>6.2176165803108807E-2</c:v>
                </c:pt>
                <c:pt idx="2">
                  <c:v>9.499136442141623E-2</c:v>
                </c:pt>
                <c:pt idx="3">
                  <c:v>0.27633851468048359</c:v>
                </c:pt>
                <c:pt idx="4">
                  <c:v>5.6994818652849742E-2</c:v>
                </c:pt>
                <c:pt idx="5">
                  <c:v>8.6355785837651123E-3</c:v>
                </c:pt>
                <c:pt idx="6">
                  <c:v>2.4179620034542316E-2</c:v>
                </c:pt>
                <c:pt idx="7">
                  <c:v>1.7271157167530225E-2</c:v>
                </c:pt>
                <c:pt idx="8">
                  <c:v>4.8359240069084632E-2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C1E-4F9C-A94F-2B969417AA93}"/>
            </c:ext>
          </c:extLst>
        </c:ser>
        <c:ser>
          <c:idx val="4"/>
          <c:order val="4"/>
          <c:tx>
            <c:strRef>
              <c:f>Taul1!$A$6</c:f>
              <c:strCache>
                <c:ptCount val="1"/>
                <c:pt idx="0">
                  <c:v>6.8.2020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Taul1!$B$1:$J$1</c:f>
              <c:strCache>
                <c:ptCount val="9"/>
                <c:pt idx="0">
                  <c:v>Komponenttien / välituotteiden / raaka-aineiden saatavuusongelmat</c:v>
                </c:pt>
                <c:pt idx="1">
                  <c:v>Asiakkaat eivät ota vastaan tuotteita omien ongelmiensa vuoksi</c:v>
                </c:pt>
                <c:pt idx="2">
                  <c:v>Asiakkaan tiloihin ei päästä tekemään työtä (asennuksia, konsultointia tms.)</c:v>
                </c:pt>
                <c:pt idx="3">
                  <c:v>Kysyntä ylipäätään heikentynyt olennaisesti (uudet tilaukset vähentyneet / myynti vähentynyt)</c:v>
                </c:pt>
                <c:pt idx="4">
                  <c:v>Jo tehtyjä tilauksia / sovittuja projekteja siirretään myöhemmäksi</c:v>
                </c:pt>
                <c:pt idx="5">
                  <c:v>Jo tehtyjä tilauksia / sovittuja projekteja perutaan kokonaan</c:v>
                </c:pt>
                <c:pt idx="6">
                  <c:v>Henkilöstön poissaolo karanteenista tai sairastumisesta johtuen</c:v>
                </c:pt>
                <c:pt idx="7">
                  <c:v>Asiakkaat eivät maksa laskuja ajoissa tai ovat maksukyvyttömiä</c:v>
                </c:pt>
                <c:pt idx="8">
                  <c:v>Ulkomaisen henkilöstön poissaolo liikkumisrajoituksista johtuen*</c:v>
                </c:pt>
              </c:strCache>
            </c:strRef>
          </c:cat>
          <c:val>
            <c:numRef>
              <c:f>Taul1!$B$6:$J$6</c:f>
              <c:numCache>
                <c:formatCode>0.0\ %</c:formatCode>
                <c:ptCount val="9"/>
                <c:pt idx="0">
                  <c:v>2.5700934579439252E-2</c:v>
                </c:pt>
                <c:pt idx="1">
                  <c:v>5.3738317757009345E-2</c:v>
                </c:pt>
                <c:pt idx="2">
                  <c:v>8.8785046728971959E-2</c:v>
                </c:pt>
                <c:pt idx="3">
                  <c:v>0.24299065420560748</c:v>
                </c:pt>
                <c:pt idx="4">
                  <c:v>7.9439252336448593E-2</c:v>
                </c:pt>
                <c:pt idx="5">
                  <c:v>2.5700934579439252E-2</c:v>
                </c:pt>
                <c:pt idx="6">
                  <c:v>9.3457943925233638E-3</c:v>
                </c:pt>
                <c:pt idx="7">
                  <c:v>2.1028037383177569E-2</c:v>
                </c:pt>
                <c:pt idx="8">
                  <c:v>2.8037383177570093E-2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0E9-4FF1-8B84-888C7CEB58EA}"/>
            </c:ext>
          </c:extLst>
        </c:ser>
        <c:ser>
          <c:idx val="5"/>
          <c:order val="5"/>
          <c:tx>
            <c:strRef>
              <c:f>Taul1!$A$7</c:f>
              <c:strCache>
                <c:ptCount val="1"/>
                <c:pt idx="0">
                  <c:v>15.6.2020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Taul1!$B$1:$J$1</c:f>
              <c:strCache>
                <c:ptCount val="9"/>
                <c:pt idx="0">
                  <c:v>Komponenttien / välituotteiden / raaka-aineiden saatavuusongelmat</c:v>
                </c:pt>
                <c:pt idx="1">
                  <c:v>Asiakkaat eivät ota vastaan tuotteita omien ongelmiensa vuoksi</c:v>
                </c:pt>
                <c:pt idx="2">
                  <c:v>Asiakkaan tiloihin ei päästä tekemään työtä (asennuksia, konsultointia tms.)</c:v>
                </c:pt>
                <c:pt idx="3">
                  <c:v>Kysyntä ylipäätään heikentynyt olennaisesti (uudet tilaukset vähentyneet / myynti vähentynyt)</c:v>
                </c:pt>
                <c:pt idx="4">
                  <c:v>Jo tehtyjä tilauksia / sovittuja projekteja siirretään myöhemmäksi</c:v>
                </c:pt>
                <c:pt idx="5">
                  <c:v>Jo tehtyjä tilauksia / sovittuja projekteja perutaan kokonaan</c:v>
                </c:pt>
                <c:pt idx="6">
                  <c:v>Henkilöstön poissaolo karanteenista tai sairastumisesta johtuen</c:v>
                </c:pt>
                <c:pt idx="7">
                  <c:v>Asiakkaat eivät maksa laskuja ajoissa tai ovat maksukyvyttömiä</c:v>
                </c:pt>
                <c:pt idx="8">
                  <c:v>Ulkomaisen henkilöstön poissaolo liikkumisrajoituksista johtuen*</c:v>
                </c:pt>
              </c:strCache>
            </c:strRef>
          </c:cat>
          <c:val>
            <c:numRef>
              <c:f>Taul1!$B$7:$J$7</c:f>
              <c:numCache>
                <c:formatCode>0.0\ %</c:formatCode>
                <c:ptCount val="9"/>
                <c:pt idx="0">
                  <c:v>3.2136105860113423E-2</c:v>
                </c:pt>
                <c:pt idx="1">
                  <c:v>6.4272211720226846E-2</c:v>
                </c:pt>
                <c:pt idx="2">
                  <c:v>9.0737240075614373E-2</c:v>
                </c:pt>
                <c:pt idx="3">
                  <c:v>0.23440453686200377</c:v>
                </c:pt>
                <c:pt idx="4">
                  <c:v>5.2930056710775046E-2</c:v>
                </c:pt>
                <c:pt idx="5">
                  <c:v>1.5122873345935728E-2</c:v>
                </c:pt>
                <c:pt idx="6">
                  <c:v>9.4517958412098299E-3</c:v>
                </c:pt>
                <c:pt idx="7">
                  <c:v>2.6465028355387523E-2</c:v>
                </c:pt>
                <c:pt idx="8">
                  <c:v>2.835538752362949E-2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35B-480D-BBE3-6B115234BB95}"/>
            </c:ext>
          </c:extLst>
        </c:ser>
        <c:ser>
          <c:idx val="6"/>
          <c:order val="6"/>
          <c:tx>
            <c:strRef>
              <c:f>Taul1!$A$8</c:f>
              <c:strCache>
                <c:ptCount val="1"/>
                <c:pt idx="0">
                  <c:v>26.5.2020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Taul1!$B$1:$J$1</c:f>
              <c:strCache>
                <c:ptCount val="9"/>
                <c:pt idx="0">
                  <c:v>Komponenttien / välituotteiden / raaka-aineiden saatavuusongelmat</c:v>
                </c:pt>
                <c:pt idx="1">
                  <c:v>Asiakkaat eivät ota vastaan tuotteita omien ongelmiensa vuoksi</c:v>
                </c:pt>
                <c:pt idx="2">
                  <c:v>Asiakkaan tiloihin ei päästä tekemään työtä (asennuksia, konsultointia tms.)</c:v>
                </c:pt>
                <c:pt idx="3">
                  <c:v>Kysyntä ylipäätään heikentynyt olennaisesti (uudet tilaukset vähentyneet / myynti vähentynyt)</c:v>
                </c:pt>
                <c:pt idx="4">
                  <c:v>Jo tehtyjä tilauksia / sovittuja projekteja siirretään myöhemmäksi</c:v>
                </c:pt>
                <c:pt idx="5">
                  <c:v>Jo tehtyjä tilauksia / sovittuja projekteja perutaan kokonaan</c:v>
                </c:pt>
                <c:pt idx="6">
                  <c:v>Henkilöstön poissaolo karanteenista tai sairastumisesta johtuen</c:v>
                </c:pt>
                <c:pt idx="7">
                  <c:v>Asiakkaat eivät maksa laskuja ajoissa tai ovat maksukyvyttömiä</c:v>
                </c:pt>
                <c:pt idx="8">
                  <c:v>Ulkomaisen henkilöstön poissaolo liikkumisrajoituksista johtuen*</c:v>
                </c:pt>
              </c:strCache>
            </c:strRef>
          </c:cat>
          <c:val>
            <c:numRef>
              <c:f>Taul1!$B$8:$J$8</c:f>
              <c:numCache>
                <c:formatCode>0.0\ %</c:formatCode>
                <c:ptCount val="9"/>
                <c:pt idx="0">
                  <c:v>3.4545454545454546E-2</c:v>
                </c:pt>
                <c:pt idx="1">
                  <c:v>5.8181818181818182E-2</c:v>
                </c:pt>
                <c:pt idx="2">
                  <c:v>9.0909090909090912E-2</c:v>
                </c:pt>
                <c:pt idx="3">
                  <c:v>0.24727272727272728</c:v>
                </c:pt>
                <c:pt idx="4">
                  <c:v>7.2727272727272724E-2</c:v>
                </c:pt>
                <c:pt idx="5">
                  <c:v>1.8181818181818181E-2</c:v>
                </c:pt>
                <c:pt idx="6">
                  <c:v>1.2727272727272728E-2</c:v>
                </c:pt>
                <c:pt idx="7">
                  <c:v>1.4545454545454545E-2</c:v>
                </c:pt>
                <c:pt idx="8">
                  <c:v>4.363636363636364E-2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6C8-45B6-A876-6ABFF17323CB}"/>
            </c:ext>
          </c:extLst>
        </c:ser>
        <c:ser>
          <c:idx val="7"/>
          <c:order val="7"/>
          <c:tx>
            <c:strRef>
              <c:f>Taul1!$A$9</c:f>
              <c:strCache>
                <c:ptCount val="1"/>
                <c:pt idx="0">
                  <c:v>11.5.2020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Taul1!$B$1:$J$1</c:f>
              <c:strCache>
                <c:ptCount val="9"/>
                <c:pt idx="0">
                  <c:v>Komponenttien / välituotteiden / raaka-aineiden saatavuusongelmat</c:v>
                </c:pt>
                <c:pt idx="1">
                  <c:v>Asiakkaat eivät ota vastaan tuotteita omien ongelmiensa vuoksi</c:v>
                </c:pt>
                <c:pt idx="2">
                  <c:v>Asiakkaan tiloihin ei päästä tekemään työtä (asennuksia, konsultointia tms.)</c:v>
                </c:pt>
                <c:pt idx="3">
                  <c:v>Kysyntä ylipäätään heikentynyt olennaisesti (uudet tilaukset vähentyneet / myynti vähentynyt)</c:v>
                </c:pt>
                <c:pt idx="4">
                  <c:v>Jo tehtyjä tilauksia / sovittuja projekteja siirretään myöhemmäksi</c:v>
                </c:pt>
                <c:pt idx="5">
                  <c:v>Jo tehtyjä tilauksia / sovittuja projekteja perutaan kokonaan</c:v>
                </c:pt>
                <c:pt idx="6">
                  <c:v>Henkilöstön poissaolo karanteenista tai sairastumisesta johtuen</c:v>
                </c:pt>
                <c:pt idx="7">
                  <c:v>Asiakkaat eivät maksa laskuja ajoissa tai ovat maksukyvyttömiä</c:v>
                </c:pt>
                <c:pt idx="8">
                  <c:v>Ulkomaisen henkilöstön poissaolo liikkumisrajoituksista johtuen*</c:v>
                </c:pt>
              </c:strCache>
            </c:strRef>
          </c:cat>
          <c:val>
            <c:numRef>
              <c:f>Taul1!$B$9:$J$9</c:f>
              <c:numCache>
                <c:formatCode>0.0\ %</c:formatCode>
                <c:ptCount val="9"/>
                <c:pt idx="0">
                  <c:v>4.1095890410958902E-2</c:v>
                </c:pt>
                <c:pt idx="1">
                  <c:v>7.7054794520547948E-2</c:v>
                </c:pt>
                <c:pt idx="2">
                  <c:v>0.11815068493150685</c:v>
                </c:pt>
                <c:pt idx="3">
                  <c:v>0.24143835616438356</c:v>
                </c:pt>
                <c:pt idx="4">
                  <c:v>7.5342465753424653E-2</c:v>
                </c:pt>
                <c:pt idx="5">
                  <c:v>2.7397260273972601E-2</c:v>
                </c:pt>
                <c:pt idx="6">
                  <c:v>1.1986301369863013E-2</c:v>
                </c:pt>
                <c:pt idx="7">
                  <c:v>2.7397260273972601E-2</c:v>
                </c:pt>
                <c:pt idx="8">
                  <c:v>3.9383561643835614E-2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F22-47D2-A88E-ABFC38FCD8B2}"/>
            </c:ext>
          </c:extLst>
        </c:ser>
        <c:ser>
          <c:idx val="8"/>
          <c:order val="8"/>
          <c:tx>
            <c:strRef>
              <c:f>Taul1!$A$10</c:f>
              <c:strCache>
                <c:ptCount val="1"/>
                <c:pt idx="0">
                  <c:v>28.4.2020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Taul1!$B$1:$J$1</c:f>
              <c:strCache>
                <c:ptCount val="9"/>
                <c:pt idx="0">
                  <c:v>Komponenttien / välituotteiden / raaka-aineiden saatavuusongelmat</c:v>
                </c:pt>
                <c:pt idx="1">
                  <c:v>Asiakkaat eivät ota vastaan tuotteita omien ongelmiensa vuoksi</c:v>
                </c:pt>
                <c:pt idx="2">
                  <c:v>Asiakkaan tiloihin ei päästä tekemään työtä (asennuksia, konsultointia tms.)</c:v>
                </c:pt>
                <c:pt idx="3">
                  <c:v>Kysyntä ylipäätään heikentynyt olennaisesti (uudet tilaukset vähentyneet / myynti vähentynyt)</c:v>
                </c:pt>
                <c:pt idx="4">
                  <c:v>Jo tehtyjä tilauksia / sovittuja projekteja siirretään myöhemmäksi</c:v>
                </c:pt>
                <c:pt idx="5">
                  <c:v>Jo tehtyjä tilauksia / sovittuja projekteja perutaan kokonaan</c:v>
                </c:pt>
                <c:pt idx="6">
                  <c:v>Henkilöstön poissaolo karanteenista tai sairastumisesta johtuen</c:v>
                </c:pt>
                <c:pt idx="7">
                  <c:v>Asiakkaat eivät maksa laskuja ajoissa tai ovat maksukyvyttömiä</c:v>
                </c:pt>
                <c:pt idx="8">
                  <c:v>Ulkomaisen henkilöstön poissaolo liikkumisrajoituksista johtuen*</c:v>
                </c:pt>
              </c:strCache>
            </c:strRef>
          </c:cat>
          <c:val>
            <c:numRef>
              <c:f>Taul1!$B$10:$J$10</c:f>
              <c:numCache>
                <c:formatCode>0.0\ %</c:formatCode>
                <c:ptCount val="9"/>
                <c:pt idx="0">
                  <c:v>5.6250000000000001E-2</c:v>
                </c:pt>
                <c:pt idx="1">
                  <c:v>8.9062500000000003E-2</c:v>
                </c:pt>
                <c:pt idx="2">
                  <c:v>0.1171875</c:v>
                </c:pt>
                <c:pt idx="3">
                  <c:v>0.24531249999999999</c:v>
                </c:pt>
                <c:pt idx="4">
                  <c:v>8.2812499999999997E-2</c:v>
                </c:pt>
                <c:pt idx="5">
                  <c:v>1.8749999999999999E-2</c:v>
                </c:pt>
                <c:pt idx="6">
                  <c:v>1.5625E-2</c:v>
                </c:pt>
                <c:pt idx="7">
                  <c:v>2.1874999999999999E-2</c:v>
                </c:pt>
                <c:pt idx="8">
                  <c:v>4.5312499999999999E-2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104-43E3-BB14-AC7CFEE2744A}"/>
            </c:ext>
          </c:extLst>
        </c:ser>
        <c:ser>
          <c:idx val="9"/>
          <c:order val="9"/>
          <c:tx>
            <c:strRef>
              <c:f>Taul1!$A$11</c:f>
              <c:strCache>
                <c:ptCount val="1"/>
                <c:pt idx="0">
                  <c:v>9.4.2020</c:v>
                </c:pt>
              </c:strCache>
            </c:strRef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Taul1!$B$1:$J$1</c:f>
              <c:strCache>
                <c:ptCount val="9"/>
                <c:pt idx="0">
                  <c:v>Komponenttien / välituotteiden / raaka-aineiden saatavuusongelmat</c:v>
                </c:pt>
                <c:pt idx="1">
                  <c:v>Asiakkaat eivät ota vastaan tuotteita omien ongelmiensa vuoksi</c:v>
                </c:pt>
                <c:pt idx="2">
                  <c:v>Asiakkaan tiloihin ei päästä tekemään työtä (asennuksia, konsultointia tms.)</c:v>
                </c:pt>
                <c:pt idx="3">
                  <c:v>Kysyntä ylipäätään heikentynyt olennaisesti (uudet tilaukset vähentyneet / myynti vähentynyt)</c:v>
                </c:pt>
                <c:pt idx="4">
                  <c:v>Jo tehtyjä tilauksia / sovittuja projekteja siirretään myöhemmäksi</c:v>
                </c:pt>
                <c:pt idx="5">
                  <c:v>Jo tehtyjä tilauksia / sovittuja projekteja perutaan kokonaan</c:v>
                </c:pt>
                <c:pt idx="6">
                  <c:v>Henkilöstön poissaolo karanteenista tai sairastumisesta johtuen</c:v>
                </c:pt>
                <c:pt idx="7">
                  <c:v>Asiakkaat eivät maksa laskuja ajoissa tai ovat maksukyvyttömiä</c:v>
                </c:pt>
                <c:pt idx="8">
                  <c:v>Ulkomaisen henkilöstön poissaolo liikkumisrajoituksista johtuen*</c:v>
                </c:pt>
              </c:strCache>
            </c:strRef>
          </c:cat>
          <c:val>
            <c:numRef>
              <c:f>Taul1!$B$11:$J$11</c:f>
              <c:numCache>
                <c:formatCode>0.0\ %</c:formatCode>
                <c:ptCount val="9"/>
                <c:pt idx="0">
                  <c:v>3.9383561643835614E-2</c:v>
                </c:pt>
                <c:pt idx="1">
                  <c:v>6.1643835616438353E-2</c:v>
                </c:pt>
                <c:pt idx="2">
                  <c:v>9.9315068493150679E-2</c:v>
                </c:pt>
                <c:pt idx="3">
                  <c:v>0.19006849315068494</c:v>
                </c:pt>
                <c:pt idx="4">
                  <c:v>9.0753424657534248E-2</c:v>
                </c:pt>
                <c:pt idx="5">
                  <c:v>1.8835616438356163E-2</c:v>
                </c:pt>
                <c:pt idx="6">
                  <c:v>1.7123287671232876E-2</c:v>
                </c:pt>
                <c:pt idx="7">
                  <c:v>3.2534246575342464E-2</c:v>
                </c:pt>
                <c:pt idx="8">
                  <c:v>4.965753424657534E-2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0EB-4B07-96B6-F5C957842E4C}"/>
            </c:ext>
          </c:extLst>
        </c:ser>
        <c:ser>
          <c:idx val="10"/>
          <c:order val="10"/>
          <c:tx>
            <c:strRef>
              <c:f>Taul1!$A$12</c:f>
              <c:strCache>
                <c:ptCount val="1"/>
                <c:pt idx="0">
                  <c:v>2.4.2020</c:v>
                </c:pt>
              </c:strCache>
            </c:strRef>
          </c:tx>
          <c:spPr>
            <a:solidFill>
              <a:schemeClr val="accent5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Taul1!$B$1:$J$1</c:f>
              <c:strCache>
                <c:ptCount val="9"/>
                <c:pt idx="0">
                  <c:v>Komponenttien / välituotteiden / raaka-aineiden saatavuusongelmat</c:v>
                </c:pt>
                <c:pt idx="1">
                  <c:v>Asiakkaat eivät ota vastaan tuotteita omien ongelmiensa vuoksi</c:v>
                </c:pt>
                <c:pt idx="2">
                  <c:v>Asiakkaan tiloihin ei päästä tekemään työtä (asennuksia, konsultointia tms.)</c:v>
                </c:pt>
                <c:pt idx="3">
                  <c:v>Kysyntä ylipäätään heikentynyt olennaisesti (uudet tilaukset vähentyneet / myynti vähentynyt)</c:v>
                </c:pt>
                <c:pt idx="4">
                  <c:v>Jo tehtyjä tilauksia / sovittuja projekteja siirretään myöhemmäksi</c:v>
                </c:pt>
                <c:pt idx="5">
                  <c:v>Jo tehtyjä tilauksia / sovittuja projekteja perutaan kokonaan</c:v>
                </c:pt>
                <c:pt idx="6">
                  <c:v>Henkilöstön poissaolo karanteenista tai sairastumisesta johtuen</c:v>
                </c:pt>
                <c:pt idx="7">
                  <c:v>Asiakkaat eivät maksa laskuja ajoissa tai ovat maksukyvyttömiä</c:v>
                </c:pt>
                <c:pt idx="8">
                  <c:v>Ulkomaisen henkilöstön poissaolo liikkumisrajoituksista johtuen*</c:v>
                </c:pt>
              </c:strCache>
            </c:strRef>
          </c:cat>
          <c:val>
            <c:numRef>
              <c:f>Taul1!$B$12:$J$12</c:f>
              <c:numCache>
                <c:formatCode>0.0\ %</c:formatCode>
                <c:ptCount val="9"/>
                <c:pt idx="0">
                  <c:v>4.8192771084337352E-2</c:v>
                </c:pt>
                <c:pt idx="1">
                  <c:v>6.7125645438898457E-2</c:v>
                </c:pt>
                <c:pt idx="2">
                  <c:v>0.12392426850258176</c:v>
                </c:pt>
                <c:pt idx="3">
                  <c:v>0.16006884681583478</c:v>
                </c:pt>
                <c:pt idx="4">
                  <c:v>0.10154905335628227</c:v>
                </c:pt>
                <c:pt idx="5">
                  <c:v>2.5817555938037865E-2</c:v>
                </c:pt>
                <c:pt idx="6">
                  <c:v>2.9259896729776247E-2</c:v>
                </c:pt>
                <c:pt idx="7">
                  <c:v>2.4096385542168676E-2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101-4BA7-98A6-C86086FB4BD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409125328"/>
        <c:axId val="409127296"/>
        <c:extLst/>
      </c:barChart>
      <c:catAx>
        <c:axId val="40912532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fi-FI" sz="90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09127296"/>
        <c:crosses val="autoZero"/>
        <c:auto val="1"/>
        <c:lblAlgn val="ctr"/>
        <c:lblOffset val="100"/>
        <c:noMultiLvlLbl val="0"/>
      </c:catAx>
      <c:valAx>
        <c:axId val="409127296"/>
        <c:scaling>
          <c:orientation val="minMax"/>
          <c:max val="0.30000000000000004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09125328"/>
        <c:crosses val="autoZero"/>
        <c:crossBetween val="between"/>
        <c:majorUnit val="5.000000000000001E-2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8.5339980145575228E-3"/>
          <c:y val="0.90877512327787091"/>
          <c:w val="0.98019507689109786"/>
          <c:h val="8.742641985270960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rgbClr val="000000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l">
              <a:defRPr sz="1600" b="1">
                <a:solidFill>
                  <a:srgbClr val="000000"/>
                </a:solidFill>
              </a:defRPr>
            </a:pPr>
            <a:r>
              <a:rPr lang="en-US" sz="1050" b="0" err="1">
                <a:solidFill>
                  <a:srgbClr val="000000"/>
                </a:solidFill>
              </a:rPr>
              <a:t>Saldoluku</a:t>
            </a:r>
            <a:r>
              <a:rPr lang="en-US" sz="1050" b="0">
                <a:solidFill>
                  <a:srgbClr val="000000"/>
                </a:solidFill>
              </a:rPr>
              <a:t> </a:t>
            </a:r>
          </a:p>
        </c:rich>
      </c:tx>
      <c:layout>
        <c:manualLayout>
          <c:xMode val="edge"/>
          <c:yMode val="edge"/>
          <c:x val="0.87328608328045276"/>
          <c:y val="0.23771759686521324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4.4674120615740283E-2"/>
          <c:y val="3.5687247530145093E-2"/>
          <c:w val="0.93307819253678703"/>
          <c:h val="0.93088245034184414"/>
        </c:manualLayout>
      </c:layout>
      <c:lineChart>
        <c:grouping val="standar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Saldoluku</c:v>
                </c:pt>
              </c:strCache>
            </c:strRef>
          </c:tx>
          <c:spPr>
            <a:ln w="41275">
              <a:solidFill>
                <a:schemeClr val="accent1"/>
              </a:solidFill>
            </a:ln>
          </c:spPr>
          <c:marker>
            <c:symbol val="none"/>
          </c:marker>
          <c:cat>
            <c:strRef>
              <c:f>Taul1!$A$2:$A$58</c:f>
              <c:strCache>
                <c:ptCount val="54"/>
                <c:pt idx="1">
                  <c:v>08(1)</c:v>
                </c:pt>
                <c:pt idx="2">
                  <c:v>08(4)</c:v>
                </c:pt>
                <c:pt idx="3">
                  <c:v>08(7)</c:v>
                </c:pt>
                <c:pt idx="4">
                  <c:v>08(10)</c:v>
                </c:pt>
                <c:pt idx="5">
                  <c:v>09(1)</c:v>
                </c:pt>
                <c:pt idx="6">
                  <c:v>09(4)</c:v>
                </c:pt>
                <c:pt idx="7">
                  <c:v>09(7)</c:v>
                </c:pt>
                <c:pt idx="8">
                  <c:v>09(10)</c:v>
                </c:pt>
                <c:pt idx="9">
                  <c:v>10(1)</c:v>
                </c:pt>
                <c:pt idx="10">
                  <c:v>10(4)</c:v>
                </c:pt>
                <c:pt idx="11">
                  <c:v>10(7)</c:v>
                </c:pt>
                <c:pt idx="12">
                  <c:v>10(10)</c:v>
                </c:pt>
                <c:pt idx="13">
                  <c:v>11(1)</c:v>
                </c:pt>
                <c:pt idx="14">
                  <c:v>11(4)</c:v>
                </c:pt>
                <c:pt idx="15">
                  <c:v>11(7)</c:v>
                </c:pt>
                <c:pt idx="16">
                  <c:v>11(10)</c:v>
                </c:pt>
                <c:pt idx="17">
                  <c:v>12(1)</c:v>
                </c:pt>
                <c:pt idx="18">
                  <c:v>12(4)</c:v>
                </c:pt>
                <c:pt idx="19">
                  <c:v>12(7)</c:v>
                </c:pt>
                <c:pt idx="20">
                  <c:v>12(10)</c:v>
                </c:pt>
                <c:pt idx="21">
                  <c:v>13(1)</c:v>
                </c:pt>
                <c:pt idx="22">
                  <c:v>13(4)</c:v>
                </c:pt>
                <c:pt idx="23">
                  <c:v>13(7)</c:v>
                </c:pt>
                <c:pt idx="24">
                  <c:v>13(10)</c:v>
                </c:pt>
                <c:pt idx="25">
                  <c:v>14(1)</c:v>
                </c:pt>
                <c:pt idx="26">
                  <c:v>14(4)</c:v>
                </c:pt>
                <c:pt idx="27">
                  <c:v>14(7)</c:v>
                </c:pt>
                <c:pt idx="28">
                  <c:v>14(10)</c:v>
                </c:pt>
                <c:pt idx="29">
                  <c:v>15(1)</c:v>
                </c:pt>
                <c:pt idx="30">
                  <c:v>15(4)</c:v>
                </c:pt>
                <c:pt idx="31">
                  <c:v>15(7)</c:v>
                </c:pt>
                <c:pt idx="32">
                  <c:v>15(10)</c:v>
                </c:pt>
                <c:pt idx="33">
                  <c:v>16(1)</c:v>
                </c:pt>
                <c:pt idx="34">
                  <c:v>16(4)</c:v>
                </c:pt>
                <c:pt idx="35">
                  <c:v>16(7)</c:v>
                </c:pt>
                <c:pt idx="36">
                  <c:v>16(10)</c:v>
                </c:pt>
                <c:pt idx="37">
                  <c:v>17(1)</c:v>
                </c:pt>
                <c:pt idx="38">
                  <c:v>17(4)</c:v>
                </c:pt>
                <c:pt idx="39">
                  <c:v>17(7)</c:v>
                </c:pt>
                <c:pt idx="40">
                  <c:v>17(10)</c:v>
                </c:pt>
                <c:pt idx="41">
                  <c:v>18(1)</c:v>
                </c:pt>
                <c:pt idx="42">
                  <c:v>18(4)</c:v>
                </c:pt>
                <c:pt idx="43">
                  <c:v>18(7)</c:v>
                </c:pt>
                <c:pt idx="44">
                  <c:v>18(10)</c:v>
                </c:pt>
                <c:pt idx="45">
                  <c:v>19(1)</c:v>
                </c:pt>
                <c:pt idx="46">
                  <c:v>19(4)</c:v>
                </c:pt>
                <c:pt idx="47">
                  <c:v>19(7)</c:v>
                </c:pt>
                <c:pt idx="48">
                  <c:v>19(10)</c:v>
                </c:pt>
                <c:pt idx="49">
                  <c:v>20(1)</c:v>
                </c:pt>
                <c:pt idx="50">
                  <c:v>20(4)</c:v>
                </c:pt>
                <c:pt idx="51">
                  <c:v>20(07)</c:v>
                </c:pt>
                <c:pt idx="52">
                  <c:v>20(10)</c:v>
                </c:pt>
                <c:pt idx="53">
                  <c:v>21(1)</c:v>
                </c:pt>
              </c:strCache>
            </c:strRef>
          </c:cat>
          <c:val>
            <c:numRef>
              <c:f>Taul1!$B$2:$B$58</c:f>
              <c:numCache>
                <c:formatCode>General</c:formatCode>
                <c:ptCount val="57"/>
                <c:pt idx="1">
                  <c:v>-2</c:v>
                </c:pt>
                <c:pt idx="2">
                  <c:v>1</c:v>
                </c:pt>
                <c:pt idx="3">
                  <c:v>-14</c:v>
                </c:pt>
                <c:pt idx="4">
                  <c:v>-28</c:v>
                </c:pt>
                <c:pt idx="5">
                  <c:v>-56</c:v>
                </c:pt>
                <c:pt idx="6">
                  <c:v>-36</c:v>
                </c:pt>
                <c:pt idx="7">
                  <c:v>-21</c:v>
                </c:pt>
                <c:pt idx="8">
                  <c:v>2</c:v>
                </c:pt>
                <c:pt idx="9">
                  <c:v>10</c:v>
                </c:pt>
                <c:pt idx="10">
                  <c:v>33</c:v>
                </c:pt>
                <c:pt idx="11">
                  <c:v>27</c:v>
                </c:pt>
                <c:pt idx="12">
                  <c:v>19</c:v>
                </c:pt>
                <c:pt idx="13">
                  <c:v>26</c:v>
                </c:pt>
                <c:pt idx="14">
                  <c:v>30</c:v>
                </c:pt>
                <c:pt idx="15">
                  <c:v>18</c:v>
                </c:pt>
                <c:pt idx="16">
                  <c:v>-5</c:v>
                </c:pt>
                <c:pt idx="17">
                  <c:v>-5</c:v>
                </c:pt>
                <c:pt idx="18">
                  <c:v>8</c:v>
                </c:pt>
                <c:pt idx="19">
                  <c:v>-4</c:v>
                </c:pt>
                <c:pt idx="20">
                  <c:v>-24</c:v>
                </c:pt>
                <c:pt idx="21">
                  <c:v>-11</c:v>
                </c:pt>
                <c:pt idx="22">
                  <c:v>-2</c:v>
                </c:pt>
                <c:pt idx="23">
                  <c:v>-11</c:v>
                </c:pt>
                <c:pt idx="24">
                  <c:v>-13</c:v>
                </c:pt>
                <c:pt idx="25">
                  <c:v>5</c:v>
                </c:pt>
                <c:pt idx="26">
                  <c:v>15</c:v>
                </c:pt>
                <c:pt idx="27">
                  <c:v>3</c:v>
                </c:pt>
                <c:pt idx="28">
                  <c:v>-12</c:v>
                </c:pt>
                <c:pt idx="29">
                  <c:v>-4</c:v>
                </c:pt>
                <c:pt idx="30">
                  <c:v>10</c:v>
                </c:pt>
                <c:pt idx="31">
                  <c:v>1</c:v>
                </c:pt>
                <c:pt idx="32">
                  <c:v>-3</c:v>
                </c:pt>
                <c:pt idx="33">
                  <c:v>1</c:v>
                </c:pt>
                <c:pt idx="34">
                  <c:v>18</c:v>
                </c:pt>
                <c:pt idx="35">
                  <c:v>4</c:v>
                </c:pt>
                <c:pt idx="36">
                  <c:v>9</c:v>
                </c:pt>
                <c:pt idx="37">
                  <c:v>14</c:v>
                </c:pt>
                <c:pt idx="38">
                  <c:v>24</c:v>
                </c:pt>
                <c:pt idx="39">
                  <c:v>24</c:v>
                </c:pt>
                <c:pt idx="40">
                  <c:v>21.45</c:v>
                </c:pt>
                <c:pt idx="41">
                  <c:v>26.4</c:v>
                </c:pt>
                <c:pt idx="42">
                  <c:v>24.3</c:v>
                </c:pt>
                <c:pt idx="43">
                  <c:v>11.46</c:v>
                </c:pt>
                <c:pt idx="44">
                  <c:v>0.45</c:v>
                </c:pt>
                <c:pt idx="45">
                  <c:v>4.71</c:v>
                </c:pt>
                <c:pt idx="46">
                  <c:v>12.19</c:v>
                </c:pt>
                <c:pt idx="47">
                  <c:v>-2.73</c:v>
                </c:pt>
                <c:pt idx="48">
                  <c:v>-16.66</c:v>
                </c:pt>
                <c:pt idx="49">
                  <c:v>-6.75</c:v>
                </c:pt>
                <c:pt idx="50">
                  <c:v>-41.7</c:v>
                </c:pt>
                <c:pt idx="51">
                  <c:v>-43.66</c:v>
                </c:pt>
                <c:pt idx="52">
                  <c:v>-16.29</c:v>
                </c:pt>
                <c:pt idx="53">
                  <c:v>7.72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AD0-4FF0-85C3-A9C09AA0074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07343216"/>
        <c:axId val="407343608"/>
      </c:lineChart>
      <c:catAx>
        <c:axId val="40734321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one"/>
        <c:txPr>
          <a:bodyPr/>
          <a:lstStyle/>
          <a:p>
            <a:pPr>
              <a:defRPr sz="1400" b="1" i="0" baseline="0">
                <a:latin typeface="Arial" panose="020B0604020202020204" pitchFamily="34" charset="0"/>
              </a:defRPr>
            </a:pPr>
            <a:endParaRPr lang="fi-FI"/>
          </a:p>
        </c:txPr>
        <c:crossAx val="407343608"/>
        <c:crosses val="autoZero"/>
        <c:auto val="1"/>
        <c:lblAlgn val="ctr"/>
        <c:lblOffset val="100"/>
        <c:tickLblSkip val="11"/>
        <c:tickMarkSkip val="4"/>
        <c:noMultiLvlLbl val="0"/>
      </c:catAx>
      <c:valAx>
        <c:axId val="407343608"/>
        <c:scaling>
          <c:orientation val="minMax"/>
          <c:max val="40"/>
          <c:min val="-6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50" b="0" i="0" baseline="0">
                <a:solidFill>
                  <a:schemeClr val="tx2"/>
                </a:solidFill>
                <a:latin typeface="Verdana" panose="020B0604030504040204" pitchFamily="34" charset="0"/>
              </a:defRPr>
            </a:pPr>
            <a:endParaRPr lang="fi-FI"/>
          </a:p>
        </c:txPr>
        <c:crossAx val="407343216"/>
        <c:crosses val="autoZero"/>
        <c:crossBetween val="midCat"/>
        <c:majorUnit val="10"/>
        <c:minorUnit val="5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fi-FI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1919674910102741E-2"/>
          <c:y val="4.0749431293150853E-2"/>
          <c:w val="0.78734293607653982"/>
          <c:h val="0.8325804682121570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Yhteensä</c:v>
                </c:pt>
              </c:strCache>
            </c:strRef>
          </c:tx>
          <c:spPr>
            <a:ln w="38100">
              <a:solidFill>
                <a:schemeClr val="tx2"/>
              </a:solidFill>
              <a:prstDash val="solid"/>
            </a:ln>
          </c:spPr>
          <c:marker>
            <c:symbol val="none"/>
          </c:marker>
          <c:cat>
            <c:strRef>
              <c:f>Sheet1!$A$2:$A$54</c:f>
              <c:strCache>
                <c:ptCount val="50"/>
                <c:pt idx="0">
                  <c:v>2007,IV</c:v>
                </c:pt>
                <c:pt idx="1">
                  <c:v>2008,I</c:v>
                </c:pt>
                <c:pt idx="5">
                  <c:v>2009,I</c:v>
                </c:pt>
                <c:pt idx="9">
                  <c:v>2010,I</c:v>
                </c:pt>
                <c:pt idx="13">
                  <c:v>2011,I</c:v>
                </c:pt>
                <c:pt idx="17">
                  <c:v>2012,I</c:v>
                </c:pt>
                <c:pt idx="21">
                  <c:v>2013,I</c:v>
                </c:pt>
                <c:pt idx="25">
                  <c:v>2014,I</c:v>
                </c:pt>
                <c:pt idx="29">
                  <c:v>2015,I</c:v>
                </c:pt>
                <c:pt idx="33">
                  <c:v>2016,I</c:v>
                </c:pt>
                <c:pt idx="37">
                  <c:v>2017,I</c:v>
                </c:pt>
                <c:pt idx="41">
                  <c:v>2018,I</c:v>
                </c:pt>
                <c:pt idx="45">
                  <c:v>2019,I</c:v>
                </c:pt>
                <c:pt idx="49">
                  <c:v>2020,I</c:v>
                </c:pt>
              </c:strCache>
            </c:strRef>
          </c:cat>
          <c:val>
            <c:numRef>
              <c:f>Sheet1!$B$2:$B$54</c:f>
              <c:numCache>
                <c:formatCode>General</c:formatCode>
                <c:ptCount val="53"/>
                <c:pt idx="1">
                  <c:v>10266.549999999999</c:v>
                </c:pt>
                <c:pt idx="2">
                  <c:v>9700.5300000000007</c:v>
                </c:pt>
                <c:pt idx="3">
                  <c:v>10289.74</c:v>
                </c:pt>
                <c:pt idx="4">
                  <c:v>8773.76</c:v>
                </c:pt>
                <c:pt idx="5">
                  <c:v>5789.44</c:v>
                </c:pt>
                <c:pt idx="6">
                  <c:v>5971.6</c:v>
                </c:pt>
                <c:pt idx="7">
                  <c:v>6176.06</c:v>
                </c:pt>
                <c:pt idx="8">
                  <c:v>7152.15</c:v>
                </c:pt>
                <c:pt idx="9">
                  <c:v>6510.08</c:v>
                </c:pt>
                <c:pt idx="10">
                  <c:v>6662.08</c:v>
                </c:pt>
                <c:pt idx="11">
                  <c:v>6602.18</c:v>
                </c:pt>
                <c:pt idx="12">
                  <c:v>8616.49</c:v>
                </c:pt>
                <c:pt idx="13">
                  <c:v>7754.04</c:v>
                </c:pt>
                <c:pt idx="14">
                  <c:v>7953.62</c:v>
                </c:pt>
                <c:pt idx="15">
                  <c:v>7093.34</c:v>
                </c:pt>
                <c:pt idx="16">
                  <c:v>8843.5400000000009</c:v>
                </c:pt>
                <c:pt idx="17">
                  <c:v>7584.59</c:v>
                </c:pt>
                <c:pt idx="18">
                  <c:v>7932.49</c:v>
                </c:pt>
                <c:pt idx="19">
                  <c:v>7013.22</c:v>
                </c:pt>
                <c:pt idx="20">
                  <c:v>8245.34</c:v>
                </c:pt>
                <c:pt idx="21">
                  <c:v>6452.96</c:v>
                </c:pt>
                <c:pt idx="22">
                  <c:v>6821.51</c:v>
                </c:pt>
                <c:pt idx="23">
                  <c:v>6236.2</c:v>
                </c:pt>
                <c:pt idx="24">
                  <c:v>6995.2</c:v>
                </c:pt>
                <c:pt idx="25">
                  <c:v>6888.86</c:v>
                </c:pt>
                <c:pt idx="26">
                  <c:v>7067.23</c:v>
                </c:pt>
                <c:pt idx="27">
                  <c:v>8304.51</c:v>
                </c:pt>
                <c:pt idx="28">
                  <c:v>7257.21</c:v>
                </c:pt>
                <c:pt idx="29">
                  <c:v>6266.01</c:v>
                </c:pt>
                <c:pt idx="30">
                  <c:v>8077.21</c:v>
                </c:pt>
                <c:pt idx="31">
                  <c:v>6627.56</c:v>
                </c:pt>
                <c:pt idx="32">
                  <c:v>7448.18</c:v>
                </c:pt>
                <c:pt idx="33">
                  <c:v>6279.58</c:v>
                </c:pt>
                <c:pt idx="34">
                  <c:v>5973.17</c:v>
                </c:pt>
                <c:pt idx="35">
                  <c:v>6033.59</c:v>
                </c:pt>
                <c:pt idx="36">
                  <c:v>7368.14</c:v>
                </c:pt>
                <c:pt idx="37">
                  <c:v>7043.97</c:v>
                </c:pt>
                <c:pt idx="38">
                  <c:v>9032.68</c:v>
                </c:pt>
                <c:pt idx="39">
                  <c:v>6744.14</c:v>
                </c:pt>
                <c:pt idx="40">
                  <c:v>10514.82</c:v>
                </c:pt>
                <c:pt idx="41">
                  <c:v>8303.2000000000007</c:v>
                </c:pt>
                <c:pt idx="42">
                  <c:v>8157.36</c:v>
                </c:pt>
                <c:pt idx="43">
                  <c:v>8303.39</c:v>
                </c:pt>
                <c:pt idx="44">
                  <c:v>9383.39</c:v>
                </c:pt>
                <c:pt idx="45">
                  <c:v>9381.3700000000008</c:v>
                </c:pt>
                <c:pt idx="46">
                  <c:v>8957.0300000000007</c:v>
                </c:pt>
                <c:pt idx="47">
                  <c:v>9485.89</c:v>
                </c:pt>
                <c:pt idx="48">
                  <c:v>10875.46</c:v>
                </c:pt>
                <c:pt idx="49">
                  <c:v>8392.01</c:v>
                </c:pt>
                <c:pt idx="50">
                  <c:v>7791.97</c:v>
                </c:pt>
                <c:pt idx="51">
                  <c:v>8248.89</c:v>
                </c:pt>
                <c:pt idx="52">
                  <c:v>13173.01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439-479B-85F0-B6B7B0DB066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Vientiin</c:v>
                </c:pt>
              </c:strCache>
            </c:strRef>
          </c:tx>
          <c:spPr>
            <a:ln w="38100">
              <a:solidFill>
                <a:schemeClr val="accent1">
                  <a:lumMod val="60000"/>
                  <a:lumOff val="40000"/>
                </a:schemeClr>
              </a:solidFill>
              <a:prstDash val="solid"/>
            </a:ln>
          </c:spPr>
          <c:marker>
            <c:symbol val="none"/>
          </c:marker>
          <c:cat>
            <c:strRef>
              <c:f>Sheet1!$A$2:$A$54</c:f>
              <c:strCache>
                <c:ptCount val="50"/>
                <c:pt idx="0">
                  <c:v>2007,IV</c:v>
                </c:pt>
                <c:pt idx="1">
                  <c:v>2008,I</c:v>
                </c:pt>
                <c:pt idx="5">
                  <c:v>2009,I</c:v>
                </c:pt>
                <c:pt idx="9">
                  <c:v>2010,I</c:v>
                </c:pt>
                <c:pt idx="13">
                  <c:v>2011,I</c:v>
                </c:pt>
                <c:pt idx="17">
                  <c:v>2012,I</c:v>
                </c:pt>
                <c:pt idx="21">
                  <c:v>2013,I</c:v>
                </c:pt>
                <c:pt idx="25">
                  <c:v>2014,I</c:v>
                </c:pt>
                <c:pt idx="29">
                  <c:v>2015,I</c:v>
                </c:pt>
                <c:pt idx="33">
                  <c:v>2016,I</c:v>
                </c:pt>
                <c:pt idx="37">
                  <c:v>2017,I</c:v>
                </c:pt>
                <c:pt idx="41">
                  <c:v>2018,I</c:v>
                </c:pt>
                <c:pt idx="45">
                  <c:v>2019,I</c:v>
                </c:pt>
                <c:pt idx="49">
                  <c:v>2020,I</c:v>
                </c:pt>
              </c:strCache>
            </c:strRef>
          </c:cat>
          <c:val>
            <c:numRef>
              <c:f>Sheet1!$C$2:$C$54</c:f>
              <c:numCache>
                <c:formatCode>General</c:formatCode>
                <c:ptCount val="53"/>
                <c:pt idx="1">
                  <c:v>8625.84</c:v>
                </c:pt>
                <c:pt idx="2">
                  <c:v>7846.42</c:v>
                </c:pt>
                <c:pt idx="3">
                  <c:v>8743.2000000000007</c:v>
                </c:pt>
                <c:pt idx="4">
                  <c:v>7250.09</c:v>
                </c:pt>
                <c:pt idx="5">
                  <c:v>4698.33</c:v>
                </c:pt>
                <c:pt idx="6">
                  <c:v>4709.8999999999996</c:v>
                </c:pt>
                <c:pt idx="7">
                  <c:v>4996.8</c:v>
                </c:pt>
                <c:pt idx="8">
                  <c:v>5713.99</c:v>
                </c:pt>
                <c:pt idx="9">
                  <c:v>5021.79</c:v>
                </c:pt>
                <c:pt idx="10">
                  <c:v>5383.21</c:v>
                </c:pt>
                <c:pt idx="11">
                  <c:v>5286.18</c:v>
                </c:pt>
                <c:pt idx="12">
                  <c:v>6610.01</c:v>
                </c:pt>
                <c:pt idx="13">
                  <c:v>5684.22</c:v>
                </c:pt>
                <c:pt idx="14">
                  <c:v>6358.66</c:v>
                </c:pt>
                <c:pt idx="15">
                  <c:v>5525.69</c:v>
                </c:pt>
                <c:pt idx="16">
                  <c:v>6916.89</c:v>
                </c:pt>
                <c:pt idx="17">
                  <c:v>5869.79</c:v>
                </c:pt>
                <c:pt idx="18">
                  <c:v>6326.4</c:v>
                </c:pt>
                <c:pt idx="19">
                  <c:v>5802.19</c:v>
                </c:pt>
                <c:pt idx="20">
                  <c:v>6803.4</c:v>
                </c:pt>
                <c:pt idx="21">
                  <c:v>4973.0200000000004</c:v>
                </c:pt>
                <c:pt idx="22">
                  <c:v>5313.48</c:v>
                </c:pt>
                <c:pt idx="23">
                  <c:v>5019.8999999999996</c:v>
                </c:pt>
                <c:pt idx="24">
                  <c:v>5641.1</c:v>
                </c:pt>
                <c:pt idx="25">
                  <c:v>5189.7700000000004</c:v>
                </c:pt>
                <c:pt idx="26">
                  <c:v>5408.28</c:v>
                </c:pt>
                <c:pt idx="27">
                  <c:v>6386.36</c:v>
                </c:pt>
                <c:pt idx="28">
                  <c:v>5652.55</c:v>
                </c:pt>
                <c:pt idx="29">
                  <c:v>4607.8100000000004</c:v>
                </c:pt>
                <c:pt idx="30">
                  <c:v>6205.44</c:v>
                </c:pt>
                <c:pt idx="31">
                  <c:v>5260.59</c:v>
                </c:pt>
                <c:pt idx="32">
                  <c:v>5501</c:v>
                </c:pt>
                <c:pt idx="33">
                  <c:v>4592.6099999999997</c:v>
                </c:pt>
                <c:pt idx="34">
                  <c:v>4397.05</c:v>
                </c:pt>
                <c:pt idx="35">
                  <c:v>4499.24</c:v>
                </c:pt>
                <c:pt idx="36">
                  <c:v>5376.49</c:v>
                </c:pt>
                <c:pt idx="37">
                  <c:v>5378.67</c:v>
                </c:pt>
                <c:pt idx="38">
                  <c:v>7237.49</c:v>
                </c:pt>
                <c:pt idx="39">
                  <c:v>4962.88</c:v>
                </c:pt>
                <c:pt idx="40">
                  <c:v>8036.36</c:v>
                </c:pt>
                <c:pt idx="41">
                  <c:v>5739.5</c:v>
                </c:pt>
                <c:pt idx="42">
                  <c:v>6050.62</c:v>
                </c:pt>
                <c:pt idx="43">
                  <c:v>6372.17</c:v>
                </c:pt>
                <c:pt idx="44">
                  <c:v>6972.08</c:v>
                </c:pt>
                <c:pt idx="45">
                  <c:v>6902.74</c:v>
                </c:pt>
                <c:pt idx="46">
                  <c:v>6433.74</c:v>
                </c:pt>
                <c:pt idx="47">
                  <c:v>6992.6</c:v>
                </c:pt>
                <c:pt idx="48">
                  <c:v>8606.26</c:v>
                </c:pt>
                <c:pt idx="49">
                  <c:v>6124.08</c:v>
                </c:pt>
                <c:pt idx="50">
                  <c:v>5668.51</c:v>
                </c:pt>
                <c:pt idx="51">
                  <c:v>6298.22</c:v>
                </c:pt>
                <c:pt idx="52">
                  <c:v>9575.7800000000007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439-479B-85F0-B6B7B0DB066C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Kotimaahan</c:v>
                </c:pt>
              </c:strCache>
            </c:strRef>
          </c:tx>
          <c:spPr>
            <a:ln w="38100">
              <a:solidFill>
                <a:schemeClr val="accent2"/>
              </a:solidFill>
              <a:prstDash val="solid"/>
            </a:ln>
          </c:spPr>
          <c:marker>
            <c:symbol val="none"/>
          </c:marker>
          <c:cat>
            <c:strRef>
              <c:f>Sheet1!$A$2:$A$54</c:f>
              <c:strCache>
                <c:ptCount val="50"/>
                <c:pt idx="0">
                  <c:v>2007,IV</c:v>
                </c:pt>
                <c:pt idx="1">
                  <c:v>2008,I</c:v>
                </c:pt>
                <c:pt idx="5">
                  <c:v>2009,I</c:v>
                </c:pt>
                <c:pt idx="9">
                  <c:v>2010,I</c:v>
                </c:pt>
                <c:pt idx="13">
                  <c:v>2011,I</c:v>
                </c:pt>
                <c:pt idx="17">
                  <c:v>2012,I</c:v>
                </c:pt>
                <c:pt idx="21">
                  <c:v>2013,I</c:v>
                </c:pt>
                <c:pt idx="25">
                  <c:v>2014,I</c:v>
                </c:pt>
                <c:pt idx="29">
                  <c:v>2015,I</c:v>
                </c:pt>
                <c:pt idx="33">
                  <c:v>2016,I</c:v>
                </c:pt>
                <c:pt idx="37">
                  <c:v>2017,I</c:v>
                </c:pt>
                <c:pt idx="41">
                  <c:v>2018,I</c:v>
                </c:pt>
                <c:pt idx="45">
                  <c:v>2019,I</c:v>
                </c:pt>
                <c:pt idx="49">
                  <c:v>2020,I</c:v>
                </c:pt>
              </c:strCache>
            </c:strRef>
          </c:cat>
          <c:val>
            <c:numRef>
              <c:f>Sheet1!$D$2:$D$54</c:f>
              <c:numCache>
                <c:formatCode>General</c:formatCode>
                <c:ptCount val="53"/>
                <c:pt idx="1">
                  <c:v>1589.86</c:v>
                </c:pt>
                <c:pt idx="2">
                  <c:v>1807.57</c:v>
                </c:pt>
                <c:pt idx="3">
                  <c:v>1497.77</c:v>
                </c:pt>
                <c:pt idx="4">
                  <c:v>1479.72</c:v>
                </c:pt>
                <c:pt idx="5">
                  <c:v>1048.53</c:v>
                </c:pt>
                <c:pt idx="6">
                  <c:v>1223.6300000000001</c:v>
                </c:pt>
                <c:pt idx="7">
                  <c:v>1142.9100000000001</c:v>
                </c:pt>
                <c:pt idx="8">
                  <c:v>1401.59</c:v>
                </c:pt>
                <c:pt idx="9">
                  <c:v>1449.86</c:v>
                </c:pt>
                <c:pt idx="10">
                  <c:v>1238.8699999999999</c:v>
                </c:pt>
                <c:pt idx="11">
                  <c:v>1272.02</c:v>
                </c:pt>
                <c:pt idx="12">
                  <c:v>1934.17</c:v>
                </c:pt>
                <c:pt idx="13">
                  <c:v>1989.21</c:v>
                </c:pt>
                <c:pt idx="14">
                  <c:v>1530.17</c:v>
                </c:pt>
                <c:pt idx="15">
                  <c:v>1492.42</c:v>
                </c:pt>
                <c:pt idx="16">
                  <c:v>1836.02</c:v>
                </c:pt>
                <c:pt idx="17">
                  <c:v>1618.91</c:v>
                </c:pt>
                <c:pt idx="18">
                  <c:v>1515.54</c:v>
                </c:pt>
                <c:pt idx="19">
                  <c:v>1146.54</c:v>
                </c:pt>
                <c:pt idx="20">
                  <c:v>1367.12</c:v>
                </c:pt>
                <c:pt idx="21">
                  <c:v>1393.42</c:v>
                </c:pt>
                <c:pt idx="22">
                  <c:v>1432.34</c:v>
                </c:pt>
                <c:pt idx="23">
                  <c:v>1143.58</c:v>
                </c:pt>
                <c:pt idx="24">
                  <c:v>1264.3900000000001</c:v>
                </c:pt>
                <c:pt idx="25">
                  <c:v>1604.95</c:v>
                </c:pt>
                <c:pt idx="26">
                  <c:v>1571.99</c:v>
                </c:pt>
                <c:pt idx="27">
                  <c:v>1851.07</c:v>
                </c:pt>
                <c:pt idx="28">
                  <c:v>1491.37</c:v>
                </c:pt>
                <c:pt idx="29">
                  <c:v>1556.33</c:v>
                </c:pt>
                <c:pt idx="30">
                  <c:v>1762.4</c:v>
                </c:pt>
                <c:pt idx="31">
                  <c:v>1285.01</c:v>
                </c:pt>
                <c:pt idx="32">
                  <c:v>1849.03</c:v>
                </c:pt>
                <c:pt idx="33">
                  <c:v>1576</c:v>
                </c:pt>
                <c:pt idx="34">
                  <c:v>1464.66</c:v>
                </c:pt>
                <c:pt idx="35">
                  <c:v>1439.59</c:v>
                </c:pt>
                <c:pt idx="36">
                  <c:v>1878.26</c:v>
                </c:pt>
                <c:pt idx="37">
                  <c:v>1540.48</c:v>
                </c:pt>
                <c:pt idx="38">
                  <c:v>1669.37</c:v>
                </c:pt>
                <c:pt idx="39">
                  <c:v>1678.68</c:v>
                </c:pt>
                <c:pt idx="40">
                  <c:v>2332.35</c:v>
                </c:pt>
                <c:pt idx="41">
                  <c:v>2358.0700000000002</c:v>
                </c:pt>
                <c:pt idx="42">
                  <c:v>1920.7</c:v>
                </c:pt>
                <c:pt idx="43">
                  <c:v>1783.23</c:v>
                </c:pt>
                <c:pt idx="44">
                  <c:v>2215.79</c:v>
                </c:pt>
                <c:pt idx="45">
                  <c:v>2285.6</c:v>
                </c:pt>
                <c:pt idx="46">
                  <c:v>2355.33</c:v>
                </c:pt>
                <c:pt idx="47">
                  <c:v>2356.89</c:v>
                </c:pt>
                <c:pt idx="48">
                  <c:v>2077.21</c:v>
                </c:pt>
                <c:pt idx="49">
                  <c:v>2067.73</c:v>
                </c:pt>
                <c:pt idx="50">
                  <c:v>1928.95</c:v>
                </c:pt>
                <c:pt idx="51">
                  <c:v>1788</c:v>
                </c:pt>
                <c:pt idx="52">
                  <c:v>3388.51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439-479B-85F0-B6B7B0DB066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69111064"/>
        <c:axId val="369111456"/>
      </c:lineChart>
      <c:catAx>
        <c:axId val="369111064"/>
        <c:scaling>
          <c:orientation val="minMax"/>
        </c:scaling>
        <c:delete val="0"/>
        <c:axPos val="b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one"/>
        <c:spPr>
          <a:ln w="2843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1948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369111456"/>
        <c:crosses val="autoZero"/>
        <c:auto val="1"/>
        <c:lblAlgn val="ctr"/>
        <c:lblOffset val="100"/>
        <c:tickLblSkip val="3"/>
        <c:tickMarkSkip val="4"/>
        <c:noMultiLvlLbl val="0"/>
      </c:catAx>
      <c:valAx>
        <c:axId val="369111456"/>
        <c:scaling>
          <c:orientation val="minMax"/>
          <c:max val="14000"/>
          <c:min val="0"/>
        </c:scaling>
        <c:delete val="0"/>
        <c:axPos val="l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#,##0" sourceLinked="0"/>
        <c:majorTickMark val="out"/>
        <c:minorTickMark val="none"/>
        <c:tickLblPos val="nextTo"/>
        <c:spPr>
          <a:ln w="284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50" b="0" i="0" u="none" strike="noStrike" baseline="0">
                <a:solidFill>
                  <a:schemeClr val="tx2"/>
                </a:solidFill>
                <a:latin typeface="Verdana" panose="020B0604030504040204" pitchFamily="34" charset="0"/>
                <a:ea typeface="Arial"/>
                <a:cs typeface="Arial"/>
              </a:defRPr>
            </a:pPr>
            <a:endParaRPr lang="fi-FI"/>
          </a:p>
        </c:txPr>
        <c:crossAx val="369111064"/>
        <c:crosses val="autoZero"/>
        <c:crossBetween val="midCat"/>
        <c:majorUnit val="1000"/>
        <c:minorUnit val="500"/>
      </c:valAx>
      <c:spPr>
        <a:noFill/>
        <a:ln w="11372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6988108704736133"/>
          <c:y val="0.19757124334097242"/>
          <c:w val="0.13011891295263864"/>
          <c:h val="0.61234378114075594"/>
        </c:manualLayout>
      </c:layout>
      <c:overlay val="0"/>
      <c:spPr>
        <a:solidFill>
          <a:schemeClr val="bg1"/>
        </a:solidFill>
        <a:ln w="2843">
          <a:noFill/>
          <a:prstDash val="solid"/>
        </a:ln>
      </c:spPr>
      <c:txPr>
        <a:bodyPr/>
        <a:lstStyle/>
        <a:p>
          <a:pPr>
            <a:defRPr sz="1050" b="0" i="0" u="none" strike="noStrike" baseline="0">
              <a:solidFill>
                <a:schemeClr val="tx2"/>
              </a:solidFill>
              <a:latin typeface="Verdana" panose="020B0604030504040204" pitchFamily="34" charset="0"/>
              <a:ea typeface="Arial"/>
              <a:cs typeface="Arial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948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1919674910102741E-2"/>
          <c:y val="4.0749431293150853E-2"/>
          <c:w val="0.77157009654753805"/>
          <c:h val="0.8325804682121570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Yhteensä </c:v>
                </c:pt>
              </c:strCache>
            </c:strRef>
          </c:tx>
          <c:spPr>
            <a:ln w="38100">
              <a:solidFill>
                <a:schemeClr val="tx2"/>
              </a:solidFill>
              <a:prstDash val="solid"/>
            </a:ln>
          </c:spPr>
          <c:marker>
            <c:symbol val="none"/>
          </c:marker>
          <c:cat>
            <c:strRef>
              <c:f>Sheet1!$A$2:$A$54</c:f>
              <c:strCache>
                <c:ptCount val="50"/>
                <c:pt idx="0">
                  <c:v>2007,IV</c:v>
                </c:pt>
                <c:pt idx="1">
                  <c:v>2008,I</c:v>
                </c:pt>
                <c:pt idx="5">
                  <c:v>2009,I</c:v>
                </c:pt>
                <c:pt idx="9">
                  <c:v>2010,I</c:v>
                </c:pt>
                <c:pt idx="13">
                  <c:v>2011,I</c:v>
                </c:pt>
                <c:pt idx="17">
                  <c:v>2012,I</c:v>
                </c:pt>
                <c:pt idx="21">
                  <c:v>2013,I</c:v>
                </c:pt>
                <c:pt idx="25">
                  <c:v>2014,I</c:v>
                </c:pt>
                <c:pt idx="29">
                  <c:v>2015,I</c:v>
                </c:pt>
                <c:pt idx="33">
                  <c:v>2016,I</c:v>
                </c:pt>
                <c:pt idx="37">
                  <c:v>2017,I</c:v>
                </c:pt>
                <c:pt idx="41">
                  <c:v>2018,I</c:v>
                </c:pt>
                <c:pt idx="45">
                  <c:v>2019,I</c:v>
                </c:pt>
                <c:pt idx="49">
                  <c:v>2020,I</c:v>
                </c:pt>
              </c:strCache>
            </c:strRef>
          </c:cat>
          <c:val>
            <c:numRef>
              <c:f>Sheet1!$B$2:$B$54</c:f>
              <c:numCache>
                <c:formatCode>General</c:formatCode>
                <c:ptCount val="53"/>
                <c:pt idx="1">
                  <c:v>3902.29</c:v>
                </c:pt>
                <c:pt idx="2">
                  <c:v>3251.05</c:v>
                </c:pt>
                <c:pt idx="3">
                  <c:v>3790.59</c:v>
                </c:pt>
                <c:pt idx="4">
                  <c:v>1866.15</c:v>
                </c:pt>
                <c:pt idx="5">
                  <c:v>1568.76</c:v>
                </c:pt>
                <c:pt idx="6">
                  <c:v>1458.91</c:v>
                </c:pt>
                <c:pt idx="7">
                  <c:v>1699.08</c:v>
                </c:pt>
                <c:pt idx="8">
                  <c:v>2114.48</c:v>
                </c:pt>
                <c:pt idx="9">
                  <c:v>1836.31</c:v>
                </c:pt>
                <c:pt idx="10">
                  <c:v>2251.31</c:v>
                </c:pt>
                <c:pt idx="11">
                  <c:v>2079.71</c:v>
                </c:pt>
                <c:pt idx="12">
                  <c:v>2792.76</c:v>
                </c:pt>
                <c:pt idx="13">
                  <c:v>2877.2</c:v>
                </c:pt>
                <c:pt idx="14">
                  <c:v>3695.55</c:v>
                </c:pt>
                <c:pt idx="15">
                  <c:v>2780.73</c:v>
                </c:pt>
                <c:pt idx="16">
                  <c:v>3294.06</c:v>
                </c:pt>
                <c:pt idx="17">
                  <c:v>3090.65</c:v>
                </c:pt>
                <c:pt idx="18">
                  <c:v>2932.43</c:v>
                </c:pt>
                <c:pt idx="19">
                  <c:v>2685.01</c:v>
                </c:pt>
                <c:pt idx="20">
                  <c:v>3378.06</c:v>
                </c:pt>
                <c:pt idx="21">
                  <c:v>2695.28</c:v>
                </c:pt>
                <c:pt idx="22">
                  <c:v>2885.2</c:v>
                </c:pt>
                <c:pt idx="23">
                  <c:v>2723.73</c:v>
                </c:pt>
                <c:pt idx="24">
                  <c:v>2691.25</c:v>
                </c:pt>
                <c:pt idx="25">
                  <c:v>3303.42</c:v>
                </c:pt>
                <c:pt idx="26">
                  <c:v>3540.12</c:v>
                </c:pt>
                <c:pt idx="27">
                  <c:v>4116.74</c:v>
                </c:pt>
                <c:pt idx="28">
                  <c:v>3322.4</c:v>
                </c:pt>
                <c:pt idx="29">
                  <c:v>3006.41</c:v>
                </c:pt>
                <c:pt idx="30">
                  <c:v>4838.75</c:v>
                </c:pt>
                <c:pt idx="31">
                  <c:v>3725.29</c:v>
                </c:pt>
                <c:pt idx="32">
                  <c:v>3352.72</c:v>
                </c:pt>
                <c:pt idx="33">
                  <c:v>2997.22</c:v>
                </c:pt>
                <c:pt idx="34">
                  <c:v>2765.46</c:v>
                </c:pt>
                <c:pt idx="35">
                  <c:v>2669.38</c:v>
                </c:pt>
                <c:pt idx="36">
                  <c:v>3543.26</c:v>
                </c:pt>
                <c:pt idx="37">
                  <c:v>3555.23</c:v>
                </c:pt>
                <c:pt idx="38">
                  <c:v>5354.96</c:v>
                </c:pt>
                <c:pt idx="39">
                  <c:v>3288.98</c:v>
                </c:pt>
                <c:pt idx="40">
                  <c:v>6493.07</c:v>
                </c:pt>
                <c:pt idx="41">
                  <c:v>4049.78</c:v>
                </c:pt>
                <c:pt idx="42">
                  <c:v>4149.72</c:v>
                </c:pt>
                <c:pt idx="43">
                  <c:v>4312.8999999999996</c:v>
                </c:pt>
                <c:pt idx="44">
                  <c:v>4840.34</c:v>
                </c:pt>
                <c:pt idx="45">
                  <c:v>4739.37</c:v>
                </c:pt>
                <c:pt idx="46">
                  <c:v>4240.18</c:v>
                </c:pt>
                <c:pt idx="47">
                  <c:v>4271.0200000000004</c:v>
                </c:pt>
                <c:pt idx="48">
                  <c:v>5063.0600000000004</c:v>
                </c:pt>
                <c:pt idx="49">
                  <c:v>3778.55</c:v>
                </c:pt>
                <c:pt idx="50">
                  <c:v>2810.17</c:v>
                </c:pt>
                <c:pt idx="51">
                  <c:v>3245.23</c:v>
                </c:pt>
                <c:pt idx="52">
                  <c:v>5563.79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957-4983-A729-143E09D5A6F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Vientiin </c:v>
                </c:pt>
              </c:strCache>
            </c:strRef>
          </c:tx>
          <c:spPr>
            <a:ln w="38100">
              <a:solidFill>
                <a:schemeClr val="accent1">
                  <a:lumMod val="60000"/>
                  <a:lumOff val="40000"/>
                </a:schemeClr>
              </a:solidFill>
              <a:prstDash val="solid"/>
            </a:ln>
          </c:spPr>
          <c:marker>
            <c:symbol val="none"/>
          </c:marker>
          <c:cat>
            <c:strRef>
              <c:f>Sheet1!$A$2:$A$54</c:f>
              <c:strCache>
                <c:ptCount val="50"/>
                <c:pt idx="0">
                  <c:v>2007,IV</c:v>
                </c:pt>
                <c:pt idx="1">
                  <c:v>2008,I</c:v>
                </c:pt>
                <c:pt idx="5">
                  <c:v>2009,I</c:v>
                </c:pt>
                <c:pt idx="9">
                  <c:v>2010,I</c:v>
                </c:pt>
                <c:pt idx="13">
                  <c:v>2011,I</c:v>
                </c:pt>
                <c:pt idx="17">
                  <c:v>2012,I</c:v>
                </c:pt>
                <c:pt idx="21">
                  <c:v>2013,I</c:v>
                </c:pt>
                <c:pt idx="25">
                  <c:v>2014,I</c:v>
                </c:pt>
                <c:pt idx="29">
                  <c:v>2015,I</c:v>
                </c:pt>
                <c:pt idx="33">
                  <c:v>2016,I</c:v>
                </c:pt>
                <c:pt idx="37">
                  <c:v>2017,I</c:v>
                </c:pt>
                <c:pt idx="41">
                  <c:v>2018,I</c:v>
                </c:pt>
                <c:pt idx="45">
                  <c:v>2019,I</c:v>
                </c:pt>
                <c:pt idx="49">
                  <c:v>2020,I</c:v>
                </c:pt>
              </c:strCache>
            </c:strRef>
          </c:cat>
          <c:val>
            <c:numRef>
              <c:f>Sheet1!$C$2:$C$54</c:f>
              <c:numCache>
                <c:formatCode>General</c:formatCode>
                <c:ptCount val="53"/>
                <c:pt idx="1">
                  <c:v>3285.35</c:v>
                </c:pt>
                <c:pt idx="2">
                  <c:v>2618.87</c:v>
                </c:pt>
                <c:pt idx="3">
                  <c:v>3250.77</c:v>
                </c:pt>
                <c:pt idx="4">
                  <c:v>1415.04</c:v>
                </c:pt>
                <c:pt idx="5">
                  <c:v>1209.8900000000001</c:v>
                </c:pt>
                <c:pt idx="6">
                  <c:v>1090.3</c:v>
                </c:pt>
                <c:pt idx="7">
                  <c:v>1404.83</c:v>
                </c:pt>
                <c:pt idx="8">
                  <c:v>1696.21</c:v>
                </c:pt>
                <c:pt idx="9">
                  <c:v>1471.13</c:v>
                </c:pt>
                <c:pt idx="10">
                  <c:v>1807.59</c:v>
                </c:pt>
                <c:pt idx="11">
                  <c:v>1762.12</c:v>
                </c:pt>
                <c:pt idx="12">
                  <c:v>2089.38</c:v>
                </c:pt>
                <c:pt idx="13">
                  <c:v>2208.7399999999998</c:v>
                </c:pt>
                <c:pt idx="14">
                  <c:v>2994.4</c:v>
                </c:pt>
                <c:pt idx="15">
                  <c:v>2288.1</c:v>
                </c:pt>
                <c:pt idx="16">
                  <c:v>2668.19</c:v>
                </c:pt>
                <c:pt idx="17">
                  <c:v>2490.86</c:v>
                </c:pt>
                <c:pt idx="18">
                  <c:v>2345.09</c:v>
                </c:pt>
                <c:pt idx="19">
                  <c:v>2168.3000000000002</c:v>
                </c:pt>
                <c:pt idx="20">
                  <c:v>2815.44</c:v>
                </c:pt>
                <c:pt idx="21">
                  <c:v>2204.38</c:v>
                </c:pt>
                <c:pt idx="22">
                  <c:v>2249.62</c:v>
                </c:pt>
                <c:pt idx="23">
                  <c:v>2244.71</c:v>
                </c:pt>
                <c:pt idx="24">
                  <c:v>2161.2199999999998</c:v>
                </c:pt>
                <c:pt idx="25">
                  <c:v>2558.21</c:v>
                </c:pt>
                <c:pt idx="26">
                  <c:v>2729.42</c:v>
                </c:pt>
                <c:pt idx="27">
                  <c:v>3071.77</c:v>
                </c:pt>
                <c:pt idx="28">
                  <c:v>2649.09</c:v>
                </c:pt>
                <c:pt idx="29">
                  <c:v>2336.2199999999998</c:v>
                </c:pt>
                <c:pt idx="30">
                  <c:v>3925.77</c:v>
                </c:pt>
                <c:pt idx="31">
                  <c:v>3211.05</c:v>
                </c:pt>
                <c:pt idx="32">
                  <c:v>2598.8000000000002</c:v>
                </c:pt>
                <c:pt idx="33">
                  <c:v>2226.58</c:v>
                </c:pt>
                <c:pt idx="34">
                  <c:v>2082.2600000000002</c:v>
                </c:pt>
                <c:pt idx="35">
                  <c:v>2077.4499999999998</c:v>
                </c:pt>
                <c:pt idx="36">
                  <c:v>2626.55</c:v>
                </c:pt>
                <c:pt idx="37">
                  <c:v>2895.16</c:v>
                </c:pt>
                <c:pt idx="38">
                  <c:v>4667.4399999999996</c:v>
                </c:pt>
                <c:pt idx="39">
                  <c:v>2683.3</c:v>
                </c:pt>
                <c:pt idx="40">
                  <c:v>5406.38</c:v>
                </c:pt>
                <c:pt idx="41">
                  <c:v>3041.76</c:v>
                </c:pt>
                <c:pt idx="42">
                  <c:v>3414.18</c:v>
                </c:pt>
                <c:pt idx="43">
                  <c:v>3650.25</c:v>
                </c:pt>
                <c:pt idx="44">
                  <c:v>3912.98</c:v>
                </c:pt>
                <c:pt idx="45">
                  <c:v>3751.39</c:v>
                </c:pt>
                <c:pt idx="46">
                  <c:v>3255.92</c:v>
                </c:pt>
                <c:pt idx="47">
                  <c:v>3007.8</c:v>
                </c:pt>
                <c:pt idx="48">
                  <c:v>4270.99</c:v>
                </c:pt>
                <c:pt idx="49">
                  <c:v>3046.37</c:v>
                </c:pt>
                <c:pt idx="50">
                  <c:v>2082.91</c:v>
                </c:pt>
                <c:pt idx="51">
                  <c:v>2535.96</c:v>
                </c:pt>
                <c:pt idx="52">
                  <c:v>3537.64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957-4983-A729-143E09D5A6F1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Kotimaahan </c:v>
                </c:pt>
              </c:strCache>
            </c:strRef>
          </c:tx>
          <c:spPr>
            <a:ln w="38100">
              <a:solidFill>
                <a:schemeClr val="accent2"/>
              </a:solidFill>
              <a:prstDash val="solid"/>
            </a:ln>
          </c:spPr>
          <c:marker>
            <c:symbol val="none"/>
          </c:marker>
          <c:cat>
            <c:strRef>
              <c:f>Sheet1!$A$2:$A$54</c:f>
              <c:strCache>
                <c:ptCount val="50"/>
                <c:pt idx="0">
                  <c:v>2007,IV</c:v>
                </c:pt>
                <c:pt idx="1">
                  <c:v>2008,I</c:v>
                </c:pt>
                <c:pt idx="5">
                  <c:v>2009,I</c:v>
                </c:pt>
                <c:pt idx="9">
                  <c:v>2010,I</c:v>
                </c:pt>
                <c:pt idx="13">
                  <c:v>2011,I</c:v>
                </c:pt>
                <c:pt idx="17">
                  <c:v>2012,I</c:v>
                </c:pt>
                <c:pt idx="21">
                  <c:v>2013,I</c:v>
                </c:pt>
                <c:pt idx="25">
                  <c:v>2014,I</c:v>
                </c:pt>
                <c:pt idx="29">
                  <c:v>2015,I</c:v>
                </c:pt>
                <c:pt idx="33">
                  <c:v>2016,I</c:v>
                </c:pt>
                <c:pt idx="37">
                  <c:v>2017,I</c:v>
                </c:pt>
                <c:pt idx="41">
                  <c:v>2018,I</c:v>
                </c:pt>
                <c:pt idx="45">
                  <c:v>2019,I</c:v>
                </c:pt>
                <c:pt idx="49">
                  <c:v>2020,I</c:v>
                </c:pt>
              </c:strCache>
            </c:strRef>
          </c:cat>
          <c:val>
            <c:numRef>
              <c:f>Sheet1!$D$2:$D$54</c:f>
              <c:numCache>
                <c:formatCode>General</c:formatCode>
                <c:ptCount val="53"/>
                <c:pt idx="1">
                  <c:v>616.94000000000005</c:v>
                </c:pt>
                <c:pt idx="2">
                  <c:v>632.17999999999995</c:v>
                </c:pt>
                <c:pt idx="3">
                  <c:v>539.83000000000004</c:v>
                </c:pt>
                <c:pt idx="4">
                  <c:v>451.11</c:v>
                </c:pt>
                <c:pt idx="5">
                  <c:v>358.88</c:v>
                </c:pt>
                <c:pt idx="6">
                  <c:v>368.61</c:v>
                </c:pt>
                <c:pt idx="7">
                  <c:v>294.25</c:v>
                </c:pt>
                <c:pt idx="8">
                  <c:v>418.27</c:v>
                </c:pt>
                <c:pt idx="9">
                  <c:v>365.17</c:v>
                </c:pt>
                <c:pt idx="10">
                  <c:v>443.72</c:v>
                </c:pt>
                <c:pt idx="11">
                  <c:v>317.58999999999997</c:v>
                </c:pt>
                <c:pt idx="12">
                  <c:v>703.38</c:v>
                </c:pt>
                <c:pt idx="13">
                  <c:v>668.46</c:v>
                </c:pt>
                <c:pt idx="14">
                  <c:v>701.15</c:v>
                </c:pt>
                <c:pt idx="15">
                  <c:v>492.63</c:v>
                </c:pt>
                <c:pt idx="16">
                  <c:v>625.87</c:v>
                </c:pt>
                <c:pt idx="17">
                  <c:v>599.79</c:v>
                </c:pt>
                <c:pt idx="18">
                  <c:v>587.34</c:v>
                </c:pt>
                <c:pt idx="19">
                  <c:v>516.71</c:v>
                </c:pt>
                <c:pt idx="20">
                  <c:v>562.63</c:v>
                </c:pt>
                <c:pt idx="21">
                  <c:v>490.9</c:v>
                </c:pt>
                <c:pt idx="22">
                  <c:v>635.58000000000004</c:v>
                </c:pt>
                <c:pt idx="23">
                  <c:v>479.03</c:v>
                </c:pt>
                <c:pt idx="24">
                  <c:v>530.02</c:v>
                </c:pt>
                <c:pt idx="25">
                  <c:v>745.21</c:v>
                </c:pt>
                <c:pt idx="26">
                  <c:v>810.7</c:v>
                </c:pt>
                <c:pt idx="27">
                  <c:v>1044.97</c:v>
                </c:pt>
                <c:pt idx="28">
                  <c:v>673.31</c:v>
                </c:pt>
                <c:pt idx="29">
                  <c:v>670.18</c:v>
                </c:pt>
                <c:pt idx="30">
                  <c:v>912.98</c:v>
                </c:pt>
                <c:pt idx="31">
                  <c:v>514.25</c:v>
                </c:pt>
                <c:pt idx="32">
                  <c:v>753.91</c:v>
                </c:pt>
                <c:pt idx="33">
                  <c:v>770.64</c:v>
                </c:pt>
                <c:pt idx="34">
                  <c:v>683.2</c:v>
                </c:pt>
                <c:pt idx="35">
                  <c:v>591.94000000000005</c:v>
                </c:pt>
                <c:pt idx="36">
                  <c:v>916.71</c:v>
                </c:pt>
                <c:pt idx="37">
                  <c:v>660.07</c:v>
                </c:pt>
                <c:pt idx="38">
                  <c:v>687.52</c:v>
                </c:pt>
                <c:pt idx="39">
                  <c:v>605.67999999999995</c:v>
                </c:pt>
                <c:pt idx="40">
                  <c:v>1086.7</c:v>
                </c:pt>
                <c:pt idx="41">
                  <c:v>1008.02</c:v>
                </c:pt>
                <c:pt idx="42">
                  <c:v>735.54</c:v>
                </c:pt>
                <c:pt idx="43">
                  <c:v>662.65</c:v>
                </c:pt>
                <c:pt idx="44">
                  <c:v>927.36</c:v>
                </c:pt>
                <c:pt idx="45">
                  <c:v>987.98</c:v>
                </c:pt>
                <c:pt idx="46">
                  <c:v>984.27</c:v>
                </c:pt>
                <c:pt idx="47">
                  <c:v>1263.22</c:v>
                </c:pt>
                <c:pt idx="48">
                  <c:v>792.07</c:v>
                </c:pt>
                <c:pt idx="49">
                  <c:v>732.18</c:v>
                </c:pt>
                <c:pt idx="50">
                  <c:v>727.26</c:v>
                </c:pt>
                <c:pt idx="51">
                  <c:v>709.27</c:v>
                </c:pt>
                <c:pt idx="52">
                  <c:v>2026.15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957-4983-A729-143E09D5A6F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72611200"/>
        <c:axId val="372611592"/>
      </c:lineChart>
      <c:catAx>
        <c:axId val="372611200"/>
        <c:scaling>
          <c:orientation val="minMax"/>
        </c:scaling>
        <c:delete val="0"/>
        <c:axPos val="b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one"/>
        <c:spPr>
          <a:ln w="2843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1948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372611592"/>
        <c:crosses val="autoZero"/>
        <c:auto val="1"/>
        <c:lblAlgn val="ctr"/>
        <c:lblOffset val="100"/>
        <c:tickLblSkip val="3"/>
        <c:tickMarkSkip val="4"/>
        <c:noMultiLvlLbl val="0"/>
      </c:catAx>
      <c:valAx>
        <c:axId val="372611592"/>
        <c:scaling>
          <c:orientation val="minMax"/>
          <c:max val="7000"/>
          <c:min val="0"/>
        </c:scaling>
        <c:delete val="0"/>
        <c:axPos val="l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#,##0" sourceLinked="0"/>
        <c:majorTickMark val="out"/>
        <c:minorTickMark val="none"/>
        <c:tickLblPos val="nextTo"/>
        <c:spPr>
          <a:ln w="284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50" b="0" i="0" u="none" strike="noStrike" baseline="0">
                <a:solidFill>
                  <a:schemeClr val="tx2"/>
                </a:solidFill>
                <a:latin typeface="Verdana" panose="020B0604030504040204" pitchFamily="34" charset="0"/>
                <a:ea typeface="Arial"/>
                <a:cs typeface="Arial"/>
              </a:defRPr>
            </a:pPr>
            <a:endParaRPr lang="fi-FI"/>
          </a:p>
        </c:txPr>
        <c:crossAx val="372611200"/>
        <c:crosses val="autoZero"/>
        <c:crossBetween val="midCat"/>
        <c:majorUnit val="500"/>
        <c:minorUnit val="100"/>
      </c:valAx>
      <c:spPr>
        <a:noFill/>
        <a:ln w="11372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6872929419499834"/>
          <c:y val="0.19757124334097242"/>
          <c:w val="0.13127070580500164"/>
          <c:h val="0.54345517104981889"/>
        </c:manualLayout>
      </c:layout>
      <c:overlay val="0"/>
      <c:spPr>
        <a:solidFill>
          <a:schemeClr val="bg1"/>
        </a:solidFill>
        <a:ln w="2843">
          <a:noFill/>
          <a:prstDash val="solid"/>
        </a:ln>
      </c:spPr>
      <c:txPr>
        <a:bodyPr/>
        <a:lstStyle/>
        <a:p>
          <a:pPr>
            <a:defRPr sz="1050" b="0" i="0" u="none" strike="noStrike" baseline="0">
              <a:solidFill>
                <a:schemeClr val="tx2"/>
              </a:solidFill>
              <a:latin typeface="Verdana" panose="020B0604030504040204" pitchFamily="34" charset="0"/>
              <a:ea typeface="Arial"/>
              <a:cs typeface="Arial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948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Henkilöstömäärän muutos edelliseen neljännekseen verrattuna</c:v>
                </c:pt>
              </c:strCache>
            </c:strRef>
          </c:tx>
          <c:spPr>
            <a:solidFill>
              <a:srgbClr val="141F94"/>
            </a:solidFill>
            <a:ln>
              <a:noFill/>
            </a:ln>
            <a:effectLst/>
          </c:spPr>
          <c:invertIfNegative val="0"/>
          <c:cat>
            <c:strRef>
              <c:f>Taul1!$A$2:$A$27</c:f>
              <c:strCache>
                <c:ptCount val="26"/>
                <c:pt idx="0">
                  <c:v>2014Q3</c:v>
                </c:pt>
                <c:pt idx="1">
                  <c:v>2014Q4</c:v>
                </c:pt>
                <c:pt idx="2">
                  <c:v>2015Q1</c:v>
                </c:pt>
                <c:pt idx="3">
                  <c:v>2015Q2</c:v>
                </c:pt>
                <c:pt idx="4">
                  <c:v>2015Q3</c:v>
                </c:pt>
                <c:pt idx="5">
                  <c:v>2015Q4</c:v>
                </c:pt>
                <c:pt idx="6">
                  <c:v>2016Q1</c:v>
                </c:pt>
                <c:pt idx="7">
                  <c:v>2016Q2</c:v>
                </c:pt>
                <c:pt idx="8">
                  <c:v>2016Q3</c:v>
                </c:pt>
                <c:pt idx="9">
                  <c:v>2016Q4</c:v>
                </c:pt>
                <c:pt idx="10">
                  <c:v>2017Q1</c:v>
                </c:pt>
                <c:pt idx="11">
                  <c:v>2017Q2</c:v>
                </c:pt>
                <c:pt idx="12">
                  <c:v>2017Q3</c:v>
                </c:pt>
                <c:pt idx="13">
                  <c:v>2017Q4</c:v>
                </c:pt>
                <c:pt idx="14">
                  <c:v>2018Q1</c:v>
                </c:pt>
                <c:pt idx="15">
                  <c:v>2018Q2</c:v>
                </c:pt>
                <c:pt idx="16">
                  <c:v>2018Q3</c:v>
                </c:pt>
                <c:pt idx="17">
                  <c:v>2018Q4</c:v>
                </c:pt>
                <c:pt idx="18">
                  <c:v>2019Q1</c:v>
                </c:pt>
                <c:pt idx="19">
                  <c:v>2019Q2</c:v>
                </c:pt>
                <c:pt idx="20">
                  <c:v>2019Q3</c:v>
                </c:pt>
                <c:pt idx="21">
                  <c:v>2019Q4</c:v>
                </c:pt>
                <c:pt idx="22">
                  <c:v>2020Q1</c:v>
                </c:pt>
                <c:pt idx="23">
                  <c:v>2020Q2</c:v>
                </c:pt>
                <c:pt idx="24">
                  <c:v>2020Q3</c:v>
                </c:pt>
                <c:pt idx="25">
                  <c:v>2020Q4</c:v>
                </c:pt>
              </c:strCache>
            </c:strRef>
          </c:cat>
          <c:val>
            <c:numRef>
              <c:f>Taul1!$B$2:$B$27</c:f>
              <c:numCache>
                <c:formatCode>General</c:formatCode>
                <c:ptCount val="26"/>
                <c:pt idx="0">
                  <c:v>-1725.0472980454797</c:v>
                </c:pt>
                <c:pt idx="1">
                  <c:v>-2772.9277301111724</c:v>
                </c:pt>
                <c:pt idx="2">
                  <c:v>500</c:v>
                </c:pt>
                <c:pt idx="3">
                  <c:v>1464.6108658704907</c:v>
                </c:pt>
                <c:pt idx="4">
                  <c:v>-1043.8445894536562</c:v>
                </c:pt>
                <c:pt idx="5">
                  <c:v>-2242.6661510239355</c:v>
                </c:pt>
                <c:pt idx="6">
                  <c:v>-423.86039099266054</c:v>
                </c:pt>
                <c:pt idx="7">
                  <c:v>783.61812865873799</c:v>
                </c:pt>
                <c:pt idx="8">
                  <c:v>-1880.5028571592993</c:v>
                </c:pt>
                <c:pt idx="9">
                  <c:v>577.85174448625185</c:v>
                </c:pt>
                <c:pt idx="10">
                  <c:v>2477</c:v>
                </c:pt>
                <c:pt idx="11">
                  <c:v>3855</c:v>
                </c:pt>
                <c:pt idx="12">
                  <c:v>1906</c:v>
                </c:pt>
                <c:pt idx="13">
                  <c:v>1556</c:v>
                </c:pt>
                <c:pt idx="14">
                  <c:v>2395</c:v>
                </c:pt>
                <c:pt idx="15">
                  <c:v>4631</c:v>
                </c:pt>
                <c:pt idx="16" formatCode="#,##0">
                  <c:v>4578</c:v>
                </c:pt>
                <c:pt idx="17">
                  <c:v>756</c:v>
                </c:pt>
                <c:pt idx="18">
                  <c:v>3414</c:v>
                </c:pt>
                <c:pt idx="19">
                  <c:v>2632</c:v>
                </c:pt>
                <c:pt idx="20">
                  <c:v>1555</c:v>
                </c:pt>
                <c:pt idx="21">
                  <c:v>-757</c:v>
                </c:pt>
                <c:pt idx="22">
                  <c:v>-379</c:v>
                </c:pt>
                <c:pt idx="23">
                  <c:v>-2512</c:v>
                </c:pt>
                <c:pt idx="24">
                  <c:v>-1443</c:v>
                </c:pt>
                <c:pt idx="25" formatCode="#,##0">
                  <c:v>-1674.7485992709408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606-482A-AD06-8D94355D6B8A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Neljänneksen aikana rekrytoitujen määrä</c:v>
                </c:pt>
              </c:strCache>
            </c:strRef>
          </c:tx>
          <c:spPr>
            <a:solidFill>
              <a:srgbClr val="FF805C"/>
            </a:solidFill>
            <a:ln>
              <a:noFill/>
            </a:ln>
            <a:effectLst/>
          </c:spPr>
          <c:invertIfNegative val="0"/>
          <c:cat>
            <c:strRef>
              <c:f>Taul1!$A$2:$A$27</c:f>
              <c:strCache>
                <c:ptCount val="26"/>
                <c:pt idx="0">
                  <c:v>2014Q3</c:v>
                </c:pt>
                <c:pt idx="1">
                  <c:v>2014Q4</c:v>
                </c:pt>
                <c:pt idx="2">
                  <c:v>2015Q1</c:v>
                </c:pt>
                <c:pt idx="3">
                  <c:v>2015Q2</c:v>
                </c:pt>
                <c:pt idx="4">
                  <c:v>2015Q3</c:v>
                </c:pt>
                <c:pt idx="5">
                  <c:v>2015Q4</c:v>
                </c:pt>
                <c:pt idx="6">
                  <c:v>2016Q1</c:v>
                </c:pt>
                <c:pt idx="7">
                  <c:v>2016Q2</c:v>
                </c:pt>
                <c:pt idx="8">
                  <c:v>2016Q3</c:v>
                </c:pt>
                <c:pt idx="9">
                  <c:v>2016Q4</c:v>
                </c:pt>
                <c:pt idx="10">
                  <c:v>2017Q1</c:v>
                </c:pt>
                <c:pt idx="11">
                  <c:v>2017Q2</c:v>
                </c:pt>
                <c:pt idx="12">
                  <c:v>2017Q3</c:v>
                </c:pt>
                <c:pt idx="13">
                  <c:v>2017Q4</c:v>
                </c:pt>
                <c:pt idx="14">
                  <c:v>2018Q1</c:v>
                </c:pt>
                <c:pt idx="15">
                  <c:v>2018Q2</c:v>
                </c:pt>
                <c:pt idx="16">
                  <c:v>2018Q3</c:v>
                </c:pt>
                <c:pt idx="17">
                  <c:v>2018Q4</c:v>
                </c:pt>
                <c:pt idx="18">
                  <c:v>2019Q1</c:v>
                </c:pt>
                <c:pt idx="19">
                  <c:v>2019Q2</c:v>
                </c:pt>
                <c:pt idx="20">
                  <c:v>2019Q3</c:v>
                </c:pt>
                <c:pt idx="21">
                  <c:v>2019Q4</c:v>
                </c:pt>
                <c:pt idx="22">
                  <c:v>2020Q1</c:v>
                </c:pt>
                <c:pt idx="23">
                  <c:v>2020Q2</c:v>
                </c:pt>
                <c:pt idx="24">
                  <c:v>2020Q3</c:v>
                </c:pt>
                <c:pt idx="25">
                  <c:v>2020Q4</c:v>
                </c:pt>
              </c:strCache>
            </c:strRef>
          </c:cat>
          <c:val>
            <c:numRef>
              <c:f>Taul1!$C$2:$C$27</c:f>
              <c:numCache>
                <c:formatCode>#,##0</c:formatCode>
                <c:ptCount val="26"/>
                <c:pt idx="0">
                  <c:v>6039.6008389420494</c:v>
                </c:pt>
                <c:pt idx="1">
                  <c:v>4797.7897681127743</c:v>
                </c:pt>
                <c:pt idx="2">
                  <c:v>7851.4313289360571</c:v>
                </c:pt>
                <c:pt idx="3">
                  <c:v>6685.9122554600544</c:v>
                </c:pt>
                <c:pt idx="4" formatCode="General">
                  <c:v>7700</c:v>
                </c:pt>
                <c:pt idx="5">
                  <c:v>6176.3555772662821</c:v>
                </c:pt>
                <c:pt idx="6">
                  <c:v>7537.782188740196</c:v>
                </c:pt>
                <c:pt idx="7">
                  <c:v>6857.0390325418875</c:v>
                </c:pt>
                <c:pt idx="8" formatCode="General">
                  <c:v>6818</c:v>
                </c:pt>
                <c:pt idx="9" formatCode="General">
                  <c:v>7300</c:v>
                </c:pt>
                <c:pt idx="10" formatCode="General">
                  <c:v>11000</c:v>
                </c:pt>
                <c:pt idx="11" formatCode="General">
                  <c:v>11600</c:v>
                </c:pt>
                <c:pt idx="12" formatCode="General">
                  <c:v>10900</c:v>
                </c:pt>
                <c:pt idx="13" formatCode="General">
                  <c:v>9000</c:v>
                </c:pt>
                <c:pt idx="14">
                  <c:v>11000</c:v>
                </c:pt>
                <c:pt idx="15" formatCode="General">
                  <c:v>14600</c:v>
                </c:pt>
                <c:pt idx="16" formatCode="General">
                  <c:v>14700</c:v>
                </c:pt>
                <c:pt idx="17" formatCode="General">
                  <c:v>9600</c:v>
                </c:pt>
                <c:pt idx="18">
                  <c:v>12400</c:v>
                </c:pt>
                <c:pt idx="19" formatCode="General">
                  <c:v>11400</c:v>
                </c:pt>
                <c:pt idx="20" formatCode="General">
                  <c:v>9400</c:v>
                </c:pt>
                <c:pt idx="21" formatCode="General">
                  <c:v>7300</c:v>
                </c:pt>
                <c:pt idx="22">
                  <c:v>10400</c:v>
                </c:pt>
                <c:pt idx="23" formatCode="General">
                  <c:v>5900</c:v>
                </c:pt>
                <c:pt idx="24" formatCode="General">
                  <c:v>5500</c:v>
                </c:pt>
                <c:pt idx="25" formatCode="General">
                  <c:v>6500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606-482A-AD06-8D94355D6B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overlap val="-21"/>
        <c:axId val="368210920"/>
        <c:axId val="368211704"/>
      </c:barChart>
      <c:catAx>
        <c:axId val="368210920"/>
        <c:scaling>
          <c:orientation val="minMax"/>
        </c:scaling>
        <c:delete val="0"/>
        <c:axPos val="b"/>
        <c:numFmt formatCode="General" sourceLinked="1"/>
        <c:majorTickMark val="cross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fi-FI" sz="105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368211704"/>
        <c:crosses val="autoZero"/>
        <c:auto val="1"/>
        <c:lblAlgn val="ctr"/>
        <c:lblOffset val="0"/>
        <c:tickLblSkip val="2"/>
        <c:noMultiLvlLbl val="0"/>
      </c:catAx>
      <c:valAx>
        <c:axId val="368211704"/>
        <c:scaling>
          <c:orientation val="minMax"/>
          <c:min val="-4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3682109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2.1876346646111267E-2"/>
          <c:y val="0.91633433036153356"/>
          <c:w val="0.95491074975467694"/>
          <c:h val="6.603157705948033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lang="fi-FI" sz="1050" b="0" i="0" u="none" strike="noStrike" kern="1200" baseline="0">
              <a:solidFill>
                <a:srgbClr val="000000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23.10.2020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Taul1!$A$2:$A$4</c:f>
              <c:strCache>
                <c:ptCount val="3"/>
                <c:pt idx="0">
                  <c:v>Liikevaihto on vuonna 2021 pienempi kuin 2020</c:v>
                </c:pt>
                <c:pt idx="1">
                  <c:v>Liikevaihto on vuonna 2021 suurin piirtein sama kuin 2020</c:v>
                </c:pt>
                <c:pt idx="2">
                  <c:v>Liikevaihto on vuonna 2021 suurempi kuin 2020</c:v>
                </c:pt>
              </c:strCache>
            </c:strRef>
          </c:cat>
          <c:val>
            <c:numRef>
              <c:f>Taul1!$B$2:$B$4</c:f>
              <c:numCache>
                <c:formatCode>0.0\ %</c:formatCode>
                <c:ptCount val="3"/>
                <c:pt idx="0">
                  <c:v>0.32661290322580644</c:v>
                </c:pt>
                <c:pt idx="1">
                  <c:v>0.3911290322580645</c:v>
                </c:pt>
                <c:pt idx="2">
                  <c:v>0.28225806451612906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14E-48AE-A4F0-BFE891DEC9B3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7.12.2020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Taul1!$A$2:$A$4</c:f>
              <c:strCache>
                <c:ptCount val="3"/>
                <c:pt idx="0">
                  <c:v>Liikevaihto on vuonna 2021 pienempi kuin 2020</c:v>
                </c:pt>
                <c:pt idx="1">
                  <c:v>Liikevaihto on vuonna 2021 suurin piirtein sama kuin 2020</c:v>
                </c:pt>
                <c:pt idx="2">
                  <c:v>Liikevaihto on vuonna 2021 suurempi kuin 2020</c:v>
                </c:pt>
              </c:strCache>
            </c:strRef>
          </c:cat>
          <c:val>
            <c:numRef>
              <c:f>Taul1!$C$2:$C$4</c:f>
              <c:numCache>
                <c:formatCode>0.0\ %</c:formatCode>
                <c:ptCount val="3"/>
                <c:pt idx="0">
                  <c:v>0.31015037593984962</c:v>
                </c:pt>
                <c:pt idx="1">
                  <c:v>0.35902255639097747</c:v>
                </c:pt>
                <c:pt idx="2">
                  <c:v>0.33082706766917291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4FA-40DA-A860-D085E95D0357}"/>
            </c:ext>
          </c:extLst>
        </c:ser>
        <c:ser>
          <c:idx val="2"/>
          <c:order val="2"/>
          <c:tx>
            <c:strRef>
              <c:f>Taul1!$D$1</c:f>
              <c:strCache>
                <c:ptCount val="1"/>
                <c:pt idx="0">
                  <c:v>4.2.2021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Taul1!$A$2:$A$4</c:f>
              <c:strCache>
                <c:ptCount val="3"/>
                <c:pt idx="0">
                  <c:v>Liikevaihto on vuonna 2021 pienempi kuin 2020</c:v>
                </c:pt>
                <c:pt idx="1">
                  <c:v>Liikevaihto on vuonna 2021 suurin piirtein sama kuin 2020</c:v>
                </c:pt>
                <c:pt idx="2">
                  <c:v>Liikevaihto on vuonna 2021 suurempi kuin 2020</c:v>
                </c:pt>
              </c:strCache>
            </c:strRef>
          </c:cat>
          <c:val>
            <c:numRef>
              <c:f>Taul1!$D$2:$D$4</c:f>
              <c:numCache>
                <c:formatCode>0.0\ %</c:formatCode>
                <c:ptCount val="3"/>
                <c:pt idx="0">
                  <c:v>0.26</c:v>
                </c:pt>
                <c:pt idx="1">
                  <c:v>0.38</c:v>
                </c:pt>
                <c:pt idx="2">
                  <c:v>0.36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053-4B7A-8B83-725E0E6568E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09125328"/>
        <c:axId val="409127296"/>
      </c:barChart>
      <c:catAx>
        <c:axId val="4091253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fi-FI" sz="105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09127296"/>
        <c:crosses val="autoZero"/>
        <c:auto val="1"/>
        <c:lblAlgn val="ctr"/>
        <c:lblOffset val="100"/>
        <c:noMultiLvlLbl val="0"/>
      </c:catAx>
      <c:valAx>
        <c:axId val="4091272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09125328"/>
        <c:crosses val="autoZero"/>
        <c:crossBetween val="between"/>
        <c:majorUnit val="0.1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rgbClr val="000000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65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63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6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28584"/>
            <a:ext cx="2945659" cy="496332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l">
              <a:defRPr sz="1200"/>
            </a:lvl1pPr>
          </a:lstStyle>
          <a:p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Teknologiateollisuus</a:t>
            </a:r>
            <a:endParaRPr lang="en-US" sz="11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4" y="9428584"/>
            <a:ext cx="2945659" cy="496332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r">
              <a:defRPr sz="1200"/>
            </a:lvl1pPr>
          </a:lstStyle>
          <a:p>
            <a:fld id="{6F2C89C3-1639-C64F-B7DC-4038F10D3C80}" type="slidenum">
              <a:rPr sz="11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‹#›</a:t>
            </a:fld>
            <a:endParaRPr lang="en-US" sz="11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6375265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2" tIns="45716" rIns="91432" bIns="45716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1432" tIns="45716" rIns="91432" bIns="45716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45659" cy="496332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l">
              <a:defRPr sz="11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fi-FI" dirty="0"/>
              <a:t>Teknologiateollisuus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428584"/>
            <a:ext cx="2945659" cy="496332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r">
              <a:defRPr sz="11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B5A0B3B4-F971-4AD3-B530-DE860EFC07D2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48243881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679871" rtl="0" eaLnBrk="1" latinLnBrk="0" hangingPunct="1">
      <a:defRPr sz="900" kern="1200">
        <a:solidFill>
          <a:schemeClr val="tx1"/>
        </a:solidFill>
        <a:latin typeface="Verdana" panose="020B0604030504040204" pitchFamily="34" charset="0"/>
        <a:ea typeface="Verdana" panose="020B0604030504040204" pitchFamily="34" charset="0"/>
        <a:cs typeface="Verdana" panose="020B0604030504040204" pitchFamily="34" charset="0"/>
      </a:defRPr>
    </a:lvl1pPr>
    <a:lvl2pPr marL="339932" algn="l" defTabSz="679871" rtl="0" eaLnBrk="1" latinLnBrk="0" hangingPunct="1">
      <a:defRPr sz="900" kern="1200">
        <a:solidFill>
          <a:schemeClr val="tx1"/>
        </a:solidFill>
        <a:latin typeface="Verdana" panose="020B0604030504040204" pitchFamily="34" charset="0"/>
        <a:ea typeface="Verdana" panose="020B0604030504040204" pitchFamily="34" charset="0"/>
        <a:cs typeface="Verdana" panose="020B0604030504040204" pitchFamily="34" charset="0"/>
      </a:defRPr>
    </a:lvl2pPr>
    <a:lvl3pPr marL="679871" algn="l" defTabSz="679871" rtl="0" eaLnBrk="1" latinLnBrk="0" hangingPunct="1">
      <a:defRPr sz="900" kern="1200">
        <a:solidFill>
          <a:schemeClr val="tx1"/>
        </a:solidFill>
        <a:latin typeface="Verdana" panose="020B0604030504040204" pitchFamily="34" charset="0"/>
        <a:ea typeface="Verdana" panose="020B0604030504040204" pitchFamily="34" charset="0"/>
        <a:cs typeface="Verdana" panose="020B0604030504040204" pitchFamily="34" charset="0"/>
      </a:defRPr>
    </a:lvl3pPr>
    <a:lvl4pPr marL="1019807" algn="l" defTabSz="679871" rtl="0" eaLnBrk="1" latinLnBrk="0" hangingPunct="1">
      <a:defRPr sz="900" kern="1200">
        <a:solidFill>
          <a:schemeClr val="tx1"/>
        </a:solidFill>
        <a:latin typeface="Verdana" panose="020B0604030504040204" pitchFamily="34" charset="0"/>
        <a:ea typeface="Verdana" panose="020B0604030504040204" pitchFamily="34" charset="0"/>
        <a:cs typeface="Verdana" panose="020B0604030504040204" pitchFamily="34" charset="0"/>
      </a:defRPr>
    </a:lvl4pPr>
    <a:lvl5pPr marL="1359744" algn="l" defTabSz="679871" rtl="0" eaLnBrk="1" latinLnBrk="0" hangingPunct="1">
      <a:defRPr sz="900" kern="1200">
        <a:solidFill>
          <a:schemeClr val="tx1"/>
        </a:solidFill>
        <a:latin typeface="Verdana" panose="020B0604030504040204" pitchFamily="34" charset="0"/>
        <a:ea typeface="Verdana" panose="020B0604030504040204" pitchFamily="34" charset="0"/>
        <a:cs typeface="Verdana" panose="020B0604030504040204" pitchFamily="34" charset="0"/>
      </a:defRPr>
    </a:lvl5pPr>
    <a:lvl6pPr marL="1699681" algn="l" defTabSz="679871" rtl="0" eaLnBrk="1" latinLnBrk="0" hangingPunct="1">
      <a:defRPr sz="893" kern="1200">
        <a:solidFill>
          <a:schemeClr val="tx1"/>
        </a:solidFill>
        <a:latin typeface="+mn-lt"/>
        <a:ea typeface="+mn-ea"/>
        <a:cs typeface="+mn-cs"/>
      </a:defRPr>
    </a:lvl6pPr>
    <a:lvl7pPr marL="2039614" algn="l" defTabSz="679871" rtl="0" eaLnBrk="1" latinLnBrk="0" hangingPunct="1">
      <a:defRPr sz="893" kern="1200">
        <a:solidFill>
          <a:schemeClr val="tx1"/>
        </a:solidFill>
        <a:latin typeface="+mn-lt"/>
        <a:ea typeface="+mn-ea"/>
        <a:cs typeface="+mn-cs"/>
      </a:defRPr>
    </a:lvl7pPr>
    <a:lvl8pPr marL="2379548" algn="l" defTabSz="679871" rtl="0" eaLnBrk="1" latinLnBrk="0" hangingPunct="1">
      <a:defRPr sz="893" kern="1200">
        <a:solidFill>
          <a:schemeClr val="tx1"/>
        </a:solidFill>
        <a:latin typeface="+mn-lt"/>
        <a:ea typeface="+mn-ea"/>
        <a:cs typeface="+mn-cs"/>
      </a:defRPr>
    </a:lvl8pPr>
    <a:lvl9pPr marL="2719486" algn="l" defTabSz="679871" rtl="0" eaLnBrk="1" latinLnBrk="0" hangingPunct="1">
      <a:defRPr sz="893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fi-FI" sz="1400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A0B3B4-F971-4AD3-B530-DE860EFC07D2}" type="slidenum">
              <a:rPr lang="fi-FI" smtClean="0"/>
              <a:pPr/>
              <a:t>2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1596781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fi-FI" sz="1400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A0B3B4-F971-4AD3-B530-DE860EFC07D2}" type="slidenum">
              <a:rPr lang="fi-FI" smtClean="0"/>
              <a:pPr/>
              <a:t>4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614260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A0B3B4-F971-4AD3-B530-DE860EFC07D2}" type="slidenum">
              <a:rPr lang="fi-FI" smtClean="0"/>
              <a:pPr/>
              <a:t>5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14127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A0B3B4-F971-4AD3-B530-DE860EFC07D2}" type="slidenum">
              <a:rPr lang="fi-FI" smtClean="0"/>
              <a:pPr/>
              <a:t>6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633717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A0B3B4-F971-4AD3-B530-DE860EFC07D2}" type="slidenum">
              <a:rPr lang="fi-FI" smtClean="0"/>
              <a:pPr/>
              <a:t>10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082327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A0B3B4-F971-4AD3-B530-DE860EFC07D2}" type="slidenum">
              <a:rPr lang="fi-FI" smtClean="0"/>
              <a:pPr/>
              <a:t>11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545540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fi-FI" sz="1400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A0B3B4-F971-4AD3-B530-DE860EFC07D2}" type="slidenum">
              <a:rPr lang="fi-FI" smtClean="0"/>
              <a:pPr/>
              <a:t>16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1681369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2.bin"/><Relationship Id="rId4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3.bin"/><Relationship Id="rId4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7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4.bin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5.bin"/><Relationship Id="rId4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tags" Target="../tags/tag11.xml"/><Relationship Id="rId2" Type="http://schemas.openxmlformats.org/officeDocument/2006/relationships/tags" Target="../tags/tag10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7.emf"/><Relationship Id="rId5" Type="http://schemas.openxmlformats.org/officeDocument/2006/relationships/oleObject" Target="../embeddings/oleObject6.bin"/><Relationship Id="rId4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26" Type="http://schemas.openxmlformats.org/officeDocument/2006/relationships/image" Target="../media/image27.png"/><Relationship Id="rId39" Type="http://schemas.openxmlformats.org/officeDocument/2006/relationships/image" Target="../media/image40.png"/><Relationship Id="rId21" Type="http://schemas.openxmlformats.org/officeDocument/2006/relationships/image" Target="../media/image22.png"/><Relationship Id="rId34" Type="http://schemas.openxmlformats.org/officeDocument/2006/relationships/image" Target="../media/image35.png"/><Relationship Id="rId42" Type="http://schemas.openxmlformats.org/officeDocument/2006/relationships/image" Target="../media/image43.png"/><Relationship Id="rId47" Type="http://schemas.openxmlformats.org/officeDocument/2006/relationships/image" Target="../media/image48.png"/><Relationship Id="rId50" Type="http://schemas.openxmlformats.org/officeDocument/2006/relationships/image" Target="../media/image51.png"/><Relationship Id="rId55" Type="http://schemas.openxmlformats.org/officeDocument/2006/relationships/image" Target="../media/image56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5" Type="http://schemas.openxmlformats.org/officeDocument/2006/relationships/image" Target="../media/image26.png"/><Relationship Id="rId33" Type="http://schemas.openxmlformats.org/officeDocument/2006/relationships/image" Target="../media/image34.png"/><Relationship Id="rId38" Type="http://schemas.openxmlformats.org/officeDocument/2006/relationships/image" Target="../media/image39.png"/><Relationship Id="rId46" Type="http://schemas.openxmlformats.org/officeDocument/2006/relationships/image" Target="../media/image47.png"/><Relationship Id="rId59" Type="http://schemas.openxmlformats.org/officeDocument/2006/relationships/image" Target="../media/image60.emf"/><Relationship Id="rId2" Type="http://schemas.openxmlformats.org/officeDocument/2006/relationships/tags" Target="../tags/tag12.xml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29" Type="http://schemas.openxmlformats.org/officeDocument/2006/relationships/image" Target="../media/image30.png"/><Relationship Id="rId41" Type="http://schemas.openxmlformats.org/officeDocument/2006/relationships/image" Target="../media/image42.png"/><Relationship Id="rId54" Type="http://schemas.openxmlformats.org/officeDocument/2006/relationships/image" Target="../media/image55.png"/><Relationship Id="rId1" Type="http://schemas.openxmlformats.org/officeDocument/2006/relationships/vmlDrawing" Target="../drawings/vmlDrawing7.vml"/><Relationship Id="rId6" Type="http://schemas.openxmlformats.org/officeDocument/2006/relationships/image" Target="../media/image6.emf"/><Relationship Id="rId11" Type="http://schemas.openxmlformats.org/officeDocument/2006/relationships/image" Target="../media/image12.png"/><Relationship Id="rId24" Type="http://schemas.openxmlformats.org/officeDocument/2006/relationships/image" Target="../media/image25.png"/><Relationship Id="rId32" Type="http://schemas.openxmlformats.org/officeDocument/2006/relationships/image" Target="../media/image33.png"/><Relationship Id="rId37" Type="http://schemas.openxmlformats.org/officeDocument/2006/relationships/image" Target="../media/image38.png"/><Relationship Id="rId40" Type="http://schemas.openxmlformats.org/officeDocument/2006/relationships/image" Target="../media/image41.png"/><Relationship Id="rId45" Type="http://schemas.openxmlformats.org/officeDocument/2006/relationships/image" Target="../media/image46.png"/><Relationship Id="rId53" Type="http://schemas.openxmlformats.org/officeDocument/2006/relationships/image" Target="../media/image54.png"/><Relationship Id="rId58" Type="http://schemas.openxmlformats.org/officeDocument/2006/relationships/image" Target="../media/image59.png"/><Relationship Id="rId5" Type="http://schemas.openxmlformats.org/officeDocument/2006/relationships/oleObject" Target="../embeddings/oleObject7.bin"/><Relationship Id="rId15" Type="http://schemas.openxmlformats.org/officeDocument/2006/relationships/image" Target="../media/image16.png"/><Relationship Id="rId23" Type="http://schemas.openxmlformats.org/officeDocument/2006/relationships/image" Target="../media/image24.png"/><Relationship Id="rId28" Type="http://schemas.openxmlformats.org/officeDocument/2006/relationships/image" Target="../media/image29.png"/><Relationship Id="rId36" Type="http://schemas.openxmlformats.org/officeDocument/2006/relationships/image" Target="../media/image37.png"/><Relationship Id="rId49" Type="http://schemas.openxmlformats.org/officeDocument/2006/relationships/image" Target="../media/image50.png"/><Relationship Id="rId57" Type="http://schemas.openxmlformats.org/officeDocument/2006/relationships/image" Target="../media/image58.png"/><Relationship Id="rId10" Type="http://schemas.openxmlformats.org/officeDocument/2006/relationships/image" Target="../media/image11.png"/><Relationship Id="rId19" Type="http://schemas.openxmlformats.org/officeDocument/2006/relationships/image" Target="../media/image20.png"/><Relationship Id="rId31" Type="http://schemas.openxmlformats.org/officeDocument/2006/relationships/image" Target="../media/image32.png"/><Relationship Id="rId44" Type="http://schemas.openxmlformats.org/officeDocument/2006/relationships/image" Target="../media/image45.png"/><Relationship Id="rId52" Type="http://schemas.openxmlformats.org/officeDocument/2006/relationships/image" Target="../media/image53.png"/><Relationship Id="rId60" Type="http://schemas.openxmlformats.org/officeDocument/2006/relationships/image" Target="../media/image61.emf"/><Relationship Id="rId4" Type="http://schemas.openxmlformats.org/officeDocument/2006/relationships/slideMaster" Target="../slideMasters/slideMaster2.xml"/><Relationship Id="rId9" Type="http://schemas.openxmlformats.org/officeDocument/2006/relationships/image" Target="../media/image10.png"/><Relationship Id="rId14" Type="http://schemas.openxmlformats.org/officeDocument/2006/relationships/image" Target="../media/image15.png"/><Relationship Id="rId22" Type="http://schemas.openxmlformats.org/officeDocument/2006/relationships/image" Target="../media/image23.png"/><Relationship Id="rId27" Type="http://schemas.openxmlformats.org/officeDocument/2006/relationships/image" Target="../media/image28.png"/><Relationship Id="rId30" Type="http://schemas.openxmlformats.org/officeDocument/2006/relationships/image" Target="../media/image31.png"/><Relationship Id="rId35" Type="http://schemas.openxmlformats.org/officeDocument/2006/relationships/image" Target="../media/image36.png"/><Relationship Id="rId43" Type="http://schemas.openxmlformats.org/officeDocument/2006/relationships/image" Target="../media/image44.png"/><Relationship Id="rId48" Type="http://schemas.openxmlformats.org/officeDocument/2006/relationships/image" Target="../media/image49.png"/><Relationship Id="rId56" Type="http://schemas.openxmlformats.org/officeDocument/2006/relationships/image" Target="../media/image57.png"/><Relationship Id="rId8" Type="http://schemas.openxmlformats.org/officeDocument/2006/relationships/image" Target="../media/image9.png"/><Relationship Id="rId51" Type="http://schemas.openxmlformats.org/officeDocument/2006/relationships/image" Target="../media/image52.png"/><Relationship Id="rId3" Type="http://schemas.openxmlformats.org/officeDocument/2006/relationships/tags" Target="../tags/tag1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dia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Kuva 2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72269" y="1966957"/>
            <a:ext cx="4730093" cy="1172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411044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violetti">
    <p:bg>
      <p:bgPr>
        <a:solidFill>
          <a:srgbClr val="8A0F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4B4512B-9268-4DA6-A4DE-9BAC66E0AE0F}" type="datetime1">
              <a:rPr lang="fi-FI" smtClean="0"/>
              <a:t>3.2.2021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62622885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pinkki">
    <p:bg>
      <p:bgPr>
        <a:solidFill>
          <a:srgbClr val="FF00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4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5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7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AF34066-C849-43D6-AD11-EC5B4E0FCE81}" type="datetime1">
              <a:rPr lang="fi-FI" smtClean="0"/>
              <a:t>3.2.2021</a:t>
            </a:fld>
            <a:endParaRPr lang="fi-FI" dirty="0"/>
          </a:p>
        </p:txBody>
      </p:sp>
      <p:sp>
        <p:nvSpPr>
          <p:cNvPr id="18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80886621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pinkki">
    <p:bg>
      <p:bgPr>
        <a:solidFill>
          <a:srgbClr val="FF00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DAFD31-6E2D-43E4-B45F-A91916303127}" type="datetime1">
              <a:rPr lang="fi-FI" smtClean="0"/>
              <a:t>3.2.2021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50421713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mandariini">
    <p:bg>
      <p:bgPr>
        <a:solidFill>
          <a:srgbClr val="FF8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05A29F8-3631-43D8-937B-CB2D984A1FF3}" type="datetime1">
              <a:rPr lang="fi-FI" smtClean="0"/>
              <a:t>3.2.2021</a:t>
            </a:fld>
            <a:endParaRPr lang="fi-FI" dirty="0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41818466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mandariini">
    <p:bg>
      <p:bgPr>
        <a:solidFill>
          <a:srgbClr val="FF8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A1FFB15-5351-4C69-B4D2-8C0154A2BCAF}" type="datetime1">
              <a:rPr lang="fi-FI" smtClean="0"/>
              <a:t>3.2.2021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7453004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omena">
    <p:bg>
      <p:bgPr>
        <a:solidFill>
          <a:srgbClr val="85E8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B4C9FC2-AB49-4BC7-8E34-F35776C6F0E4}" type="datetime1">
              <a:rPr lang="fi-FI" smtClean="0"/>
              <a:t>3.2.2021</a:t>
            </a:fld>
            <a:endParaRPr lang="fi-FI" dirty="0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67850046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omena">
    <p:bg>
      <p:bgPr>
        <a:solidFill>
          <a:srgbClr val="85E8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FD90D18-063C-4F97-88EB-7B998FCF1C84}" type="datetime1">
              <a:rPr lang="fi-FI" smtClean="0"/>
              <a:t>3.2.2021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5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39826258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sitruuna"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rgbClr val="000000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0F905F96-8735-44CC-A79D-9FF4592D6200}" type="datetime1">
              <a:rPr lang="fi-FI" smtClean="0"/>
              <a:t>3.2.2021</a:t>
            </a:fld>
            <a:endParaRPr lang="fi-FI" dirty="0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49499557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sitruuna"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4D1D5393-FFB8-4AFB-965F-DF835FFEFFC2}" type="datetime1">
              <a:rPr lang="fi-FI" smtClean="0"/>
              <a:t>3.2.2021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97754279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1F9AB61F-25F5-4BAC-AFD2-7CF6AA8759C3}" type="datetime1">
              <a:rPr lang="fi-FI" smtClean="0"/>
              <a:t>3.2.2021</a:t>
            </a:fld>
            <a:endParaRPr lang="fi-FI" dirty="0"/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/>
              <a:t>Teknologiateollisuus</a:t>
            </a:r>
          </a:p>
        </p:txBody>
      </p:sp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21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7171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22" name="Tekstin paikkamerkki 28"/>
          <p:cNvSpPr>
            <a:spLocks noGrp="1"/>
          </p:cNvSpPr>
          <p:nvPr>
            <p:ph type="body" sz="quarter" idx="20" hasCustomPrompt="1"/>
          </p:nvPr>
        </p:nvSpPr>
        <p:spPr>
          <a:xfrm>
            <a:off x="1072800" y="1102950"/>
            <a:ext cx="71712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3290165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9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881898"/>
            <a:ext cx="6977283" cy="1165268"/>
          </a:xfrm>
          <a:prstGeom prst="rect">
            <a:avLst/>
          </a:prstGeom>
        </p:spPr>
        <p:txBody>
          <a:bodyPr>
            <a:normAutofit/>
          </a:bodyPr>
          <a:lstStyle>
            <a:lvl1pPr marL="108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6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pääotsikkoa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2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553C366-6A2C-43B9-A437-B827E0484441}" type="datetime1">
              <a:rPr lang="fi-FI" smtClean="0"/>
              <a:t>3.2.2021</a:t>
            </a:fld>
            <a:endParaRPr lang="fi-FI" dirty="0"/>
          </a:p>
        </p:txBody>
      </p:sp>
      <p:sp>
        <p:nvSpPr>
          <p:cNvPr id="14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40390374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2-pals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4E9C680B-B035-4481-9C89-9B8DCFA07DE9}" type="datetime1">
              <a:rPr lang="fi-FI" smtClean="0"/>
              <a:t>3.2.2021</a:t>
            </a:fld>
            <a:endParaRPr lang="fi-FI" dirty="0"/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/>
              <a:t>Teknologiateollisuus</a:t>
            </a:r>
          </a:p>
        </p:txBody>
      </p:sp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11" name="Tekstin paikkamerkki 2"/>
          <p:cNvSpPr>
            <a:spLocks noGrp="1"/>
          </p:cNvSpPr>
          <p:nvPr>
            <p:ph idx="1"/>
          </p:nvPr>
        </p:nvSpPr>
        <p:spPr>
          <a:xfrm>
            <a:off x="4449254" y="1565735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12" name="Tekstin paikkamerkki 28"/>
          <p:cNvSpPr>
            <a:spLocks noGrp="1"/>
          </p:cNvSpPr>
          <p:nvPr>
            <p:ph type="body" sz="quarter" idx="17" hasCustomPrompt="1"/>
          </p:nvPr>
        </p:nvSpPr>
        <p:spPr>
          <a:xfrm>
            <a:off x="1072800" y="1102950"/>
            <a:ext cx="71712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28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</p:spTree>
    <p:extLst>
      <p:ext uri="{BB962C8B-B14F-4D97-AF65-F5344CB8AC3E}">
        <p14:creationId xmlns:p14="http://schemas.microsoft.com/office/powerpoint/2010/main" val="2535803264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kuvall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26EC10B7-6068-4592-8DF6-C21B5E169149}" type="datetime1">
              <a:rPr lang="fi-FI" smtClean="0"/>
              <a:t>3.2.2021</a:t>
            </a:fld>
            <a:endParaRPr lang="fi-FI" dirty="0"/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/>
              <a:t>Teknologiateollisuus</a:t>
            </a:r>
          </a:p>
        </p:txBody>
      </p:sp>
      <p:sp>
        <p:nvSpPr>
          <p:cNvPr id="8" name="Tekstin paikkamerkki 2"/>
          <p:cNvSpPr>
            <a:spLocks noGrp="1"/>
          </p:cNvSpPr>
          <p:nvPr>
            <p:ph idx="19"/>
          </p:nvPr>
        </p:nvSpPr>
        <p:spPr>
          <a:xfrm>
            <a:off x="1072800" y="1584553"/>
            <a:ext cx="55296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800" y="1104452"/>
            <a:ext cx="5529600" cy="365682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6775200" y="0"/>
            <a:ext cx="23688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2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85668406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kuvall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B470C21F-BEA7-4001-A59E-ED99F75C48EF}" type="datetime1">
              <a:rPr lang="fi-FI" smtClean="0"/>
              <a:t>3.2.2021</a:t>
            </a:fld>
            <a:endParaRPr lang="fi-FI" dirty="0"/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/>
              <a:t>Teknologiateollisuus</a:t>
            </a:r>
          </a:p>
        </p:txBody>
      </p:sp>
      <p:sp>
        <p:nvSpPr>
          <p:cNvPr id="19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5090400" y="0"/>
            <a:ext cx="4053606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8" name="Tekstin paikkamerkki 2"/>
          <p:cNvSpPr>
            <a:spLocks noGrp="1"/>
          </p:cNvSpPr>
          <p:nvPr>
            <p:ph idx="19"/>
          </p:nvPr>
        </p:nvSpPr>
        <p:spPr>
          <a:xfrm>
            <a:off x="1072800" y="1584554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7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800" y="1104452"/>
            <a:ext cx="3844800" cy="365682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32161638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pelkälle kuva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0" y="0"/>
            <a:ext cx="91440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64117059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auluko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11" name="Tekstin paikkamerkki 2"/>
          <p:cNvSpPr>
            <a:spLocks noGrp="1"/>
          </p:cNvSpPr>
          <p:nvPr>
            <p:ph type="body" sz="quarter" idx="23" hasCustomPrompt="1"/>
          </p:nvPr>
        </p:nvSpPr>
        <p:spPr>
          <a:xfrm>
            <a:off x="2334682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 dirty="0"/>
              <a:t>Lähde tähän</a:t>
            </a:r>
          </a:p>
        </p:txBody>
      </p:sp>
      <p:sp>
        <p:nvSpPr>
          <p:cNvPr id="1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799" y="1102950"/>
            <a:ext cx="6868801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20" name="Sisällön paikkamerkki 4"/>
          <p:cNvSpPr>
            <a:spLocks noGrp="1"/>
          </p:cNvSpPr>
          <p:nvPr>
            <p:ph sz="quarter" idx="17"/>
          </p:nvPr>
        </p:nvSpPr>
        <p:spPr>
          <a:xfrm>
            <a:off x="1201739" y="1584200"/>
            <a:ext cx="6739862" cy="3010469"/>
          </a:xfrm>
        </p:spPr>
        <p:txBody>
          <a:bodyPr/>
          <a:lstStyle>
            <a:lvl1pPr marL="241200" indent="-212400">
              <a:buFont typeface="Arial" panose="020B0604020202020204" pitchFamily="34" charset="0"/>
              <a:buChar char="•"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2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C26F1C2C-1F3D-4324-8DB1-2B3A728EB293}" type="datetime1">
              <a:rPr lang="fi-FI" smtClean="0"/>
              <a:t>3.2.2021</a:t>
            </a:fld>
            <a:endParaRPr lang="fi-FI" dirty="0"/>
          </a:p>
        </p:txBody>
      </p:sp>
      <p:sp>
        <p:nvSpPr>
          <p:cNvPr id="26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/>
              <a:t>Teknologiateollisuus</a:t>
            </a:r>
          </a:p>
        </p:txBody>
      </p:sp>
    </p:spTree>
    <p:extLst>
      <p:ext uri="{BB962C8B-B14F-4D97-AF65-F5344CB8AC3E}">
        <p14:creationId xmlns:p14="http://schemas.microsoft.com/office/powerpoint/2010/main" val="875942832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tauluko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7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8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00B1868B-515C-4A84-A79A-DDEC623D6CDB}" type="datetime1">
              <a:rPr lang="fi-FI" smtClean="0"/>
              <a:t>3.2.2021</a:t>
            </a:fld>
            <a:endParaRPr lang="fi-FI" dirty="0"/>
          </a:p>
        </p:txBody>
      </p:sp>
      <p:sp>
        <p:nvSpPr>
          <p:cNvPr id="19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/>
              <a:t>Teknologiateollisuus</a:t>
            </a:r>
          </a:p>
        </p:txBody>
      </p:sp>
      <p:sp>
        <p:nvSpPr>
          <p:cNvPr id="16" name="Tekstin paikkamerkki 2"/>
          <p:cNvSpPr>
            <a:spLocks noGrp="1"/>
          </p:cNvSpPr>
          <p:nvPr>
            <p:ph type="body" sz="quarter" idx="18" hasCustomPrompt="1"/>
          </p:nvPr>
        </p:nvSpPr>
        <p:spPr>
          <a:xfrm>
            <a:off x="2334682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 dirty="0"/>
              <a:t>Lähde tähän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799" y="1102950"/>
            <a:ext cx="6868801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1" name="Tekstin paikkamerkki 3"/>
          <p:cNvSpPr>
            <a:spLocks noGrp="1"/>
          </p:cNvSpPr>
          <p:nvPr>
            <p:ph type="body" sz="quarter" idx="22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13" name="Sisällön paikkamerkki 4"/>
          <p:cNvSpPr>
            <a:spLocks noGrp="1"/>
          </p:cNvSpPr>
          <p:nvPr>
            <p:ph sz="quarter" idx="23" hasCustomPrompt="1"/>
          </p:nvPr>
        </p:nvSpPr>
        <p:spPr>
          <a:xfrm>
            <a:off x="4572001" y="1584200"/>
            <a:ext cx="3369600" cy="289255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r>
              <a:rPr lang="fi-FI" dirty="0"/>
              <a:t>Lisää objekti</a:t>
            </a:r>
          </a:p>
        </p:txBody>
      </p:sp>
      <p:sp>
        <p:nvSpPr>
          <p:cNvPr id="12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</p:spTree>
    <p:extLst>
      <p:ext uri="{BB962C8B-B14F-4D97-AF65-F5344CB8AC3E}">
        <p14:creationId xmlns:p14="http://schemas.microsoft.com/office/powerpoint/2010/main" val="2687386369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isoille tauluko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252000" y="282150"/>
            <a:ext cx="7992000" cy="648000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7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8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E70C97DB-DA9C-4CFA-B970-B8599B25F3E4}" type="datetime1">
              <a:rPr lang="fi-FI" smtClean="0"/>
              <a:t>3.2.2021</a:t>
            </a:fld>
            <a:endParaRPr lang="fi-FI" dirty="0"/>
          </a:p>
        </p:txBody>
      </p:sp>
      <p:sp>
        <p:nvSpPr>
          <p:cNvPr id="19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/>
              <a:t>Teknologiateollisuus</a:t>
            </a:r>
          </a:p>
        </p:txBody>
      </p:sp>
      <p:sp>
        <p:nvSpPr>
          <p:cNvPr id="5" name="Sisällön paikkamerkki 4"/>
          <p:cNvSpPr>
            <a:spLocks noGrp="1"/>
          </p:cNvSpPr>
          <p:nvPr>
            <p:ph sz="quarter" idx="17"/>
          </p:nvPr>
        </p:nvSpPr>
        <p:spPr>
          <a:xfrm>
            <a:off x="381000" y="1103313"/>
            <a:ext cx="8391525" cy="3541712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6" name="Tekstin paikkamerkki 2"/>
          <p:cNvSpPr>
            <a:spLocks noGrp="1"/>
          </p:cNvSpPr>
          <p:nvPr>
            <p:ph type="body" sz="quarter" idx="18" hasCustomPrompt="1"/>
          </p:nvPr>
        </p:nvSpPr>
        <p:spPr>
          <a:xfrm>
            <a:off x="2334682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 dirty="0"/>
              <a:t>Lähde tähän</a:t>
            </a:r>
          </a:p>
        </p:txBody>
      </p:sp>
    </p:spTree>
    <p:extLst>
      <p:ext uri="{BB962C8B-B14F-4D97-AF65-F5344CB8AC3E}">
        <p14:creationId xmlns:p14="http://schemas.microsoft.com/office/powerpoint/2010/main" val="1067460176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hjä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3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E70C97DB-DA9C-4CFA-B970-B8599B25F3E4}" type="datetime1">
              <a:rPr lang="fi-FI" smtClean="0"/>
              <a:t>3.2.2021</a:t>
            </a:fld>
            <a:endParaRPr lang="fi-FI" dirty="0"/>
          </a:p>
        </p:txBody>
      </p:sp>
      <p:sp>
        <p:nvSpPr>
          <p:cNvPr id="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/>
              <a:t>Teknologiateollisuus</a:t>
            </a:r>
          </a:p>
        </p:txBody>
      </p:sp>
      <p:sp>
        <p:nvSpPr>
          <p:cNvPr id="7" name="Tekstin paikkamerkki 3"/>
          <p:cNvSpPr>
            <a:spLocks noGrp="1"/>
          </p:cNvSpPr>
          <p:nvPr>
            <p:ph type="body" sz="quarter" idx="22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83285883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8D9E7F89-CFBC-40A6-849E-791F2CE17670}" type="datetime1">
              <a:rPr lang="fi-FI" smtClean="0"/>
              <a:t>3.2.2021</a:t>
            </a:fld>
            <a:endParaRPr lang="fi-FI" dirty="0"/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/>
              <a:t>Teknologiateollisuus</a:t>
            </a:r>
          </a:p>
        </p:txBody>
      </p:sp>
      <p:sp>
        <p:nvSpPr>
          <p:cNvPr id="11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913747"/>
            <a:ext cx="7171200" cy="1176411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07341520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valkoin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4D1D5393-FFB8-4AFB-965F-DF835FFEFFC2}" type="datetime1">
              <a:rPr lang="fi-FI" smtClean="0"/>
              <a:t>3.2.2021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21886745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turkoosi">
    <p:bg>
      <p:bgPr>
        <a:solidFill>
          <a:srgbClr val="0ACF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9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2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BD49F65-936D-47C1-B476-B10D0AC9DEC4}" type="datetime1">
              <a:rPr lang="fi-FI" smtClean="0"/>
              <a:t>3.2.2021</a:t>
            </a:fld>
            <a:endParaRPr lang="fi-FI" dirty="0"/>
          </a:p>
        </p:txBody>
      </p:sp>
      <p:sp>
        <p:nvSpPr>
          <p:cNvPr id="14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56958868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SE THIS -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3C0AD298-CA59-4422-8710-006C3EE08AD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452429276"/>
              </p:ext>
            </p:extLst>
          </p:nvPr>
        </p:nvGraphicFramePr>
        <p:xfrm>
          <a:off x="1191" y="119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think-cell Slide" r:id="rId5" imgW="425" imgH="424" progId="TCLayout.ActiveDocument.1">
                  <p:embed/>
                </p:oleObj>
              </mc:Choice>
              <mc:Fallback>
                <p:oleObj name="think-cell Slide" r:id="rId5" imgW="425" imgH="424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3C0AD298-CA59-4422-8710-006C3EE08AD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91" y="119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1AB0157B-4570-4DCB-A111-732D5969D4BA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19063" cy="119063"/>
          </a:xfrm>
          <a:prstGeom prst="rect">
            <a:avLst/>
          </a:prstGeom>
          <a:solidFill>
            <a:srgbClr val="00316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fi-FI" sz="1800" b="1" i="0" baseline="0" dirty="0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304465" y="4933765"/>
            <a:ext cx="578213" cy="144215"/>
          </a:xfrm>
        </p:spPr>
        <p:txBody>
          <a:bodyPr wrap="square" lIns="0" tIns="0" rIns="0" bIns="0" anchor="ctr" anchorCtr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b="1" i="0">
                <a:solidFill>
                  <a:srgbClr val="919191"/>
                </a:solidFill>
                <a:latin typeface="Arial Bold"/>
              </a:defRPr>
            </a:lvl1pPr>
          </a:lstStyle>
          <a:p>
            <a:fld id="{0D558541-60C9-42A2-8392-FF12533A6B7A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8764" y="57151"/>
            <a:ext cx="8142287" cy="514073"/>
          </a:xfrm>
        </p:spPr>
        <p:txBody>
          <a:bodyPr rIns="0"/>
          <a:lstStyle>
            <a:lvl1pPr>
              <a:defRPr sz="1800" b="1" spc="0">
                <a:latin typeface="+mn-lt"/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Master </a:t>
            </a:r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19550065"/>
      </p:ext>
    </p:extLst>
  </p:cSld>
  <p:clrMapOvr>
    <a:masterClrMapping/>
  </p:clrMapOvr>
  <p:hf hd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SE THIS -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3C0AD298-CA59-4422-8710-006C3EE08AD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204633695"/>
              </p:ext>
            </p:extLst>
          </p:nvPr>
        </p:nvGraphicFramePr>
        <p:xfrm>
          <a:off x="1191" y="119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" name="think-cell Slide" r:id="rId5" imgW="425" imgH="424" progId="TCLayout.ActiveDocument.1">
                  <p:embed/>
                </p:oleObj>
              </mc:Choice>
              <mc:Fallback>
                <p:oleObj name="think-cell Slide" r:id="rId5" imgW="425" imgH="424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3C0AD298-CA59-4422-8710-006C3EE08AD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91" y="119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1AB0157B-4570-4DCB-A111-732D5969D4BA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19063" cy="119063"/>
          </a:xfrm>
          <a:prstGeom prst="rect">
            <a:avLst/>
          </a:prstGeom>
          <a:solidFill>
            <a:srgbClr val="00316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fi-FI" sz="1800" b="1" i="0" baseline="0" dirty="0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304465" y="4933765"/>
            <a:ext cx="578213" cy="144215"/>
          </a:xfrm>
        </p:spPr>
        <p:txBody>
          <a:bodyPr wrap="square" lIns="0" tIns="0" rIns="0" bIns="0" anchor="ctr" anchorCtr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b="1" i="0">
                <a:solidFill>
                  <a:srgbClr val="919191"/>
                </a:solidFill>
                <a:latin typeface="Arial Bold"/>
              </a:defRPr>
            </a:lvl1pPr>
          </a:lstStyle>
          <a:p>
            <a:fld id="{0D558541-60C9-42A2-8392-FF12533A6B7A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8764" y="228877"/>
            <a:ext cx="8618537" cy="285473"/>
          </a:xfrm>
        </p:spPr>
        <p:txBody>
          <a:bodyPr rIns="0"/>
          <a:lstStyle>
            <a:lvl1pPr>
              <a:defRPr sz="1800" b="1" spc="0">
                <a:latin typeface="+mn-lt"/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Master </a:t>
            </a:r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01389939"/>
      </p:ext>
    </p:extLst>
  </p:cSld>
  <p:clrMapOvr>
    <a:masterClrMapping/>
  </p:clrMapOvr>
  <p:hf hd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v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DFA322E5-B71D-4377-B689-83E211BD457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583716655"/>
              </p:ext>
            </p:extLst>
          </p:nvPr>
        </p:nvGraphicFramePr>
        <p:xfrm>
          <a:off x="1191" y="119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" name="think-cell Slide" r:id="rId4" imgW="425" imgH="424" progId="TCLayout.ActiveDocument.1">
                  <p:embed/>
                </p:oleObj>
              </mc:Choice>
              <mc:Fallback>
                <p:oleObj name="think-cell Slide" r:id="rId4" imgW="425" imgH="424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DFA322E5-B71D-4377-B689-83E211BD457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91" y="119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392097" y="1160411"/>
            <a:ext cx="3637721" cy="886914"/>
          </a:xfrm>
          <a:prstGeom prst="rect">
            <a:avLst/>
          </a:prstGeom>
        </p:spPr>
        <p:txBody>
          <a:bodyPr lIns="0" tIns="0" rIns="0" bIns="0" anchor="b"/>
          <a:lstStyle>
            <a:lvl1pPr>
              <a:lnSpc>
                <a:spcPct val="100000"/>
              </a:lnSpc>
              <a:spcBef>
                <a:spcPts val="0"/>
              </a:spcBef>
              <a:defRPr sz="2400" spc="-30" baseline="0">
                <a:latin typeface="+mj-lt"/>
              </a:defRPr>
            </a:lvl1pPr>
          </a:lstStyle>
          <a:p>
            <a:pPr lvl="0"/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line</a:t>
            </a:r>
            <a:endParaRPr lang="fi-FI" dirty="0"/>
          </a:p>
          <a:p>
            <a:pPr lvl="0"/>
            <a:r>
              <a:rPr lang="fi-FI" dirty="0"/>
              <a:t>Second </a:t>
            </a:r>
            <a:r>
              <a:rPr lang="fi-FI" dirty="0" err="1"/>
              <a:t>line</a:t>
            </a:r>
            <a:endParaRPr lang="fi-FI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92097" y="2094926"/>
            <a:ext cx="3637721" cy="513532"/>
          </a:xfrm>
          <a:prstGeom prst="rect">
            <a:avLst/>
          </a:prstGeom>
        </p:spPr>
        <p:txBody>
          <a:bodyPr/>
          <a:lstStyle>
            <a:lvl1pPr>
              <a:lnSpc>
                <a:spcPts val="1360"/>
              </a:lnSpc>
              <a:defRPr sz="1400" b="0" spc="-30" baseline="0">
                <a:latin typeface="+mn-lt"/>
              </a:defRPr>
            </a:lvl1pPr>
          </a:lstStyle>
          <a:p>
            <a:pPr lvl="0"/>
            <a:r>
              <a:rPr lang="fi-FI" dirty="0"/>
              <a:t>THIS IS A SUBTITLE LINE AND SECOND LINE OF SUBTITLE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392097" y="2731031"/>
            <a:ext cx="3637721" cy="513532"/>
          </a:xfrm>
          <a:prstGeom prst="rect">
            <a:avLst/>
          </a:prstGeom>
        </p:spPr>
        <p:txBody>
          <a:bodyPr/>
          <a:lstStyle>
            <a:lvl1pPr>
              <a:lnSpc>
                <a:spcPts val="1360"/>
              </a:lnSpc>
              <a:defRPr sz="1050" b="0" i="1" spc="-30" baseline="0">
                <a:latin typeface="+mn-lt"/>
              </a:defRPr>
            </a:lvl1pPr>
          </a:lstStyle>
          <a:p>
            <a:pPr lvl="0"/>
            <a:r>
              <a:rPr lang="fi-FI" dirty="0"/>
              <a:t>THIS IS ANOTHER SUBTITLE LINE E.G. FOR DATE</a:t>
            </a:r>
          </a:p>
        </p:txBody>
      </p:sp>
    </p:spTree>
    <p:extLst>
      <p:ext uri="{BB962C8B-B14F-4D97-AF65-F5344CB8AC3E}">
        <p14:creationId xmlns:p14="http://schemas.microsoft.com/office/powerpoint/2010/main" val="1797033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39ADBD48-2A4D-4DFE-A840-1CE2BC41E5C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968226396"/>
              </p:ext>
            </p:extLst>
          </p:nvPr>
        </p:nvGraphicFramePr>
        <p:xfrm>
          <a:off x="1191" y="119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3" name="think-cell Slide" r:id="rId5" imgW="288" imgH="288" progId="TCLayout.ActiveDocument.1">
                  <p:embed/>
                </p:oleObj>
              </mc:Choice>
              <mc:Fallback>
                <p:oleObj name="think-cell Slide" r:id="rId5" imgW="288" imgH="288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39ADBD48-2A4D-4DFE-A840-1CE2BC41E5C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91" y="119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>
            <a:extLst>
              <a:ext uri="{FF2B5EF4-FFF2-40B4-BE49-F238E27FC236}">
                <a16:creationId xmlns:a16="http://schemas.microsoft.com/office/drawing/2014/main" id="{BD21FD4C-0EA6-4506-B4AC-9F911CD1022A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19063" cy="119063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/>
            <a:endParaRPr lang="fi-FI" sz="1800" b="1" i="0" baseline="0" dirty="0">
              <a:solidFill>
                <a:schemeClr val="tx1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2122991-DF40-428D-8278-DE0B22D4C3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Master </a:t>
            </a:r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F22EE1-19C0-47B3-AA8E-FB77BD29AC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Master </a:t>
            </a:r>
            <a:r>
              <a:rPr lang="fi-FI" dirty="0" err="1"/>
              <a:t>text</a:t>
            </a:r>
            <a:r>
              <a:rPr lang="fi-FI" dirty="0"/>
              <a:t> </a:t>
            </a:r>
            <a:r>
              <a:rPr lang="fi-FI" dirty="0" err="1"/>
              <a:t>styles</a:t>
            </a:r>
            <a:endParaRPr lang="fi-FI" dirty="0"/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  <a:p>
            <a:pPr lvl="3"/>
            <a:r>
              <a:rPr lang="fi-FI" dirty="0" err="1"/>
              <a:t>Fourth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  <a:p>
            <a:pPr lvl="4"/>
            <a:r>
              <a:rPr lang="fi-FI" dirty="0" err="1"/>
              <a:t>Fifth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D32B6D-E343-4575-8379-34AAE525A71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558541-60C9-42A2-8392-FF12533A6B7A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27388285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USE THIS ONE - ALWA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823455801"/>
              </p:ext>
            </p:extLst>
          </p:nvPr>
        </p:nvGraphicFramePr>
        <p:xfrm>
          <a:off x="1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7" name="think-cell Slide" r:id="rId5" imgW="493" imgH="493" progId="TCLayout.ActiveDocument.1">
                  <p:embed/>
                </p:oleObj>
              </mc:Choice>
              <mc:Fallback>
                <p:oleObj name="think-cell Slide" r:id="rId5" imgW="493" imgH="493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 hidden="1">
            <a:extLst>
              <a:ext uri="{FF2B5EF4-FFF2-40B4-BE49-F238E27FC236}">
                <a16:creationId xmlns:a16="http://schemas.microsoft.com/office/drawing/2014/main" id="{18419945-10F9-457B-A478-3D5BDAB1A906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19063" cy="119063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fi-FI" sz="2100" b="1" i="0" baseline="0" dirty="0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8764" y="141685"/>
            <a:ext cx="8618537" cy="582104"/>
          </a:xfrm>
        </p:spPr>
        <p:txBody>
          <a:bodyPr wrap="square" lIns="0" tIns="0" rIns="130101" bIns="0" anchor="b" anchorCtr="0">
            <a:noAutofit/>
          </a:bodyPr>
          <a:lstStyle>
            <a:lvl1pPr marL="0" indent="0" algn="l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 sz="2100" b="1" i="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Master </a:t>
            </a:r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fi-FI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4376E75-BD4C-4462-8334-FA8FCB18789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8367" y="803781"/>
            <a:ext cx="5555456" cy="215504"/>
          </a:xfrm>
        </p:spPr>
        <p:txBody>
          <a:bodyPr/>
          <a:lstStyle>
            <a:lvl1pPr marL="0" indent="0">
              <a:buNone/>
              <a:defRPr sz="1350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 dirty="0"/>
              <a:t>CLICK TO EDIT MASTER TEXT STYLES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C3AE6E4E-0D08-4BE0-B16A-6A251B11522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51223" y="1099277"/>
            <a:ext cx="8632031" cy="3525111"/>
          </a:xfrm>
        </p:spPr>
        <p:txBody>
          <a:bodyPr/>
          <a:lstStyle>
            <a:lvl1pPr marL="269081" indent="-269081">
              <a:tabLst>
                <a:tab pos="269081" algn="l"/>
              </a:tabLst>
              <a:defRPr sz="1050">
                <a:solidFill>
                  <a:schemeClr val="tx1"/>
                </a:solidFill>
              </a:defRPr>
            </a:lvl1pPr>
            <a:lvl2pPr marL="538163" indent="-214313">
              <a:buFont typeface="Arial" panose="020B0604020202020204" pitchFamily="34" charset="0"/>
              <a:buChar char="•"/>
              <a:tabLst>
                <a:tab pos="269081" algn="l"/>
              </a:tabLst>
              <a:defRPr sz="1050">
                <a:solidFill>
                  <a:schemeClr val="tx1"/>
                </a:solidFill>
              </a:defRPr>
            </a:lvl2pPr>
            <a:lvl3pPr marL="739379" indent="-269081">
              <a:buFont typeface="Arial" panose="020B0604020202020204" pitchFamily="34" charset="0"/>
              <a:buChar char="•"/>
              <a:tabLst>
                <a:tab pos="269081" algn="l"/>
              </a:tabLst>
              <a:defRPr sz="1050" b="0">
                <a:solidFill>
                  <a:schemeClr val="tx1"/>
                </a:solidFill>
              </a:defRPr>
            </a:lvl3pPr>
            <a:lvl4pPr marL="941785" indent="-269081">
              <a:tabLst>
                <a:tab pos="201216" algn="l"/>
              </a:tabLst>
              <a:defRPr sz="1050" b="0">
                <a:solidFill>
                  <a:schemeClr val="tx1"/>
                </a:solidFill>
              </a:defRPr>
            </a:lvl4pPr>
            <a:lvl5pPr marL="269081" indent="-269081">
              <a:tabLst>
                <a:tab pos="269081" algn="l"/>
              </a:tabLst>
              <a:defRPr sz="1050">
                <a:solidFill>
                  <a:schemeClr val="tx1"/>
                </a:solidFill>
              </a:defRPr>
            </a:lvl5pPr>
          </a:lstStyle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Master </a:t>
            </a:r>
            <a:r>
              <a:rPr lang="fi-FI" dirty="0" err="1"/>
              <a:t>text</a:t>
            </a:r>
            <a:r>
              <a:rPr lang="fi-FI" dirty="0"/>
              <a:t> </a:t>
            </a:r>
            <a:r>
              <a:rPr lang="fi-FI" dirty="0" err="1"/>
              <a:t>styles</a:t>
            </a:r>
            <a:endParaRPr lang="fi-FI" dirty="0"/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  <a:p>
            <a:pPr lvl="3"/>
            <a:r>
              <a:rPr lang="fi-FI" dirty="0" err="1"/>
              <a:t>Fourth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8473584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3_Cov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Object 17" hidden="1">
            <a:extLst>
              <a:ext uri="{FF2B5EF4-FFF2-40B4-BE49-F238E27FC236}">
                <a16:creationId xmlns:a16="http://schemas.microsoft.com/office/drawing/2014/main" id="{61E4BDAF-34B7-4244-A21A-1B4987C5516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294312936"/>
              </p:ext>
            </p:extLst>
          </p:nvPr>
        </p:nvGraphicFramePr>
        <p:xfrm>
          <a:off x="1191" y="119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1" name="think-cell Slide" r:id="rId5" imgW="288" imgH="288" progId="TCLayout.ActiveDocument.1">
                  <p:embed/>
                </p:oleObj>
              </mc:Choice>
              <mc:Fallback>
                <p:oleObj name="think-cell Slide" r:id="rId5" imgW="288" imgH="288" progId="TCLayout.ActiveDocument.1">
                  <p:embed/>
                  <p:pic>
                    <p:nvPicPr>
                      <p:cNvPr id="18" name="Object 17" hidden="1">
                        <a:extLst>
                          <a:ext uri="{FF2B5EF4-FFF2-40B4-BE49-F238E27FC236}">
                            <a16:creationId xmlns:a16="http://schemas.microsoft.com/office/drawing/2014/main" id="{61E4BDAF-34B7-4244-A21A-1B4987C5516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91" y="119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13" hidden="1">
            <a:extLst>
              <a:ext uri="{FF2B5EF4-FFF2-40B4-BE49-F238E27FC236}">
                <a16:creationId xmlns:a16="http://schemas.microsoft.com/office/drawing/2014/main" id="{003D4688-7EA2-4634-A456-D69C3FBD87C2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19063" cy="119063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fi-FI" sz="4500" b="1" i="0" baseline="0" dirty="0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6" name="Freeform 11"/>
          <p:cNvSpPr>
            <a:spLocks noEditPoints="1"/>
          </p:cNvSpPr>
          <p:nvPr userDrawn="1"/>
        </p:nvSpPr>
        <p:spPr bwMode="auto">
          <a:xfrm>
            <a:off x="0" y="111126"/>
            <a:ext cx="4751388" cy="4927600"/>
          </a:xfrm>
          <a:custGeom>
            <a:avLst/>
            <a:gdLst>
              <a:gd name="T0" fmla="*/ 45 w 2993"/>
              <a:gd name="T1" fmla="*/ 67 h 3104"/>
              <a:gd name="T2" fmla="*/ 2948 w 2993"/>
              <a:gd name="T3" fmla="*/ 1243 h 3104"/>
              <a:gd name="T4" fmla="*/ 2948 w 2993"/>
              <a:gd name="T5" fmla="*/ 1861 h 3104"/>
              <a:gd name="T6" fmla="*/ 45 w 2993"/>
              <a:gd name="T7" fmla="*/ 3038 h 3104"/>
              <a:gd name="T8" fmla="*/ 45 w 2993"/>
              <a:gd name="T9" fmla="*/ 2458 h 3104"/>
              <a:gd name="T10" fmla="*/ 2174 w 2993"/>
              <a:gd name="T11" fmla="*/ 1594 h 3104"/>
              <a:gd name="T12" fmla="*/ 2278 w 2993"/>
              <a:gd name="T13" fmla="*/ 1554 h 3104"/>
              <a:gd name="T14" fmla="*/ 2174 w 2993"/>
              <a:gd name="T15" fmla="*/ 1511 h 3104"/>
              <a:gd name="T16" fmla="*/ 45 w 2993"/>
              <a:gd name="T17" fmla="*/ 647 h 3104"/>
              <a:gd name="T18" fmla="*/ 45 w 2993"/>
              <a:gd name="T19" fmla="*/ 67 h 3104"/>
              <a:gd name="T20" fmla="*/ 0 w 2993"/>
              <a:gd name="T21" fmla="*/ 0 h 3104"/>
              <a:gd name="T22" fmla="*/ 0 w 2993"/>
              <a:gd name="T23" fmla="*/ 678 h 3104"/>
              <a:gd name="T24" fmla="*/ 2157 w 2993"/>
              <a:gd name="T25" fmla="*/ 1554 h 3104"/>
              <a:gd name="T26" fmla="*/ 0 w 2993"/>
              <a:gd name="T27" fmla="*/ 2427 h 3104"/>
              <a:gd name="T28" fmla="*/ 0 w 2993"/>
              <a:gd name="T29" fmla="*/ 3104 h 3104"/>
              <a:gd name="T30" fmla="*/ 2993 w 2993"/>
              <a:gd name="T31" fmla="*/ 1892 h 3104"/>
              <a:gd name="T32" fmla="*/ 2993 w 2993"/>
              <a:gd name="T33" fmla="*/ 1213 h 3104"/>
              <a:gd name="T34" fmla="*/ 0 w 2993"/>
              <a:gd name="T35" fmla="*/ 0 h 3104"/>
              <a:gd name="T36" fmla="*/ 0 w 2993"/>
              <a:gd name="T37" fmla="*/ 0 h 3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993" h="3104">
                <a:moveTo>
                  <a:pt x="45" y="67"/>
                </a:moveTo>
                <a:lnTo>
                  <a:pt x="2948" y="1243"/>
                </a:lnTo>
                <a:lnTo>
                  <a:pt x="2948" y="1861"/>
                </a:lnTo>
                <a:lnTo>
                  <a:pt x="45" y="3038"/>
                </a:lnTo>
                <a:lnTo>
                  <a:pt x="45" y="2458"/>
                </a:lnTo>
                <a:lnTo>
                  <a:pt x="2174" y="1594"/>
                </a:lnTo>
                <a:lnTo>
                  <a:pt x="2278" y="1554"/>
                </a:lnTo>
                <a:lnTo>
                  <a:pt x="2174" y="1511"/>
                </a:lnTo>
                <a:lnTo>
                  <a:pt x="45" y="647"/>
                </a:lnTo>
                <a:lnTo>
                  <a:pt x="45" y="67"/>
                </a:lnTo>
                <a:moveTo>
                  <a:pt x="0" y="0"/>
                </a:moveTo>
                <a:lnTo>
                  <a:pt x="0" y="678"/>
                </a:lnTo>
                <a:lnTo>
                  <a:pt x="2157" y="1554"/>
                </a:lnTo>
                <a:lnTo>
                  <a:pt x="0" y="2427"/>
                </a:lnTo>
                <a:lnTo>
                  <a:pt x="0" y="3104"/>
                </a:lnTo>
                <a:lnTo>
                  <a:pt x="2993" y="1892"/>
                </a:lnTo>
                <a:lnTo>
                  <a:pt x="2993" y="1213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 sz="1800" dirty="0"/>
          </a:p>
        </p:txBody>
      </p:sp>
      <p:pic>
        <p:nvPicPr>
          <p:cNvPr id="2" name="GTS_Technology_DIMENSIONAL" hidden="1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426" y="359744"/>
            <a:ext cx="4392867" cy="4557600"/>
          </a:xfrm>
          <a:prstGeom prst="rect">
            <a:avLst/>
          </a:prstGeom>
        </p:spPr>
      </p:pic>
      <p:pic>
        <p:nvPicPr>
          <p:cNvPr id="9" name="GTS_Technology_KEYLINE_darkBG" hidden="1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426" y="359744"/>
            <a:ext cx="4392867" cy="4557600"/>
          </a:xfrm>
          <a:prstGeom prst="rect">
            <a:avLst/>
          </a:prstGeom>
        </p:spPr>
      </p:pic>
      <p:pic>
        <p:nvPicPr>
          <p:cNvPr id="4" name="GTS_Technology_KEYLINE_lightBG" hidden="1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426" y="359744"/>
            <a:ext cx="4392868" cy="4557600"/>
          </a:xfrm>
          <a:prstGeom prst="rect">
            <a:avLst/>
          </a:prstGeom>
        </p:spPr>
      </p:pic>
      <p:pic>
        <p:nvPicPr>
          <p:cNvPr id="7" name="GTS_Technology_GRADIENT_darkBG" hidden="1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426" y="359744"/>
            <a:ext cx="4392867" cy="4557600"/>
          </a:xfrm>
          <a:prstGeom prst="rect">
            <a:avLst/>
          </a:prstGeom>
        </p:spPr>
      </p:pic>
      <p:pic>
        <p:nvPicPr>
          <p:cNvPr id="3" name="GTS_Technology_GRADIENT_lightBG" hidden="1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426" y="359744"/>
            <a:ext cx="4392868" cy="4557600"/>
          </a:xfrm>
          <a:prstGeom prst="rect">
            <a:avLst/>
          </a:prstGeom>
        </p:spPr>
      </p:pic>
      <p:pic>
        <p:nvPicPr>
          <p:cNvPr id="98" name="Acc_TechnologyBLACK" hidden="1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96149" y="245745"/>
            <a:ext cx="2571743" cy="448221"/>
          </a:xfrm>
          <a:prstGeom prst="rect">
            <a:avLst/>
          </a:prstGeom>
        </p:spPr>
      </p:pic>
      <p:pic>
        <p:nvPicPr>
          <p:cNvPr id="99" name="Acc_TechnologyWHITE" hidden="1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96150" y="237173"/>
            <a:ext cx="2571967" cy="462048"/>
          </a:xfrm>
          <a:prstGeom prst="rect">
            <a:avLst/>
          </a:prstGeom>
        </p:spPr>
      </p:pic>
      <p:pic>
        <p:nvPicPr>
          <p:cNvPr id="13" name="GTS_Strategy_GRADIENT_darkBG" hidden="1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426" y="359744"/>
            <a:ext cx="4392867" cy="4557600"/>
          </a:xfrm>
          <a:prstGeom prst="rect">
            <a:avLst/>
          </a:prstGeom>
        </p:spPr>
      </p:pic>
      <p:pic>
        <p:nvPicPr>
          <p:cNvPr id="10" name="GTS_Strategy_GRADIENT_lightBG" hidden="1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426" y="359744"/>
            <a:ext cx="4392867" cy="4557600"/>
          </a:xfrm>
          <a:prstGeom prst="rect">
            <a:avLst/>
          </a:prstGeom>
        </p:spPr>
      </p:pic>
      <p:pic>
        <p:nvPicPr>
          <p:cNvPr id="12" name="GTS_Strategy_DIMENSIONAL_darkBG" hidden="1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426" y="359744"/>
            <a:ext cx="4392867" cy="4557600"/>
          </a:xfrm>
          <a:prstGeom prst="rect">
            <a:avLst/>
          </a:prstGeom>
        </p:spPr>
      </p:pic>
      <p:pic>
        <p:nvPicPr>
          <p:cNvPr id="5" name="GTS_Strategy_DIMENSIONAL_lightBG" hidden="1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426" y="359744"/>
            <a:ext cx="4392867" cy="4557600"/>
          </a:xfrm>
          <a:prstGeom prst="rect">
            <a:avLst/>
          </a:prstGeom>
        </p:spPr>
      </p:pic>
      <p:pic>
        <p:nvPicPr>
          <p:cNvPr id="101" name="Acc_StrategyWHITE" hidden="1"/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97414" y="264363"/>
            <a:ext cx="2219990" cy="400856"/>
          </a:xfrm>
          <a:prstGeom prst="rect">
            <a:avLst/>
          </a:prstGeom>
        </p:spPr>
      </p:pic>
      <p:pic>
        <p:nvPicPr>
          <p:cNvPr id="20" name="GTS_Operations_KEYLINE_darkBG" hidden="1"/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426" y="359744"/>
            <a:ext cx="4392867" cy="4557600"/>
          </a:xfrm>
          <a:prstGeom prst="rect">
            <a:avLst/>
          </a:prstGeom>
        </p:spPr>
      </p:pic>
      <p:pic>
        <p:nvPicPr>
          <p:cNvPr id="17" name="GTS_Operations_KEYLINE_lightBG" hidden="1"/>
          <p:cNvPicPr>
            <a:picLocks noChangeAspect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426" y="359744"/>
            <a:ext cx="4392867" cy="4557600"/>
          </a:xfrm>
          <a:prstGeom prst="rect">
            <a:avLst/>
          </a:prstGeom>
        </p:spPr>
      </p:pic>
      <p:pic>
        <p:nvPicPr>
          <p:cNvPr id="19" name="GTS_Operations_GRADIENT_darkBG" hidden="1"/>
          <p:cNvPicPr>
            <a:picLocks noChangeAspect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426" y="359744"/>
            <a:ext cx="4392867" cy="4557600"/>
          </a:xfrm>
          <a:prstGeom prst="rect">
            <a:avLst/>
          </a:prstGeom>
        </p:spPr>
      </p:pic>
      <p:pic>
        <p:nvPicPr>
          <p:cNvPr id="16" name="GTS_Operations_GRADIENT_lightBG" hidden="1"/>
          <p:cNvPicPr>
            <a:picLocks noChangeAspect="1"/>
          </p:cNvPicPr>
          <p:nvPr userDrawn="1"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426" y="359744"/>
            <a:ext cx="4392867" cy="4557600"/>
          </a:xfrm>
          <a:prstGeom prst="rect">
            <a:avLst/>
          </a:prstGeom>
        </p:spPr>
      </p:pic>
      <p:pic>
        <p:nvPicPr>
          <p:cNvPr id="15" name="GTS_Operations_DIMENSIONAL" hidden="1"/>
          <p:cNvPicPr>
            <a:picLocks noChangeAspect="1"/>
          </p:cNvPicPr>
          <p:nvPr userDrawn="1"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426" y="359744"/>
            <a:ext cx="4392867" cy="4557600"/>
          </a:xfrm>
          <a:prstGeom prst="rect">
            <a:avLst/>
          </a:prstGeom>
        </p:spPr>
      </p:pic>
      <p:pic>
        <p:nvPicPr>
          <p:cNvPr id="102" name="Acc_OperationsWHITE" hidden="1"/>
          <p:cNvPicPr>
            <a:picLocks noChangeAspect="1"/>
          </p:cNvPicPr>
          <p:nvPr userDrawn="1"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11203" y="248023"/>
            <a:ext cx="2467235" cy="445500"/>
          </a:xfrm>
          <a:prstGeom prst="rect">
            <a:avLst/>
          </a:prstGeom>
        </p:spPr>
      </p:pic>
      <p:pic>
        <p:nvPicPr>
          <p:cNvPr id="105" name="Acc_OperationsBLACK" hidden="1"/>
          <p:cNvPicPr>
            <a:picLocks noChangeAspect="1"/>
          </p:cNvPicPr>
          <p:nvPr userDrawn="1"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12154" y="242888"/>
            <a:ext cx="2459804" cy="444158"/>
          </a:xfrm>
          <a:prstGeom prst="rect">
            <a:avLst/>
          </a:prstGeom>
        </p:spPr>
      </p:pic>
      <p:pic>
        <p:nvPicPr>
          <p:cNvPr id="106" name="Acc_MobilityBLACK" hidden="1"/>
          <p:cNvPicPr>
            <a:picLocks noChangeAspect="1"/>
          </p:cNvPicPr>
          <p:nvPr userDrawn="1"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97414" y="401829"/>
            <a:ext cx="2571656" cy="395759"/>
          </a:xfrm>
          <a:prstGeom prst="rect">
            <a:avLst/>
          </a:prstGeom>
        </p:spPr>
      </p:pic>
      <p:pic>
        <p:nvPicPr>
          <p:cNvPr id="107" name="Acc_MobilityWHITE" hidden="1"/>
          <p:cNvPicPr>
            <a:picLocks noChangeAspect="1"/>
          </p:cNvPicPr>
          <p:nvPr userDrawn="1"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97414" y="401828"/>
            <a:ext cx="2574401" cy="396900"/>
          </a:xfrm>
          <a:prstGeom prst="rect">
            <a:avLst/>
          </a:prstGeom>
        </p:spPr>
      </p:pic>
      <p:pic>
        <p:nvPicPr>
          <p:cNvPr id="108" name="Acc_InteractiveBLACK" hidden="1"/>
          <p:cNvPicPr>
            <a:picLocks noChangeAspect="1"/>
          </p:cNvPicPr>
          <p:nvPr userDrawn="1"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97415" y="404497"/>
            <a:ext cx="2581436" cy="389240"/>
          </a:xfrm>
          <a:prstGeom prst="rect">
            <a:avLst/>
          </a:prstGeom>
        </p:spPr>
      </p:pic>
      <p:pic>
        <p:nvPicPr>
          <p:cNvPr id="109" name="Acc_InteractiveWHITE" hidden="1"/>
          <p:cNvPicPr>
            <a:picLocks noChangeAspect="1"/>
          </p:cNvPicPr>
          <p:nvPr userDrawn="1"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97415" y="404498"/>
            <a:ext cx="2578836" cy="388800"/>
          </a:xfrm>
          <a:prstGeom prst="rect">
            <a:avLst/>
          </a:prstGeom>
        </p:spPr>
      </p:pic>
      <p:pic>
        <p:nvPicPr>
          <p:cNvPr id="110" name="Acc_AnalyticsBLACK" hidden="1"/>
          <p:cNvPicPr>
            <a:picLocks noChangeAspect="1"/>
          </p:cNvPicPr>
          <p:nvPr userDrawn="1"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96149" y="402275"/>
            <a:ext cx="2570702" cy="396453"/>
          </a:xfrm>
          <a:prstGeom prst="rect">
            <a:avLst/>
          </a:prstGeom>
        </p:spPr>
      </p:pic>
      <p:pic>
        <p:nvPicPr>
          <p:cNvPr id="111" name="Acc_AnalyticsWHITE" hidden="1"/>
          <p:cNvPicPr>
            <a:picLocks noChangeAspect="1"/>
          </p:cNvPicPr>
          <p:nvPr userDrawn="1"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96150" y="402275"/>
            <a:ext cx="2581436" cy="396900"/>
          </a:xfrm>
          <a:prstGeom prst="rect">
            <a:avLst/>
          </a:prstGeom>
        </p:spPr>
      </p:pic>
      <p:pic>
        <p:nvPicPr>
          <p:cNvPr id="24" name="GTS_Digital_KEYLINE_darkBG" hidden="1"/>
          <p:cNvPicPr>
            <a:picLocks noChangeAspect="1"/>
          </p:cNvPicPr>
          <p:nvPr userDrawn="1"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426" y="359744"/>
            <a:ext cx="4392867" cy="4557600"/>
          </a:xfrm>
          <a:prstGeom prst="rect">
            <a:avLst/>
          </a:prstGeom>
        </p:spPr>
      </p:pic>
      <p:pic>
        <p:nvPicPr>
          <p:cNvPr id="23" name="GTS_Digital_KEYLINE_lightBG" hidden="1"/>
          <p:cNvPicPr>
            <a:picLocks noChangeAspect="1"/>
          </p:cNvPicPr>
          <p:nvPr userDrawn="1"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426" y="359744"/>
            <a:ext cx="4392867" cy="4557600"/>
          </a:xfrm>
          <a:prstGeom prst="rect">
            <a:avLst/>
          </a:prstGeom>
        </p:spPr>
      </p:pic>
      <p:pic>
        <p:nvPicPr>
          <p:cNvPr id="25" name="GTS_Digital_GRADIENT_darkBG" hidden="1"/>
          <p:cNvPicPr>
            <a:picLocks noChangeAspect="1"/>
          </p:cNvPicPr>
          <p:nvPr userDrawn="1"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426" y="359744"/>
            <a:ext cx="4392867" cy="4557600"/>
          </a:xfrm>
          <a:prstGeom prst="rect">
            <a:avLst/>
          </a:prstGeom>
        </p:spPr>
      </p:pic>
      <p:pic>
        <p:nvPicPr>
          <p:cNvPr id="22" name="GTS_Digital_GRADIENT_lightBG" hidden="1"/>
          <p:cNvPicPr>
            <a:picLocks noChangeAspect="1"/>
          </p:cNvPicPr>
          <p:nvPr userDrawn="1"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426" y="359744"/>
            <a:ext cx="4392867" cy="4557600"/>
          </a:xfrm>
          <a:prstGeom prst="rect">
            <a:avLst/>
          </a:prstGeom>
        </p:spPr>
      </p:pic>
      <p:pic>
        <p:nvPicPr>
          <p:cNvPr id="26" name="GTS_Digital_DIMENSIONAL_darkBG" hidden="1"/>
          <p:cNvPicPr>
            <a:picLocks noChangeAspect="1"/>
          </p:cNvPicPr>
          <p:nvPr userDrawn="1"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426" y="359744"/>
            <a:ext cx="4392867" cy="4557600"/>
          </a:xfrm>
          <a:prstGeom prst="rect">
            <a:avLst/>
          </a:prstGeom>
        </p:spPr>
      </p:pic>
      <p:pic>
        <p:nvPicPr>
          <p:cNvPr id="21" name="GTS_Digital_DIMENSIONAL_lightBG" hidden="1"/>
          <p:cNvPicPr>
            <a:picLocks noChangeAspect="1"/>
          </p:cNvPicPr>
          <p:nvPr userDrawn="1"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426" y="359744"/>
            <a:ext cx="4392867" cy="4557600"/>
          </a:xfrm>
          <a:prstGeom prst="rect">
            <a:avLst/>
          </a:prstGeom>
        </p:spPr>
      </p:pic>
      <p:pic>
        <p:nvPicPr>
          <p:cNvPr id="112" name="Acc_DigitalWHITE" hidden="1"/>
          <p:cNvPicPr>
            <a:picLocks noChangeAspect="1"/>
          </p:cNvPicPr>
          <p:nvPr userDrawn="1"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15012" y="281954"/>
            <a:ext cx="1935692" cy="374979"/>
          </a:xfrm>
          <a:prstGeom prst="rect">
            <a:avLst/>
          </a:prstGeom>
        </p:spPr>
      </p:pic>
      <p:pic>
        <p:nvPicPr>
          <p:cNvPr id="113" name="Acc_DigitalBLACK" hidden="1"/>
          <p:cNvPicPr>
            <a:picLocks noChangeAspect="1"/>
          </p:cNvPicPr>
          <p:nvPr userDrawn="1"/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15012" y="282247"/>
            <a:ext cx="1933787" cy="374732"/>
          </a:xfrm>
          <a:prstGeom prst="rect">
            <a:avLst/>
          </a:prstGeom>
        </p:spPr>
      </p:pic>
      <p:pic>
        <p:nvPicPr>
          <p:cNvPr id="35" name="GTS_Consulting_KEYLINE_darkBG" hidden="1"/>
          <p:cNvPicPr>
            <a:picLocks noChangeAspect="1"/>
          </p:cNvPicPr>
          <p:nvPr userDrawn="1"/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426" y="359744"/>
            <a:ext cx="4392868" cy="4557600"/>
          </a:xfrm>
          <a:prstGeom prst="rect">
            <a:avLst/>
          </a:prstGeom>
        </p:spPr>
      </p:pic>
      <p:pic>
        <p:nvPicPr>
          <p:cNvPr id="30" name="GTS_Consulting_KEYLINE_lightBG" hidden="1"/>
          <p:cNvPicPr>
            <a:picLocks noChangeAspect="1"/>
          </p:cNvPicPr>
          <p:nvPr userDrawn="1"/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426" y="359744"/>
            <a:ext cx="4392867" cy="4557600"/>
          </a:xfrm>
          <a:prstGeom prst="rect">
            <a:avLst/>
          </a:prstGeom>
        </p:spPr>
      </p:pic>
      <p:pic>
        <p:nvPicPr>
          <p:cNvPr id="34" name="GTS_Consulting_GRADIENT_darkBG" hidden="1"/>
          <p:cNvPicPr>
            <a:picLocks noChangeAspect="1"/>
          </p:cNvPicPr>
          <p:nvPr userDrawn="1"/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426" y="359744"/>
            <a:ext cx="4392867" cy="4557600"/>
          </a:xfrm>
          <a:prstGeom prst="rect">
            <a:avLst/>
          </a:prstGeom>
        </p:spPr>
      </p:pic>
      <p:pic>
        <p:nvPicPr>
          <p:cNvPr id="29" name="GTS_Consulting_GRADIENT_lightBG" hidden="1"/>
          <p:cNvPicPr>
            <a:picLocks noChangeAspect="1"/>
          </p:cNvPicPr>
          <p:nvPr userDrawn="1"/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426" y="359744"/>
            <a:ext cx="4392867" cy="4557600"/>
          </a:xfrm>
          <a:prstGeom prst="rect">
            <a:avLst/>
          </a:prstGeom>
        </p:spPr>
      </p:pic>
      <p:pic>
        <p:nvPicPr>
          <p:cNvPr id="28" name="GTS_Consulting_DIMENSIONAL" hidden="1"/>
          <p:cNvPicPr>
            <a:picLocks noChangeAspect="1"/>
          </p:cNvPicPr>
          <p:nvPr userDrawn="1"/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426" y="359744"/>
            <a:ext cx="4392867" cy="4557600"/>
          </a:xfrm>
          <a:prstGeom prst="rect">
            <a:avLst/>
          </a:prstGeom>
        </p:spPr>
      </p:pic>
      <p:pic>
        <p:nvPicPr>
          <p:cNvPr id="114" name="Acc_ConsultingWHITE" hidden="1"/>
          <p:cNvPicPr>
            <a:picLocks noChangeAspect="1"/>
          </p:cNvPicPr>
          <p:nvPr userDrawn="1"/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15012" y="252563"/>
            <a:ext cx="2419160" cy="434123"/>
          </a:xfrm>
          <a:prstGeom prst="rect">
            <a:avLst/>
          </a:prstGeom>
        </p:spPr>
      </p:pic>
      <p:pic>
        <p:nvPicPr>
          <p:cNvPr id="115" name="Acc_ConsultingBLACK" hidden="1"/>
          <p:cNvPicPr>
            <a:picLocks noChangeAspect="1"/>
          </p:cNvPicPr>
          <p:nvPr userDrawn="1"/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15012" y="276584"/>
            <a:ext cx="2419160" cy="380366"/>
          </a:xfrm>
          <a:prstGeom prst="rect">
            <a:avLst/>
          </a:prstGeom>
        </p:spPr>
      </p:pic>
      <p:pic>
        <p:nvPicPr>
          <p:cNvPr id="52" name="GTS_Master_GRADIENT_09" hidden="1"/>
          <p:cNvPicPr>
            <a:picLocks noChangeAspect="1"/>
          </p:cNvPicPr>
          <p:nvPr userDrawn="1"/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426" y="359744"/>
            <a:ext cx="4392868" cy="4557600"/>
          </a:xfrm>
          <a:prstGeom prst="rect">
            <a:avLst/>
          </a:prstGeom>
        </p:spPr>
      </p:pic>
      <p:pic>
        <p:nvPicPr>
          <p:cNvPr id="53" name="GTS_Master_GRADIENT_08" hidden="1"/>
          <p:cNvPicPr>
            <a:picLocks noChangeAspect="1"/>
          </p:cNvPicPr>
          <p:nvPr userDrawn="1"/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426" y="359744"/>
            <a:ext cx="4392868" cy="4557600"/>
          </a:xfrm>
          <a:prstGeom prst="rect">
            <a:avLst/>
          </a:prstGeom>
        </p:spPr>
      </p:pic>
      <p:pic>
        <p:nvPicPr>
          <p:cNvPr id="54" name="GTS_Master_GRADIENT_07" hidden="1"/>
          <p:cNvPicPr>
            <a:picLocks noChangeAspect="1"/>
          </p:cNvPicPr>
          <p:nvPr userDrawn="1"/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426" y="359744"/>
            <a:ext cx="4392868" cy="4557600"/>
          </a:xfrm>
          <a:prstGeom prst="rect">
            <a:avLst/>
          </a:prstGeom>
        </p:spPr>
      </p:pic>
      <p:pic>
        <p:nvPicPr>
          <p:cNvPr id="55" name="GTS_Master_GRADIENT_06" hidden="1"/>
          <p:cNvPicPr>
            <a:picLocks noChangeAspect="1"/>
          </p:cNvPicPr>
          <p:nvPr userDrawn="1"/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426" y="359744"/>
            <a:ext cx="4392868" cy="4557600"/>
          </a:xfrm>
          <a:prstGeom prst="rect">
            <a:avLst/>
          </a:prstGeom>
        </p:spPr>
      </p:pic>
      <p:pic>
        <p:nvPicPr>
          <p:cNvPr id="56" name="GTS_Master_DIMENSIONAL_08" hidden="1"/>
          <p:cNvPicPr>
            <a:picLocks noChangeAspect="1"/>
          </p:cNvPicPr>
          <p:nvPr userDrawn="1"/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426" y="359744"/>
            <a:ext cx="4392868" cy="4557600"/>
          </a:xfrm>
          <a:prstGeom prst="rect">
            <a:avLst/>
          </a:prstGeom>
        </p:spPr>
      </p:pic>
      <p:pic>
        <p:nvPicPr>
          <p:cNvPr id="57" name="GTS_Master_DIMENSIONAL_07" hidden="1"/>
          <p:cNvPicPr>
            <a:picLocks noChangeAspect="1"/>
          </p:cNvPicPr>
          <p:nvPr userDrawn="1"/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426" y="359744"/>
            <a:ext cx="4392868" cy="4557600"/>
          </a:xfrm>
          <a:prstGeom prst="rect">
            <a:avLst/>
          </a:prstGeom>
        </p:spPr>
      </p:pic>
      <p:pic>
        <p:nvPicPr>
          <p:cNvPr id="58" name="GTS_Master_DIMENSIONAL_04" hidden="1"/>
          <p:cNvPicPr>
            <a:picLocks noChangeAspect="1"/>
          </p:cNvPicPr>
          <p:nvPr userDrawn="1"/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426" y="359744"/>
            <a:ext cx="4392868" cy="4557600"/>
          </a:xfrm>
          <a:prstGeom prst="rect">
            <a:avLst/>
          </a:prstGeom>
        </p:spPr>
      </p:pic>
      <p:pic>
        <p:nvPicPr>
          <p:cNvPr id="59" name="GTS_Master_TWO-TONE_05" hidden="1"/>
          <p:cNvPicPr>
            <a:picLocks noChangeAspect="1"/>
          </p:cNvPicPr>
          <p:nvPr userDrawn="1"/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426" y="359744"/>
            <a:ext cx="4392868" cy="4557600"/>
          </a:xfrm>
          <a:prstGeom prst="rect">
            <a:avLst/>
          </a:prstGeom>
        </p:spPr>
      </p:pic>
      <p:pic>
        <p:nvPicPr>
          <p:cNvPr id="60" name="GTS_Master_TWO-TONE_04" hidden="1"/>
          <p:cNvPicPr>
            <a:picLocks noChangeAspect="1"/>
          </p:cNvPicPr>
          <p:nvPr userDrawn="1"/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426" y="359744"/>
            <a:ext cx="4392868" cy="4557600"/>
          </a:xfrm>
          <a:prstGeom prst="rect">
            <a:avLst/>
          </a:prstGeom>
        </p:spPr>
      </p:pic>
      <p:pic>
        <p:nvPicPr>
          <p:cNvPr id="61" name="GTS_Master_TWO-TONE_03" hidden="1"/>
          <p:cNvPicPr>
            <a:picLocks noChangeAspect="1"/>
          </p:cNvPicPr>
          <p:nvPr userDrawn="1"/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426" y="359744"/>
            <a:ext cx="4392868" cy="4557600"/>
          </a:xfrm>
          <a:prstGeom prst="rect">
            <a:avLst/>
          </a:prstGeom>
        </p:spPr>
      </p:pic>
      <p:pic>
        <p:nvPicPr>
          <p:cNvPr id="62" name="GTS_Master_TWO-TONE_02" hidden="1"/>
          <p:cNvPicPr>
            <a:picLocks noChangeAspect="1"/>
          </p:cNvPicPr>
          <p:nvPr userDrawn="1"/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426" y="359744"/>
            <a:ext cx="4392868" cy="4557600"/>
          </a:xfrm>
          <a:prstGeom prst="rect">
            <a:avLst/>
          </a:prstGeom>
        </p:spPr>
      </p:pic>
      <p:pic>
        <p:nvPicPr>
          <p:cNvPr id="63" name="GTS_Master_TWO-TONE_01" hidden="1"/>
          <p:cNvPicPr>
            <a:picLocks noChangeAspect="1"/>
          </p:cNvPicPr>
          <p:nvPr userDrawn="1"/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426" y="359744"/>
            <a:ext cx="4392868" cy="4557600"/>
          </a:xfrm>
          <a:prstGeom prst="rect">
            <a:avLst/>
          </a:prstGeom>
        </p:spPr>
      </p:pic>
      <p:grpSp>
        <p:nvGrpSpPr>
          <p:cNvPr id="46" name="Acc_MasterWHITE" hidden="1"/>
          <p:cNvGrpSpPr>
            <a:grpSpLocks noChangeAspect="1"/>
          </p:cNvGrpSpPr>
          <p:nvPr userDrawn="1"/>
        </p:nvGrpSpPr>
        <p:grpSpPr>
          <a:xfrm>
            <a:off x="5813243" y="283293"/>
            <a:ext cx="1248156" cy="335021"/>
            <a:chOff x="9638475" y="1219200"/>
            <a:chExt cx="1389888" cy="373063"/>
          </a:xfrm>
        </p:grpSpPr>
        <p:pic>
          <p:nvPicPr>
            <p:cNvPr id="47" name="Picture 46"/>
            <p:cNvPicPr>
              <a:picLocks noChangeAspect="1"/>
            </p:cNvPicPr>
            <p:nvPr/>
          </p:nvPicPr>
          <p:blipFill>
            <a:blip r:embed="rId59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638475" y="1372165"/>
              <a:ext cx="1389888" cy="220098"/>
            </a:xfrm>
            <a:prstGeom prst="rect">
              <a:avLst/>
            </a:prstGeom>
          </p:spPr>
        </p:pic>
        <p:sp>
          <p:nvSpPr>
            <p:cNvPr id="48" name="Freeform 5"/>
            <p:cNvSpPr>
              <a:spLocks/>
            </p:cNvSpPr>
            <p:nvPr/>
          </p:nvSpPr>
          <p:spPr bwMode="auto">
            <a:xfrm>
              <a:off x="10448925" y="1219200"/>
              <a:ext cx="136525" cy="147638"/>
            </a:xfrm>
            <a:custGeom>
              <a:avLst/>
              <a:gdLst>
                <a:gd name="T0" fmla="*/ 0 w 86"/>
                <a:gd name="T1" fmla="*/ 66 h 93"/>
                <a:gd name="T2" fmla="*/ 50 w 86"/>
                <a:gd name="T3" fmla="*/ 47 h 93"/>
                <a:gd name="T4" fmla="*/ 0 w 86"/>
                <a:gd name="T5" fmla="*/ 27 h 93"/>
                <a:gd name="T6" fmla="*/ 0 w 86"/>
                <a:gd name="T7" fmla="*/ 0 h 93"/>
                <a:gd name="T8" fmla="*/ 86 w 86"/>
                <a:gd name="T9" fmla="*/ 35 h 93"/>
                <a:gd name="T10" fmla="*/ 86 w 86"/>
                <a:gd name="T11" fmla="*/ 57 h 93"/>
                <a:gd name="T12" fmla="*/ 0 w 86"/>
                <a:gd name="T13" fmla="*/ 93 h 93"/>
                <a:gd name="T14" fmla="*/ 0 w 86"/>
                <a:gd name="T15" fmla="*/ 66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6" h="93">
                  <a:moveTo>
                    <a:pt x="0" y="66"/>
                  </a:moveTo>
                  <a:lnTo>
                    <a:pt x="50" y="47"/>
                  </a:lnTo>
                  <a:lnTo>
                    <a:pt x="0" y="27"/>
                  </a:lnTo>
                  <a:lnTo>
                    <a:pt x="0" y="0"/>
                  </a:lnTo>
                  <a:lnTo>
                    <a:pt x="86" y="35"/>
                  </a:lnTo>
                  <a:lnTo>
                    <a:pt x="86" y="57"/>
                  </a:lnTo>
                  <a:lnTo>
                    <a:pt x="0" y="93"/>
                  </a:lnTo>
                  <a:lnTo>
                    <a:pt x="0" y="6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005" dirty="0"/>
            </a:p>
          </p:txBody>
        </p:sp>
      </p:grpSp>
      <p:grpSp>
        <p:nvGrpSpPr>
          <p:cNvPr id="49" name="Acc_MasterBLACK" hidden="1"/>
          <p:cNvGrpSpPr>
            <a:grpSpLocks noChangeAspect="1"/>
          </p:cNvGrpSpPr>
          <p:nvPr userDrawn="1"/>
        </p:nvGrpSpPr>
        <p:grpSpPr>
          <a:xfrm>
            <a:off x="5813243" y="283293"/>
            <a:ext cx="1248156" cy="335021"/>
            <a:chOff x="9563100" y="1673029"/>
            <a:chExt cx="1389888" cy="373063"/>
          </a:xfrm>
        </p:grpSpPr>
        <p:pic>
          <p:nvPicPr>
            <p:cNvPr id="50" name="Picture 49"/>
            <p:cNvPicPr>
              <a:picLocks noChangeAspect="1"/>
            </p:cNvPicPr>
            <p:nvPr/>
          </p:nvPicPr>
          <p:blipFill>
            <a:blip r:embed="rId60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563100" y="1825994"/>
              <a:ext cx="1389888" cy="220098"/>
            </a:xfrm>
            <a:prstGeom prst="rect">
              <a:avLst/>
            </a:prstGeom>
          </p:spPr>
        </p:pic>
        <p:sp>
          <p:nvSpPr>
            <p:cNvPr id="51" name="Freeform 5"/>
            <p:cNvSpPr>
              <a:spLocks/>
            </p:cNvSpPr>
            <p:nvPr/>
          </p:nvSpPr>
          <p:spPr bwMode="auto">
            <a:xfrm>
              <a:off x="10373550" y="1673029"/>
              <a:ext cx="136525" cy="147638"/>
            </a:xfrm>
            <a:custGeom>
              <a:avLst/>
              <a:gdLst>
                <a:gd name="T0" fmla="*/ 0 w 86"/>
                <a:gd name="T1" fmla="*/ 66 h 93"/>
                <a:gd name="T2" fmla="*/ 50 w 86"/>
                <a:gd name="T3" fmla="*/ 47 h 93"/>
                <a:gd name="T4" fmla="*/ 0 w 86"/>
                <a:gd name="T5" fmla="*/ 27 h 93"/>
                <a:gd name="T6" fmla="*/ 0 w 86"/>
                <a:gd name="T7" fmla="*/ 0 h 93"/>
                <a:gd name="T8" fmla="*/ 86 w 86"/>
                <a:gd name="T9" fmla="*/ 35 h 93"/>
                <a:gd name="T10" fmla="*/ 86 w 86"/>
                <a:gd name="T11" fmla="*/ 57 h 93"/>
                <a:gd name="T12" fmla="*/ 0 w 86"/>
                <a:gd name="T13" fmla="*/ 93 h 93"/>
                <a:gd name="T14" fmla="*/ 0 w 86"/>
                <a:gd name="T15" fmla="*/ 66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6" h="93">
                  <a:moveTo>
                    <a:pt x="0" y="66"/>
                  </a:moveTo>
                  <a:lnTo>
                    <a:pt x="50" y="47"/>
                  </a:lnTo>
                  <a:lnTo>
                    <a:pt x="0" y="27"/>
                  </a:lnTo>
                  <a:lnTo>
                    <a:pt x="0" y="0"/>
                  </a:lnTo>
                  <a:lnTo>
                    <a:pt x="86" y="35"/>
                  </a:lnTo>
                  <a:lnTo>
                    <a:pt x="86" y="57"/>
                  </a:lnTo>
                  <a:lnTo>
                    <a:pt x="0" y="93"/>
                  </a:lnTo>
                  <a:lnTo>
                    <a:pt x="0" y="66"/>
                  </a:lnTo>
                  <a:close/>
                </a:path>
              </a:pathLst>
            </a:custGeom>
            <a:solidFill>
              <a:srgbClr val="70E6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005" dirty="0"/>
            </a:p>
          </p:txBody>
        </p:sp>
      </p:grpSp>
      <p:sp>
        <p:nvSpPr>
          <p:cNvPr id="6" name="SubTitle"/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5290828" y="3805392"/>
            <a:ext cx="2892247" cy="780896"/>
          </a:xfrm>
        </p:spPr>
        <p:txBody>
          <a:bodyPr anchor="b"/>
          <a:lstStyle>
            <a:lvl1pPr marL="0" indent="0">
              <a:lnSpc>
                <a:spcPct val="80000"/>
              </a:lnSpc>
              <a:buNone/>
              <a:defRPr sz="1500" b="0" i="0" cap="all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fi-FI" dirty="0"/>
              <a:t>SUBTITLE LINE</a:t>
            </a:r>
            <a:br>
              <a:rPr lang="fi-FI" dirty="0"/>
            </a:br>
            <a:r>
              <a:rPr lang="fi-FI" dirty="0"/>
              <a:t>SECOND LINE</a:t>
            </a:r>
          </a:p>
        </p:txBody>
      </p:sp>
      <p:sp>
        <p:nvSpPr>
          <p:cNvPr id="8" name="MasterTitle"/>
          <p:cNvSpPr>
            <a:spLocks noGrp="1"/>
          </p:cNvSpPr>
          <p:nvPr userDrawn="1">
            <p:ph type="title" hasCustomPrompt="1"/>
          </p:nvPr>
        </p:nvSpPr>
        <p:spPr>
          <a:xfrm>
            <a:off x="5287018" y="1388745"/>
            <a:ext cx="3524842" cy="2377427"/>
          </a:xfrm>
        </p:spPr>
        <p:txBody>
          <a:bodyPr tIns="252000" anchor="ctr"/>
          <a:lstStyle>
            <a:lvl1pPr>
              <a:lnSpc>
                <a:spcPct val="70000"/>
              </a:lnSpc>
              <a:defRPr sz="4500" spc="-113" baseline="0">
                <a:solidFill>
                  <a:schemeClr val="tx1"/>
                </a:solidFill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</a:t>
            </a:r>
            <a:br>
              <a:rPr lang="fi-FI" dirty="0"/>
            </a:br>
            <a:r>
              <a:rPr lang="fi-FI" dirty="0"/>
              <a:t>to </a:t>
            </a:r>
            <a:r>
              <a:rPr lang="fi-FI" dirty="0" err="1"/>
              <a:t>edit</a:t>
            </a:r>
            <a:r>
              <a:rPr lang="fi-FI" dirty="0"/>
              <a:t> Master </a:t>
            </a:r>
            <a:r>
              <a:rPr lang="fi-FI" dirty="0" err="1"/>
              <a:t>title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177554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7320">
          <p15:clr>
            <a:srgbClr val="5ACBF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ogodia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Kuva 2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72270" y="1966957"/>
            <a:ext cx="4730093" cy="1172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0068013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turkoosi">
    <p:bg>
      <p:bgPr>
        <a:solidFill>
          <a:srgbClr val="0ACF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E114E9B-AF34-462B-9107-FB4A4FE20955}" type="datetime1">
              <a:rPr lang="fi-FI" smtClean="0"/>
              <a:t>3.2.2021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3052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05528484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petroli">
    <p:bg>
      <p:bgPr>
        <a:solidFill>
          <a:srgbClr val="0F78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7D0C29F-D373-4791-88C9-86C29F06AD83}" type="datetime1">
              <a:rPr lang="fi-FI" smtClean="0"/>
              <a:t>3.2.2021</a:t>
            </a:fld>
            <a:endParaRPr lang="fi-FI" dirty="0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47701072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petroli">
    <p:bg>
      <p:bgPr>
        <a:solidFill>
          <a:srgbClr val="0F78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C870B0A-5FAA-48CC-9422-68AAC5A5CADB}" type="datetime1">
              <a:rPr lang="fi-FI" smtClean="0"/>
              <a:t>3.2.2021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11" name="Tekstin paikkamerkki 2"/>
          <p:cNvSpPr>
            <a:spLocks noGrp="1"/>
          </p:cNvSpPr>
          <p:nvPr>
            <p:ph idx="21"/>
          </p:nvPr>
        </p:nvSpPr>
        <p:spPr>
          <a:xfrm>
            <a:off x="1072800" y="1584884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12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47428192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sininen">
    <p:bg>
      <p:bgPr>
        <a:solidFill>
          <a:srgbClr val="141F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3A50D0A-99B9-48FE-8B08-047EE10ADBDA}" type="datetime1">
              <a:rPr lang="fi-FI" smtClean="0"/>
              <a:t>3.2.2021</a:t>
            </a:fld>
            <a:endParaRPr lang="fi-FI" dirty="0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62311651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sininen">
    <p:bg>
      <p:bgPr>
        <a:solidFill>
          <a:srgbClr val="141F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1EF2A4B-BD6C-442B-B37A-933F3A2F5101}" type="datetime1">
              <a:rPr lang="fi-FI" smtClean="0"/>
              <a:t>3.2.2021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81393815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violetti">
    <p:bg>
      <p:bgPr>
        <a:solidFill>
          <a:srgbClr val="8A0F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AA3CBEF-2865-4434-A020-1FAA7DCEF42D}" type="datetime1">
              <a:rPr lang="fi-FI" smtClean="0"/>
              <a:t>3.2.2021</a:t>
            </a:fld>
            <a:endParaRPr lang="fi-FI" dirty="0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0501944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13" Type="http://schemas.openxmlformats.org/officeDocument/2006/relationships/image" Target="../media/image4.emf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oleObject" Target="../embeddings/oleObject1.bin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tags" Target="../tags/tag2.xml"/><Relationship Id="rId5" Type="http://schemas.openxmlformats.org/officeDocument/2006/relationships/slideLayout" Target="../slideLayouts/slideLayout34.xml"/><Relationship Id="rId10" Type="http://schemas.openxmlformats.org/officeDocument/2006/relationships/tags" Target="../tags/tag1.xml"/><Relationship Id="rId4" Type="http://schemas.openxmlformats.org/officeDocument/2006/relationships/slideLayout" Target="../slideLayouts/slideLayout33.xml"/><Relationship Id="rId9" Type="http://schemas.openxmlformats.org/officeDocument/2006/relationships/vmlDrawing" Target="../drawings/vmlDrawing1.v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282027" y="4728047"/>
            <a:ext cx="919711" cy="163042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7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1B16F53B-7158-4458-A0D4-1436C88C6842}" type="datetime1">
              <a:rPr lang="fi-FI" smtClean="0"/>
              <a:t>3.2.2021</a:t>
            </a:fld>
            <a:endParaRPr lang="fi-FI" dirty="0"/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1111307" y="4728047"/>
            <a:ext cx="1296094" cy="163042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7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fi-FI" dirty="0"/>
              <a:t>Teknologiateollisuus</a:t>
            </a:r>
          </a:p>
        </p:txBody>
      </p:sp>
      <p:sp>
        <p:nvSpPr>
          <p:cNvPr id="26" name="Tekstin paikkamerkki 3"/>
          <p:cNvSpPr>
            <a:spLocks noGrp="1"/>
          </p:cNvSpPr>
          <p:nvPr>
            <p:ph type="body" idx="1"/>
          </p:nvPr>
        </p:nvSpPr>
        <p:spPr>
          <a:xfrm>
            <a:off x="1072801" y="1583532"/>
            <a:ext cx="7171199" cy="2893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</p:txBody>
      </p:sp>
      <p:sp>
        <p:nvSpPr>
          <p:cNvPr id="27" name="Otsikon paikkamerkki 2"/>
          <p:cNvSpPr>
            <a:spLocks noGrp="1"/>
          </p:cNvSpPr>
          <p:nvPr>
            <p:ph type="title"/>
          </p:nvPr>
        </p:nvSpPr>
        <p:spPr>
          <a:xfrm>
            <a:off x="1072801" y="1102950"/>
            <a:ext cx="7171199" cy="36718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3" name="Dian numeron paikkamerkki 1"/>
          <p:cNvSpPr>
            <a:spLocks noGrp="1"/>
          </p:cNvSpPr>
          <p:nvPr>
            <p:ph type="sldNum" sz="quarter" idx="4"/>
          </p:nvPr>
        </p:nvSpPr>
        <p:spPr>
          <a:xfrm>
            <a:off x="8005977" y="4729163"/>
            <a:ext cx="863990" cy="166687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700">
                <a:solidFill>
                  <a:schemeClr val="tx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29942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701" r:id="rId2"/>
    <p:sldLayoutId id="2147483664" r:id="rId3"/>
    <p:sldLayoutId id="2147483679" r:id="rId4"/>
    <p:sldLayoutId id="2147483665" r:id="rId5"/>
    <p:sldLayoutId id="2147483681" r:id="rId6"/>
    <p:sldLayoutId id="2147483666" r:id="rId7"/>
    <p:sldLayoutId id="2147483682" r:id="rId8"/>
    <p:sldLayoutId id="2147483667" r:id="rId9"/>
    <p:sldLayoutId id="2147483683" r:id="rId10"/>
    <p:sldLayoutId id="2147483668" r:id="rId11"/>
    <p:sldLayoutId id="2147483684" r:id="rId12"/>
    <p:sldLayoutId id="2147483669" r:id="rId13"/>
    <p:sldLayoutId id="2147483685" r:id="rId14"/>
    <p:sldLayoutId id="2147483670" r:id="rId15"/>
    <p:sldLayoutId id="2147483686" r:id="rId16"/>
    <p:sldLayoutId id="2147483671" r:id="rId17"/>
    <p:sldLayoutId id="2147483687" r:id="rId18"/>
    <p:sldLayoutId id="2147483702" r:id="rId19"/>
    <p:sldLayoutId id="2147483704" r:id="rId20"/>
    <p:sldLayoutId id="2147483680" r:id="rId21"/>
    <p:sldLayoutId id="2147483674" r:id="rId22"/>
    <p:sldLayoutId id="2147483691" r:id="rId23"/>
    <p:sldLayoutId id="2147483700" r:id="rId24"/>
    <p:sldLayoutId id="2147483696" r:id="rId25"/>
    <p:sldLayoutId id="2147483673" r:id="rId26"/>
    <p:sldLayoutId id="2147483703" r:id="rId27"/>
    <p:sldLayoutId id="2147483707" r:id="rId28"/>
    <p:sldLayoutId id="2147483708" r:id="rId29"/>
  </p:sldLayoutIdLst>
  <p:transition spd="med">
    <p:fade/>
  </p:transition>
  <p:hf hdr="0"/>
  <p:txStyles>
    <p:titleStyle>
      <a:lvl1pPr marL="14400" algn="l" defTabSz="806052" rtl="0" eaLnBrk="1" latinLnBrk="0" hangingPunct="1">
        <a:lnSpc>
          <a:spcPts val="2700"/>
        </a:lnSpc>
        <a:spcBef>
          <a:spcPts val="0"/>
        </a:spcBef>
        <a:spcAft>
          <a:spcPts val="0"/>
        </a:spcAft>
        <a:buNone/>
        <a:defRPr sz="2200" b="1" kern="1200" spc="-35" baseline="0">
          <a:solidFill>
            <a:srgbClr val="000000"/>
          </a:solidFill>
          <a:latin typeface="+mj-lt"/>
          <a:ea typeface="Adobe Fan Heiti Std B" panose="020B0700000000000000" pitchFamily="34" charset="-128"/>
          <a:cs typeface="Adobe Hebrew" panose="02040503050201020203" pitchFamily="18" charset="-79"/>
        </a:defRPr>
      </a:lvl1pPr>
    </p:titleStyle>
    <p:bodyStyle>
      <a:lvl1pPr marL="234000" indent="-212400" algn="l" defTabSz="806052" rtl="0" eaLnBrk="1" latinLnBrk="0" hangingPunct="1">
        <a:lnSpc>
          <a:spcPts val="2000"/>
        </a:lnSpc>
        <a:spcBef>
          <a:spcPts val="400"/>
        </a:spcBef>
        <a:spcAft>
          <a:spcPts val="300"/>
        </a:spcAft>
        <a:buClrTx/>
        <a:buSzPct val="125000"/>
        <a:buFont typeface="Arial" panose="020B0604020202020204" pitchFamily="34" charset="0"/>
        <a:buChar char="•"/>
        <a:defRPr sz="16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29732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itchFamily="34" charset="0"/>
        <a:buChar char="–"/>
        <a:defRPr sz="13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944591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anose="020B0604020202020204" pitchFamily="34" charset="0"/>
        <a:buChar char="•"/>
        <a:defRPr sz="105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267851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itchFamily="34" charset="0"/>
        <a:buChar char="–"/>
        <a:defRPr sz="105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1582718" indent="-158400" algn="l" defTabSz="806052" rtl="0" eaLnBrk="1" latinLnBrk="0" hangingPunct="1">
        <a:lnSpc>
          <a:spcPts val="2000"/>
        </a:lnSpc>
        <a:spcBef>
          <a:spcPts val="400"/>
        </a:spcBef>
        <a:spcAft>
          <a:spcPts val="300"/>
        </a:spcAft>
        <a:buClrTx/>
        <a:buSzPct val="125000"/>
        <a:buFont typeface="Arial" panose="020B0604020202020204" pitchFamily="34" charset="0"/>
        <a:buChar char="•"/>
        <a:defRPr sz="10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216640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6pPr>
      <a:lvl7pPr marL="2619666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7pPr>
      <a:lvl8pPr marL="3022694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8pPr>
      <a:lvl9pPr marL="3425719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1pPr>
      <a:lvl2pPr marL="40302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2pPr>
      <a:lvl3pPr marL="806052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3pPr>
      <a:lvl4pPr marL="1209078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4pPr>
      <a:lvl5pPr marL="161210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5pPr>
      <a:lvl6pPr marL="2015123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6pPr>
      <a:lvl7pPr marL="2418157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7pPr>
      <a:lvl8pPr marL="2821180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8pPr>
      <a:lvl9pPr marL="322420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0" pos="5520" userDrawn="1">
          <p15:clr>
            <a:srgbClr val="F26B43"/>
          </p15:clr>
        </p15:guide>
        <p15:guide id="22" orient="horz" pos="3062" userDrawn="1">
          <p15:clr>
            <a:srgbClr val="F26B43"/>
          </p15:clr>
        </p15:guide>
        <p15:guide id="23" orient="horz" pos="232" userDrawn="1">
          <p15:clr>
            <a:srgbClr val="F26B43"/>
          </p15:clr>
        </p15:guide>
        <p15:guide id="26" pos="240" userDrawn="1">
          <p15:clr>
            <a:srgbClr val="F26B43"/>
          </p15:clr>
        </p15:guide>
        <p15:guide id="27" pos="757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10"/>
            </p:custDataLst>
            <p:extLst>
              <p:ext uri="{D42A27DB-BD31-4B8C-83A1-F6EECF244321}">
                <p14:modId xmlns:p14="http://schemas.microsoft.com/office/powerpoint/2010/main" val="381049750"/>
              </p:ext>
            </p:extLst>
          </p:nvPr>
        </p:nvGraphicFramePr>
        <p:xfrm>
          <a:off x="1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think-cell Slide" r:id="rId12" imgW="216" imgH="216" progId="TCLayout.ActiveDocument.1">
                  <p:embed/>
                </p:oleObj>
              </mc:Choice>
              <mc:Fallback>
                <p:oleObj name="think-cell Slide" r:id="rId12" imgW="216" imgH="216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>
            <a:extLst>
              <a:ext uri="{FF2B5EF4-FFF2-40B4-BE49-F238E27FC236}">
                <a16:creationId xmlns:a16="http://schemas.microsoft.com/office/drawing/2014/main" id="{B2999A80-A87B-4C57-8050-86B60043C63C}"/>
              </a:ext>
            </a:extLst>
          </p:cNvPr>
          <p:cNvSpPr/>
          <p:nvPr userDrawn="1">
            <p:custDataLst>
              <p:tags r:id="rId11"/>
            </p:custDataLst>
          </p:nvPr>
        </p:nvSpPr>
        <p:spPr>
          <a:xfrm>
            <a:off x="0" y="0"/>
            <a:ext cx="119063" cy="119063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fi-FI" sz="1800" b="1" i="0" baseline="0" dirty="0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8764" y="114577"/>
            <a:ext cx="8618537" cy="582104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pPr lvl="0"/>
            <a:r>
              <a:rPr lang="fi-FI" dirty="0"/>
              <a:t>Content </a:t>
            </a:r>
            <a:r>
              <a:rPr lang="fi-FI" dirty="0" err="1"/>
              <a:t>title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4465" y="4933765"/>
            <a:ext cx="578213" cy="144215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b="1" i="0">
                <a:solidFill>
                  <a:srgbClr val="919191"/>
                </a:solidFill>
                <a:latin typeface="Arial Bold"/>
              </a:defRPr>
            </a:lvl1pPr>
          </a:lstStyle>
          <a:p>
            <a:fld id="{0D558541-60C9-42A2-8392-FF12533A6B7A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31937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5" r:id="rId5"/>
    <p:sldLayoutId id="2147483716" r:id="rId6"/>
    <p:sldLayoutId id="2147483717" r:id="rId7"/>
  </p:sldLayoutIdLst>
  <p:hf hdr="0" ftr="0" dt="0"/>
  <p:txStyles>
    <p:titleStyle>
      <a:lvl1pPr algn="l" defTabSz="1300976" rtl="0" eaLnBrk="1" latinLnBrk="0" hangingPunct="1">
        <a:lnSpc>
          <a:spcPct val="80000"/>
        </a:lnSpc>
        <a:spcBef>
          <a:spcPct val="0"/>
        </a:spcBef>
        <a:buNone/>
        <a:defRPr lang="en-US" sz="1800" b="1" i="0" kern="1200" cap="none" spc="0" baseline="0">
          <a:solidFill>
            <a:schemeClr val="tx1"/>
          </a:solidFill>
          <a:latin typeface="+mn-lt"/>
          <a:ea typeface="Arial Black" charset="0"/>
          <a:cs typeface="Arial Black" charset="0"/>
        </a:defRPr>
      </a:lvl1pPr>
    </p:titleStyle>
    <p:bodyStyle>
      <a:lvl1pPr marL="0" indent="0" algn="l" defTabSz="1300976" rtl="0" eaLnBrk="1" latinLnBrk="0" hangingPunct="1">
        <a:lnSpc>
          <a:spcPct val="90000"/>
        </a:lnSpc>
        <a:spcBef>
          <a:spcPts val="600"/>
        </a:spcBef>
        <a:buFont typeface="Arial" charset="0"/>
        <a:buNone/>
        <a:defRPr sz="1600" b="1" i="0" kern="1200" cap="none" baseline="0">
          <a:solidFill>
            <a:schemeClr val="tx1"/>
          </a:solidFill>
          <a:latin typeface="+mn-lt"/>
          <a:ea typeface="Arial Black" charset="0"/>
          <a:cs typeface="Arial Black" charset="0"/>
        </a:defRPr>
      </a:lvl1pPr>
      <a:lvl2pPr marL="0" indent="0" algn="l" defTabSz="1300976" rtl="0" eaLnBrk="1" latinLnBrk="0" hangingPunct="1">
        <a:lnSpc>
          <a:spcPct val="90000"/>
        </a:lnSpc>
        <a:spcBef>
          <a:spcPts val="600"/>
        </a:spcBef>
        <a:buFont typeface="Arial" charset="0"/>
        <a:buNone/>
        <a:defRPr sz="1600" b="0" i="0" kern="1200" cap="none" baseline="0">
          <a:solidFill>
            <a:schemeClr val="tx1"/>
          </a:solidFill>
          <a:latin typeface="+mn-lt"/>
          <a:ea typeface="Arial Black" charset="0"/>
          <a:cs typeface="Arial Black" charset="0"/>
        </a:defRPr>
      </a:lvl2pPr>
      <a:lvl3pPr marL="144460" indent="-144460" algn="l" defTabSz="1300976" rtl="0" eaLnBrk="1" latinLnBrk="0" hangingPunct="1">
        <a:lnSpc>
          <a:spcPct val="90000"/>
        </a:lnSpc>
        <a:spcBef>
          <a:spcPts val="600"/>
        </a:spcBef>
        <a:buFont typeface="Arial" charset="0"/>
        <a:buChar char="•"/>
        <a:tabLst/>
        <a:defRPr sz="1600" b="0" i="0" kern="1200" cap="none" baseline="0">
          <a:solidFill>
            <a:schemeClr val="tx1"/>
          </a:solidFill>
          <a:latin typeface="+mn-lt"/>
          <a:ea typeface="Arial Black" charset="0"/>
          <a:cs typeface="Arial Black" charset="0"/>
        </a:defRPr>
      </a:lvl3pPr>
      <a:lvl4pPr marL="0" indent="0" algn="l" defTabSz="1300976" rtl="0" eaLnBrk="1" latinLnBrk="0" hangingPunct="1">
        <a:lnSpc>
          <a:spcPct val="90000"/>
        </a:lnSpc>
        <a:spcBef>
          <a:spcPts val="600"/>
        </a:spcBef>
        <a:buFont typeface="Arial" charset="0"/>
        <a:buNone/>
        <a:defRPr sz="1600" b="1" i="0" kern="1200" cap="none" baseline="0">
          <a:solidFill>
            <a:schemeClr val="tx2"/>
          </a:solidFill>
          <a:latin typeface="+mn-lt"/>
          <a:ea typeface="Arial Black" charset="0"/>
          <a:cs typeface="Arial Black" charset="0"/>
        </a:defRPr>
      </a:lvl4pPr>
      <a:lvl5pPr marL="0" indent="0" algn="l" defTabSz="1300976" rtl="0" eaLnBrk="1" latinLnBrk="0" hangingPunct="1">
        <a:lnSpc>
          <a:spcPct val="90000"/>
        </a:lnSpc>
        <a:spcBef>
          <a:spcPts val="600"/>
        </a:spcBef>
        <a:buFont typeface="Arial" charset="0"/>
        <a:buNone/>
        <a:defRPr sz="1600" b="0" i="0" kern="1200" cap="none" baseline="0">
          <a:solidFill>
            <a:schemeClr val="tx2"/>
          </a:solidFill>
          <a:latin typeface="+mn-lt"/>
          <a:ea typeface="Arial Black" charset="0"/>
          <a:cs typeface="Arial Black" charset="0"/>
        </a:defRPr>
      </a:lvl5pPr>
      <a:lvl6pPr marL="171446" indent="-136522" algn="l" defTabSz="1300976" rtl="0" eaLnBrk="1" latinLnBrk="0" hangingPunct="1">
        <a:lnSpc>
          <a:spcPct val="90000"/>
        </a:lnSpc>
        <a:spcBef>
          <a:spcPts val="600"/>
        </a:spcBef>
        <a:buFont typeface="Arial" charset="0"/>
        <a:buChar char="•"/>
        <a:tabLst/>
        <a:defRPr sz="1600" b="0" i="0" kern="1200" cap="none" baseline="0">
          <a:solidFill>
            <a:schemeClr val="tx2"/>
          </a:solidFill>
          <a:latin typeface="+mn-lt"/>
          <a:ea typeface="Arial Bold" charset="0"/>
          <a:cs typeface="Arial Bold" charset="0"/>
        </a:defRPr>
      </a:lvl6pPr>
      <a:lvl7pPr marL="0" indent="0" algn="l" defTabSz="1300976" rtl="0" eaLnBrk="1" latinLnBrk="0" hangingPunct="1">
        <a:lnSpc>
          <a:spcPct val="90000"/>
        </a:lnSpc>
        <a:spcBef>
          <a:spcPts val="600"/>
        </a:spcBef>
        <a:buFont typeface="Arial" charset="0"/>
        <a:buNone/>
        <a:defRPr sz="1400" b="1" i="0" kern="1200" cap="none" baseline="0">
          <a:solidFill>
            <a:schemeClr val="tx1"/>
          </a:solidFill>
          <a:latin typeface="+mn-lt"/>
          <a:ea typeface="Arial Bold" charset="0"/>
          <a:cs typeface="Arial Bold" charset="0"/>
        </a:defRPr>
      </a:lvl7pPr>
      <a:lvl8pPr marL="0" indent="0" algn="l" defTabSz="1300976" rtl="0" eaLnBrk="1" latinLnBrk="0" hangingPunct="1">
        <a:lnSpc>
          <a:spcPct val="90000"/>
        </a:lnSpc>
        <a:spcBef>
          <a:spcPts val="600"/>
        </a:spcBef>
        <a:buFont typeface="Arial" charset="0"/>
        <a:buNone/>
        <a:defRPr sz="1400" b="0" i="0" kern="1200" cap="none" baseline="0">
          <a:solidFill>
            <a:schemeClr val="tx1"/>
          </a:solidFill>
          <a:latin typeface="+mn-lt"/>
          <a:ea typeface="Arial Bold" charset="0"/>
          <a:cs typeface="Arial Bold" charset="0"/>
        </a:defRPr>
      </a:lvl8pPr>
      <a:lvl9pPr marL="144460" indent="-144460" algn="l" defTabSz="1300976" rtl="0" eaLnBrk="1" latinLnBrk="0" hangingPunct="1">
        <a:lnSpc>
          <a:spcPct val="90000"/>
        </a:lnSpc>
        <a:spcBef>
          <a:spcPts val="600"/>
        </a:spcBef>
        <a:buFont typeface="Arial" charset="0"/>
        <a:buChar char="•"/>
        <a:tabLst/>
        <a:defRPr sz="1400" b="0" i="0" kern="1200" cap="none" baseline="0">
          <a:solidFill>
            <a:schemeClr val="tx1"/>
          </a:solidFill>
          <a:latin typeface="+mn-lt"/>
          <a:ea typeface="Arial Black" charset="0"/>
          <a:cs typeface="Arial Black" charset="0"/>
        </a:defRPr>
      </a:lvl9pPr>
    </p:bodyStyle>
    <p:otherStyle>
      <a:defPPr>
        <a:defRPr lang="en-US"/>
      </a:defPPr>
      <a:lvl1pPr marL="0" algn="l" defTabSz="130097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50488" algn="l" defTabSz="130097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00976" algn="l" defTabSz="130097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51463" algn="l" defTabSz="130097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01952" algn="l" defTabSz="130097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52440" algn="l" defTabSz="130097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02927" algn="l" defTabSz="130097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53415" algn="l" defTabSz="130097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03903" algn="l" defTabSz="130097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96">
          <p15:clr>
            <a:srgbClr val="F26B43"/>
          </p15:clr>
        </p15:guide>
        <p15:guide id="2" pos="2880">
          <p15:clr>
            <a:srgbClr val="F26B43"/>
          </p15:clr>
        </p15:guide>
        <p15:guide id="3" pos="163">
          <p15:clr>
            <a:srgbClr val="F26B43"/>
          </p15:clr>
        </p15:guide>
        <p15:guide id="4" pos="5592">
          <p15:clr>
            <a:srgbClr val="F26B43"/>
          </p15:clr>
        </p15:guide>
        <p15:guide id="5" orient="horz" pos="852">
          <p15:clr>
            <a:srgbClr val="F26B43"/>
          </p15:clr>
        </p15:guide>
        <p15:guide id="7" orient="horz" pos="156">
          <p15:clr>
            <a:srgbClr val="F26B43"/>
          </p15:clr>
        </p15:guide>
        <p15:guide id="8" orient="horz" pos="2868">
          <p15:clr>
            <a:srgbClr val="F26B43"/>
          </p15:clr>
        </p15:guide>
        <p15:guide id="9" orient="horz" pos="1524">
          <p15:clr>
            <a:srgbClr val="F26B43"/>
          </p15:clr>
        </p15:guide>
        <p15:guide id="10" orient="horz" pos="308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63.emf"/><Relationship Id="rId4" Type="http://schemas.openxmlformats.org/officeDocument/2006/relationships/oleObject" Target="../embeddings/oleObject8.bin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64.emf"/><Relationship Id="rId4" Type="http://schemas.openxmlformats.org/officeDocument/2006/relationships/oleObject" Target="../embeddings/oleObject9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65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66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50FC3B40-AC30-46E2-BCAD-E388935D70C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/>
              <a:t>Teknologiateollisuuden talousnäkymät</a:t>
            </a:r>
            <a:endParaRPr lang="fi-FI" dirty="0"/>
          </a:p>
          <a:p>
            <a:r>
              <a:rPr lang="fi-FI" dirty="0"/>
              <a:t>4.2.2021</a:t>
            </a:r>
          </a:p>
          <a:p>
            <a:endParaRPr lang="fi-FI" dirty="0"/>
          </a:p>
          <a:p>
            <a:r>
              <a:rPr lang="fi-FI" dirty="0"/>
              <a:t>Pääekonomisti</a:t>
            </a:r>
          </a:p>
          <a:p>
            <a:r>
              <a:rPr lang="fi-FI" dirty="0"/>
              <a:t>Petteri Rautaporras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15E6AE94-550F-4A51-A044-3C71A83A33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</a:t>
            </a:fld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7AB86DA5-6B79-4508-BE0A-50E52FDDE2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0C29F-D373-4791-88C9-86C29F06AD83}" type="datetime1">
              <a:rPr lang="fi-FI" smtClean="0"/>
              <a:t>3.2.2021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BE36005-B164-4A53-BF16-046D6853FB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607371377"/>
      </p:ext>
    </p:extLst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BC206263-2FBC-4388-99DE-3677A24ED38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79512" y="280839"/>
            <a:ext cx="8136424" cy="648000"/>
          </a:xfrm>
        </p:spPr>
        <p:txBody>
          <a:bodyPr/>
          <a:lstStyle/>
          <a:p>
            <a:r>
              <a:rPr lang="fi-FI" dirty="0"/>
              <a:t>Heikko kysyntätilanne on alkanut viimein helpottaa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D61B8DCF-DCB3-4984-9C5C-D8DA542BF8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10</a:t>
            </a:fld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97910E6-DA0A-49E1-A6D8-6F020C4812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3.2.2021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C3CBCE9-EAA9-46B0-8BF1-BE36DC256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graphicFrame>
        <p:nvGraphicFramePr>
          <p:cNvPr id="10" name="Sisällön paikkamerkki 9">
            <a:extLst>
              <a:ext uri="{FF2B5EF4-FFF2-40B4-BE49-F238E27FC236}">
                <a16:creationId xmlns:a16="http://schemas.microsoft.com/office/drawing/2014/main" id="{18E8B046-CFAB-4548-870D-B60086FFDE2A}"/>
              </a:ext>
            </a:extLst>
          </p:cNvPr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534864142"/>
              </p:ext>
            </p:extLst>
          </p:nvPr>
        </p:nvGraphicFramePr>
        <p:xfrm>
          <a:off x="107504" y="1301562"/>
          <a:ext cx="8928992" cy="33434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3687ADC7-98F5-412F-B49B-43449BFC94B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334681" y="4659982"/>
            <a:ext cx="6269767" cy="483518"/>
          </a:xfrm>
        </p:spPr>
        <p:txBody>
          <a:bodyPr/>
          <a:lstStyle/>
          <a:p>
            <a:r>
              <a:rPr lang="fi-FI" dirty="0"/>
              <a:t>Lähde: Teknologiateollisuus ry:n koronapulssi –jäsenkyselyt</a:t>
            </a:r>
          </a:p>
          <a:p>
            <a:r>
              <a:rPr lang="fi-FI" dirty="0"/>
              <a:t>2.4.2020 n=581, 9.4.2020 n=584, 28.4.2020 n=640, 11.5.2020 n=584, 26.5.2020 n=550, 15.6.2020 n=529, 6.8.2020 n=428, 7.9.2020 n=579, 23.10.2020 n=496, 7.12.2020 n=532, 4.2.2021 n=523.</a:t>
            </a:r>
          </a:p>
          <a:p>
            <a:r>
              <a:rPr lang="fi-FI" dirty="0"/>
              <a:t>*) kysymystä ei esitetty 2.4 julkaistuissa tiedoissa.</a:t>
            </a:r>
          </a:p>
          <a:p>
            <a:endParaRPr lang="fi-FI" dirty="0"/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45D50DC8-ABBB-41E5-ADB8-3ED2DBB38EE2}"/>
              </a:ext>
            </a:extLst>
          </p:cNvPr>
          <p:cNvSpPr txBox="1"/>
          <p:nvPr/>
        </p:nvSpPr>
        <p:spPr>
          <a:xfrm>
            <a:off x="1792991" y="1062117"/>
            <a:ext cx="5904656" cy="395869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fi-FI" sz="1050" spc="-40" dirty="0">
                <a:solidFill>
                  <a:srgbClr val="000000"/>
                </a:solidFill>
              </a:rPr>
              <a:t>Minkä verran ks. Ongelma vaikeuttaa yrityksen toimintaa tällä hetkellä?</a:t>
            </a:r>
          </a:p>
          <a:p>
            <a:pPr algn="ctr"/>
            <a:r>
              <a:rPr lang="fi-FI" sz="1050" spc="-40" dirty="0">
                <a:solidFill>
                  <a:srgbClr val="000000"/>
                </a:solidFill>
              </a:rPr>
              <a:t>Niiden yritysten osuus, jotka vastasivat ongelman vaikeuttavan toimintaa erittäin paljon</a:t>
            </a:r>
          </a:p>
        </p:txBody>
      </p:sp>
      <p:sp>
        <p:nvSpPr>
          <p:cNvPr id="8" name="Ellipsi 7">
            <a:extLst>
              <a:ext uri="{FF2B5EF4-FFF2-40B4-BE49-F238E27FC236}">
                <a16:creationId xmlns:a16="http://schemas.microsoft.com/office/drawing/2014/main" id="{02E00BFF-A841-4B67-BE9F-54AD561049C9}"/>
              </a:ext>
            </a:extLst>
          </p:cNvPr>
          <p:cNvSpPr/>
          <p:nvPr/>
        </p:nvSpPr>
        <p:spPr bwMode="auto">
          <a:xfrm>
            <a:off x="3829407" y="2811656"/>
            <a:ext cx="5040560" cy="43204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32050897"/>
      </p:ext>
    </p:extLst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>
          <a:xfrm>
            <a:off x="252000" y="282150"/>
            <a:ext cx="7992000" cy="86397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fi-FI"/>
              <a:t>Teknologiateollisuuden yritysten saamat tarjouspyynnöt Suomessa* </a:t>
            </a:r>
            <a:endParaRPr lang="fi-FI" sz="1600" b="0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11</a:t>
            </a:fld>
            <a:endParaRPr lang="fi-FI">
              <a:solidFill>
                <a:srgbClr val="29282E"/>
              </a:solidFill>
            </a:endParaRP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>
                <a:solidFill>
                  <a:srgbClr val="29282E"/>
                </a:solidFill>
              </a:rPr>
              <a:pPr/>
              <a:t>3.2.2021</a:t>
            </a:fld>
            <a:endParaRPr lang="fi-FI">
              <a:solidFill>
                <a:srgbClr val="29282E"/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 dirty="0"/>
              <a:t>Lähde: Teknologiateollisuus ry:n tilauskantatiedustelu, </a:t>
            </a:r>
          </a:p>
          <a:p>
            <a:r>
              <a:rPr lang="fi-FI" dirty="0"/>
              <a:t>viimeisin kyselyajankohta tammikuu 2020. </a:t>
            </a:r>
          </a:p>
          <a:p>
            <a:endParaRPr lang="fi-FI" dirty="0"/>
          </a:p>
        </p:txBody>
      </p:sp>
      <p:graphicFrame>
        <p:nvGraphicFramePr>
          <p:cNvPr id="8" name="Sisällön paikkamerkki 7"/>
          <p:cNvGraphicFramePr>
            <a:graphicFrameLocks noGrp="1"/>
          </p:cNvGraphicFramePr>
          <p:nvPr>
            <p:ph sz="quarter" idx="17"/>
          </p:nvPr>
        </p:nvGraphicFramePr>
        <p:xfrm>
          <a:off x="381000" y="1081328"/>
          <a:ext cx="8391525" cy="3304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Suorakulmio 5"/>
          <p:cNvSpPr/>
          <p:nvPr/>
        </p:nvSpPr>
        <p:spPr>
          <a:xfrm>
            <a:off x="609192" y="4288357"/>
            <a:ext cx="822410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800" dirty="0"/>
              <a:t>*) ”Onko tarjouspyyntöjen määrässä viime viikkoina näkyvissä oleellista vähenemistä tai lisääntymistä, kun verrataan tilannetta noin kolme kuukautta sitten vallinneeseen tilanteeseen”. Saldoluku = niiden yritysten osuus, joissa tarjouspyyntöjen määrä on lisääntynyt – niiden yritysten määrä, joissa tarjouspyyntöjen määrä on vähentynyt. Negatiivinen saldoluku viittaa kysynnän heikentymiseen kolme kuukautta sitten vallinneeseen tilanteeseen nähden.</a:t>
            </a:r>
          </a:p>
        </p:txBody>
      </p:sp>
      <p:graphicFrame>
        <p:nvGraphicFramePr>
          <p:cNvPr id="10" name="Taulukko 9">
            <a:extLst>
              <a:ext uri="{FF2B5EF4-FFF2-40B4-BE49-F238E27FC236}">
                <a16:creationId xmlns:a16="http://schemas.microsoft.com/office/drawing/2014/main" id="{CD03F6E4-A1DB-4839-B471-E329EB65AB8B}"/>
              </a:ext>
            </a:extLst>
          </p:cNvPr>
          <p:cNvGraphicFramePr>
            <a:graphicFrameLocks noGrp="1"/>
          </p:cNvGraphicFramePr>
          <p:nvPr/>
        </p:nvGraphicFramePr>
        <p:xfrm>
          <a:off x="740375" y="2449415"/>
          <a:ext cx="7874991" cy="28050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5632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97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625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6255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6255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6255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6255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6255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6111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61110">
                  <a:extLst>
                    <a:ext uri="{9D8B030D-6E8A-4147-A177-3AD203B41FA5}">
                      <a16:colId xmlns:a16="http://schemas.microsoft.com/office/drawing/2014/main" val="3822871466"/>
                    </a:ext>
                  </a:extLst>
                </a:gridCol>
                <a:gridCol w="561110">
                  <a:extLst>
                    <a:ext uri="{9D8B030D-6E8A-4147-A177-3AD203B41FA5}">
                      <a16:colId xmlns:a16="http://schemas.microsoft.com/office/drawing/2014/main" val="727455605"/>
                    </a:ext>
                  </a:extLst>
                </a:gridCol>
                <a:gridCol w="561110">
                  <a:extLst>
                    <a:ext uri="{9D8B030D-6E8A-4147-A177-3AD203B41FA5}">
                      <a16:colId xmlns:a16="http://schemas.microsoft.com/office/drawing/2014/main" val="134493250"/>
                    </a:ext>
                  </a:extLst>
                </a:gridCol>
                <a:gridCol w="561110">
                  <a:extLst>
                    <a:ext uri="{9D8B030D-6E8A-4147-A177-3AD203B41FA5}">
                      <a16:colId xmlns:a16="http://schemas.microsoft.com/office/drawing/2014/main" val="1761203323"/>
                    </a:ext>
                  </a:extLst>
                </a:gridCol>
                <a:gridCol w="561110">
                  <a:extLst>
                    <a:ext uri="{9D8B030D-6E8A-4147-A177-3AD203B41FA5}">
                      <a16:colId xmlns:a16="http://schemas.microsoft.com/office/drawing/2014/main" val="2330874930"/>
                    </a:ext>
                  </a:extLst>
                </a:gridCol>
              </a:tblGrid>
              <a:tr h="280504"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2008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2009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2010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2011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2012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2013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2014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2015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2016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2019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2020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2021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55078131"/>
      </p:ext>
    </p:extLst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>
          <a:xfrm>
            <a:off x="252000" y="282150"/>
            <a:ext cx="8421552" cy="648000"/>
          </a:xfrm>
        </p:spPr>
        <p:txBody>
          <a:bodyPr/>
          <a:lstStyle/>
          <a:p>
            <a:r>
              <a:rPr lang="fi-FI" dirty="0"/>
              <a:t>Teknologiateollisuuden* uudet tilaukset Suomessa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79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CB6B90-8271-4E8F-82C1-E646FBB48A2E}" type="slidenum">
              <a:rPr kumimoji="0" lang="fi-FI" sz="700" b="0" i="0" u="none" strike="noStrike" kern="1200" cap="none" spc="0" normalizeH="0" baseline="0" noProof="0" smtClean="0">
                <a:ln>
                  <a:noFill/>
                </a:ln>
                <a:solidFill>
                  <a:srgbClr val="29282E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r" defTabSz="67987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fi-FI" sz="700" b="0" i="0" u="none" strike="noStrike" kern="1200" cap="none" spc="0" normalizeH="0" baseline="0" noProof="0" dirty="0">
              <a:ln>
                <a:noFill/>
              </a:ln>
              <a:solidFill>
                <a:srgbClr val="29282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79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0C97DB-DA9C-4CFA-B970-B8599B25F3E4}" type="datetime1">
              <a:rPr kumimoji="0" lang="fi-FI" sz="700" b="0" i="0" u="none" strike="noStrike" kern="1200" cap="none" spc="0" normalizeH="0" baseline="0" noProof="0" smtClean="0">
                <a:ln>
                  <a:noFill/>
                </a:ln>
                <a:solidFill>
                  <a:srgbClr val="29282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pPr marL="0" marR="0" lvl="0" indent="0" algn="l" defTabSz="67987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3.2.2021</a:t>
            </a:fld>
            <a:endParaRPr kumimoji="0" lang="fi-FI" sz="700" b="0" i="0" u="none" strike="noStrike" kern="1200" cap="none" spc="0" normalizeH="0" baseline="0" noProof="0" dirty="0">
              <a:ln>
                <a:noFill/>
              </a:ln>
              <a:solidFill>
                <a:srgbClr val="29282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679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700" b="0" i="0" u="none" strike="noStrike" kern="1200" cap="none" spc="0" normalizeH="0" baseline="0" noProof="0">
                <a:ln>
                  <a:noFill/>
                </a:ln>
                <a:solidFill>
                  <a:srgbClr val="29282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Teknologiateollisuus</a:t>
            </a:r>
            <a:endParaRPr kumimoji="0" lang="fi-FI" sz="700" b="0" i="0" u="none" strike="noStrike" kern="1200" cap="none" spc="0" normalizeH="0" baseline="0" noProof="0" dirty="0">
              <a:ln>
                <a:noFill/>
              </a:ln>
              <a:solidFill>
                <a:srgbClr val="29282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4634955" cy="165163"/>
          </a:xfrm>
        </p:spPr>
        <p:txBody>
          <a:bodyPr/>
          <a:lstStyle/>
          <a:p>
            <a:r>
              <a:rPr lang="fi-FI" dirty="0"/>
              <a:t>Lähde: Teknologiateollisuus ry:n tilauskantatiedustelun vastaajayritykset, </a:t>
            </a:r>
          </a:p>
          <a:p>
            <a:r>
              <a:rPr lang="fi-FI" dirty="0"/>
              <a:t>viimeisin tieto loka-joulukuu 2020. </a:t>
            </a:r>
          </a:p>
          <a:p>
            <a:endParaRPr lang="fi-FI" dirty="0"/>
          </a:p>
        </p:txBody>
      </p:sp>
      <p:graphicFrame>
        <p:nvGraphicFramePr>
          <p:cNvPr id="12" name="Object 5"/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876570197"/>
              </p:ext>
            </p:extLst>
          </p:nvPr>
        </p:nvGraphicFramePr>
        <p:xfrm>
          <a:off x="107504" y="1016526"/>
          <a:ext cx="8856983" cy="30456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1" name="Text Box 7"/>
          <p:cNvSpPr txBox="1">
            <a:spLocks noChangeArrowheads="1"/>
          </p:cNvSpPr>
          <p:nvPr/>
        </p:nvSpPr>
        <p:spPr bwMode="auto">
          <a:xfrm>
            <a:off x="943147" y="1125043"/>
            <a:ext cx="2375726" cy="245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3381" tIns="41690" rIns="83381" bIns="41690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5763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29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01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73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45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8270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50" b="0" i="0" u="none" strike="noStrike" kern="1200" cap="none" spc="0" normalizeH="0" baseline="0" noProof="0" dirty="0">
                <a:ln>
                  <a:noFill/>
                </a:ln>
                <a:solidFill>
                  <a:srgbClr val="29282E"/>
                </a:solidFill>
                <a:effectLst/>
                <a:uLnTx/>
                <a:uFillTx/>
                <a:latin typeface="Verdana"/>
                <a:ea typeface="ＭＳ Ｐゴシック" pitchFamily="34" charset="-128"/>
                <a:cs typeface="+mn-cs"/>
              </a:rPr>
              <a:t>Miljoonaa euroa, käyvin hinnoin </a:t>
            </a:r>
          </a:p>
        </p:txBody>
      </p:sp>
      <p:graphicFrame>
        <p:nvGraphicFramePr>
          <p:cNvPr id="25" name="Taulukko 24"/>
          <p:cNvGraphicFramePr>
            <a:graphicFrameLocks noGrp="1"/>
          </p:cNvGraphicFramePr>
          <p:nvPr/>
        </p:nvGraphicFramePr>
        <p:xfrm>
          <a:off x="3438453" y="3934949"/>
          <a:ext cx="3767898" cy="803820"/>
        </p:xfrm>
        <a:graphic>
          <a:graphicData uri="http://schemas.openxmlformats.org/drawingml/2006/table">
            <a:tbl>
              <a:tblPr/>
              <a:tblGrid>
                <a:gridCol w="8638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784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256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b="0" i="0" u="none" strike="noStrike" baseline="0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Muutos</a:t>
                      </a:r>
                      <a:r>
                        <a:rPr lang="en-GB" sz="900" b="0" i="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:</a:t>
                      </a: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IV/2020 / IV,2019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IV,2020 / III,2020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Vientiin</a:t>
                      </a:r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+11 %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+52 %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Kotimaahan</a:t>
                      </a:r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+63 %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+90 %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Yhteensä</a:t>
                      </a:r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+21 %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+60 %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6" name="Text Box 10"/>
          <p:cNvSpPr txBox="1">
            <a:spLocks noChangeArrowheads="1"/>
          </p:cNvSpPr>
          <p:nvPr/>
        </p:nvSpPr>
        <p:spPr bwMode="auto">
          <a:xfrm>
            <a:off x="7255083" y="3953871"/>
            <a:ext cx="152164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81239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900" b="0" i="0" u="none" strike="noStrike" kern="1200" cap="none" spc="0" normalizeH="0" baseline="0" noProof="0" dirty="0">
                <a:ln>
                  <a:noFill/>
                </a:ln>
                <a:solidFill>
                  <a:srgbClr val="29282E"/>
                </a:solidFill>
                <a:effectLst/>
                <a:uLnTx/>
                <a:uFillTx/>
                <a:latin typeface="Verdana"/>
                <a:ea typeface="Arial Unicode MS"/>
                <a:cs typeface="+mn-cs"/>
              </a:rPr>
              <a:t>*) Pl. metallien jalostus, pelialan ohjelmistoyritykset ja datakeskukset </a:t>
            </a:r>
          </a:p>
        </p:txBody>
      </p:sp>
      <p:graphicFrame>
        <p:nvGraphicFramePr>
          <p:cNvPr id="14" name="Taulukko 13">
            <a:extLst>
              <a:ext uri="{FF2B5EF4-FFF2-40B4-BE49-F238E27FC236}">
                <a16:creationId xmlns:a16="http://schemas.microsoft.com/office/drawing/2014/main" id="{8AD21D0F-9B6A-4E23-A81A-E23C9B1E89C1}"/>
              </a:ext>
            </a:extLst>
          </p:cNvPr>
          <p:cNvGraphicFramePr>
            <a:graphicFrameLocks noGrp="1"/>
          </p:cNvGraphicFramePr>
          <p:nvPr/>
        </p:nvGraphicFramePr>
        <p:xfrm>
          <a:off x="827584" y="3673367"/>
          <a:ext cx="6984780" cy="28050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5379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41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372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372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3723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3723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3723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3723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3586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35862">
                  <a:extLst>
                    <a:ext uri="{9D8B030D-6E8A-4147-A177-3AD203B41FA5}">
                      <a16:colId xmlns:a16="http://schemas.microsoft.com/office/drawing/2014/main" val="3822871466"/>
                    </a:ext>
                  </a:extLst>
                </a:gridCol>
                <a:gridCol w="535862">
                  <a:extLst>
                    <a:ext uri="{9D8B030D-6E8A-4147-A177-3AD203B41FA5}">
                      <a16:colId xmlns:a16="http://schemas.microsoft.com/office/drawing/2014/main" val="727455605"/>
                    </a:ext>
                  </a:extLst>
                </a:gridCol>
                <a:gridCol w="535862">
                  <a:extLst>
                    <a:ext uri="{9D8B030D-6E8A-4147-A177-3AD203B41FA5}">
                      <a16:colId xmlns:a16="http://schemas.microsoft.com/office/drawing/2014/main" val="134493250"/>
                    </a:ext>
                  </a:extLst>
                </a:gridCol>
                <a:gridCol w="535862">
                  <a:extLst>
                    <a:ext uri="{9D8B030D-6E8A-4147-A177-3AD203B41FA5}">
                      <a16:colId xmlns:a16="http://schemas.microsoft.com/office/drawing/2014/main" val="1761203323"/>
                    </a:ext>
                  </a:extLst>
                </a:gridCol>
              </a:tblGrid>
              <a:tr h="280504"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2008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2009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2010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2011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2012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2013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2014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2015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2016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2019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2020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61487886"/>
      </p:ext>
    </p:extLst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fi-FI" dirty="0"/>
              <a:t>Kone- ja metallituoteteollisuuden uudet tilaukset Suomessa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13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>
                <a:solidFill>
                  <a:srgbClr val="29282E"/>
                </a:solidFill>
              </a:rPr>
              <a:pPr/>
              <a:t>3.2.2021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>
                <a:solidFill>
                  <a:srgbClr val="29282E"/>
                </a:solidFill>
              </a:rPr>
              <a:t>Teknologiateollisuus</a:t>
            </a:r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4634955" cy="165163"/>
          </a:xfrm>
        </p:spPr>
        <p:txBody>
          <a:bodyPr/>
          <a:lstStyle/>
          <a:p>
            <a:r>
              <a:rPr lang="fi-FI" dirty="0"/>
              <a:t>Lähde: Teknologiateollisuus ry:n tilauskantatiedustelun vastaajayritykset, </a:t>
            </a:r>
          </a:p>
          <a:p>
            <a:r>
              <a:rPr lang="fi-FI" dirty="0"/>
              <a:t>viimeisin tieto loka-joulukuu 2020.</a:t>
            </a:r>
          </a:p>
        </p:txBody>
      </p:sp>
      <p:graphicFrame>
        <p:nvGraphicFramePr>
          <p:cNvPr id="12" name="Object 5"/>
          <p:cNvGraphicFramePr>
            <a:graphicFrameLocks noGrp="1" noChangeAspect="1"/>
          </p:cNvGraphicFramePr>
          <p:nvPr>
            <p:ph sz="quarter" idx="17"/>
          </p:nvPr>
        </p:nvGraphicFramePr>
        <p:xfrm>
          <a:off x="107504" y="1058780"/>
          <a:ext cx="8856984" cy="30033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1" name="Text Box 7"/>
          <p:cNvSpPr txBox="1">
            <a:spLocks noChangeArrowheads="1"/>
          </p:cNvSpPr>
          <p:nvPr/>
        </p:nvSpPr>
        <p:spPr bwMode="auto">
          <a:xfrm>
            <a:off x="943147" y="1158392"/>
            <a:ext cx="2375726" cy="245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3381" tIns="41690" rIns="83381" bIns="41690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5763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29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01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73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45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1050" dirty="0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Miljoonaa euroa, käyvin hinnoin </a:t>
            </a:r>
          </a:p>
        </p:txBody>
      </p:sp>
      <p:graphicFrame>
        <p:nvGraphicFramePr>
          <p:cNvPr id="25" name="Taulukko 24"/>
          <p:cNvGraphicFramePr>
            <a:graphicFrameLocks noGrp="1"/>
          </p:cNvGraphicFramePr>
          <p:nvPr/>
        </p:nvGraphicFramePr>
        <p:xfrm>
          <a:off x="3438453" y="3934949"/>
          <a:ext cx="3767898" cy="803820"/>
        </p:xfrm>
        <a:graphic>
          <a:graphicData uri="http://schemas.openxmlformats.org/drawingml/2006/table">
            <a:tbl>
              <a:tblPr/>
              <a:tblGrid>
                <a:gridCol w="8638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784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256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b="0" i="0" u="none" strike="noStrike" baseline="0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Muutos</a:t>
                      </a:r>
                      <a:r>
                        <a:rPr lang="en-GB" sz="900" b="0" i="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:</a:t>
                      </a: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IV,2020 / IV,2019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IV,2020 / III,2020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Vientiin</a:t>
                      </a:r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-17 %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+40 %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Kotimaahan</a:t>
                      </a:r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+156 %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+186 %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Yhteensä</a:t>
                      </a:r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+10 %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+71 %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1" name="Taulukko 10">
            <a:extLst>
              <a:ext uri="{FF2B5EF4-FFF2-40B4-BE49-F238E27FC236}">
                <a16:creationId xmlns:a16="http://schemas.microsoft.com/office/drawing/2014/main" id="{63BA5FEA-A2F1-42AB-B927-582E2EEDDADF}"/>
              </a:ext>
            </a:extLst>
          </p:cNvPr>
          <p:cNvGraphicFramePr>
            <a:graphicFrameLocks noGrp="1"/>
          </p:cNvGraphicFramePr>
          <p:nvPr/>
        </p:nvGraphicFramePr>
        <p:xfrm>
          <a:off x="827585" y="3654445"/>
          <a:ext cx="6840755" cy="28050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5268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28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261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261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261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2616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2616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2616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2481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24813">
                  <a:extLst>
                    <a:ext uri="{9D8B030D-6E8A-4147-A177-3AD203B41FA5}">
                      <a16:colId xmlns:a16="http://schemas.microsoft.com/office/drawing/2014/main" val="3822871466"/>
                    </a:ext>
                  </a:extLst>
                </a:gridCol>
                <a:gridCol w="524813">
                  <a:extLst>
                    <a:ext uri="{9D8B030D-6E8A-4147-A177-3AD203B41FA5}">
                      <a16:colId xmlns:a16="http://schemas.microsoft.com/office/drawing/2014/main" val="727455605"/>
                    </a:ext>
                  </a:extLst>
                </a:gridCol>
                <a:gridCol w="524813">
                  <a:extLst>
                    <a:ext uri="{9D8B030D-6E8A-4147-A177-3AD203B41FA5}">
                      <a16:colId xmlns:a16="http://schemas.microsoft.com/office/drawing/2014/main" val="134493250"/>
                    </a:ext>
                  </a:extLst>
                </a:gridCol>
                <a:gridCol w="524813">
                  <a:extLst>
                    <a:ext uri="{9D8B030D-6E8A-4147-A177-3AD203B41FA5}">
                      <a16:colId xmlns:a16="http://schemas.microsoft.com/office/drawing/2014/main" val="1761203323"/>
                    </a:ext>
                  </a:extLst>
                </a:gridCol>
              </a:tblGrid>
              <a:tr h="280504"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2008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2009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2010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2011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2012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2013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2014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2015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2016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2019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2020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80971455"/>
      </p:ext>
    </p:extLst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>
          <a:xfrm>
            <a:off x="252000" y="282150"/>
            <a:ext cx="7848392" cy="648000"/>
          </a:xfrm>
        </p:spPr>
        <p:txBody>
          <a:bodyPr/>
          <a:lstStyle/>
          <a:p>
            <a:r>
              <a:rPr lang="fi-FI" dirty="0"/>
              <a:t>Henkilöstömäärä jatkoi laskuaan vuoden 2020 viimeisellä neljänneksellä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14</a:t>
            </a:fld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3.2.2021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 dirty="0"/>
              <a:t>Lähde: Teknologiateollisuus ry:n henkilöstötiedustelu</a:t>
            </a:r>
          </a:p>
        </p:txBody>
      </p:sp>
      <p:graphicFrame>
        <p:nvGraphicFramePr>
          <p:cNvPr id="8" name="Sisällön paikkamerkki 7"/>
          <p:cNvGraphicFramePr>
            <a:graphicFrameLocks noGrp="1"/>
          </p:cNvGraphicFramePr>
          <p:nvPr>
            <p:ph idx="4294967295"/>
          </p:nvPr>
        </p:nvGraphicFramePr>
        <p:xfrm>
          <a:off x="252000" y="1131590"/>
          <a:ext cx="8496464" cy="34563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Puhekupla: Suorakulmio, kulmat pyöristettu 8">
            <a:extLst>
              <a:ext uri="{FF2B5EF4-FFF2-40B4-BE49-F238E27FC236}">
                <a16:creationId xmlns:a16="http://schemas.microsoft.com/office/drawing/2014/main" id="{59DBF88F-0FF9-4F88-9B8E-A4B508B5926A}"/>
              </a:ext>
            </a:extLst>
          </p:cNvPr>
          <p:cNvSpPr/>
          <p:nvPr/>
        </p:nvSpPr>
        <p:spPr bwMode="auto">
          <a:xfrm>
            <a:off x="6637719" y="1000079"/>
            <a:ext cx="2232248" cy="648000"/>
          </a:xfrm>
          <a:prstGeom prst="wedgeRoundRectCallout">
            <a:avLst>
              <a:gd name="adj1" fmla="val 26246"/>
              <a:gd name="adj2" fmla="val 179557"/>
              <a:gd name="adj3" fmla="val 16667"/>
            </a:avLst>
          </a:prstGeom>
          <a:solidFill>
            <a:schemeClr val="bg2">
              <a:lumMod val="85000"/>
            </a:schemeClr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fi-FI" sz="1050" dirty="0"/>
              <a:t>Henkilöstöstä noin 28 000 lomautusjärjestelyiden piirissä 31.12.2020</a:t>
            </a:r>
          </a:p>
        </p:txBody>
      </p:sp>
    </p:spTree>
    <p:extLst>
      <p:ext uri="{BB962C8B-B14F-4D97-AF65-F5344CB8AC3E}">
        <p14:creationId xmlns:p14="http://schemas.microsoft.com/office/powerpoint/2010/main" val="3926641037"/>
      </p:ext>
    </p:extLst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BC206263-2FBC-4388-99DE-3677A24ED38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Yritysten odotukset koko vuodelle 2021 ovat parantuneet, mutta vielä verraten niukasti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D61B8DCF-DCB3-4984-9C5C-D8DA542BF8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15</a:t>
            </a:fld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97910E6-DA0A-49E1-A6D8-6F020C4812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3.2.2021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C3CBCE9-EAA9-46B0-8BF1-BE36DC256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graphicFrame>
        <p:nvGraphicFramePr>
          <p:cNvPr id="10" name="Sisällön paikkamerkki 9">
            <a:extLst>
              <a:ext uri="{FF2B5EF4-FFF2-40B4-BE49-F238E27FC236}">
                <a16:creationId xmlns:a16="http://schemas.microsoft.com/office/drawing/2014/main" id="{18E8B046-CFAB-4548-870D-B60086FFDE2A}"/>
              </a:ext>
            </a:extLst>
          </p:cNvPr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3843062671"/>
              </p:ext>
            </p:extLst>
          </p:nvPr>
        </p:nvGraphicFramePr>
        <p:xfrm>
          <a:off x="381000" y="1103313"/>
          <a:ext cx="8391525" cy="3541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3687ADC7-98F5-412F-B49B-43449BFC94B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3533462" cy="292448"/>
          </a:xfrm>
        </p:spPr>
        <p:txBody>
          <a:bodyPr/>
          <a:lstStyle/>
          <a:p>
            <a:r>
              <a:rPr lang="fi-FI" dirty="0"/>
              <a:t>Lähde: Teknologiateollisuus ry:n koronapulssi –jäsenkyselyt</a:t>
            </a:r>
          </a:p>
          <a:p>
            <a:r>
              <a:rPr lang="fi-FI" dirty="0"/>
              <a:t>23.10.2020 n=496, 7.12.2020 n=532.</a:t>
            </a:r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03A6E3B0-5FBD-4EC6-893B-FFB382725403}"/>
              </a:ext>
            </a:extLst>
          </p:cNvPr>
          <p:cNvSpPr txBox="1"/>
          <p:nvPr/>
        </p:nvSpPr>
        <p:spPr>
          <a:xfrm>
            <a:off x="899592" y="1020291"/>
            <a:ext cx="7560840" cy="234286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050" spc="-40" dirty="0"/>
              <a:t>Miten arvioitte yrityksenne liikevaihdon kehittyvän vuonna 2021 verrattuna vuoteen 2020? Osuus yrityksistä, %</a:t>
            </a:r>
          </a:p>
        </p:txBody>
      </p:sp>
    </p:spTree>
    <p:extLst>
      <p:ext uri="{BB962C8B-B14F-4D97-AF65-F5344CB8AC3E}">
        <p14:creationId xmlns:p14="http://schemas.microsoft.com/office/powerpoint/2010/main" val="1533151879"/>
      </p:ext>
    </p:extLst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B1EEA068-123C-4013-B1BB-62E35EE52D7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Yhteenveto teknologiateollisuuden tilanteesta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1D8F70A0-36D3-4221-BBF8-ACBFA7903F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16</a:t>
            </a:fld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7E1D219-EF19-43BE-A264-915D60C239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3.2.2021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4DFD2AD-AFC5-4975-8D04-12C391F42D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438E4283-469C-4E61-9967-BB1E108BD8A6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376237" y="886427"/>
            <a:ext cx="8391525" cy="3740000"/>
          </a:xfrm>
        </p:spPr>
        <p:txBody>
          <a:bodyPr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300" dirty="0"/>
              <a:t>Teknologiateollisuudessa torjuntavoitto ensimmäisenä koronavuotena.</a:t>
            </a:r>
          </a:p>
          <a:p>
            <a:pPr marL="757082" lvl="1" indent="-285750">
              <a:buFont typeface="Arial" panose="020B0604020202020204" pitchFamily="34" charset="0"/>
              <a:buChar char="•"/>
            </a:pPr>
            <a:r>
              <a:rPr lang="fi-FI" sz="1000" dirty="0"/>
              <a:t>Menetyksiltä ei silti vältytty, ja tilanne oli erittäin vaikea lukuisissa yrityksissä vuoden aikana.</a:t>
            </a:r>
          </a:p>
          <a:p>
            <a:pPr marL="757082" lvl="1" indent="-285750">
              <a:buFont typeface="Arial" panose="020B0604020202020204" pitchFamily="34" charset="0"/>
              <a:buChar char="•"/>
            </a:pPr>
            <a:r>
              <a:rPr lang="fi-FI" sz="1000" dirty="0"/>
              <a:t>Polarisaatio yritysten välillä jatkuu. Edelleen on suuri joukko yrityksillä joilla, tilauksia tuli aiempaa vähemmän.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300" dirty="0"/>
              <a:t>Uudet tilaukset kasvoivat selvästi vuoden viimeisellä neljänneksellä.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300" dirty="0"/>
              <a:t>Myös yritysten arvioit nykytilasta ja lähiajan näkymistä ovat kirkastuneet selvästi.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300" dirty="0"/>
              <a:t>Koko vuotta 2021 koskevat arviot ovat myös piristyneet, mutta edelleen suuri joukko yrityksiä näkee tilanteen pitkässä juoksussa vaikeana.</a:t>
            </a:r>
            <a:endParaRPr lang="fi-FI" sz="1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300" dirty="0"/>
              <a:t>Koronan toisen aallon vaikutus ollut toistaiseksi verraten maltillinen teollisuuteen meillä ja maailmalla.</a:t>
            </a:r>
          </a:p>
          <a:p>
            <a:pPr marL="757082" lvl="1" indent="-285750">
              <a:buFont typeface="Arial" panose="020B0604020202020204" pitchFamily="34" charset="0"/>
              <a:buChar char="•"/>
            </a:pPr>
            <a:r>
              <a:rPr lang="fi-FI" sz="1000" dirty="0">
                <a:sym typeface="Wingdings" panose="05000000000000000000" pitchFamily="2" charset="2"/>
              </a:rPr>
              <a:t>Riskit eivät ole kuitenkaan poistuneet mihinkään, eikä merkittäviäkään häiriöitä voi poissulkea ennen epidemian talttumista.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300" dirty="0"/>
              <a:t>Yritysten väliset erot jatkuvat suurina, vaikka keskimäärin tilanne on helpottanut selvästi.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1DC11B62-82CC-4782-8C0B-21C0007614F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70922604"/>
      </p:ext>
    </p:extLst>
  </p:cSld>
  <p:clrMapOvr>
    <a:masterClrMapping/>
  </p:clrMapOvr>
  <p:transition spd="med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40907C84-4663-4DC6-B126-256840B8741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Jaakko </a:t>
            </a:r>
            <a:r>
              <a:rPr lang="fi-FI" dirty="0" err="1"/>
              <a:t>Hirvola</a:t>
            </a:r>
            <a:endParaRPr lang="fi-FI" dirty="0"/>
          </a:p>
          <a:p>
            <a:endParaRPr lang="fi-FI" dirty="0"/>
          </a:p>
          <a:p>
            <a:r>
              <a:rPr lang="fi-FI" dirty="0"/>
              <a:t>Pysytään kyydissä, satsataan kasvuun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7A68CCB8-33EA-41B5-9F9A-507D87401A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17</a:t>
            </a:fld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52243FC3-653F-4D19-92B4-86E65DACB7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0C29F-D373-4791-88C9-86C29F06AD83}" type="datetime1">
              <a:rPr lang="fi-FI" smtClean="0"/>
              <a:t>3.2.2021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5844D15-59B2-4253-AD9D-BEE0FD80FA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29075840"/>
      </p:ext>
    </p:extLst>
  </p:cSld>
  <p:clrMapOvr>
    <a:masterClrMapping/>
  </p:clrMapOvr>
  <p:transition spd="med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E434BD08-68AA-49E7-8874-B33FEC00025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72800" y="1924882"/>
            <a:ext cx="7459640" cy="1165268"/>
          </a:xfrm>
        </p:spPr>
        <p:txBody>
          <a:bodyPr/>
          <a:lstStyle/>
          <a:p>
            <a:r>
              <a:rPr lang="fi-FI" dirty="0"/>
              <a:t>Minna Helle</a:t>
            </a:r>
          </a:p>
          <a:p>
            <a:endParaRPr lang="fi-FI" dirty="0"/>
          </a:p>
          <a:p>
            <a:r>
              <a:rPr lang="fi-FI" dirty="0"/>
              <a:t>Paikallinen sopiminen on työllisyyskysymys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D7FD3004-FE47-41B4-B817-B53AA59232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18</a:t>
            </a:fld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9E324D26-59C9-445F-8422-F2172BB50E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A29F8-3631-43D8-937B-CB2D984A1FF3}" type="datetime1">
              <a:rPr lang="fi-FI" smtClean="0"/>
              <a:t>3.2.2021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CCFF203-F081-4404-A1F5-4EA550BBE5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28374377"/>
      </p:ext>
    </p:extLst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25165083-82DB-4E44-8B62-0436D46FE3C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31646" y="339502"/>
            <a:ext cx="7368745" cy="4388545"/>
          </a:xfrm>
        </p:spPr>
        <p:txBody>
          <a:bodyPr/>
          <a:lstStyle/>
          <a:p>
            <a:r>
              <a:rPr lang="fi-FI" dirty="0"/>
              <a:t>Taloudet ovat osoittaneet huomattavaa </a:t>
            </a:r>
            <a:r>
              <a:rPr lang="fi-FI" dirty="0" err="1"/>
              <a:t>resilienssiä</a:t>
            </a:r>
            <a:r>
              <a:rPr lang="fi-FI" dirty="0"/>
              <a:t> koronan toisen aallon kurimuksessa</a:t>
            </a:r>
          </a:p>
          <a:p>
            <a:endParaRPr lang="fi-FI" dirty="0"/>
          </a:p>
          <a:p>
            <a:pPr marL="353700" indent="-342900">
              <a:buFont typeface="Arial" panose="020B0604020202020204" pitchFamily="34" charset="0"/>
              <a:buChar char="•"/>
            </a:pPr>
            <a:r>
              <a:rPr lang="fi-FI" sz="1800" dirty="0"/>
              <a:t>Koronan toisen aallon vaikutukset teollisuuteen olleet meillä ja maailmalla huomattavasti pelättyä vähäisemmät</a:t>
            </a:r>
          </a:p>
          <a:p>
            <a:pPr marL="657765" lvl="1" indent="-342900">
              <a:buFont typeface="Arial" panose="020B0604020202020204" pitchFamily="34" charset="0"/>
              <a:buChar char="•"/>
            </a:pPr>
            <a:r>
              <a:rPr lang="fi-FI" sz="1400" dirty="0">
                <a:solidFill>
                  <a:schemeClr val="bg1"/>
                </a:solidFill>
              </a:rPr>
              <a:t>Riskit ovat kuitenkin edelleen olemassa</a:t>
            </a:r>
          </a:p>
          <a:p>
            <a:pPr marL="657765" lvl="1" indent="-342900">
              <a:buFont typeface="Arial" panose="020B0604020202020204" pitchFamily="34" charset="0"/>
              <a:buChar char="•"/>
            </a:pPr>
            <a:endParaRPr lang="fi-FI" sz="1400" dirty="0">
              <a:solidFill>
                <a:schemeClr val="bg1"/>
              </a:solidFill>
            </a:endParaRPr>
          </a:p>
          <a:p>
            <a:pPr marL="353700" indent="-342900">
              <a:buFont typeface="Arial" panose="020B0604020202020204" pitchFamily="34" charset="0"/>
              <a:buChar char="•"/>
            </a:pPr>
            <a:r>
              <a:rPr lang="fi-FI" sz="1800" dirty="0"/>
              <a:t>Näkymä pandemian selättämisestä on piristänyt tilauksia ja tunnelmia teollisuudessa</a:t>
            </a:r>
          </a:p>
          <a:p>
            <a:pPr marL="657765" lvl="1" indent="-342900">
              <a:buFont typeface="Arial" panose="020B0604020202020204" pitchFamily="34" charset="0"/>
              <a:buChar char="•"/>
            </a:pPr>
            <a:r>
              <a:rPr lang="fi-FI" sz="1400" dirty="0">
                <a:solidFill>
                  <a:schemeClr val="bg1"/>
                </a:solidFill>
              </a:rPr>
              <a:t>Epäselvyydet rokotusaikatauluissa ja virusmutaatiot pitävät kuitenkin yllä epävarmuutta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829D7C96-6092-444C-B8F9-982503A61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2</a:t>
            </a:fld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52F7CDC9-FE49-461B-8232-A859BAC787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A29F8-3631-43D8-937B-CB2D984A1FF3}" type="datetime1">
              <a:rPr lang="fi-FI" smtClean="0"/>
              <a:t>3.2.2021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CA72096-0DE0-44E3-9830-9DCC211505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272776827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1EA16522-6D7C-4EC7-AF1E-1A8A6FD7091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7504" y="23434"/>
            <a:ext cx="8202913" cy="903272"/>
          </a:xfrm>
        </p:spPr>
        <p:txBody>
          <a:bodyPr/>
          <a:lstStyle/>
          <a:p>
            <a:pPr marL="10800"/>
            <a:r>
              <a:rPr lang="fi-FI" sz="2400" dirty="0"/>
              <a:t>Euroopan taloudessa nollakasvua tai pientä supistumista vuodenvaiheessa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FADE0556-1A8B-4E29-A14B-AD5682B3E7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3</a:t>
            </a:fld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4EE05AB-047C-4A5A-B3B0-A239B502E6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3.2.2021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561BEF1-334D-435F-972D-18DA62231D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E5D8414E-05B2-45E8-B1A5-433C94DBAC8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4401919" cy="292448"/>
          </a:xfrm>
        </p:spPr>
        <p:txBody>
          <a:bodyPr/>
          <a:lstStyle/>
          <a:p>
            <a:r>
              <a:rPr lang="fi-FI" dirty="0"/>
              <a:t>Lähde: IHS Markit, Eurostat</a:t>
            </a:r>
          </a:p>
          <a:p>
            <a:r>
              <a:rPr lang="fi-FI" dirty="0"/>
              <a:t>Viimeisin tieto tammikuu 2021</a:t>
            </a:r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363381DA-856B-4FE0-88EC-1D58A808626C}"/>
              </a:ext>
            </a:extLst>
          </p:cNvPr>
          <p:cNvSpPr txBox="1"/>
          <p:nvPr/>
        </p:nvSpPr>
        <p:spPr>
          <a:xfrm>
            <a:off x="818880" y="801786"/>
            <a:ext cx="7026277" cy="440496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fi-FI" spc="-40" dirty="0"/>
              <a:t>Euroalueen teollisuuden ja palveluiden ostopäällikköindeksi</a:t>
            </a:r>
          </a:p>
          <a:p>
            <a:pPr algn="ctr"/>
            <a:r>
              <a:rPr lang="fi-FI" sz="1050" dirty="0"/>
              <a:t>50 = ei muutosta edellisestä kuukaudesta. Yli 50 = kasvua, alle 50 = talous supistuu</a:t>
            </a:r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58679CF2-5FFA-4479-8381-24ADAA3A21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8843" y="1238168"/>
            <a:ext cx="5912689" cy="3493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875025"/>
      </p:ext>
    </p:extLst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03BBF1FD-9DE0-41D6-BE9F-50764DBBC1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4</a:t>
            </a:fld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3173C5A0-0E27-4167-9C0B-B2000126CA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3.2.2021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B74EA60-A953-4FE4-853C-7A9957BAC7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3733E520-6A08-4E9C-973B-B665E50E185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 dirty="0"/>
              <a:t>Lähde: Eurostat, </a:t>
            </a:r>
            <a:r>
              <a:rPr lang="fi-FI" dirty="0" err="1"/>
              <a:t>Macrobond</a:t>
            </a:r>
            <a:endParaRPr lang="fi-FI" dirty="0"/>
          </a:p>
        </p:txBody>
      </p:sp>
      <p:graphicFrame>
        <p:nvGraphicFramePr>
          <p:cNvPr id="9" name="Sisällön paikkamerkki 8">
            <a:extLst>
              <a:ext uri="{FF2B5EF4-FFF2-40B4-BE49-F238E27FC236}">
                <a16:creationId xmlns:a16="http://schemas.microsoft.com/office/drawing/2014/main" id="{77D08159-59A8-4D26-8835-EADDC01FB2C4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2768646819"/>
              </p:ext>
            </p:extLst>
          </p:nvPr>
        </p:nvGraphicFramePr>
        <p:xfrm>
          <a:off x="383718" y="1103313"/>
          <a:ext cx="8386088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5" name="Macrobond document" r:id="rId4" imgW="13193184" imgH="5572640" progId="Mbnd.mbnd">
                  <p:embed/>
                </p:oleObj>
              </mc:Choice>
              <mc:Fallback>
                <p:oleObj name="Macrobond document" r:id="rId4" imgW="13193184" imgH="5572640" progId="Mbnd.mbnd">
                  <p:embed/>
                  <p:pic>
                    <p:nvPicPr>
                      <p:cNvPr id="9" name="Sisällön paikkamerkki 8">
                        <a:extLst>
                          <a:ext uri="{FF2B5EF4-FFF2-40B4-BE49-F238E27FC236}">
                            <a16:creationId xmlns:a16="http://schemas.microsoft.com/office/drawing/2014/main" id="{77D08159-59A8-4D26-8835-EADDC01FB2C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83718" y="1103313"/>
                        <a:ext cx="8386088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kstiruutu 5">
            <a:extLst>
              <a:ext uri="{FF2B5EF4-FFF2-40B4-BE49-F238E27FC236}">
                <a16:creationId xmlns:a16="http://schemas.microsoft.com/office/drawing/2014/main" id="{ACB64D57-2C65-4115-B822-B4E241BFDD56}"/>
              </a:ext>
            </a:extLst>
          </p:cNvPr>
          <p:cNvSpPr txBox="1"/>
          <p:nvPr/>
        </p:nvSpPr>
        <p:spPr>
          <a:xfrm>
            <a:off x="781007" y="940812"/>
            <a:ext cx="4525392" cy="24198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050" spc="-40" dirty="0"/>
              <a:t>Teollisuustuotannon volyymi-indeksi </a:t>
            </a:r>
          </a:p>
        </p:txBody>
      </p:sp>
      <p:sp>
        <p:nvSpPr>
          <p:cNvPr id="10" name="Tekstin paikkamerkki 9">
            <a:extLst>
              <a:ext uri="{FF2B5EF4-FFF2-40B4-BE49-F238E27FC236}">
                <a16:creationId xmlns:a16="http://schemas.microsoft.com/office/drawing/2014/main" id="{791C78E0-00E0-43A3-BD0C-8AECB56CA32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Teollisuustuotanto jatkanut toipumistaan maailmalla</a:t>
            </a:r>
          </a:p>
        </p:txBody>
      </p:sp>
    </p:spTree>
    <p:extLst>
      <p:ext uri="{BB962C8B-B14F-4D97-AF65-F5344CB8AC3E}">
        <p14:creationId xmlns:p14="http://schemas.microsoft.com/office/powerpoint/2010/main" val="3588709971"/>
      </p:ext>
    </p:extLst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4BB0440D-C81A-46A2-A992-15D38EB5099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21589" y="483518"/>
            <a:ext cx="6977283" cy="1165268"/>
          </a:xfrm>
        </p:spPr>
        <p:txBody>
          <a:bodyPr/>
          <a:lstStyle/>
          <a:p>
            <a:r>
              <a:rPr lang="fi-FI" dirty="0"/>
              <a:t>Tilanne ja näkymät suomalaisessa teknologiateollisuudessa ovat piristyneet selvästi, ainakin toistaiseksi</a:t>
            </a:r>
          </a:p>
          <a:p>
            <a:endParaRPr lang="fi-FI" dirty="0"/>
          </a:p>
          <a:p>
            <a:pPr marL="353700" indent="-342900">
              <a:buFont typeface="Arial" panose="020B0604020202020204" pitchFamily="34" charset="0"/>
              <a:buChar char="•"/>
            </a:pPr>
            <a:r>
              <a:rPr lang="fi-FI" sz="2000" dirty="0"/>
              <a:t>Uusissa tilauksissa selvää kasvua Q4/2020</a:t>
            </a:r>
          </a:p>
          <a:p>
            <a:pPr marL="353700" indent="-342900">
              <a:buFont typeface="Arial" panose="020B0604020202020204" pitchFamily="34" charset="0"/>
              <a:buChar char="•"/>
            </a:pPr>
            <a:endParaRPr lang="fi-FI" sz="2000" dirty="0"/>
          </a:p>
          <a:p>
            <a:pPr marL="353700" indent="-342900">
              <a:buFont typeface="Arial" panose="020B0604020202020204" pitchFamily="34" charset="0"/>
              <a:buChar char="•"/>
            </a:pPr>
            <a:r>
              <a:rPr lang="fi-FI" sz="2000" dirty="0"/>
              <a:t>Piristynyt tilanne koskee kaikkia toimialoja ja kaikenkokoisia yrityksiä</a:t>
            </a:r>
          </a:p>
          <a:p>
            <a:pPr marL="353700" indent="-342900">
              <a:buFont typeface="Arial" panose="020B0604020202020204" pitchFamily="34" charset="0"/>
              <a:buChar char="•"/>
            </a:pPr>
            <a:endParaRPr lang="fi-FI" sz="2000" dirty="0"/>
          </a:p>
          <a:p>
            <a:pPr marL="353700" indent="-342900">
              <a:buFont typeface="Arial" panose="020B0604020202020204" pitchFamily="34" charset="0"/>
              <a:buChar char="•"/>
            </a:pPr>
            <a:r>
              <a:rPr lang="fi-FI" sz="2000" dirty="0"/>
              <a:t>Yritysten välillä on kuitenkin edelleen suuria eroja. Suurella joukolla yrityksiä tilaukset jatkoivat edelleen laskuaan.</a:t>
            </a:r>
          </a:p>
          <a:p>
            <a:endParaRPr lang="fi-FI" dirty="0"/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9FB9D53A-29BA-4917-A69D-C33A4A7289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5</a:t>
            </a:fld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22D1770-AB6E-4312-B195-7F88B9AFA1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50D0A-99B9-48FE-8B08-047EE10ADBDA}" type="datetime1">
              <a:rPr lang="fi-FI" smtClean="0"/>
              <a:t>3.2.2021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8AADB30-7758-4072-A27D-92205D0172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573167509"/>
      </p:ext>
    </p:extLst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Koronakriisi vaikuttanut Suomessakin rajusti tavaravientiin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6</a:t>
            </a:fld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3.2.2021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/>
              <a:t>Lähde: Tulli, </a:t>
            </a:r>
            <a:r>
              <a:rPr lang="fi-FI" err="1"/>
              <a:t>Macrobond</a:t>
            </a:r>
            <a:endParaRPr lang="fi-FI"/>
          </a:p>
        </p:txBody>
      </p:sp>
      <p:graphicFrame>
        <p:nvGraphicFramePr>
          <p:cNvPr id="6" name="Objekti 5">
            <a:extLst>
              <a:ext uri="{FF2B5EF4-FFF2-40B4-BE49-F238E27FC236}">
                <a16:creationId xmlns:a16="http://schemas.microsoft.com/office/drawing/2014/main" id="{9B48671E-2E56-4727-B509-A9FA651C54D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4520103"/>
              </p:ext>
            </p:extLst>
          </p:nvPr>
        </p:nvGraphicFramePr>
        <p:xfrm>
          <a:off x="388504" y="1071580"/>
          <a:ext cx="8388000" cy="35430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9" name="Macrobond document" r:id="rId4" imgW="13193184" imgH="5572640" progId="Mbnd.mbnd">
                  <p:embed/>
                </p:oleObj>
              </mc:Choice>
              <mc:Fallback>
                <p:oleObj name="Macrobond document" r:id="rId4" imgW="13193184" imgH="5572640" progId="Mbnd.mbnd">
                  <p:embed/>
                  <p:pic>
                    <p:nvPicPr>
                      <p:cNvPr id="6" name="Objekti 5">
                        <a:extLst>
                          <a:ext uri="{FF2B5EF4-FFF2-40B4-BE49-F238E27FC236}">
                            <a16:creationId xmlns:a16="http://schemas.microsoft.com/office/drawing/2014/main" id="{9B48671E-2E56-4727-B509-A9FA651C54D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88504" y="1071580"/>
                        <a:ext cx="8388000" cy="354305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404522"/>
      </p:ext>
    </p:extLst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/>
              <a:t>Teollisuustuotannon määrä Suomessa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7</a:t>
            </a:fld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3.2.2021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4462630" cy="165163"/>
          </a:xfrm>
        </p:spPr>
        <p:txBody>
          <a:bodyPr/>
          <a:lstStyle/>
          <a:p>
            <a:r>
              <a:rPr lang="fi-FI"/>
              <a:t>*) Pl. tietotekniikka-ala ja suunnittelu- ja konsultointiala</a:t>
            </a:r>
          </a:p>
          <a:p>
            <a:r>
              <a:rPr lang="fi-FI"/>
              <a:t>Kausipuhdistetut teollisuustuotannon volyymi-indeksit</a:t>
            </a:r>
          </a:p>
          <a:p>
            <a:r>
              <a:rPr lang="fi-FI"/>
              <a:t>Lähde: </a:t>
            </a:r>
            <a:r>
              <a:rPr lang="fi-FI" err="1"/>
              <a:t>Macrobond</a:t>
            </a:r>
            <a:r>
              <a:rPr lang="fi-FI"/>
              <a:t>, Tilastokeskus</a:t>
            </a:r>
          </a:p>
          <a:p>
            <a:endParaRPr lang="fi-FI"/>
          </a:p>
        </p:txBody>
      </p:sp>
      <p:graphicFrame>
        <p:nvGraphicFramePr>
          <p:cNvPr id="18" name="Sisällön paikkamerkki 17">
            <a:extLst>
              <a:ext uri="{FF2B5EF4-FFF2-40B4-BE49-F238E27FC236}">
                <a16:creationId xmlns:a16="http://schemas.microsoft.com/office/drawing/2014/main" id="{5C0EBE92-AFAE-40A8-9E3C-F54339200160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3811876523"/>
              </p:ext>
            </p:extLst>
          </p:nvPr>
        </p:nvGraphicFramePr>
        <p:xfrm>
          <a:off x="383718" y="1103313"/>
          <a:ext cx="8386088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3" name="Macrobond document" r:id="rId3" imgW="13193184" imgH="5572640" progId="Mbnd.mbnd">
                  <p:embed/>
                </p:oleObj>
              </mc:Choice>
              <mc:Fallback>
                <p:oleObj name="Macrobond document" r:id="rId3" imgW="13193184" imgH="5572640" progId="Mbnd.mbnd">
                  <p:embed/>
                  <p:pic>
                    <p:nvPicPr>
                      <p:cNvPr id="18" name="Sisällön paikkamerkki 17">
                        <a:extLst>
                          <a:ext uri="{FF2B5EF4-FFF2-40B4-BE49-F238E27FC236}">
                            <a16:creationId xmlns:a16="http://schemas.microsoft.com/office/drawing/2014/main" id="{5C0EBE92-AFAE-40A8-9E3C-F5433920016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3718" y="1103313"/>
                        <a:ext cx="8386088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4392101"/>
      </p:ext>
    </p:extLst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/>
              <a:t>Teollisuuden ja teknologiateollisuuden liikevaihto Suomessa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8</a:t>
            </a:fld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3.2.2021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4116547" cy="165163"/>
          </a:xfrm>
        </p:spPr>
        <p:txBody>
          <a:bodyPr/>
          <a:lstStyle/>
          <a:p>
            <a:r>
              <a:rPr lang="fi-FI"/>
              <a:t>Kausipuhdistetut teollisuuden ja palveluiden liikevaihtokuvaajat</a:t>
            </a:r>
          </a:p>
          <a:p>
            <a:r>
              <a:rPr lang="fi-FI"/>
              <a:t>Lähde: </a:t>
            </a:r>
            <a:r>
              <a:rPr lang="fi-FI" err="1"/>
              <a:t>Macrobond</a:t>
            </a:r>
            <a:r>
              <a:rPr lang="fi-FI"/>
              <a:t>, Tilastokeskus</a:t>
            </a:r>
          </a:p>
          <a:p>
            <a:endParaRPr lang="fi-FI"/>
          </a:p>
        </p:txBody>
      </p:sp>
      <p:graphicFrame>
        <p:nvGraphicFramePr>
          <p:cNvPr id="9" name="Sisällön paikkamerkki 8"/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1283877674"/>
              </p:ext>
            </p:extLst>
          </p:nvPr>
        </p:nvGraphicFramePr>
        <p:xfrm>
          <a:off x="383718" y="1103313"/>
          <a:ext cx="8386088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7" name="Macrobond document" r:id="rId3" imgW="13193184" imgH="5572640" progId="Mbnd.mbnd">
                  <p:embed/>
                </p:oleObj>
              </mc:Choice>
              <mc:Fallback>
                <p:oleObj name="Macrobond document" r:id="rId3" imgW="13193184" imgH="5572640" progId="Mbnd.mbnd">
                  <p:embed/>
                  <p:pic>
                    <p:nvPicPr>
                      <p:cNvPr id="9" name="Sisällön paikkamerkki 8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3718" y="1103313"/>
                        <a:ext cx="8386088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14849149"/>
      </p:ext>
    </p:extLst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76FE28C0-EFDC-4114-8945-A88DDBB3C88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52000" y="282150"/>
            <a:ext cx="8136424" cy="648000"/>
          </a:xfrm>
        </p:spPr>
        <p:txBody>
          <a:bodyPr/>
          <a:lstStyle/>
          <a:p>
            <a:r>
              <a:rPr lang="fi-FI" dirty="0"/>
              <a:t>Yritysten arvioiden mukaan vaikeudet alkavat ainakin toistaiseksi olla pääsääntöisesti takanapäin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5C90953A-AAE9-4280-9AB4-C59041B868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9</a:t>
            </a:fld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8118502-4A65-4CD0-AAF3-310F7D0DA1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3.2.2021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72A1B6F-6730-4658-A754-C112D841F9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A883D252-21AB-4D23-B6AF-A5FD50D0483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 dirty="0"/>
              <a:t>Lähde: Teknologiateollisuus ry:n koronapulssi –jäsenkysely</a:t>
            </a:r>
          </a:p>
          <a:p>
            <a:r>
              <a:rPr lang="fi-FI" dirty="0"/>
              <a:t>23.10.2020 n=496, 7.12.2020 n=532.</a:t>
            </a:r>
          </a:p>
        </p:txBody>
      </p:sp>
      <p:graphicFrame>
        <p:nvGraphicFramePr>
          <p:cNvPr id="8" name="Sisällön paikkamerkki 9">
            <a:extLst>
              <a:ext uri="{FF2B5EF4-FFF2-40B4-BE49-F238E27FC236}">
                <a16:creationId xmlns:a16="http://schemas.microsoft.com/office/drawing/2014/main" id="{D197F15D-450E-4FB4-8981-8146E495A50E}"/>
              </a:ext>
            </a:extLst>
          </p:cNvPr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1597043967"/>
              </p:ext>
            </p:extLst>
          </p:nvPr>
        </p:nvGraphicFramePr>
        <p:xfrm>
          <a:off x="381000" y="1103313"/>
          <a:ext cx="8391525" cy="3541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4" name="Tekstiruutu 13">
            <a:extLst>
              <a:ext uri="{FF2B5EF4-FFF2-40B4-BE49-F238E27FC236}">
                <a16:creationId xmlns:a16="http://schemas.microsoft.com/office/drawing/2014/main" id="{65054603-5EDB-48DD-ABBD-118DA9B3A626}"/>
              </a:ext>
            </a:extLst>
          </p:cNvPr>
          <p:cNvSpPr txBox="1"/>
          <p:nvPr/>
        </p:nvSpPr>
        <p:spPr>
          <a:xfrm>
            <a:off x="899592" y="1020291"/>
            <a:ext cx="3096344" cy="24198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050" spc="-40" dirty="0"/>
              <a:t>Osuus yrityksistä, %</a:t>
            </a:r>
          </a:p>
        </p:txBody>
      </p:sp>
    </p:spTree>
    <p:extLst>
      <p:ext uri="{BB962C8B-B14F-4D97-AF65-F5344CB8AC3E}">
        <p14:creationId xmlns:p14="http://schemas.microsoft.com/office/powerpoint/2010/main" val="1038765052"/>
      </p:ext>
    </p:extLst>
  </p:cSld>
  <p:clrMapOvr>
    <a:masterClrMapping/>
  </p:clrMapOvr>
  <p:transition spd="med"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Ajq246uRr.fpeXiHoBEHg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oFlGw2M3j2W7GeiIxL7VA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GAxy0IjQV2fjaelmglsHA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tpBvpGTuPPj72SKRj4DHg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tpBvpGTuPPj72SKRj4DHg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jOk4z5ZsIcPyJlOGtPIfg"/>
</p:tagLst>
</file>

<file path=ppt/theme/theme1.xml><?xml version="1.0" encoding="utf-8"?>
<a:theme xmlns:a="http://schemas.openxmlformats.org/drawingml/2006/main" name="Teknologiateollisuus_masterdia">
  <a:themeElements>
    <a:clrScheme name="Teknologiateollisuus">
      <a:dk1>
        <a:srgbClr val="29282E"/>
      </a:dk1>
      <a:lt1>
        <a:srgbClr val="FFFFFF"/>
      </a:lt1>
      <a:dk2>
        <a:srgbClr val="29282E"/>
      </a:dk2>
      <a:lt2>
        <a:srgbClr val="FFFFFF"/>
      </a:lt2>
      <a:accent1>
        <a:srgbClr val="0070C0"/>
      </a:accent1>
      <a:accent2>
        <a:srgbClr val="FF00B8"/>
      </a:accent2>
      <a:accent3>
        <a:srgbClr val="85E869"/>
      </a:accent3>
      <a:accent4>
        <a:srgbClr val="FF805C"/>
      </a:accent4>
      <a:accent5>
        <a:srgbClr val="8A0FA6"/>
      </a:accent5>
      <a:accent6>
        <a:srgbClr val="FFFF00"/>
      </a:accent6>
      <a:hlink>
        <a:srgbClr val="0ACFCF"/>
      </a:hlink>
      <a:folHlink>
        <a:srgbClr val="0ACFCF"/>
      </a:folHlink>
    </a:clrScheme>
    <a:fontScheme name="Teknologiateollisuu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</a:ln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/>
        </a:defPPr>
      </a:lstStyle>
    </a:spDef>
    <a:lnDef>
      <a:spPr>
        <a:ln w="190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36000" tIns="36000" rIns="36000" bIns="36000" rtlCol="0">
        <a:spAutoFit/>
      </a:bodyPr>
      <a:lstStyle>
        <a:defPPr>
          <a:defRPr spc="-4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ekno_FI_2016" id="{20EA1341-EE32-433B-BC03-FE23A0136C67}" vid="{91854BC2-7349-49C3-92B6-AE41D831ABA0}"/>
    </a:ext>
  </a:extLst>
</a:theme>
</file>

<file path=ppt/theme/theme2.xml><?xml version="1.0" encoding="utf-8"?>
<a:theme xmlns:a="http://schemas.openxmlformats.org/drawingml/2006/main" name="1_Accenture aug2016">
  <a:themeElements>
    <a:clrScheme name="Custom 8">
      <a:dk1>
        <a:srgbClr val="000000"/>
      </a:dk1>
      <a:lt1>
        <a:srgbClr val="FFFFFF"/>
      </a:lt1>
      <a:dk2>
        <a:srgbClr val="919191"/>
      </a:dk2>
      <a:lt2>
        <a:srgbClr val="FF0000"/>
      </a:lt2>
      <a:accent1>
        <a:srgbClr val="FF9128"/>
      </a:accent1>
      <a:accent2>
        <a:srgbClr val="FE3C0F"/>
      </a:accent2>
      <a:accent3>
        <a:srgbClr val="FF0000"/>
      </a:accent3>
      <a:accent4>
        <a:srgbClr val="BC001D"/>
      </a:accent4>
      <a:accent5>
        <a:srgbClr val="920026"/>
      </a:accent5>
      <a:accent6>
        <a:srgbClr val="710011"/>
      </a:accent6>
      <a:hlink>
        <a:srgbClr val="FF0000"/>
      </a:hlink>
      <a:folHlink>
        <a:srgbClr val="710011"/>
      </a:folHlink>
    </a:clrScheme>
    <a:fontScheme name="Arial Black-Arial">
      <a:majorFont>
        <a:latin typeface="Arial Black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>
            <a:lumMod val="60000"/>
            <a:lumOff val="40000"/>
          </a:schemeClr>
        </a:solidFill>
        <a:ln>
          <a:noFill/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1400" dirty="0" smtClean="0">
            <a:solidFill>
              <a:schemeClr val="tx1"/>
            </a:solidFill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txDef>
      <a:spPr/>
      <a:bodyPr vert="horz" wrap="square" lIns="0" tIns="0" rIns="0" bIns="0" rtlCol="0">
        <a:noAutofit/>
      </a:bodyPr>
      <a:lstStyle>
        <a:defPPr>
          <a:defRPr sz="1200" dirty="0" err="1"/>
        </a:defPPr>
      </a:lstStyle>
    </a:txDef>
  </a:objectDefaults>
  <a:extraClrSchemeLst/>
  <a:extLst>
    <a:ext uri="{05A4C25C-085E-4340-85A3-A5531E510DB2}">
      <thm15:themeFamily xmlns:thm15="http://schemas.microsoft.com/office/thememl/2012/main" name="200305 Strategic BD approach for Nordics MU - FOR DISCUSSION - v2  -  Read-Only" id="{AA9A4D4A-1FF2-4B35-AF13-9182F4DAE34F}" vid="{51B938EA-64D2-4EA8-B1E9-1C8E57B71BC1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f4015653-d442-4718-8e0e-140bab151380">
      <UserInfo>
        <DisplayName>Forsman Daniel</DisplayName>
        <AccountId>38</AccountId>
        <AccountType/>
      </UserInfo>
    </SharedWithUser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B54E2ACC82FC5948B3BC53EE2688E412" ma:contentTypeVersion="11" ma:contentTypeDescription="Luo uusi asiakirja." ma:contentTypeScope="" ma:versionID="5fda56d5065e715db5d1a84803b3c218">
  <xsd:schema xmlns:xsd="http://www.w3.org/2001/XMLSchema" xmlns:xs="http://www.w3.org/2001/XMLSchema" xmlns:p="http://schemas.microsoft.com/office/2006/metadata/properties" xmlns:ns3="18888a3a-9613-4736-b8cf-f212d38d32e5" xmlns:ns4="f4015653-d442-4718-8e0e-140bab151380" targetNamespace="http://schemas.microsoft.com/office/2006/metadata/properties" ma:root="true" ma:fieldsID="03e223eeee9631e49b4eb743440104a7" ns3:_="" ns4:_="">
    <xsd:import namespace="18888a3a-9613-4736-b8cf-f212d38d32e5"/>
    <xsd:import namespace="f4015653-d442-4718-8e0e-140bab151380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AutoTags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8888a3a-9613-4736-b8cf-f212d38d32e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1" nillable="true" ma:displayName="Location" ma:internalName="MediaServiceLocation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4015653-d442-4718-8e0e-140bab151380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Jakamisvihjeen hajautus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43AC004-C085-4D53-BC3A-BFB6D15CF169}">
  <ds:schemaRefs>
    <ds:schemaRef ds:uri="http://schemas.microsoft.com/office/2006/metadata/properties"/>
    <ds:schemaRef ds:uri="http://schemas.microsoft.com/office/infopath/2007/PartnerControls"/>
    <ds:schemaRef ds:uri="f4015653-d442-4718-8e0e-140bab151380"/>
  </ds:schemaRefs>
</ds:datastoreItem>
</file>

<file path=customXml/itemProps2.xml><?xml version="1.0" encoding="utf-8"?>
<ds:datastoreItem xmlns:ds="http://schemas.openxmlformats.org/officeDocument/2006/customXml" ds:itemID="{0159B844-F195-4D26-97DD-6E2B728D2A0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EA2ECDA-83CE-4AD3-BC65-9F6821763B3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8888a3a-9613-4736-b8cf-f212d38d32e5"/>
    <ds:schemaRef ds:uri="f4015653-d442-4718-8e0e-140bab15138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5589</TotalTime>
  <Words>840</Words>
  <Application>Microsoft Office PowerPoint</Application>
  <PresentationFormat>Näytössä katseltava esitys (16:9)</PresentationFormat>
  <Paragraphs>214</Paragraphs>
  <Slides>18</Slides>
  <Notes>7</Notes>
  <HiddenSlides>0</HiddenSlides>
  <MMClips>0</MMClips>
  <ScaleCrop>false</ScaleCrop>
  <HeadingPairs>
    <vt:vector size="8" baseType="variant">
      <vt:variant>
        <vt:lpstr>Käytetyt fontit</vt:lpstr>
      </vt:variant>
      <vt:variant>
        <vt:i4>4</vt:i4>
      </vt:variant>
      <vt:variant>
        <vt:lpstr>Teema</vt:lpstr>
      </vt:variant>
      <vt:variant>
        <vt:i4>2</vt:i4>
      </vt:variant>
      <vt:variant>
        <vt:lpstr>Upotetut OLE-palvelimet</vt:lpstr>
      </vt:variant>
      <vt:variant>
        <vt:i4>2</vt:i4>
      </vt:variant>
      <vt:variant>
        <vt:lpstr>Dian otsikot</vt:lpstr>
      </vt:variant>
      <vt:variant>
        <vt:i4>18</vt:i4>
      </vt:variant>
    </vt:vector>
  </HeadingPairs>
  <TitlesOfParts>
    <vt:vector size="26" baseType="lpstr">
      <vt:lpstr>Arial</vt:lpstr>
      <vt:lpstr>Arial Black</vt:lpstr>
      <vt:lpstr>Arial Bold</vt:lpstr>
      <vt:lpstr>Verdana</vt:lpstr>
      <vt:lpstr>Teknologiateollisuus_masterdia</vt:lpstr>
      <vt:lpstr>1_Accenture aug2016</vt:lpstr>
      <vt:lpstr>think-cell Slide</vt:lpstr>
      <vt:lpstr>Macrobond document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</vt:vector>
  </TitlesOfParts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Rautaporras Petteri</dc:creator>
  <cp:keywords>Teknologiateollisuus_FI</cp:keywords>
  <cp:lastModifiedBy>Kaijomaa Helvi</cp:lastModifiedBy>
  <cp:revision>81</cp:revision>
  <cp:lastPrinted>2020-08-06T06:12:28Z</cp:lastPrinted>
  <dcterms:created xsi:type="dcterms:W3CDTF">2019-10-17T09:08:24Z</dcterms:created>
  <dcterms:modified xsi:type="dcterms:W3CDTF">2021-02-03T10:15:11Z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vkameleonVerID">
    <vt:lpwstr>482.21.02.003</vt:lpwstr>
  </property>
  <property fmtid="{D5CDD505-2E9C-101B-9397-08002B2CF9AE}" pid="3" name="dvSaved">
    <vt:lpwstr>1</vt:lpwstr>
  </property>
  <property fmtid="{D5CDD505-2E9C-101B-9397-08002B2CF9AE}" pid="4" name="dvLanguage">
    <vt:lpwstr>1035</vt:lpwstr>
  </property>
  <property fmtid="{D5CDD505-2E9C-101B-9397-08002B2CF9AE}" pid="5" name="dvTemplate">
    <vt:lpwstr>Tekno_fi.potx</vt:lpwstr>
  </property>
  <property fmtid="{D5CDD505-2E9C-101B-9397-08002B2CF9AE}" pid="6" name="dvDefinition">
    <vt:lpwstr>23 (dd_default.xml)</vt:lpwstr>
  </property>
  <property fmtid="{D5CDD505-2E9C-101B-9397-08002B2CF9AE}" pid="7" name="dvDefinitionID">
    <vt:lpwstr>23</vt:lpwstr>
  </property>
  <property fmtid="{D5CDD505-2E9C-101B-9397-08002B2CF9AE}" pid="8" name="dvContentFile">
    <vt:lpwstr>dd_default.xml</vt:lpwstr>
  </property>
  <property fmtid="{D5CDD505-2E9C-101B-9397-08002B2CF9AE}" pid="9" name="dvGlobalVerID">
    <vt:lpwstr>482.90.02.003</vt:lpwstr>
  </property>
  <property fmtid="{D5CDD505-2E9C-101B-9397-08002B2CF9AE}" pid="10" name="dvDefinitionVersion">
    <vt:lpwstr>2.1 / 22.1.2015</vt:lpwstr>
  </property>
  <property fmtid="{D5CDD505-2E9C-101B-9397-08002B2CF9AE}" pid="11" name="filename">
    <vt:lpwstr>false</vt:lpwstr>
  </property>
  <property fmtid="{D5CDD505-2E9C-101B-9397-08002B2CF9AE}" pid="12" name="filenameandpath">
    <vt:lpwstr>false</vt:lpwstr>
  </property>
  <property fmtid="{D5CDD505-2E9C-101B-9397-08002B2CF9AE}" pid="13" name="dvPagenumberExist">
    <vt:lpwstr>1</vt:lpwstr>
  </property>
  <property fmtid="{D5CDD505-2E9C-101B-9397-08002B2CF9AE}" pid="14" name="dvAuthorExist">
    <vt:lpwstr>1</vt:lpwstr>
  </property>
  <property fmtid="{D5CDD505-2E9C-101B-9397-08002B2CF9AE}" pid="15" name="dvDateExist">
    <vt:lpwstr>-1</vt:lpwstr>
  </property>
  <property fmtid="{D5CDD505-2E9C-101B-9397-08002B2CF9AE}" pid="16" name="dvCategory">
    <vt:lpwstr>4</vt:lpwstr>
  </property>
  <property fmtid="{D5CDD505-2E9C-101B-9397-08002B2CF9AE}" pid="17" name="dvCategory_2">
    <vt:lpwstr>0</vt:lpwstr>
  </property>
  <property fmtid="{D5CDD505-2E9C-101B-9397-08002B2CF9AE}" pid="18" name="dvSavepath">
    <vt:lpwstr/>
  </property>
  <property fmtid="{D5CDD505-2E9C-101B-9397-08002B2CF9AE}" pid="19" name="dvUsed">
    <vt:lpwstr>1</vt:lpwstr>
  </property>
  <property fmtid="{D5CDD505-2E9C-101B-9397-08002B2CF9AE}" pid="20" name="dvCompany">
    <vt:lpwstr/>
  </property>
  <property fmtid="{D5CDD505-2E9C-101B-9397-08002B2CF9AE}" pid="21" name="dvSite">
    <vt:lpwstr/>
  </property>
  <property fmtid="{D5CDD505-2E9C-101B-9397-08002B2CF9AE}" pid="22" name="dvNumbering">
    <vt:lpwstr>0</vt:lpwstr>
  </property>
  <property fmtid="{D5CDD505-2E9C-101B-9397-08002B2CF9AE}" pid="23" name="dvDUname">
    <vt:lpwstr>Nora Elers</vt:lpwstr>
  </property>
  <property fmtid="{D5CDD505-2E9C-101B-9397-08002B2CF9AE}" pid="24" name="dvDUdepartment">
    <vt:lpwstr/>
  </property>
  <property fmtid="{D5CDD505-2E9C-101B-9397-08002B2CF9AE}" pid="25" name="dvLogoExist">
    <vt:lpwstr>0</vt:lpwstr>
  </property>
  <property fmtid="{D5CDD505-2E9C-101B-9397-08002B2CF9AE}" pid="26" name="dvCurrentlogo">
    <vt:lpwstr/>
  </property>
  <property fmtid="{D5CDD505-2E9C-101B-9397-08002B2CF9AE}" pid="27" name="ContentTypeId">
    <vt:lpwstr>0x010100B54E2ACC82FC5948B3BC53EE2688E412</vt:lpwstr>
  </property>
  <property fmtid="{D5CDD505-2E9C-101B-9397-08002B2CF9AE}" pid="28" name="TyoryhmanNimi">
    <vt:lpwstr>Talous ja tilastot</vt:lpwstr>
  </property>
</Properties>
</file>