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25"/>
  </p:notesMasterIdLst>
  <p:handoutMasterIdLst>
    <p:handoutMasterId r:id="rId26"/>
  </p:handoutMasterIdLst>
  <p:sldIdLst>
    <p:sldId id="267" r:id="rId4"/>
    <p:sldId id="256" r:id="rId5"/>
    <p:sldId id="266" r:id="rId6"/>
    <p:sldId id="261" r:id="rId7"/>
    <p:sldId id="262" r:id="rId8"/>
    <p:sldId id="259" r:id="rId9"/>
    <p:sldId id="260" r:id="rId10"/>
    <p:sldId id="263" r:id="rId11"/>
    <p:sldId id="265" r:id="rId12"/>
    <p:sldId id="258" r:id="rId13"/>
    <p:sldId id="264" r:id="rId14"/>
    <p:sldId id="257" r:id="rId15"/>
    <p:sldId id="268" r:id="rId16"/>
    <p:sldId id="269" r:id="rId17"/>
    <p:sldId id="279" r:id="rId18"/>
    <p:sldId id="280" r:id="rId19"/>
    <p:sldId id="281" r:id="rId20"/>
    <p:sldId id="282" r:id="rId21"/>
    <p:sldId id="283" r:id="rId22"/>
    <p:sldId id="284" r:id="rId23"/>
    <p:sldId id="276" r:id="rId24"/>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68" autoAdjust="0"/>
  </p:normalViewPr>
  <p:slideViewPr>
    <p:cSldViewPr snapToGrid="0">
      <p:cViewPr varScale="1">
        <p:scale>
          <a:sx n="107" d="100"/>
          <a:sy n="107" d="100"/>
        </p:scale>
        <p:origin x="750" y="102"/>
      </p:cViewPr>
      <p:guideLst/>
    </p:cSldViewPr>
  </p:slideViewPr>
  <p:notesTextViewPr>
    <p:cViewPr>
      <p:scale>
        <a:sx n="1" d="1"/>
        <a:sy n="1" d="1"/>
      </p:scale>
      <p:origin x="0" y="0"/>
    </p:cViewPr>
  </p:notesTextViewPr>
  <p:sorterViewPr>
    <p:cViewPr varScale="1">
      <p:scale>
        <a:sx n="100" d="100"/>
        <a:sy n="100" d="100"/>
      </p:scale>
      <p:origin x="0" y="-66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susanna\Documents\Tutkimus\Strategian_mittarit\Strategian_mittarit_kuvio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barChart>
        <c:barDir val="col"/>
        <c:grouping val="stacked"/>
        <c:varyColors val="0"/>
        <c:ser>
          <c:idx val="2"/>
          <c:order val="0"/>
          <c:tx>
            <c:strRef>
              <c:f>Taul1!$B$1</c:f>
              <c:strCache>
                <c:ptCount val="1"/>
                <c:pt idx="0">
                  <c:v>Teknologia-, metsä- ja kemianteollisuuden palveluvienti Suomesta (ml. peliteollisuus)</c:v>
                </c:pt>
              </c:strCache>
            </c:strRef>
          </c:tx>
          <c:invertIfNegative val="0"/>
          <c:cat>
            <c:numRef>
              <c:f>Taul1!$A$2:$A$6</c:f>
              <c:numCache>
                <c:formatCode>General</c:formatCode>
                <c:ptCount val="5"/>
                <c:pt idx="0">
                  <c:v>2011</c:v>
                </c:pt>
                <c:pt idx="1">
                  <c:v>2012</c:v>
                </c:pt>
                <c:pt idx="2">
                  <c:v>2013</c:v>
                </c:pt>
                <c:pt idx="3">
                  <c:v>2014</c:v>
                </c:pt>
                <c:pt idx="4">
                  <c:v>2015</c:v>
                </c:pt>
              </c:numCache>
            </c:numRef>
          </c:cat>
          <c:val>
            <c:numRef>
              <c:f>Taul1!$B$2:$B$6</c:f>
              <c:numCache>
                <c:formatCode>General</c:formatCode>
                <c:ptCount val="5"/>
                <c:pt idx="0">
                  <c:v>12.917</c:v>
                </c:pt>
                <c:pt idx="1">
                  <c:v>12.484999999999999</c:v>
                </c:pt>
                <c:pt idx="2">
                  <c:v>12.426</c:v>
                </c:pt>
                <c:pt idx="3">
                  <c:v>12.510999999999999</c:v>
                </c:pt>
                <c:pt idx="4">
                  <c:v>13.553000000000001</c:v>
                </c:pt>
              </c:numCache>
            </c:numRef>
          </c:val>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invertIfNegative val="0"/>
          <c:cat>
            <c:numRef>
              <c:f>Taul1!$A$2:$A$6</c:f>
              <c:numCache>
                <c:formatCode>General</c:formatCode>
                <c:ptCount val="5"/>
                <c:pt idx="0">
                  <c:v>2011</c:v>
                </c:pt>
                <c:pt idx="1">
                  <c:v>2012</c:v>
                </c:pt>
                <c:pt idx="2">
                  <c:v>2013</c:v>
                </c:pt>
                <c:pt idx="3">
                  <c:v>2014</c:v>
                </c:pt>
                <c:pt idx="4">
                  <c:v>2015</c:v>
                </c:pt>
              </c:numCache>
            </c:numRef>
          </c:cat>
          <c:val>
            <c:numRef>
              <c:f>Taul1!$C$2:$C$6</c:f>
              <c:numCache>
                <c:formatCode>General</c:formatCode>
                <c:ptCount val="5"/>
                <c:pt idx="0">
                  <c:v>8.5210000000000008</c:v>
                </c:pt>
                <c:pt idx="1">
                  <c:v>9.8350000000000009</c:v>
                </c:pt>
                <c:pt idx="2">
                  <c:v>9.77</c:v>
                </c:pt>
                <c:pt idx="3">
                  <c:v>8.6240000000000006</c:v>
                </c:pt>
                <c:pt idx="4">
                  <c:v>8.9600000000000009</c:v>
                </c:pt>
              </c:numCache>
            </c:numRef>
          </c:val>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gapWidth val="150"/>
        <c:overlap val="100"/>
        <c:axId val="410355848"/>
        <c:axId val="410356240"/>
      </c:barChart>
      <c:catAx>
        <c:axId val="410355848"/>
        <c:scaling>
          <c:orientation val="minMax"/>
        </c:scaling>
        <c:delete val="0"/>
        <c:axPos val="b"/>
        <c:majorGridlines>
          <c:spPr>
            <a:ln>
              <a:solidFill>
                <a:srgbClr val="000000"/>
              </a:solidFill>
              <a:prstDash val="dash"/>
            </a:ln>
          </c:spPr>
        </c:majorGridlines>
        <c:numFmt formatCode="General" sourceLinked="0"/>
        <c:majorTickMark val="out"/>
        <c:minorTickMark val="none"/>
        <c:tickLblPos val="nextTo"/>
        <c:txPr>
          <a:bodyPr/>
          <a:lstStyle/>
          <a:p>
            <a:pPr>
              <a:defRPr sz="1050" b="0" i="0" baseline="0">
                <a:solidFill>
                  <a:srgbClr val="000000"/>
                </a:solidFill>
                <a:latin typeface="Verdana" panose="020B0604030504040204" pitchFamily="34" charset="0"/>
              </a:defRPr>
            </a:pPr>
            <a:endParaRPr lang="fi-FI"/>
          </a:p>
        </c:txPr>
        <c:crossAx val="410356240"/>
        <c:crosses val="autoZero"/>
        <c:auto val="1"/>
        <c:lblAlgn val="ctr"/>
        <c:lblOffset val="100"/>
        <c:noMultiLvlLbl val="0"/>
      </c:catAx>
      <c:valAx>
        <c:axId val="410356240"/>
        <c:scaling>
          <c:orientation val="minMax"/>
          <c:min val="0"/>
        </c:scaling>
        <c:delete val="0"/>
        <c:axPos val="l"/>
        <c:majorGridlines>
          <c:spPr>
            <a:ln w="3175">
              <a:solidFill>
                <a:srgbClr val="000000"/>
              </a:solidFill>
              <a:prstDash val="dash"/>
            </a:ln>
          </c:spPr>
        </c:majorGridlines>
        <c:numFmt formatCode="General" sourceLinked="0"/>
        <c:majorTickMark val="out"/>
        <c:minorTickMark val="none"/>
        <c:tickLblPos val="nextTo"/>
        <c:txPr>
          <a:bodyPr/>
          <a:lstStyle/>
          <a:p>
            <a:pPr>
              <a:defRPr sz="1050" b="0" i="0" baseline="0">
                <a:solidFill>
                  <a:srgbClr val="000000"/>
                </a:solidFill>
                <a:latin typeface="Verdana" panose="020B0604030504040204" pitchFamily="34" charset="0"/>
              </a:defRPr>
            </a:pPr>
            <a:endParaRPr lang="fi-FI"/>
          </a:p>
        </c:txPr>
        <c:crossAx val="410355848"/>
        <c:crosses val="autoZero"/>
        <c:crossBetween val="between"/>
      </c:valAx>
      <c:spPr>
        <a:ln>
          <a:noFill/>
        </a:ln>
      </c:spPr>
    </c:plotArea>
    <c:legend>
      <c:legendPos val="r"/>
      <c:layout>
        <c:manualLayout>
          <c:xMode val="edge"/>
          <c:yMode val="edge"/>
          <c:x val="0.7770658010009065"/>
          <c:y val="9.389418710757913E-2"/>
          <c:w val="0.22293421040871594"/>
          <c:h val="0.75617357628567328"/>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44785464744401"/>
          <c:y val="0.100509494322049"/>
          <c:w val="0.783126465908904"/>
          <c:h val="0.77202063654254405"/>
        </c:manualLayout>
      </c:layout>
      <c:barChart>
        <c:barDir val="bar"/>
        <c:grouping val="clustered"/>
        <c:varyColors val="0"/>
        <c:ser>
          <c:idx val="0"/>
          <c:order val="0"/>
          <c:tx>
            <c:strRef>
              <c:f>D!$A$3</c:f>
              <c:strCache>
                <c:ptCount val="1"/>
                <c:pt idx="0">
                  <c:v>t&amp;k-menot / BKT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D!$B$2:$F$2</c:f>
              <c:numCache>
                <c:formatCode>General</c:formatCode>
                <c:ptCount val="5"/>
                <c:pt idx="0">
                  <c:v>2012</c:v>
                </c:pt>
                <c:pt idx="1">
                  <c:v>2013</c:v>
                </c:pt>
                <c:pt idx="2">
                  <c:v>2014</c:v>
                </c:pt>
                <c:pt idx="3">
                  <c:v>2015</c:v>
                </c:pt>
                <c:pt idx="4">
                  <c:v>2016</c:v>
                </c:pt>
              </c:numCache>
            </c:numRef>
          </c:cat>
          <c:val>
            <c:numRef>
              <c:f>D!$B$3:$F$3</c:f>
              <c:numCache>
                <c:formatCode>0.00%</c:formatCode>
                <c:ptCount val="5"/>
                <c:pt idx="0">
                  <c:v>3.4200000000000001E-2</c:v>
                </c:pt>
                <c:pt idx="1">
                  <c:v>3.2899999999999999E-2</c:v>
                </c:pt>
                <c:pt idx="2">
                  <c:v>3.1699999999999999E-2</c:v>
                </c:pt>
                <c:pt idx="3">
                  <c:v>2.9000000000000001E-2</c:v>
                </c:pt>
                <c:pt idx="4">
                  <c:v>2.81E-2</c:v>
                </c:pt>
              </c:numCache>
            </c:numRef>
          </c:val>
          <c:extLst>
            <c:ext xmlns:c16="http://schemas.microsoft.com/office/drawing/2014/chart" uri="{C3380CC4-5D6E-409C-BE32-E72D297353CC}">
              <c16:uniqueId val="{00000000-9754-42E5-9A9D-597F314BC4F2}"/>
            </c:ext>
          </c:extLst>
        </c:ser>
        <c:dLbls>
          <c:showLegendKey val="0"/>
          <c:showVal val="0"/>
          <c:showCatName val="0"/>
          <c:showSerName val="0"/>
          <c:showPercent val="0"/>
          <c:showBubbleSize val="0"/>
        </c:dLbls>
        <c:gapWidth val="182"/>
        <c:axId val="-629670576"/>
        <c:axId val="-629670048"/>
      </c:barChart>
      <c:catAx>
        <c:axId val="-629670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29670048"/>
        <c:crosses val="autoZero"/>
        <c:auto val="1"/>
        <c:lblAlgn val="ctr"/>
        <c:lblOffset val="100"/>
        <c:noMultiLvlLbl val="0"/>
      </c:catAx>
      <c:valAx>
        <c:axId val="-629670048"/>
        <c:scaling>
          <c:orientation val="minMax"/>
          <c:max val="4.4999999999999998E-2"/>
          <c:min val="1.4999999999999999E-2"/>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9670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B8E4B45-9231-4373-8832-ABEAB4E41096}" type="datetimeFigureOut">
              <a:rPr lang="fi-FI" smtClean="0"/>
              <a:t>10.4.2017</a:t>
            </a:fld>
            <a:endParaRPr lang="fi-FI"/>
          </a:p>
        </p:txBody>
      </p:sp>
      <p:sp>
        <p:nvSpPr>
          <p:cNvPr id="4" name="Alatunnisteen paikkamerkki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1DFAC39-631D-47C9-AA84-7757BA3E68A2}" type="slidenum">
              <a:rPr lang="fi-FI" smtClean="0"/>
              <a:t>‹#›</a:t>
            </a:fld>
            <a:endParaRPr lang="fi-FI"/>
          </a:p>
        </p:txBody>
      </p:sp>
    </p:spTree>
    <p:extLst>
      <p:ext uri="{BB962C8B-B14F-4D97-AF65-F5344CB8AC3E}">
        <p14:creationId xmlns:p14="http://schemas.microsoft.com/office/powerpoint/2010/main" val="967100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403DA4-B3AF-4C0C-B1DA-56C6D42CAA9B}" type="datetimeFigureOut">
              <a:rPr lang="fi-FI" smtClean="0"/>
              <a:t>10.4.2017</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47501F-83CC-4468-9602-8A53397D253A}" type="slidenum">
              <a:rPr lang="fi-FI" smtClean="0"/>
              <a:t>‹#›</a:t>
            </a:fld>
            <a:endParaRPr lang="fi-FI"/>
          </a:p>
        </p:txBody>
      </p:sp>
    </p:spTree>
    <p:extLst>
      <p:ext uri="{BB962C8B-B14F-4D97-AF65-F5344CB8AC3E}">
        <p14:creationId xmlns:p14="http://schemas.microsoft.com/office/powerpoint/2010/main" val="347885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47501F-83CC-4468-9602-8A53397D253A}"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fi-FI"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7796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8847501F-83CC-4468-9602-8A53397D253A}" type="slidenum">
              <a:rPr lang="fi-FI" smtClean="0"/>
              <a:t>10</a:t>
            </a:fld>
            <a:endParaRPr lang="fi-FI"/>
          </a:p>
        </p:txBody>
      </p:sp>
    </p:spTree>
    <p:extLst>
      <p:ext uri="{BB962C8B-B14F-4D97-AF65-F5344CB8AC3E}">
        <p14:creationId xmlns:p14="http://schemas.microsoft.com/office/powerpoint/2010/main" val="343348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8847501F-83CC-4468-9602-8A53397D253A}" type="slidenum">
              <a:rPr lang="fi-FI" smtClean="0"/>
              <a:t>11</a:t>
            </a:fld>
            <a:endParaRPr lang="fi-FI"/>
          </a:p>
        </p:txBody>
      </p:sp>
    </p:spTree>
    <p:extLst>
      <p:ext uri="{BB962C8B-B14F-4D97-AF65-F5344CB8AC3E}">
        <p14:creationId xmlns:p14="http://schemas.microsoft.com/office/powerpoint/2010/main" val="2561772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8847501F-83CC-4468-9602-8A53397D253A}" type="slidenum">
              <a:rPr lang="fi-FI" smtClean="0"/>
              <a:t>12</a:t>
            </a:fld>
            <a:endParaRPr lang="fi-FI"/>
          </a:p>
        </p:txBody>
      </p:sp>
    </p:spTree>
    <p:extLst>
      <p:ext uri="{BB962C8B-B14F-4D97-AF65-F5344CB8AC3E}">
        <p14:creationId xmlns:p14="http://schemas.microsoft.com/office/powerpoint/2010/main" val="223244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47501F-83CC-4468-9602-8A53397D253A}"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fi-FI"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440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8847501F-83CC-4468-9602-8A53397D253A}" type="slidenum">
              <a:rPr lang="fi-FI" smtClean="0"/>
              <a:t>2</a:t>
            </a:fld>
            <a:endParaRPr lang="fi-FI"/>
          </a:p>
        </p:txBody>
      </p:sp>
    </p:spTree>
    <p:extLst>
      <p:ext uri="{BB962C8B-B14F-4D97-AF65-F5344CB8AC3E}">
        <p14:creationId xmlns:p14="http://schemas.microsoft.com/office/powerpoint/2010/main" val="235770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Selitykset</a:t>
            </a:r>
            <a:r>
              <a:rPr lang="fi-FI" baseline="0" dirty="0"/>
              <a:t> sanoihin </a:t>
            </a:r>
            <a:r>
              <a:rPr lang="fi-FI" dirty="0"/>
              <a:t>ESIMERKIKSI</a:t>
            </a:r>
            <a:r>
              <a:rPr lang="fi-FI" baseline="0" dirty="0"/>
              <a:t> näin:</a:t>
            </a:r>
            <a:endParaRPr lang="fi-FI" dirty="0"/>
          </a:p>
          <a:p>
            <a:r>
              <a:rPr lang="fi-FI" dirty="0"/>
              <a:t>1. Toiminta-</a:t>
            </a:r>
            <a:r>
              <a:rPr lang="fi-FI" baseline="0" dirty="0"/>
              <a:t> ja investointi</a:t>
            </a:r>
            <a:r>
              <a:rPr lang="fi-FI" dirty="0"/>
              <a:t>ympäristö</a:t>
            </a:r>
            <a:r>
              <a:rPr lang="fi-FI" baseline="0" dirty="0"/>
              <a:t>n oltava Suomessa vakaa.</a:t>
            </a:r>
          </a:p>
          <a:p>
            <a:r>
              <a:rPr lang="fi-FI" dirty="0"/>
              <a:t>2. Tarvitsemme</a:t>
            </a:r>
            <a:r>
              <a:rPr lang="fi-FI" baseline="0" dirty="0"/>
              <a:t> pitkäjänteistä päätöksentekoa.</a:t>
            </a:r>
          </a:p>
          <a:p>
            <a:r>
              <a:rPr lang="fi-FI" baseline="0" dirty="0"/>
              <a:t>3. Kilpailukykyämme mitataan jatkuvasti kansainvälisessä kilpailussa. </a:t>
            </a:r>
            <a:endParaRPr lang="fi-FI" dirty="0"/>
          </a:p>
        </p:txBody>
      </p:sp>
      <p:sp>
        <p:nvSpPr>
          <p:cNvPr id="4" name="Dian numeron paikkamerkki 3"/>
          <p:cNvSpPr>
            <a:spLocks noGrp="1"/>
          </p:cNvSpPr>
          <p:nvPr>
            <p:ph type="sldNum" sz="quarter" idx="10"/>
          </p:nvPr>
        </p:nvSpPr>
        <p:spPr/>
        <p:txBody>
          <a:bodyPr/>
          <a:lstStyle/>
          <a:p>
            <a:fld id="{8847501F-83CC-4468-9602-8A53397D253A}" type="slidenum">
              <a:rPr lang="fi-FI" smtClean="0"/>
              <a:t>3</a:t>
            </a:fld>
            <a:endParaRPr lang="fi-FI"/>
          </a:p>
        </p:txBody>
      </p:sp>
    </p:spTree>
    <p:extLst>
      <p:ext uri="{BB962C8B-B14F-4D97-AF65-F5344CB8AC3E}">
        <p14:creationId xmlns:p14="http://schemas.microsoft.com/office/powerpoint/2010/main" val="414522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Katsotaan sitten tarkemmin palveluvientiä.</a:t>
            </a:r>
          </a:p>
          <a:p>
            <a:endParaRPr lang="fi-FI" dirty="0"/>
          </a:p>
          <a:p>
            <a:r>
              <a:rPr lang="fi-FI" dirty="0"/>
              <a:t>Palveluvienniksihän</a:t>
            </a:r>
            <a:r>
              <a:rPr lang="fi-FI" baseline="0" dirty="0"/>
              <a:t> luetaan suoraan palveluina ymmärrettävien toimien lisäksi mm. ulkomailta kotiutetut voitot ja erilaiset rojalti ja lisenssitulot. Näitä on ollut ja on edelleen palveluviennistä suuri osa.</a:t>
            </a:r>
            <a:endParaRPr lang="fi-FI" dirty="0"/>
          </a:p>
          <a:p>
            <a:endParaRPr lang="fi-FI" dirty="0"/>
          </a:p>
          <a:p>
            <a:r>
              <a:rPr lang="fi-FI" dirty="0"/>
              <a:t>Koko</a:t>
            </a:r>
            <a:r>
              <a:rPr lang="fi-FI" baseline="0" dirty="0"/>
              <a:t> palveluviennistä teknologia, metsä ja kemia kattavat n. 60 %.</a:t>
            </a:r>
          </a:p>
          <a:p>
            <a:endParaRPr lang="fi-FI" baseline="0" dirty="0"/>
          </a:p>
          <a:p>
            <a:r>
              <a:rPr lang="fi-FI" baseline="0" dirty="0"/>
              <a:t>Muu palveluvienti on pitkälti ulkomaisten matkailijoiden Suomeen tuomia tuloja ja rahoitus- ja vakuutuspalveluita.</a:t>
            </a:r>
          </a:p>
          <a:p>
            <a:endParaRPr lang="fi-FI" baseline="0" dirty="0"/>
          </a:p>
          <a:p>
            <a:r>
              <a:rPr lang="fi-FI" baseline="0" dirty="0"/>
              <a:t>Kokonaisuudessaan palveluvienti on pysynyt melko vakaana. Toimialojen sisällä on kuitenkin tapahtunut suuriakin muutoksia. Esimerkiksi elektroniikkateollisuuden palveluvienti on vähentynyt reilusti lisenssitulojen ja voittojen vähenemisen myötä. Toisaalta tietotekniikan palvelut ja erityisesti peliteollisuus on kasvattanut palveluvientiä runsaasti. Myös muilla palvelutoimialoilla on ollut positiivista kehitystä.</a:t>
            </a:r>
            <a:endParaRPr lang="fi-FI"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6933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8847501F-83CC-4468-9602-8A53397D253A}" type="slidenum">
              <a:rPr lang="fi-FI" smtClean="0"/>
              <a:t>5</a:t>
            </a:fld>
            <a:endParaRPr lang="fi-FI"/>
          </a:p>
        </p:txBody>
      </p:sp>
    </p:spTree>
    <p:extLst>
      <p:ext uri="{BB962C8B-B14F-4D97-AF65-F5344CB8AC3E}">
        <p14:creationId xmlns:p14="http://schemas.microsoft.com/office/powerpoint/2010/main" val="304168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8847501F-83CC-4468-9602-8A53397D253A}" type="slidenum">
              <a:rPr lang="fi-FI" smtClean="0"/>
              <a:t>6</a:t>
            </a:fld>
            <a:endParaRPr lang="fi-FI"/>
          </a:p>
        </p:txBody>
      </p:sp>
    </p:spTree>
    <p:extLst>
      <p:ext uri="{BB962C8B-B14F-4D97-AF65-F5344CB8AC3E}">
        <p14:creationId xmlns:p14="http://schemas.microsoft.com/office/powerpoint/2010/main" val="279658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2015 tavara</a:t>
            </a:r>
            <a:r>
              <a:rPr lang="fi-FI" baseline="0" dirty="0"/>
              <a:t>vienti 54,1 miljardia ja palveluvienti 22,5 miljardia. Yhteensä 76,6 mrd.</a:t>
            </a:r>
          </a:p>
          <a:p>
            <a:endParaRPr lang="fi-FI" baseline="0" dirty="0"/>
          </a:p>
          <a:p>
            <a:r>
              <a:rPr lang="fi-FI" baseline="0" dirty="0"/>
              <a:t>Tavaravienti romahti 2008 jälkeen. Pienen toipumisen jälkeen vienti polkenut paikallaan 6 vuotta.</a:t>
            </a:r>
          </a:p>
          <a:p>
            <a:endParaRPr lang="fi-FI" baseline="0" dirty="0"/>
          </a:p>
          <a:p>
            <a:r>
              <a:rPr lang="fi-FI" baseline="0" dirty="0"/>
              <a:t>Kehityksen olisi toivonut olevan tyystin toisenlainen. Emme ole edes tavoittaneet vuoden 2008 tasoa vaan olemme vuoden 2005 tason tuntumassa.</a:t>
            </a:r>
          </a:p>
          <a:p>
            <a:endParaRPr lang="fi-FI" baseline="0" dirty="0"/>
          </a:p>
          <a:p>
            <a:r>
              <a:rPr lang="fi-FI" baseline="0" dirty="0"/>
              <a:t>Myös palveluvienti on kehittynyt hyvin vaisusti.</a:t>
            </a:r>
          </a:p>
          <a:p>
            <a:endParaRPr lang="fi-FI" baseline="0" dirty="0"/>
          </a:p>
          <a:p>
            <a:r>
              <a:rPr lang="fi-FI" baseline="0" dirty="0"/>
              <a:t>Toisaalta kuvasta näkyy myös palveluviennin ja tavaraviennin yhteys. Palveluvienti kasvoi myös voimakkaasti samaan aikaan kun tavaravienti kasvoi.</a:t>
            </a:r>
          </a:p>
          <a:p>
            <a:endParaRPr lang="fi-FI"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9149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8847501F-83CC-4468-9602-8A53397D253A}" type="slidenum">
              <a:rPr lang="fi-FI" smtClean="0"/>
              <a:t>8</a:t>
            </a:fld>
            <a:endParaRPr lang="fi-FI"/>
          </a:p>
        </p:txBody>
      </p:sp>
    </p:spTree>
    <p:extLst>
      <p:ext uri="{BB962C8B-B14F-4D97-AF65-F5344CB8AC3E}">
        <p14:creationId xmlns:p14="http://schemas.microsoft.com/office/powerpoint/2010/main" val="197587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Tutkimus, kehitys ja innovaatiot otettava vahvemmin hallituksen ohjelmaan.</a:t>
            </a:r>
          </a:p>
          <a:p>
            <a:pPr marL="568800" lvl="1" indent="-285750">
              <a:lnSpc>
                <a:spcPct val="100000"/>
              </a:lnSpc>
              <a:spcBef>
                <a:spcPct val="20000"/>
              </a:spcBef>
              <a:buFont typeface="Arial" panose="020B0604020202020204" pitchFamily="34" charset="0"/>
              <a:buChar char="–"/>
            </a:pPr>
            <a:r>
              <a:rPr lang="fi-FI" b="1" dirty="0">
                <a:solidFill>
                  <a:prstClr val="black"/>
                </a:solidFill>
              </a:rPr>
              <a:t>Suomeen on muodostettava julkisen ja yksityisen sektorin kumppanuusmalli (PPP) innovaatioiden ja kasvun synnyttämiseksi.</a:t>
            </a:r>
          </a:p>
          <a:p>
            <a:pPr marL="568800" lvl="1" indent="-285750">
              <a:lnSpc>
                <a:spcPct val="100000"/>
              </a:lnSpc>
              <a:spcBef>
                <a:spcPct val="20000"/>
              </a:spcBef>
              <a:buFont typeface="Arial" panose="020B0604020202020204" pitchFamily="34" charset="0"/>
              <a:buChar char="–"/>
            </a:pPr>
            <a:r>
              <a:rPr lang="fi-FI" b="1" dirty="0">
                <a:solidFill>
                  <a:prstClr val="black"/>
                </a:solidFill>
              </a:rPr>
              <a:t>Teollisuuden erilaisten innovaatioiden demonstrointiin ja kaupallistamiseen saatava enemmän julkista rahoitusta.</a:t>
            </a:r>
          </a:p>
          <a:p>
            <a:r>
              <a:rPr lang="fi-FI" dirty="0"/>
              <a:t>Logistiikka toimivaksi ja infra kuntoon:</a:t>
            </a:r>
          </a:p>
          <a:p>
            <a:pPr lvl="1">
              <a:buFont typeface="Calibri" panose="020F0502020204030204" pitchFamily="34" charset="0"/>
              <a:buChar char="–"/>
            </a:pPr>
            <a:r>
              <a:rPr lang="fi-FI" b="1" dirty="0"/>
              <a:t>Liikenneverkkoa on kehitettävä pitkäjänteisesti ja alemman tiestön asema on turvattava.</a:t>
            </a:r>
          </a:p>
          <a:p>
            <a:pPr lvl="1">
              <a:buFont typeface="Calibri" panose="020F0502020204030204" pitchFamily="34" charset="0"/>
              <a:buChar char="–"/>
            </a:pPr>
            <a:r>
              <a:rPr lang="fi-FI" b="1" dirty="0"/>
              <a:t>Liikenteen ja väylähallinnon uudistukset on toteutettava harkiten.</a:t>
            </a:r>
          </a:p>
          <a:p>
            <a:pPr lvl="1">
              <a:buFont typeface="Calibri" panose="020F0502020204030204" pitchFamily="34" charset="0"/>
              <a:buChar char="–"/>
            </a:pPr>
            <a:r>
              <a:rPr lang="fi-FI" b="1" dirty="0"/>
              <a:t>Logistiikkakustannukset eivät saa nousta, ja liikenneverkon yhtenäisyys on säilytettävä.</a:t>
            </a:r>
          </a:p>
          <a:p>
            <a:pPr marL="283050" lvl="1" indent="0">
              <a:lnSpc>
                <a:spcPct val="100000"/>
              </a:lnSpc>
              <a:spcBef>
                <a:spcPct val="20000"/>
              </a:spcBef>
              <a:buFont typeface="Arial" panose="020B0604020202020204" pitchFamily="34" charset="0"/>
              <a:buNone/>
            </a:pPr>
            <a:br>
              <a:rPr lang="fi-FI" b="1" dirty="0">
                <a:solidFill>
                  <a:prstClr val="black"/>
                </a:solidFill>
              </a:rPr>
            </a:br>
            <a:endParaRPr lang="fi-FI" b="1" dirty="0">
              <a:solidFill>
                <a:prstClr val="black"/>
              </a:solidFill>
            </a:endParaRPr>
          </a:p>
          <a:p>
            <a:endParaRPr lang="fi-FI" dirty="0"/>
          </a:p>
        </p:txBody>
      </p:sp>
      <p:sp>
        <p:nvSpPr>
          <p:cNvPr id="4" name="Dian numeron paikkamerkki 3"/>
          <p:cNvSpPr>
            <a:spLocks noGrp="1"/>
          </p:cNvSpPr>
          <p:nvPr>
            <p:ph type="sldNum" sz="quarter" idx="10"/>
          </p:nvPr>
        </p:nvSpPr>
        <p:spPr/>
        <p:txBody>
          <a:bodyPr/>
          <a:lstStyle/>
          <a:p>
            <a:fld id="{8847501F-83CC-4468-9602-8A53397D253A}" type="slidenum">
              <a:rPr lang="fi-FI" smtClean="0"/>
              <a:t>9</a:t>
            </a:fld>
            <a:endParaRPr lang="fi-FI"/>
          </a:p>
        </p:txBody>
      </p:sp>
    </p:spTree>
    <p:extLst>
      <p:ext uri="{BB962C8B-B14F-4D97-AF65-F5344CB8AC3E}">
        <p14:creationId xmlns:p14="http://schemas.microsoft.com/office/powerpoint/2010/main" val="288380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r>
              <a:rPr lang="fi-FI"/>
              <a:t>10.4.2017</a:t>
            </a:r>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261586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10.4.2017</a:t>
            </a:r>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102298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10.4.2017</a:t>
            </a:r>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220575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763026" y="2622609"/>
            <a:ext cx="6306791" cy="1563403"/>
          </a:xfrm>
          <a:prstGeom prst="rect">
            <a:avLst/>
          </a:prstGeom>
        </p:spPr>
      </p:pic>
    </p:spTree>
    <p:extLst>
      <p:ext uri="{BB962C8B-B14F-4D97-AF65-F5344CB8AC3E}">
        <p14:creationId xmlns:p14="http://schemas.microsoft.com/office/powerpoint/2010/main" val="35563147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11113339" y="493911"/>
            <a:ext cx="582933" cy="582899"/>
          </a:xfrm>
          <a:prstGeom prst="rect">
            <a:avLst/>
          </a:prstGeom>
        </p:spPr>
      </p:pic>
      <p:sp>
        <p:nvSpPr>
          <p:cNvPr id="9" name="Tekstin paikkamerkki 28"/>
          <p:cNvSpPr>
            <a:spLocks noGrp="1"/>
          </p:cNvSpPr>
          <p:nvPr>
            <p:ph type="body" sz="quarter" idx="15" hasCustomPrompt="1"/>
          </p:nvPr>
        </p:nvSpPr>
        <p:spPr>
          <a:xfrm>
            <a:off x="1430401" y="2509197"/>
            <a:ext cx="9303044" cy="1553691"/>
          </a:xfrm>
          <a:prstGeom prst="rect">
            <a:avLst/>
          </a:prstGeom>
        </p:spPr>
        <p:txBody>
          <a:bodyPr>
            <a:normAutofit/>
          </a:bodyPr>
          <a:lstStyle>
            <a:lvl1pPr marL="14400" indent="0">
              <a:lnSpc>
                <a:spcPct val="100000"/>
              </a:lnSpc>
              <a:spcBef>
                <a:spcPts val="0"/>
              </a:spcBef>
              <a:spcAft>
                <a:spcPts val="0"/>
              </a:spcAft>
              <a:buFontTx/>
              <a:buNone/>
              <a:defRPr sz="3467"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10674636" y="6305876"/>
            <a:ext cx="1151987" cy="220541"/>
          </a:xfrm>
          <a:prstGeom prst="rect">
            <a:avLst/>
          </a:prstGeom>
        </p:spPr>
        <p:txBody>
          <a:bodyPr/>
          <a:lstStyle>
            <a:lvl1pPr>
              <a:defRPr sz="933">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4"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Tree>
    <p:extLst>
      <p:ext uri="{BB962C8B-B14F-4D97-AF65-F5344CB8AC3E}">
        <p14:creationId xmlns:p14="http://schemas.microsoft.com/office/powerpoint/2010/main" val="20558883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11113339" y="493911"/>
            <a:ext cx="582933" cy="582899"/>
          </a:xfrm>
          <a:prstGeom prst="rect">
            <a:avLst/>
          </a:prstGeom>
        </p:spPr>
      </p:pic>
      <p:sp>
        <p:nvSpPr>
          <p:cNvPr id="9" name="Tekstin paikkamerkki 28"/>
          <p:cNvSpPr>
            <a:spLocks noGrp="1"/>
          </p:cNvSpPr>
          <p:nvPr>
            <p:ph type="body" sz="quarter" idx="15" hasCustomPrompt="1"/>
          </p:nvPr>
        </p:nvSpPr>
        <p:spPr>
          <a:xfrm>
            <a:off x="1430401" y="2566509"/>
            <a:ext cx="9303044" cy="1553691"/>
          </a:xfrm>
          <a:prstGeom prst="rect">
            <a:avLst/>
          </a:prstGeom>
        </p:spPr>
        <p:txBody>
          <a:bodyPr/>
          <a:lstStyle>
            <a:lvl1pPr marL="14400" indent="0">
              <a:lnSpc>
                <a:spcPts val="3600"/>
              </a:lnSpc>
              <a:spcBef>
                <a:spcPts val="0"/>
              </a:spcBef>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10674636" y="6305876"/>
            <a:ext cx="1151987" cy="220541"/>
          </a:xfrm>
          <a:prstGeom prst="rect">
            <a:avLst/>
          </a:prstGeom>
        </p:spPr>
        <p:txBody>
          <a:bodyPr/>
          <a:lstStyle>
            <a:lvl1pPr>
              <a:defRPr sz="933">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4"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Tree>
    <p:extLst>
      <p:ext uri="{BB962C8B-B14F-4D97-AF65-F5344CB8AC3E}">
        <p14:creationId xmlns:p14="http://schemas.microsoft.com/office/powerpoint/2010/main" val="19650010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6787201" y="0"/>
            <a:ext cx="5404807" cy="6858000"/>
          </a:xfrm>
          <a:prstGeom prst="rect">
            <a:avLst/>
          </a:prstGeom>
        </p:spPr>
        <p:txBody>
          <a:bodyPr anchor="ctr"/>
          <a:lstStyle>
            <a:lvl1pPr marL="0" indent="0" algn="ctr">
              <a:buFontTx/>
              <a:buNone/>
              <a:defRPr sz="20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0"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
        <p:nvSpPr>
          <p:cNvPr id="7" name="Tekstin paikkamerkki 2"/>
          <p:cNvSpPr>
            <a:spLocks noGrp="1"/>
          </p:cNvSpPr>
          <p:nvPr>
            <p:ph idx="21"/>
          </p:nvPr>
        </p:nvSpPr>
        <p:spPr>
          <a:xfrm>
            <a:off x="1430400" y="2110737"/>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chemeClr val="bg1"/>
                </a:solidFill>
              </a:defRPr>
            </a:lvl1pPr>
            <a:lvl2pPr indent="-211195">
              <a:buSzPct val="125000"/>
              <a:defRPr sz="1733" baseline="0">
                <a:solidFill>
                  <a:schemeClr val="bg1"/>
                </a:solidFill>
              </a:defRPr>
            </a:lvl2pPr>
            <a:lvl3pPr indent="-211195">
              <a:buSzPct val="125000"/>
              <a:defRPr sz="1467">
                <a:solidFill>
                  <a:schemeClr val="bg1"/>
                </a:solidFill>
              </a:defRPr>
            </a:lvl3pPr>
            <a:lvl4pPr indent="-211195">
              <a:buSzPct val="125000"/>
              <a:defRPr sz="1333">
                <a:solidFill>
                  <a:schemeClr val="bg1"/>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430400" y="1470601"/>
            <a:ext cx="5126400" cy="489577"/>
          </a:xfrm>
          <a:prstGeom prst="rect">
            <a:avLst/>
          </a:prstGeom>
        </p:spPr>
        <p:txBody>
          <a:bodyPr/>
          <a:lstStyle>
            <a:lvl1pPr marL="19200" indent="0">
              <a:lnSpc>
                <a:spcPts val="3600"/>
              </a:lnSpc>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4349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11113339" y="493911"/>
            <a:ext cx="582933" cy="582899"/>
          </a:xfrm>
          <a:prstGeom prst="rect">
            <a:avLst/>
          </a:prstGeom>
        </p:spPr>
      </p:pic>
      <p:sp>
        <p:nvSpPr>
          <p:cNvPr id="10" name="Tekstin paikkamerkki 28"/>
          <p:cNvSpPr>
            <a:spLocks noGrp="1"/>
          </p:cNvSpPr>
          <p:nvPr>
            <p:ph type="body" sz="quarter" idx="15" hasCustomPrompt="1"/>
          </p:nvPr>
        </p:nvSpPr>
        <p:spPr>
          <a:xfrm>
            <a:off x="1430401" y="2566509"/>
            <a:ext cx="9303044" cy="1553691"/>
          </a:xfrm>
          <a:prstGeom prst="rect">
            <a:avLst/>
          </a:prstGeom>
        </p:spPr>
        <p:txBody>
          <a:bodyPr/>
          <a:lstStyle>
            <a:lvl1pPr marL="14400" indent="0">
              <a:lnSpc>
                <a:spcPts val="3600"/>
              </a:lnSpc>
              <a:spcBef>
                <a:spcPts val="0"/>
              </a:spcBef>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10674636" y="6305876"/>
            <a:ext cx="1151987" cy="220541"/>
          </a:xfrm>
          <a:prstGeom prst="rect">
            <a:avLst/>
          </a:prstGeom>
        </p:spPr>
        <p:txBody>
          <a:bodyPr/>
          <a:lstStyle>
            <a:lvl1pPr>
              <a:defRPr sz="933">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5"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Tree>
    <p:extLst>
      <p:ext uri="{BB962C8B-B14F-4D97-AF65-F5344CB8AC3E}">
        <p14:creationId xmlns:p14="http://schemas.microsoft.com/office/powerpoint/2010/main" val="6057651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6787201" y="0"/>
            <a:ext cx="5404807" cy="6858000"/>
          </a:xfrm>
          <a:prstGeom prst="rect">
            <a:avLst/>
          </a:prstGeom>
        </p:spPr>
        <p:txBody>
          <a:bodyPr anchor="ctr"/>
          <a:lstStyle>
            <a:lvl1pPr marL="0" indent="0" algn="ctr">
              <a:buFontTx/>
              <a:buNone/>
              <a:defRPr sz="20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0"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
        <p:nvSpPr>
          <p:cNvPr id="11" name="Tekstin paikkamerkki 2"/>
          <p:cNvSpPr>
            <a:spLocks noGrp="1"/>
          </p:cNvSpPr>
          <p:nvPr>
            <p:ph idx="21"/>
          </p:nvPr>
        </p:nvSpPr>
        <p:spPr>
          <a:xfrm>
            <a:off x="1430400" y="2113179"/>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chemeClr val="bg1"/>
                </a:solidFill>
              </a:defRPr>
            </a:lvl1pPr>
            <a:lvl2pPr indent="-211195">
              <a:buSzPct val="125000"/>
              <a:defRPr sz="1733" baseline="0">
                <a:solidFill>
                  <a:schemeClr val="bg1"/>
                </a:solidFill>
              </a:defRPr>
            </a:lvl2pPr>
            <a:lvl3pPr indent="-211195">
              <a:buSzPct val="125000"/>
              <a:defRPr sz="1467">
                <a:solidFill>
                  <a:schemeClr val="bg1"/>
                </a:solidFill>
              </a:defRPr>
            </a:lvl3pPr>
            <a:lvl4pPr indent="-211195">
              <a:buSzPct val="125000"/>
              <a:defRPr sz="1333">
                <a:solidFill>
                  <a:schemeClr val="bg1"/>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430400" y="1470601"/>
            <a:ext cx="5126400" cy="489577"/>
          </a:xfrm>
          <a:prstGeom prst="rect">
            <a:avLst/>
          </a:prstGeom>
        </p:spPr>
        <p:txBody>
          <a:bodyPr/>
          <a:lstStyle>
            <a:lvl1pPr marL="19200" indent="0">
              <a:lnSpc>
                <a:spcPts val="3600"/>
              </a:lnSpc>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83309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11113339" y="493911"/>
            <a:ext cx="582933" cy="582899"/>
          </a:xfrm>
          <a:prstGeom prst="rect">
            <a:avLst/>
          </a:prstGeom>
        </p:spPr>
      </p:pic>
      <p:sp>
        <p:nvSpPr>
          <p:cNvPr id="10" name="Tekstin paikkamerkki 28"/>
          <p:cNvSpPr>
            <a:spLocks noGrp="1"/>
          </p:cNvSpPr>
          <p:nvPr>
            <p:ph type="body" sz="quarter" idx="15" hasCustomPrompt="1"/>
          </p:nvPr>
        </p:nvSpPr>
        <p:spPr>
          <a:xfrm>
            <a:off x="1430401" y="2566509"/>
            <a:ext cx="9303044" cy="1553691"/>
          </a:xfrm>
          <a:prstGeom prst="rect">
            <a:avLst/>
          </a:prstGeom>
        </p:spPr>
        <p:txBody>
          <a:bodyPr/>
          <a:lstStyle>
            <a:lvl1pPr marL="14400" indent="0">
              <a:lnSpc>
                <a:spcPts val="3600"/>
              </a:lnSpc>
              <a:spcBef>
                <a:spcPts val="0"/>
              </a:spcBef>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10674636" y="6305876"/>
            <a:ext cx="1151987" cy="220541"/>
          </a:xfrm>
          <a:prstGeom prst="rect">
            <a:avLst/>
          </a:prstGeom>
        </p:spPr>
        <p:txBody>
          <a:bodyPr/>
          <a:lstStyle>
            <a:lvl1pPr>
              <a:defRPr sz="933">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5"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Tree>
    <p:extLst>
      <p:ext uri="{BB962C8B-B14F-4D97-AF65-F5344CB8AC3E}">
        <p14:creationId xmlns:p14="http://schemas.microsoft.com/office/powerpoint/2010/main" val="1974743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6787201" y="0"/>
            <a:ext cx="5404807" cy="6858000"/>
          </a:xfrm>
          <a:prstGeom prst="rect">
            <a:avLst/>
          </a:prstGeom>
        </p:spPr>
        <p:txBody>
          <a:bodyPr anchor="ctr"/>
          <a:lstStyle>
            <a:lvl1pPr marL="0" indent="0" algn="ctr">
              <a:buFontTx/>
              <a:buNone/>
              <a:defRPr sz="20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0"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
        <p:nvSpPr>
          <p:cNvPr id="7" name="Tekstin paikkamerkki 2"/>
          <p:cNvSpPr>
            <a:spLocks noGrp="1"/>
          </p:cNvSpPr>
          <p:nvPr>
            <p:ph idx="21"/>
          </p:nvPr>
        </p:nvSpPr>
        <p:spPr>
          <a:xfrm>
            <a:off x="1430400" y="2113635"/>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chemeClr val="bg1"/>
                </a:solidFill>
              </a:defRPr>
            </a:lvl1pPr>
            <a:lvl2pPr indent="-211195">
              <a:buSzPct val="125000"/>
              <a:defRPr sz="1733" baseline="0">
                <a:solidFill>
                  <a:schemeClr val="bg1"/>
                </a:solidFill>
              </a:defRPr>
            </a:lvl2pPr>
            <a:lvl3pPr indent="-211195">
              <a:buSzPct val="125000"/>
              <a:defRPr sz="1467">
                <a:solidFill>
                  <a:schemeClr val="bg1"/>
                </a:solidFill>
              </a:defRPr>
            </a:lvl3pPr>
            <a:lvl4pPr indent="-211195">
              <a:buSzPct val="125000"/>
              <a:defRPr sz="1333">
                <a:solidFill>
                  <a:schemeClr val="bg1"/>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430400" y="1470601"/>
            <a:ext cx="5126400" cy="489577"/>
          </a:xfrm>
          <a:prstGeom prst="rect">
            <a:avLst/>
          </a:prstGeom>
        </p:spPr>
        <p:txBody>
          <a:bodyPr/>
          <a:lstStyle>
            <a:lvl1pPr marL="19200" indent="0">
              <a:lnSpc>
                <a:spcPts val="3600"/>
              </a:lnSpc>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044748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10.4.2017</a:t>
            </a:r>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3127989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11113339" y="493911"/>
            <a:ext cx="582933" cy="582899"/>
          </a:xfrm>
          <a:prstGeom prst="rect">
            <a:avLst/>
          </a:prstGeom>
        </p:spPr>
      </p:pic>
      <p:sp>
        <p:nvSpPr>
          <p:cNvPr id="10" name="Tekstin paikkamerkki 28"/>
          <p:cNvSpPr>
            <a:spLocks noGrp="1"/>
          </p:cNvSpPr>
          <p:nvPr>
            <p:ph type="body" sz="quarter" idx="15" hasCustomPrompt="1"/>
          </p:nvPr>
        </p:nvSpPr>
        <p:spPr>
          <a:xfrm>
            <a:off x="1430401" y="2566509"/>
            <a:ext cx="9303044" cy="1553691"/>
          </a:xfrm>
          <a:prstGeom prst="rect">
            <a:avLst/>
          </a:prstGeom>
        </p:spPr>
        <p:txBody>
          <a:bodyPr/>
          <a:lstStyle>
            <a:lvl1pPr marL="14400" indent="0">
              <a:lnSpc>
                <a:spcPts val="3600"/>
              </a:lnSpc>
              <a:spcBef>
                <a:spcPts val="0"/>
              </a:spcBef>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10674636" y="6305876"/>
            <a:ext cx="1151987" cy="220541"/>
          </a:xfrm>
          <a:prstGeom prst="rect">
            <a:avLst/>
          </a:prstGeom>
        </p:spPr>
        <p:txBody>
          <a:bodyPr/>
          <a:lstStyle>
            <a:lvl1pPr>
              <a:defRPr sz="933">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5"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Tree>
    <p:extLst>
      <p:ext uri="{BB962C8B-B14F-4D97-AF65-F5344CB8AC3E}">
        <p14:creationId xmlns:p14="http://schemas.microsoft.com/office/powerpoint/2010/main" val="40921914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6787201" y="0"/>
            <a:ext cx="5404807" cy="6858000"/>
          </a:xfrm>
          <a:prstGeom prst="rect">
            <a:avLst/>
          </a:prstGeom>
        </p:spPr>
        <p:txBody>
          <a:bodyPr anchor="ctr"/>
          <a:lstStyle>
            <a:lvl1pPr marL="0" indent="0" algn="ctr">
              <a:buFontTx/>
              <a:buNone/>
              <a:defRPr sz="20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0"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
        <p:nvSpPr>
          <p:cNvPr id="7" name="Tekstin paikkamerkki 2"/>
          <p:cNvSpPr>
            <a:spLocks noGrp="1"/>
          </p:cNvSpPr>
          <p:nvPr>
            <p:ph idx="21"/>
          </p:nvPr>
        </p:nvSpPr>
        <p:spPr>
          <a:xfrm>
            <a:off x="1430400" y="2113635"/>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chemeClr val="bg1"/>
                </a:solidFill>
              </a:defRPr>
            </a:lvl1pPr>
            <a:lvl2pPr indent="-211195">
              <a:buSzPct val="125000"/>
              <a:defRPr sz="1733" baseline="0">
                <a:solidFill>
                  <a:schemeClr val="bg1"/>
                </a:solidFill>
              </a:defRPr>
            </a:lvl2pPr>
            <a:lvl3pPr indent="-211195">
              <a:buSzPct val="125000"/>
              <a:defRPr sz="1467">
                <a:solidFill>
                  <a:schemeClr val="bg1"/>
                </a:solidFill>
              </a:defRPr>
            </a:lvl3pPr>
            <a:lvl4pPr indent="-211195">
              <a:buSzPct val="125000"/>
              <a:defRPr sz="1333">
                <a:solidFill>
                  <a:schemeClr val="bg1"/>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430400" y="1470601"/>
            <a:ext cx="5126400" cy="489577"/>
          </a:xfrm>
          <a:prstGeom prst="rect">
            <a:avLst/>
          </a:prstGeom>
        </p:spPr>
        <p:txBody>
          <a:bodyPr/>
          <a:lstStyle>
            <a:lvl1pPr marL="19200" indent="0">
              <a:lnSpc>
                <a:spcPts val="3600"/>
              </a:lnSpc>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148799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11113339" y="493911"/>
            <a:ext cx="582933" cy="582899"/>
          </a:xfrm>
          <a:prstGeom prst="rect">
            <a:avLst/>
          </a:prstGeom>
        </p:spPr>
      </p:pic>
      <p:sp>
        <p:nvSpPr>
          <p:cNvPr id="14" name="Tekstin paikkamerkki 28"/>
          <p:cNvSpPr>
            <a:spLocks noGrp="1"/>
          </p:cNvSpPr>
          <p:nvPr>
            <p:ph type="body" sz="quarter" idx="15" hasCustomPrompt="1"/>
          </p:nvPr>
        </p:nvSpPr>
        <p:spPr>
          <a:xfrm>
            <a:off x="1430401" y="2566509"/>
            <a:ext cx="9303044" cy="1553691"/>
          </a:xfrm>
          <a:prstGeom prst="rect">
            <a:avLst/>
          </a:prstGeom>
        </p:spPr>
        <p:txBody>
          <a:bodyPr/>
          <a:lstStyle>
            <a:lvl1pPr marL="14400" indent="0">
              <a:lnSpc>
                <a:spcPts val="3600"/>
              </a:lnSpc>
              <a:spcBef>
                <a:spcPts val="0"/>
              </a:spcBef>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10674636" y="6305876"/>
            <a:ext cx="1151987" cy="220541"/>
          </a:xfrm>
          <a:prstGeom prst="rect">
            <a:avLst/>
          </a:prstGeom>
        </p:spPr>
        <p:txBody>
          <a:bodyPr/>
          <a:lstStyle>
            <a:lvl1pPr>
              <a:defRPr sz="933">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8"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Tree>
    <p:extLst>
      <p:ext uri="{BB962C8B-B14F-4D97-AF65-F5344CB8AC3E}">
        <p14:creationId xmlns:p14="http://schemas.microsoft.com/office/powerpoint/2010/main" val="11874897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6787201" y="0"/>
            <a:ext cx="5404807" cy="6858000"/>
          </a:xfrm>
          <a:prstGeom prst="rect">
            <a:avLst/>
          </a:prstGeom>
        </p:spPr>
        <p:txBody>
          <a:bodyPr anchor="ctr"/>
          <a:lstStyle>
            <a:lvl1pPr marL="0" indent="0" algn="ctr">
              <a:buFontTx/>
              <a:buNone/>
              <a:defRPr sz="20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0"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
        <p:nvSpPr>
          <p:cNvPr id="7" name="Tekstin paikkamerkki 2"/>
          <p:cNvSpPr>
            <a:spLocks noGrp="1"/>
          </p:cNvSpPr>
          <p:nvPr>
            <p:ph idx="21"/>
          </p:nvPr>
        </p:nvSpPr>
        <p:spPr>
          <a:xfrm>
            <a:off x="1430400" y="2113635"/>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chemeClr val="bg1"/>
                </a:solidFill>
              </a:defRPr>
            </a:lvl1pPr>
            <a:lvl2pPr indent="-211195">
              <a:buSzPct val="125000"/>
              <a:defRPr sz="1733" baseline="0">
                <a:solidFill>
                  <a:schemeClr val="bg1"/>
                </a:solidFill>
              </a:defRPr>
            </a:lvl2pPr>
            <a:lvl3pPr indent="-211195">
              <a:buSzPct val="125000"/>
              <a:defRPr sz="1467">
                <a:solidFill>
                  <a:schemeClr val="bg1"/>
                </a:solidFill>
              </a:defRPr>
            </a:lvl3pPr>
            <a:lvl4pPr indent="-211195">
              <a:buSzPct val="125000"/>
              <a:defRPr sz="1333">
                <a:solidFill>
                  <a:schemeClr val="bg1"/>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430400" y="1470601"/>
            <a:ext cx="5126400" cy="489577"/>
          </a:xfrm>
          <a:prstGeom prst="rect">
            <a:avLst/>
          </a:prstGeom>
        </p:spPr>
        <p:txBody>
          <a:bodyPr/>
          <a:lstStyle>
            <a:lvl1pPr marL="19200" indent="0">
              <a:lnSpc>
                <a:spcPts val="3600"/>
              </a:lnSpc>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720769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11113339" y="493911"/>
            <a:ext cx="582933" cy="582899"/>
          </a:xfrm>
          <a:prstGeom prst="rect">
            <a:avLst/>
          </a:prstGeom>
        </p:spPr>
      </p:pic>
      <p:sp>
        <p:nvSpPr>
          <p:cNvPr id="10" name="Tekstin paikkamerkki 28"/>
          <p:cNvSpPr>
            <a:spLocks noGrp="1"/>
          </p:cNvSpPr>
          <p:nvPr>
            <p:ph type="body" sz="quarter" idx="15" hasCustomPrompt="1"/>
          </p:nvPr>
        </p:nvSpPr>
        <p:spPr>
          <a:xfrm>
            <a:off x="1430401" y="2566509"/>
            <a:ext cx="9303044" cy="1553691"/>
          </a:xfrm>
          <a:prstGeom prst="rect">
            <a:avLst/>
          </a:prstGeom>
        </p:spPr>
        <p:txBody>
          <a:bodyPr/>
          <a:lstStyle>
            <a:lvl1pPr marL="14400" indent="0">
              <a:lnSpc>
                <a:spcPts val="3600"/>
              </a:lnSpc>
              <a:spcBef>
                <a:spcPts val="0"/>
              </a:spcBef>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10674636" y="6305876"/>
            <a:ext cx="1151987" cy="220541"/>
          </a:xfrm>
          <a:prstGeom prst="rect">
            <a:avLst/>
          </a:prstGeom>
        </p:spPr>
        <p:txBody>
          <a:bodyPr/>
          <a:lstStyle>
            <a:lvl1pPr>
              <a:defRPr sz="933">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5"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Tree>
    <p:extLst>
      <p:ext uri="{BB962C8B-B14F-4D97-AF65-F5344CB8AC3E}">
        <p14:creationId xmlns:p14="http://schemas.microsoft.com/office/powerpoint/2010/main" val="20027558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6787201" y="0"/>
            <a:ext cx="5404807" cy="6858000"/>
          </a:xfrm>
          <a:prstGeom prst="rect">
            <a:avLst/>
          </a:prstGeom>
        </p:spPr>
        <p:txBody>
          <a:bodyPr anchor="ctr"/>
          <a:lstStyle>
            <a:lvl1pPr marL="0" indent="0" algn="ctr">
              <a:buFontTx/>
              <a:buNone/>
              <a:defRPr sz="20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0"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
        <p:nvSpPr>
          <p:cNvPr id="7" name="Tekstin paikkamerkki 2"/>
          <p:cNvSpPr>
            <a:spLocks noGrp="1"/>
          </p:cNvSpPr>
          <p:nvPr>
            <p:ph idx="21"/>
          </p:nvPr>
        </p:nvSpPr>
        <p:spPr>
          <a:xfrm>
            <a:off x="1430400" y="2113635"/>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chemeClr val="bg1"/>
                </a:solidFill>
              </a:defRPr>
            </a:lvl1pPr>
            <a:lvl2pPr indent="-211195">
              <a:buSzPct val="125000"/>
              <a:defRPr sz="1733" baseline="0">
                <a:solidFill>
                  <a:schemeClr val="bg1"/>
                </a:solidFill>
              </a:defRPr>
            </a:lvl2pPr>
            <a:lvl3pPr indent="-211195">
              <a:buSzPct val="125000"/>
              <a:defRPr sz="1467">
                <a:solidFill>
                  <a:schemeClr val="bg1"/>
                </a:solidFill>
              </a:defRPr>
            </a:lvl3pPr>
            <a:lvl4pPr indent="-211195">
              <a:buSzPct val="125000"/>
              <a:defRPr sz="1333">
                <a:solidFill>
                  <a:schemeClr val="bg1"/>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430400" y="1470601"/>
            <a:ext cx="5126400" cy="489577"/>
          </a:xfrm>
          <a:prstGeom prst="rect">
            <a:avLst/>
          </a:prstGeom>
        </p:spPr>
        <p:txBody>
          <a:bodyPr/>
          <a:lstStyle>
            <a:lvl1pPr marL="19200" indent="0">
              <a:lnSpc>
                <a:spcPts val="3600"/>
              </a:lnSpc>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541503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11113339" y="493911"/>
            <a:ext cx="582933" cy="582899"/>
          </a:xfrm>
          <a:prstGeom prst="rect">
            <a:avLst/>
          </a:prstGeom>
        </p:spPr>
      </p:pic>
      <p:sp>
        <p:nvSpPr>
          <p:cNvPr id="10" name="Tekstin paikkamerkki 28"/>
          <p:cNvSpPr>
            <a:spLocks noGrp="1"/>
          </p:cNvSpPr>
          <p:nvPr>
            <p:ph type="body" sz="quarter" idx="15" hasCustomPrompt="1"/>
          </p:nvPr>
        </p:nvSpPr>
        <p:spPr>
          <a:xfrm>
            <a:off x="1430401" y="2566509"/>
            <a:ext cx="9303044" cy="1553691"/>
          </a:xfrm>
          <a:prstGeom prst="rect">
            <a:avLst/>
          </a:prstGeom>
        </p:spPr>
        <p:txBody>
          <a:bodyPr/>
          <a:lstStyle>
            <a:lvl1pPr marL="14400" indent="0">
              <a:lnSpc>
                <a:spcPts val="3600"/>
              </a:lnSpc>
              <a:spcBef>
                <a:spcPts val="0"/>
              </a:spcBef>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10674636" y="6305876"/>
            <a:ext cx="1151987" cy="220541"/>
          </a:xfrm>
          <a:prstGeom prst="rect">
            <a:avLst/>
          </a:prstGeom>
        </p:spPr>
        <p:txBody>
          <a:bodyPr/>
          <a:lstStyle>
            <a:lvl1pPr>
              <a:defRPr sz="933">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5"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Tree>
    <p:extLst>
      <p:ext uri="{BB962C8B-B14F-4D97-AF65-F5344CB8AC3E}">
        <p14:creationId xmlns:p14="http://schemas.microsoft.com/office/powerpoint/2010/main" val="10356308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6787201" y="0"/>
            <a:ext cx="5404807" cy="6858000"/>
          </a:xfrm>
          <a:prstGeom prst="rect">
            <a:avLst/>
          </a:prstGeom>
        </p:spPr>
        <p:txBody>
          <a:bodyPr anchor="ctr"/>
          <a:lstStyle>
            <a:lvl1pPr marL="0" indent="0" algn="ctr">
              <a:buFontTx/>
              <a:buNone/>
              <a:defRPr sz="20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376037" y="6304063"/>
            <a:ext cx="1222279" cy="219587"/>
          </a:xfrm>
        </p:spPr>
        <p:txBody>
          <a:bodyPr/>
          <a:lstStyle>
            <a:lvl1pPr>
              <a:defRPr>
                <a:solidFill>
                  <a:schemeClr val="bg1"/>
                </a:solidFill>
              </a:defRPr>
            </a:lvl1pPr>
          </a:lstStyle>
          <a:p>
            <a:r>
              <a:rPr lang="fi-FI"/>
              <a:t>10.4.2017</a:t>
            </a:r>
            <a:endParaRPr lang="fi-FI" dirty="0"/>
          </a:p>
        </p:txBody>
      </p:sp>
      <p:sp>
        <p:nvSpPr>
          <p:cNvPr id="10" name="Alatunnisteen paikkamerkki 2"/>
          <p:cNvSpPr>
            <a:spLocks noGrp="1"/>
          </p:cNvSpPr>
          <p:nvPr>
            <p:ph type="ftr" sz="quarter" idx="11"/>
          </p:nvPr>
        </p:nvSpPr>
        <p:spPr>
          <a:xfrm>
            <a:off x="1482014" y="6304063"/>
            <a:ext cx="1727855" cy="219587"/>
          </a:xfrm>
        </p:spPr>
        <p:txBody>
          <a:bodyPr/>
          <a:lstStyle>
            <a:lvl1pPr>
              <a:defRPr>
                <a:solidFill>
                  <a:schemeClr val="bg1"/>
                </a:solidFill>
              </a:defRPr>
            </a:lvl1pPr>
          </a:lstStyle>
          <a:p>
            <a:endParaRPr lang="fi-FI" dirty="0"/>
          </a:p>
        </p:txBody>
      </p:sp>
      <p:sp>
        <p:nvSpPr>
          <p:cNvPr id="7" name="Tekstin paikkamerkki 2"/>
          <p:cNvSpPr>
            <a:spLocks noGrp="1"/>
          </p:cNvSpPr>
          <p:nvPr>
            <p:ph idx="21"/>
          </p:nvPr>
        </p:nvSpPr>
        <p:spPr>
          <a:xfrm>
            <a:off x="1430400" y="2113634"/>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chemeClr val="bg1"/>
                </a:solidFill>
              </a:defRPr>
            </a:lvl1pPr>
            <a:lvl2pPr indent="-211195">
              <a:buSzPct val="125000"/>
              <a:defRPr sz="1733" baseline="0">
                <a:solidFill>
                  <a:schemeClr val="bg1"/>
                </a:solidFill>
              </a:defRPr>
            </a:lvl2pPr>
            <a:lvl3pPr indent="-211195">
              <a:buSzPct val="125000"/>
              <a:defRPr sz="1467">
                <a:solidFill>
                  <a:schemeClr val="bg1"/>
                </a:solidFill>
              </a:defRPr>
            </a:lvl3pPr>
            <a:lvl4pPr indent="-211195">
              <a:buSzPct val="125000"/>
              <a:defRPr sz="1333">
                <a:solidFill>
                  <a:schemeClr val="bg1"/>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430400" y="1470601"/>
            <a:ext cx="5126400" cy="489577"/>
          </a:xfrm>
          <a:prstGeom prst="rect">
            <a:avLst/>
          </a:prstGeom>
        </p:spPr>
        <p:txBody>
          <a:bodyPr/>
          <a:lstStyle>
            <a:lvl1pPr marL="19200" indent="0">
              <a:lnSpc>
                <a:spcPts val="3600"/>
              </a:lnSpc>
              <a:spcAft>
                <a:spcPts val="0"/>
              </a:spcAft>
              <a:buFontTx/>
              <a:buNone/>
              <a:defRPr sz="2933" b="1" baseline="0">
                <a:solidFill>
                  <a:schemeClr val="bg1"/>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28905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11114166" y="491898"/>
            <a:ext cx="582741" cy="582709"/>
          </a:xfrm>
          <a:prstGeom prst="rect">
            <a:avLst/>
          </a:prstGeom>
        </p:spPr>
      </p:pic>
      <p:sp>
        <p:nvSpPr>
          <p:cNvPr id="10" name="Tekstin paikkamerkki 28"/>
          <p:cNvSpPr>
            <a:spLocks noGrp="1"/>
          </p:cNvSpPr>
          <p:nvPr>
            <p:ph type="body" sz="quarter" idx="15" hasCustomPrompt="1"/>
          </p:nvPr>
        </p:nvSpPr>
        <p:spPr>
          <a:xfrm>
            <a:off x="1430401" y="2566509"/>
            <a:ext cx="9303044" cy="1553691"/>
          </a:xfrm>
          <a:prstGeom prst="rect">
            <a:avLst/>
          </a:prstGeom>
        </p:spPr>
        <p:txBody>
          <a:bodyPr/>
          <a:lstStyle>
            <a:lvl1pPr marL="14400" indent="0">
              <a:lnSpc>
                <a:spcPts val="3600"/>
              </a:lnSpc>
              <a:spcBef>
                <a:spcPts val="0"/>
              </a:spcBef>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10674636" y="6305876"/>
            <a:ext cx="1151987" cy="220541"/>
          </a:xfrm>
          <a:prstGeom prst="rect">
            <a:avLst/>
          </a:prstGeom>
        </p:spPr>
        <p:txBody>
          <a:bodyPr/>
          <a:lstStyle>
            <a:lvl1pPr>
              <a:defRPr sz="933">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376037" y="6304063"/>
            <a:ext cx="1222279" cy="219587"/>
          </a:xfrm>
        </p:spPr>
        <p:txBody>
          <a:bodyPr/>
          <a:lstStyle>
            <a:lvl1pPr>
              <a:defRPr>
                <a:solidFill>
                  <a:srgbClr val="000000"/>
                </a:solidFill>
              </a:defRPr>
            </a:lvl1pPr>
          </a:lstStyle>
          <a:p>
            <a:r>
              <a:rPr lang="fi-FI"/>
              <a:t>10.4.2017</a:t>
            </a:r>
            <a:endParaRPr lang="fi-FI" dirty="0"/>
          </a:p>
        </p:txBody>
      </p:sp>
      <p:sp>
        <p:nvSpPr>
          <p:cNvPr id="15" name="Alatunnisteen paikkamerkki 2"/>
          <p:cNvSpPr>
            <a:spLocks noGrp="1"/>
          </p:cNvSpPr>
          <p:nvPr>
            <p:ph type="ftr" sz="quarter" idx="11"/>
          </p:nvPr>
        </p:nvSpPr>
        <p:spPr>
          <a:xfrm>
            <a:off x="1482014" y="6304063"/>
            <a:ext cx="1727855" cy="219587"/>
          </a:xfrm>
        </p:spPr>
        <p:txBody>
          <a:bodyPr/>
          <a:lstStyle>
            <a:lvl1pPr>
              <a:defRPr>
                <a:solidFill>
                  <a:srgbClr val="000000"/>
                </a:solidFill>
              </a:defRPr>
            </a:lvl1pPr>
          </a:lstStyle>
          <a:p>
            <a:endParaRPr lang="fi-FI" dirty="0"/>
          </a:p>
        </p:txBody>
      </p:sp>
    </p:spTree>
    <p:extLst>
      <p:ext uri="{BB962C8B-B14F-4D97-AF65-F5344CB8AC3E}">
        <p14:creationId xmlns:p14="http://schemas.microsoft.com/office/powerpoint/2010/main" val="24478606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6787201" y="0"/>
            <a:ext cx="5404807" cy="6858000"/>
          </a:xfrm>
          <a:prstGeom prst="rect">
            <a:avLst/>
          </a:prstGeom>
        </p:spPr>
        <p:txBody>
          <a:bodyPr anchor="ctr"/>
          <a:lstStyle>
            <a:lvl1pPr marL="0" indent="0" algn="ctr">
              <a:buFontTx/>
              <a:buNone/>
              <a:defRPr sz="20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376037" y="6304063"/>
            <a:ext cx="1222279" cy="219587"/>
          </a:xfrm>
        </p:spPr>
        <p:txBody>
          <a:bodyPr/>
          <a:lstStyle>
            <a:lvl1pPr>
              <a:defRPr>
                <a:solidFill>
                  <a:srgbClr val="000000"/>
                </a:solidFill>
              </a:defRPr>
            </a:lvl1pPr>
          </a:lstStyle>
          <a:p>
            <a:r>
              <a:rPr lang="fi-FI"/>
              <a:t>10.4.2017</a:t>
            </a:r>
            <a:endParaRPr lang="fi-FI" dirty="0"/>
          </a:p>
        </p:txBody>
      </p:sp>
      <p:sp>
        <p:nvSpPr>
          <p:cNvPr id="10" name="Alatunnisteen paikkamerkki 2"/>
          <p:cNvSpPr>
            <a:spLocks noGrp="1"/>
          </p:cNvSpPr>
          <p:nvPr>
            <p:ph type="ftr" sz="quarter" idx="11"/>
          </p:nvPr>
        </p:nvSpPr>
        <p:spPr>
          <a:xfrm>
            <a:off x="1482014" y="6304063"/>
            <a:ext cx="1727855" cy="219587"/>
          </a:xfrm>
        </p:spPr>
        <p:txBody>
          <a:bodyPr/>
          <a:lstStyle>
            <a:lvl1pPr>
              <a:defRPr>
                <a:solidFill>
                  <a:srgbClr val="000000"/>
                </a:solidFill>
              </a:defRPr>
            </a:lvl1pPr>
          </a:lstStyle>
          <a:p>
            <a:endParaRPr lang="fi-FI" dirty="0"/>
          </a:p>
        </p:txBody>
      </p:sp>
      <p:sp>
        <p:nvSpPr>
          <p:cNvPr id="7" name="Tekstin paikkamerkki 2"/>
          <p:cNvSpPr>
            <a:spLocks noGrp="1"/>
          </p:cNvSpPr>
          <p:nvPr>
            <p:ph idx="21"/>
          </p:nvPr>
        </p:nvSpPr>
        <p:spPr>
          <a:xfrm>
            <a:off x="1430400" y="2113635"/>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rgbClr val="000000"/>
                </a:solidFill>
              </a:defRPr>
            </a:lvl1pPr>
            <a:lvl2pPr indent="-211195">
              <a:buSzPct val="125000"/>
              <a:defRPr sz="1733" baseline="0">
                <a:solidFill>
                  <a:srgbClr val="000000"/>
                </a:solidFill>
              </a:defRPr>
            </a:lvl2pPr>
            <a:lvl3pPr indent="-211195">
              <a:buSzPct val="125000"/>
              <a:defRPr sz="1467">
                <a:solidFill>
                  <a:srgbClr val="000000"/>
                </a:solidFill>
              </a:defRPr>
            </a:lvl3pPr>
            <a:lvl4pPr indent="-211195">
              <a:buSzPct val="125000"/>
              <a:defRPr sz="1333">
                <a:solidFill>
                  <a:srgbClr val="000000"/>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430400" y="1470601"/>
            <a:ext cx="5126400" cy="489577"/>
          </a:xfrm>
          <a:prstGeom prst="rect">
            <a:avLst/>
          </a:prstGeom>
        </p:spPr>
        <p:txBody>
          <a:bodyPr/>
          <a:lstStyle>
            <a:lvl1pPr marL="19200" indent="0">
              <a:lnSpc>
                <a:spcPts val="3600"/>
              </a:lnSpc>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94399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r>
              <a:rPr lang="fi-FI"/>
              <a:t>10.4.2017</a:t>
            </a:r>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572043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11114166" y="491898"/>
            <a:ext cx="582741" cy="582709"/>
          </a:xfrm>
          <a:prstGeom prst="rect">
            <a:avLst/>
          </a:prstGeom>
        </p:spPr>
      </p:pic>
      <p:sp>
        <p:nvSpPr>
          <p:cNvPr id="14" name="Dian numeron paikkamerkki 3"/>
          <p:cNvSpPr>
            <a:spLocks noGrp="1"/>
          </p:cNvSpPr>
          <p:nvPr>
            <p:ph type="sldNum" sz="quarter" idx="12"/>
          </p:nvPr>
        </p:nvSpPr>
        <p:spPr>
          <a:xfrm>
            <a:off x="10674636" y="6305876"/>
            <a:ext cx="1151987" cy="220541"/>
          </a:xfrm>
          <a:prstGeom prst="rect">
            <a:avLst/>
          </a:prstGeom>
        </p:spPr>
        <p:txBody>
          <a:bodyPr/>
          <a:lstStyle>
            <a:lvl1pPr>
              <a:defRPr sz="933"/>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376037" y="6304063"/>
            <a:ext cx="1222279" cy="219587"/>
          </a:xfrm>
        </p:spPr>
        <p:txBody>
          <a:bodyPr/>
          <a:lstStyle/>
          <a:p>
            <a:r>
              <a:rPr lang="fi-FI"/>
              <a:t>10.4.2017</a:t>
            </a:r>
            <a:endParaRPr lang="fi-FI" dirty="0"/>
          </a:p>
        </p:txBody>
      </p:sp>
      <p:sp>
        <p:nvSpPr>
          <p:cNvPr id="17" name="Alatunnisteen paikkamerkki 2"/>
          <p:cNvSpPr>
            <a:spLocks noGrp="1"/>
          </p:cNvSpPr>
          <p:nvPr>
            <p:ph type="ftr" sz="quarter" idx="11"/>
          </p:nvPr>
        </p:nvSpPr>
        <p:spPr>
          <a:xfrm>
            <a:off x="1482014" y="6304063"/>
            <a:ext cx="1727855" cy="219587"/>
          </a:xfrm>
        </p:spPr>
        <p:txBody>
          <a:bodyPr/>
          <a:lstStyle/>
          <a:p>
            <a:endParaRPr lang="fi-FI" dirty="0"/>
          </a:p>
        </p:txBody>
      </p:sp>
      <p:sp>
        <p:nvSpPr>
          <p:cNvPr id="9" name="Tekstin paikkamerkki 3"/>
          <p:cNvSpPr>
            <a:spLocks noGrp="1"/>
          </p:cNvSpPr>
          <p:nvPr>
            <p:ph type="body" sz="quarter" idx="18" hasCustomPrompt="1"/>
          </p:nvPr>
        </p:nvSpPr>
        <p:spPr>
          <a:xfrm>
            <a:off x="336000" y="387352"/>
            <a:ext cx="5760000" cy="334449"/>
          </a:xfrm>
          <a:prstGeom prst="rect">
            <a:avLst/>
          </a:prstGeom>
        </p:spPr>
        <p:txBody>
          <a:bodyPr anchor="t"/>
          <a:lstStyle>
            <a:lvl1pPr marL="33599" indent="0">
              <a:lnSpc>
                <a:spcPct val="100000"/>
              </a:lnSpc>
              <a:spcBef>
                <a:spcPts val="0"/>
              </a:spcBef>
              <a:spcAft>
                <a:spcPts val="0"/>
              </a:spcAft>
              <a:buFontTx/>
              <a:buNone/>
              <a:defRPr sz="1333" b="0" kern="1200" spc="0" baseline="0">
                <a:solidFill>
                  <a:schemeClr val="tx1"/>
                </a:solidFill>
              </a:defRPr>
            </a:lvl1pPr>
            <a:lvl2pPr marL="419810" indent="0">
              <a:buFontTx/>
              <a:buNone/>
              <a:defRPr/>
            </a:lvl2pPr>
            <a:lvl3pPr marL="839611" indent="0">
              <a:buFontTx/>
              <a:buNone/>
              <a:defRPr/>
            </a:lvl3pPr>
            <a:lvl4pPr marL="1259421" indent="0">
              <a:buFontTx/>
              <a:buNone/>
              <a:defRPr/>
            </a:lvl4pPr>
            <a:lvl5pPr marL="1690426"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430400" y="2109873"/>
            <a:ext cx="9561600" cy="3859127"/>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rgbClr val="000000"/>
                </a:solidFill>
              </a:defRPr>
            </a:lvl1pPr>
            <a:lvl2pPr indent="-211195">
              <a:lnSpc>
                <a:spcPts val="2400"/>
              </a:lnSpc>
              <a:spcBef>
                <a:spcPts val="267"/>
              </a:spcBef>
              <a:spcAft>
                <a:spcPts val="267"/>
              </a:spcAft>
              <a:buSzPct val="125000"/>
              <a:defRPr sz="1733" baseline="0">
                <a:solidFill>
                  <a:srgbClr val="000000"/>
                </a:solidFill>
              </a:defRPr>
            </a:lvl2pPr>
            <a:lvl3pPr indent="-211195">
              <a:lnSpc>
                <a:spcPts val="2400"/>
              </a:lnSpc>
              <a:spcBef>
                <a:spcPts val="267"/>
              </a:spcBef>
              <a:spcAft>
                <a:spcPts val="267"/>
              </a:spcAft>
              <a:buSzPct val="125000"/>
              <a:defRPr sz="1400">
                <a:solidFill>
                  <a:srgbClr val="000000"/>
                </a:solidFill>
              </a:defRPr>
            </a:lvl3pPr>
            <a:lvl4pPr indent="-211195">
              <a:lnSpc>
                <a:spcPts val="2400"/>
              </a:lnSpc>
              <a:spcBef>
                <a:spcPts val="267"/>
              </a:spcBef>
              <a:spcAft>
                <a:spcPts val="267"/>
              </a:spcAft>
              <a:buSzPct val="125000"/>
              <a:defRPr sz="1400">
                <a:solidFill>
                  <a:srgbClr val="000000"/>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430400" y="1470601"/>
            <a:ext cx="9561600" cy="489577"/>
          </a:xfrm>
          <a:prstGeom prst="rect">
            <a:avLst/>
          </a:prstGeom>
        </p:spPr>
        <p:txBody>
          <a:bodyPr/>
          <a:lstStyle>
            <a:lvl1pPr marL="19200" indent="0">
              <a:lnSpc>
                <a:spcPts val="3600"/>
              </a:lnSpc>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6134384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11114166" y="491898"/>
            <a:ext cx="582741" cy="582709"/>
          </a:xfrm>
          <a:prstGeom prst="rect">
            <a:avLst/>
          </a:prstGeom>
        </p:spPr>
      </p:pic>
      <p:sp>
        <p:nvSpPr>
          <p:cNvPr id="14" name="Dian numeron paikkamerkki 3"/>
          <p:cNvSpPr>
            <a:spLocks noGrp="1"/>
          </p:cNvSpPr>
          <p:nvPr>
            <p:ph type="sldNum" sz="quarter" idx="12"/>
          </p:nvPr>
        </p:nvSpPr>
        <p:spPr>
          <a:xfrm>
            <a:off x="10674636" y="6305876"/>
            <a:ext cx="1151987" cy="220541"/>
          </a:xfrm>
          <a:prstGeom prst="rect">
            <a:avLst/>
          </a:prstGeom>
        </p:spPr>
        <p:txBody>
          <a:bodyPr/>
          <a:lstStyle>
            <a:lvl1pPr>
              <a:defRPr sz="933"/>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376037" y="6304063"/>
            <a:ext cx="1222279" cy="219587"/>
          </a:xfrm>
        </p:spPr>
        <p:txBody>
          <a:bodyPr/>
          <a:lstStyle/>
          <a:p>
            <a:r>
              <a:rPr lang="fi-FI"/>
              <a:t>10.4.2017</a:t>
            </a:r>
            <a:endParaRPr lang="fi-FI" dirty="0"/>
          </a:p>
        </p:txBody>
      </p:sp>
      <p:sp>
        <p:nvSpPr>
          <p:cNvPr id="17" name="Alatunnisteen paikkamerkki 2"/>
          <p:cNvSpPr>
            <a:spLocks noGrp="1"/>
          </p:cNvSpPr>
          <p:nvPr>
            <p:ph type="ftr" sz="quarter" idx="11"/>
          </p:nvPr>
        </p:nvSpPr>
        <p:spPr>
          <a:xfrm>
            <a:off x="1482014" y="6304063"/>
            <a:ext cx="1727855" cy="219587"/>
          </a:xfrm>
        </p:spPr>
        <p:txBody>
          <a:bodyPr/>
          <a:lstStyle/>
          <a:p>
            <a:endParaRPr lang="fi-FI" dirty="0"/>
          </a:p>
        </p:txBody>
      </p:sp>
      <p:sp>
        <p:nvSpPr>
          <p:cNvPr id="9" name="Tekstin paikkamerkki 3"/>
          <p:cNvSpPr>
            <a:spLocks noGrp="1"/>
          </p:cNvSpPr>
          <p:nvPr>
            <p:ph type="body" sz="quarter" idx="18" hasCustomPrompt="1"/>
          </p:nvPr>
        </p:nvSpPr>
        <p:spPr>
          <a:xfrm>
            <a:off x="336000" y="387352"/>
            <a:ext cx="5760000" cy="334449"/>
          </a:xfrm>
          <a:prstGeom prst="rect">
            <a:avLst/>
          </a:prstGeom>
        </p:spPr>
        <p:txBody>
          <a:bodyPr anchor="t"/>
          <a:lstStyle>
            <a:lvl1pPr marL="33599" indent="0">
              <a:lnSpc>
                <a:spcPct val="100000"/>
              </a:lnSpc>
              <a:spcBef>
                <a:spcPts val="0"/>
              </a:spcBef>
              <a:spcAft>
                <a:spcPts val="0"/>
              </a:spcAft>
              <a:buFontTx/>
              <a:buNone/>
              <a:defRPr sz="1333" b="0" kern="1200" spc="0" baseline="0">
                <a:solidFill>
                  <a:schemeClr val="tx1"/>
                </a:solidFill>
              </a:defRPr>
            </a:lvl1pPr>
            <a:lvl2pPr marL="419810" indent="0">
              <a:buFontTx/>
              <a:buNone/>
              <a:defRPr/>
            </a:lvl2pPr>
            <a:lvl3pPr marL="839611" indent="0">
              <a:buFontTx/>
              <a:buNone/>
              <a:defRPr/>
            </a:lvl3pPr>
            <a:lvl4pPr marL="1259421" indent="0">
              <a:buFontTx/>
              <a:buNone/>
              <a:defRPr/>
            </a:lvl4pPr>
            <a:lvl5pPr marL="1690426"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5932339" y="2087647"/>
            <a:ext cx="4665600" cy="3859127"/>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rgbClr val="000000"/>
                </a:solidFill>
              </a:defRPr>
            </a:lvl1pPr>
            <a:lvl2pPr indent="-211195">
              <a:lnSpc>
                <a:spcPts val="2400"/>
              </a:lnSpc>
              <a:spcBef>
                <a:spcPts val="267"/>
              </a:spcBef>
              <a:spcAft>
                <a:spcPts val="267"/>
              </a:spcAft>
              <a:buSzPct val="125000"/>
              <a:defRPr sz="1733" baseline="0">
                <a:solidFill>
                  <a:srgbClr val="000000"/>
                </a:solidFill>
              </a:defRPr>
            </a:lvl2pPr>
            <a:lvl3pPr indent="-211195">
              <a:lnSpc>
                <a:spcPts val="2400"/>
              </a:lnSpc>
              <a:spcBef>
                <a:spcPts val="267"/>
              </a:spcBef>
              <a:spcAft>
                <a:spcPts val="267"/>
              </a:spcAft>
              <a:buSzPct val="125000"/>
              <a:defRPr sz="1400">
                <a:solidFill>
                  <a:srgbClr val="000000"/>
                </a:solidFill>
              </a:defRPr>
            </a:lvl3pPr>
            <a:lvl4pPr indent="-211195">
              <a:lnSpc>
                <a:spcPts val="2400"/>
              </a:lnSpc>
              <a:spcBef>
                <a:spcPts val="267"/>
              </a:spcBef>
              <a:spcAft>
                <a:spcPts val="267"/>
              </a:spcAft>
              <a:buSzPct val="125000"/>
              <a:defRPr sz="1400">
                <a:solidFill>
                  <a:srgbClr val="000000"/>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430400" y="1470601"/>
            <a:ext cx="9561600" cy="489577"/>
          </a:xfrm>
          <a:prstGeom prst="rect">
            <a:avLst/>
          </a:prstGeom>
        </p:spPr>
        <p:txBody>
          <a:bodyPr/>
          <a:lstStyle>
            <a:lvl1pPr marL="19200" indent="0">
              <a:lnSpc>
                <a:spcPts val="3600"/>
              </a:lnSpc>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430400" y="2109873"/>
            <a:ext cx="4665600" cy="3859127"/>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rgbClr val="000000"/>
                </a:solidFill>
              </a:defRPr>
            </a:lvl1pPr>
            <a:lvl2pPr indent="-211195">
              <a:lnSpc>
                <a:spcPts val="2400"/>
              </a:lnSpc>
              <a:spcBef>
                <a:spcPts val="267"/>
              </a:spcBef>
              <a:spcAft>
                <a:spcPts val="267"/>
              </a:spcAft>
              <a:buSzPct val="125000"/>
              <a:defRPr sz="1733" baseline="0">
                <a:solidFill>
                  <a:srgbClr val="000000"/>
                </a:solidFill>
              </a:defRPr>
            </a:lvl2pPr>
            <a:lvl3pPr indent="-211195">
              <a:lnSpc>
                <a:spcPts val="2400"/>
              </a:lnSpc>
              <a:spcBef>
                <a:spcPts val="267"/>
              </a:spcBef>
              <a:spcAft>
                <a:spcPts val="267"/>
              </a:spcAft>
              <a:buSzPct val="125000"/>
              <a:defRPr sz="1400">
                <a:solidFill>
                  <a:srgbClr val="000000"/>
                </a:solidFill>
              </a:defRPr>
            </a:lvl3pPr>
            <a:lvl4pPr indent="-211195">
              <a:lnSpc>
                <a:spcPts val="2400"/>
              </a:lnSpc>
              <a:spcBef>
                <a:spcPts val="267"/>
              </a:spcBef>
              <a:spcAft>
                <a:spcPts val="267"/>
              </a:spcAft>
              <a:buSzPct val="125000"/>
              <a:defRPr sz="1400">
                <a:solidFill>
                  <a:srgbClr val="000000"/>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07191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376037" y="6304063"/>
            <a:ext cx="1222279" cy="219587"/>
          </a:xfrm>
        </p:spPr>
        <p:txBody>
          <a:bodyPr/>
          <a:lstStyle/>
          <a:p>
            <a:r>
              <a:rPr lang="fi-FI"/>
              <a:t>10.4.2017</a:t>
            </a:r>
            <a:endParaRPr lang="fi-FI" dirty="0"/>
          </a:p>
        </p:txBody>
      </p:sp>
      <p:sp>
        <p:nvSpPr>
          <p:cNvPr id="17" name="Alatunnisteen paikkamerkki 2"/>
          <p:cNvSpPr>
            <a:spLocks noGrp="1"/>
          </p:cNvSpPr>
          <p:nvPr>
            <p:ph type="ftr" sz="quarter" idx="11"/>
          </p:nvPr>
        </p:nvSpPr>
        <p:spPr>
          <a:xfrm>
            <a:off x="1482014" y="6304063"/>
            <a:ext cx="1727855" cy="219587"/>
          </a:xfrm>
        </p:spPr>
        <p:txBody>
          <a:bodyPr/>
          <a:lstStyle/>
          <a:p>
            <a:endParaRPr lang="fi-FI" dirty="0"/>
          </a:p>
        </p:txBody>
      </p:sp>
      <p:sp>
        <p:nvSpPr>
          <p:cNvPr id="8" name="Tekstin paikkamerkki 2"/>
          <p:cNvSpPr>
            <a:spLocks noGrp="1"/>
          </p:cNvSpPr>
          <p:nvPr>
            <p:ph idx="19"/>
          </p:nvPr>
        </p:nvSpPr>
        <p:spPr>
          <a:xfrm>
            <a:off x="1430400" y="2112738"/>
            <a:ext cx="73728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rgbClr val="000000"/>
                </a:solidFill>
              </a:defRPr>
            </a:lvl1pPr>
            <a:lvl2pPr indent="-211195">
              <a:lnSpc>
                <a:spcPts val="2400"/>
              </a:lnSpc>
              <a:spcBef>
                <a:spcPts val="267"/>
              </a:spcBef>
              <a:spcAft>
                <a:spcPts val="267"/>
              </a:spcAft>
              <a:buSzPct val="125000"/>
              <a:defRPr sz="1733" baseline="0">
                <a:solidFill>
                  <a:srgbClr val="000000"/>
                </a:solidFill>
              </a:defRPr>
            </a:lvl2pPr>
            <a:lvl3pPr indent="-211195">
              <a:lnSpc>
                <a:spcPts val="2400"/>
              </a:lnSpc>
              <a:spcBef>
                <a:spcPts val="267"/>
              </a:spcBef>
              <a:spcAft>
                <a:spcPts val="267"/>
              </a:spcAft>
              <a:buSzPct val="125000"/>
              <a:defRPr sz="1467">
                <a:solidFill>
                  <a:srgbClr val="000000"/>
                </a:solidFill>
              </a:defRPr>
            </a:lvl3pPr>
            <a:lvl4pPr indent="-211195">
              <a:lnSpc>
                <a:spcPts val="2400"/>
              </a:lnSpc>
              <a:spcBef>
                <a:spcPts val="267"/>
              </a:spcBef>
              <a:spcAft>
                <a:spcPts val="267"/>
              </a:spcAft>
              <a:buSzPct val="125000"/>
              <a:defRPr sz="1333">
                <a:solidFill>
                  <a:srgbClr val="000000"/>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430400" y="1472603"/>
            <a:ext cx="7372800" cy="487576"/>
          </a:xfrm>
          <a:prstGeom prst="rect">
            <a:avLst/>
          </a:prstGeom>
        </p:spPr>
        <p:txBody>
          <a:bodyPr/>
          <a:lstStyle>
            <a:lvl1pPr marL="19200" indent="0">
              <a:lnSpc>
                <a:spcPts val="3600"/>
              </a:lnSpc>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9033601" y="0"/>
            <a:ext cx="3158407" cy="6858000"/>
          </a:xfrm>
          <a:prstGeom prst="rect">
            <a:avLst/>
          </a:prstGeom>
        </p:spPr>
        <p:txBody>
          <a:bodyPr anchor="ctr"/>
          <a:lstStyle>
            <a:lvl1pPr marL="0" indent="0" algn="ctr">
              <a:buFontTx/>
              <a:buNone/>
              <a:defRPr sz="20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336000" y="387352"/>
            <a:ext cx="5760000" cy="334449"/>
          </a:xfrm>
          <a:prstGeom prst="rect">
            <a:avLst/>
          </a:prstGeom>
        </p:spPr>
        <p:txBody>
          <a:bodyPr anchor="t"/>
          <a:lstStyle>
            <a:lvl1pPr marL="33599" indent="0">
              <a:lnSpc>
                <a:spcPct val="100000"/>
              </a:lnSpc>
              <a:spcBef>
                <a:spcPts val="0"/>
              </a:spcBef>
              <a:spcAft>
                <a:spcPts val="0"/>
              </a:spcAft>
              <a:buFontTx/>
              <a:buNone/>
              <a:defRPr sz="1333" b="0" kern="1200" spc="0" baseline="0">
                <a:solidFill>
                  <a:schemeClr val="tx1"/>
                </a:solidFill>
              </a:defRPr>
            </a:lvl1pPr>
            <a:lvl2pPr marL="419810" indent="0">
              <a:buFontTx/>
              <a:buNone/>
              <a:defRPr/>
            </a:lvl2pPr>
            <a:lvl3pPr marL="839611" indent="0">
              <a:buFontTx/>
              <a:buNone/>
              <a:defRPr/>
            </a:lvl3pPr>
            <a:lvl4pPr marL="1259421" indent="0">
              <a:buFontTx/>
              <a:buNone/>
              <a:defRPr/>
            </a:lvl4pPr>
            <a:lvl5pPr marL="1690426"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72044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376037" y="6304063"/>
            <a:ext cx="1222279" cy="219587"/>
          </a:xfrm>
        </p:spPr>
        <p:txBody>
          <a:bodyPr/>
          <a:lstStyle/>
          <a:p>
            <a:r>
              <a:rPr lang="fi-FI"/>
              <a:t>10.4.2017</a:t>
            </a:r>
            <a:endParaRPr lang="fi-FI" dirty="0"/>
          </a:p>
        </p:txBody>
      </p:sp>
      <p:sp>
        <p:nvSpPr>
          <p:cNvPr id="17" name="Alatunnisteen paikkamerkki 2"/>
          <p:cNvSpPr>
            <a:spLocks noGrp="1"/>
          </p:cNvSpPr>
          <p:nvPr>
            <p:ph type="ftr" sz="quarter" idx="11"/>
          </p:nvPr>
        </p:nvSpPr>
        <p:spPr>
          <a:xfrm>
            <a:off x="1482014" y="6304063"/>
            <a:ext cx="1727855" cy="219587"/>
          </a:xfrm>
        </p:spPr>
        <p:txBody>
          <a:bodyPr/>
          <a:lstStyle/>
          <a:p>
            <a:endParaRPr lang="fi-FI" dirty="0"/>
          </a:p>
        </p:txBody>
      </p:sp>
      <p:sp>
        <p:nvSpPr>
          <p:cNvPr id="19" name="Kuvan paikkamerkki 6"/>
          <p:cNvSpPr>
            <a:spLocks noGrp="1"/>
          </p:cNvSpPr>
          <p:nvPr>
            <p:ph type="pic" sz="quarter" idx="20"/>
          </p:nvPr>
        </p:nvSpPr>
        <p:spPr>
          <a:xfrm>
            <a:off x="6787200" y="0"/>
            <a:ext cx="5404808" cy="6858000"/>
          </a:xfrm>
          <a:prstGeom prst="rect">
            <a:avLst/>
          </a:prstGeom>
        </p:spPr>
        <p:txBody>
          <a:bodyPr anchor="ctr"/>
          <a:lstStyle>
            <a:lvl1pPr marL="0" indent="0" algn="ctr">
              <a:buFontTx/>
              <a:buNone/>
              <a:defRPr sz="20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430400" y="2112739"/>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0"/>
              </a:spcBef>
              <a:spcAft>
                <a:spcPts val="933"/>
              </a:spcAft>
              <a:buClrTx/>
              <a:buSzPct val="125000"/>
              <a:buFont typeface="Arial" panose="020B0604020202020204" pitchFamily="34" charset="0"/>
              <a:buChar char="•"/>
              <a:tabLst/>
              <a:defRPr sz="2133">
                <a:solidFill>
                  <a:srgbClr val="000000"/>
                </a:solidFill>
              </a:defRPr>
            </a:lvl1pPr>
            <a:lvl2pPr indent="-211195">
              <a:lnSpc>
                <a:spcPts val="2400"/>
              </a:lnSpc>
              <a:spcBef>
                <a:spcPts val="267"/>
              </a:spcBef>
              <a:spcAft>
                <a:spcPts val="267"/>
              </a:spcAft>
              <a:buSzPct val="125000"/>
              <a:defRPr sz="1733" baseline="0">
                <a:solidFill>
                  <a:srgbClr val="000000"/>
                </a:solidFill>
              </a:defRPr>
            </a:lvl2pPr>
            <a:lvl3pPr indent="-211195">
              <a:lnSpc>
                <a:spcPts val="2400"/>
              </a:lnSpc>
              <a:spcBef>
                <a:spcPts val="267"/>
              </a:spcBef>
              <a:spcAft>
                <a:spcPts val="267"/>
              </a:spcAft>
              <a:buSzPct val="125000"/>
              <a:defRPr sz="1467">
                <a:solidFill>
                  <a:srgbClr val="000000"/>
                </a:solidFill>
              </a:defRPr>
            </a:lvl3pPr>
            <a:lvl4pPr indent="-211195">
              <a:lnSpc>
                <a:spcPts val="2400"/>
              </a:lnSpc>
              <a:spcBef>
                <a:spcPts val="267"/>
              </a:spcBef>
              <a:spcAft>
                <a:spcPts val="267"/>
              </a:spcAft>
              <a:buSzPct val="125000"/>
              <a:defRPr sz="1333">
                <a:solidFill>
                  <a:srgbClr val="000000"/>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430400" y="1472603"/>
            <a:ext cx="5126400" cy="487576"/>
          </a:xfrm>
          <a:prstGeom prst="rect">
            <a:avLst/>
          </a:prstGeom>
        </p:spPr>
        <p:txBody>
          <a:bodyPr/>
          <a:lstStyle>
            <a:lvl1pPr marL="19200" indent="0">
              <a:lnSpc>
                <a:spcPts val="3600"/>
              </a:lnSpc>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336000" y="387352"/>
            <a:ext cx="5760000" cy="334449"/>
          </a:xfrm>
          <a:prstGeom prst="rect">
            <a:avLst/>
          </a:prstGeom>
        </p:spPr>
        <p:txBody>
          <a:bodyPr anchor="t"/>
          <a:lstStyle>
            <a:lvl1pPr marL="33599" indent="0">
              <a:lnSpc>
                <a:spcPct val="100000"/>
              </a:lnSpc>
              <a:spcBef>
                <a:spcPts val="0"/>
              </a:spcBef>
              <a:spcAft>
                <a:spcPts val="0"/>
              </a:spcAft>
              <a:buFontTx/>
              <a:buNone/>
              <a:defRPr sz="1333" b="0" kern="1200" spc="0" baseline="0">
                <a:solidFill>
                  <a:schemeClr val="tx1"/>
                </a:solidFill>
              </a:defRPr>
            </a:lvl1pPr>
            <a:lvl2pPr marL="419810" indent="0">
              <a:buFontTx/>
              <a:buNone/>
              <a:defRPr/>
            </a:lvl2pPr>
            <a:lvl3pPr marL="839611" indent="0">
              <a:buFontTx/>
              <a:buNone/>
              <a:defRPr/>
            </a:lvl3pPr>
            <a:lvl4pPr marL="1259421" indent="0">
              <a:buFontTx/>
              <a:buNone/>
              <a:defRPr/>
            </a:lvl4pPr>
            <a:lvl5pPr marL="1690426"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7710631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1" y="0"/>
            <a:ext cx="12192007" cy="6858000"/>
          </a:xfrm>
          <a:prstGeom prst="rect">
            <a:avLst/>
          </a:prstGeom>
        </p:spPr>
        <p:txBody>
          <a:bodyPr anchor="ctr"/>
          <a:lstStyle>
            <a:lvl1pPr marL="0" indent="0" algn="ctr">
              <a:buFontTx/>
              <a:buNone/>
              <a:defRPr sz="20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540243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11114166" y="491898"/>
            <a:ext cx="582741" cy="582709"/>
          </a:xfrm>
          <a:prstGeom prst="rect">
            <a:avLst/>
          </a:prstGeom>
        </p:spPr>
      </p:pic>
      <p:sp>
        <p:nvSpPr>
          <p:cNvPr id="9" name="Tekstin paikkamerkki 3"/>
          <p:cNvSpPr>
            <a:spLocks noGrp="1"/>
          </p:cNvSpPr>
          <p:nvPr>
            <p:ph type="body" sz="quarter" idx="18" hasCustomPrompt="1"/>
          </p:nvPr>
        </p:nvSpPr>
        <p:spPr>
          <a:xfrm>
            <a:off x="336000" y="387352"/>
            <a:ext cx="5760000" cy="334449"/>
          </a:xfrm>
          <a:prstGeom prst="rect">
            <a:avLst/>
          </a:prstGeom>
        </p:spPr>
        <p:txBody>
          <a:bodyPr anchor="t"/>
          <a:lstStyle>
            <a:lvl1pPr marL="33599" indent="0">
              <a:lnSpc>
                <a:spcPct val="100000"/>
              </a:lnSpc>
              <a:spcBef>
                <a:spcPts val="0"/>
              </a:spcBef>
              <a:spcAft>
                <a:spcPts val="0"/>
              </a:spcAft>
              <a:buFontTx/>
              <a:buNone/>
              <a:defRPr sz="1333" b="0" kern="1200" spc="0" baseline="0">
                <a:solidFill>
                  <a:schemeClr val="tx1"/>
                </a:solidFill>
              </a:defRPr>
            </a:lvl1pPr>
            <a:lvl2pPr marL="419810" indent="0">
              <a:buFontTx/>
              <a:buNone/>
              <a:defRPr/>
            </a:lvl2pPr>
            <a:lvl3pPr marL="839611" indent="0">
              <a:buFontTx/>
              <a:buNone/>
              <a:defRPr/>
            </a:lvl3pPr>
            <a:lvl4pPr marL="1259421" indent="0">
              <a:buFontTx/>
              <a:buNone/>
              <a:defRPr/>
            </a:lvl4pPr>
            <a:lvl5pPr marL="1690426"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112910" y="6303433"/>
            <a:ext cx="3962289" cy="220217"/>
          </a:xfrm>
        </p:spPr>
        <p:txBody>
          <a:bodyPr>
            <a:noAutofit/>
          </a:bodyPr>
          <a:lstStyle>
            <a:lvl1pPr marL="0" indent="0">
              <a:lnSpc>
                <a:spcPct val="100000"/>
              </a:lnSpc>
              <a:spcBef>
                <a:spcPts val="0"/>
              </a:spcBef>
              <a:spcAft>
                <a:spcPts val="0"/>
              </a:spcAft>
              <a:buFontTx/>
              <a:buNone/>
              <a:defRPr sz="933"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430400" y="1470601"/>
            <a:ext cx="9158401" cy="489577"/>
          </a:xfrm>
          <a:prstGeom prst="rect">
            <a:avLst/>
          </a:prstGeom>
        </p:spPr>
        <p:txBody>
          <a:bodyPr/>
          <a:lstStyle>
            <a:lvl1pPr marL="19200" indent="0">
              <a:lnSpc>
                <a:spcPts val="3600"/>
              </a:lnSpc>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602319" y="2112267"/>
            <a:ext cx="8986483" cy="4013959"/>
          </a:xfrm>
        </p:spPr>
        <p:txBody>
          <a:bodyPr/>
          <a:lstStyle>
            <a:lvl1pPr marL="321592" indent="-283193">
              <a:buFont typeface="Arial" panose="020B0604020202020204" pitchFamily="34" charset="0"/>
              <a:buChar char="•"/>
              <a:defRPr/>
            </a:lvl1pPr>
            <a:lvl2pPr marL="628427" indent="0">
              <a:lnSpc>
                <a:spcPts val="2400"/>
              </a:lnSpc>
              <a:spcBef>
                <a:spcPts val="267"/>
              </a:spcBef>
              <a:spcAft>
                <a:spcPts val="267"/>
              </a:spcAft>
              <a:buFontTx/>
              <a:buNone/>
              <a:defRPr/>
            </a:lvl2pPr>
            <a:lvl3pPr marL="1048228" indent="0">
              <a:lnSpc>
                <a:spcPts val="2400"/>
              </a:lnSpc>
              <a:spcBef>
                <a:spcPts val="267"/>
              </a:spcBef>
              <a:spcAft>
                <a:spcPts val="267"/>
              </a:spcAft>
              <a:buFontTx/>
              <a:buNone/>
              <a:defRPr/>
            </a:lvl3pPr>
            <a:lvl4pPr marL="1479231" indent="0">
              <a:lnSpc>
                <a:spcPts val="2400"/>
              </a:lnSpc>
              <a:spcBef>
                <a:spcPts val="267"/>
              </a:spcBef>
              <a:spcAft>
                <a:spcPts val="267"/>
              </a:spcAft>
              <a:buFontTx/>
              <a:buNone/>
              <a:defRPr/>
            </a:lvl4pPr>
          </a:lstStyle>
          <a:p>
            <a:pPr lvl="0"/>
            <a:r>
              <a:rPr lang="fi-FI"/>
              <a:t>Muokkaa tekstin perustyylejä</a:t>
            </a:r>
          </a:p>
        </p:txBody>
      </p:sp>
      <p:sp>
        <p:nvSpPr>
          <p:cNvPr id="24" name="Dian numeron paikkamerkki 3"/>
          <p:cNvSpPr>
            <a:spLocks noGrp="1"/>
          </p:cNvSpPr>
          <p:nvPr>
            <p:ph type="sldNum" sz="quarter" idx="12"/>
          </p:nvPr>
        </p:nvSpPr>
        <p:spPr>
          <a:xfrm>
            <a:off x="10674636" y="6305876"/>
            <a:ext cx="1151987" cy="220541"/>
          </a:xfrm>
          <a:prstGeom prst="rect">
            <a:avLst/>
          </a:prstGeom>
        </p:spPr>
        <p:txBody>
          <a:bodyPr/>
          <a:lstStyle>
            <a:lvl1pPr>
              <a:defRPr sz="933"/>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376037" y="6304063"/>
            <a:ext cx="1222279" cy="219587"/>
          </a:xfrm>
        </p:spPr>
        <p:txBody>
          <a:bodyPr/>
          <a:lstStyle/>
          <a:p>
            <a:r>
              <a:rPr lang="fi-FI"/>
              <a:t>10.4.2017</a:t>
            </a:r>
            <a:endParaRPr lang="fi-FI" dirty="0"/>
          </a:p>
        </p:txBody>
      </p:sp>
      <p:sp>
        <p:nvSpPr>
          <p:cNvPr id="26" name="Alatunnisteen paikkamerkki 2"/>
          <p:cNvSpPr>
            <a:spLocks noGrp="1"/>
          </p:cNvSpPr>
          <p:nvPr>
            <p:ph type="ftr" sz="quarter" idx="11"/>
          </p:nvPr>
        </p:nvSpPr>
        <p:spPr>
          <a:xfrm>
            <a:off x="1482014" y="6304063"/>
            <a:ext cx="1727855" cy="219587"/>
          </a:xfrm>
        </p:spPr>
        <p:txBody>
          <a:bodyPr/>
          <a:lstStyle/>
          <a:p>
            <a:endParaRPr lang="fi-FI" dirty="0"/>
          </a:p>
        </p:txBody>
      </p:sp>
    </p:spTree>
    <p:extLst>
      <p:ext uri="{BB962C8B-B14F-4D97-AF65-F5344CB8AC3E}">
        <p14:creationId xmlns:p14="http://schemas.microsoft.com/office/powerpoint/2010/main" val="2161572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11114166" y="491898"/>
            <a:ext cx="582741" cy="582709"/>
          </a:xfrm>
          <a:prstGeom prst="rect">
            <a:avLst/>
          </a:prstGeom>
        </p:spPr>
      </p:pic>
      <p:sp>
        <p:nvSpPr>
          <p:cNvPr id="17" name="Dian numeron paikkamerkki 3"/>
          <p:cNvSpPr>
            <a:spLocks noGrp="1"/>
          </p:cNvSpPr>
          <p:nvPr>
            <p:ph type="sldNum" sz="quarter" idx="12"/>
          </p:nvPr>
        </p:nvSpPr>
        <p:spPr>
          <a:xfrm>
            <a:off x="10674636" y="6305876"/>
            <a:ext cx="1151987" cy="220541"/>
          </a:xfrm>
          <a:prstGeom prst="rect">
            <a:avLst/>
          </a:prstGeom>
        </p:spPr>
        <p:txBody>
          <a:bodyPr/>
          <a:lstStyle>
            <a:lvl1pPr>
              <a:defRPr sz="933"/>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376037" y="6304063"/>
            <a:ext cx="1222279" cy="219587"/>
          </a:xfrm>
        </p:spPr>
        <p:txBody>
          <a:bodyPr/>
          <a:lstStyle/>
          <a:p>
            <a:r>
              <a:rPr lang="fi-FI"/>
              <a:t>10.4.2017</a:t>
            </a:r>
            <a:endParaRPr lang="fi-FI" dirty="0"/>
          </a:p>
        </p:txBody>
      </p:sp>
      <p:sp>
        <p:nvSpPr>
          <p:cNvPr id="19" name="Alatunnisteen paikkamerkki 2"/>
          <p:cNvSpPr>
            <a:spLocks noGrp="1"/>
          </p:cNvSpPr>
          <p:nvPr>
            <p:ph type="ftr" sz="quarter" idx="11"/>
          </p:nvPr>
        </p:nvSpPr>
        <p:spPr>
          <a:xfrm>
            <a:off x="1482014" y="6304063"/>
            <a:ext cx="1727855" cy="219587"/>
          </a:xfrm>
        </p:spPr>
        <p:txBody>
          <a:bodyPr/>
          <a:lstStyle/>
          <a:p>
            <a:endParaRPr lang="fi-FI" dirty="0"/>
          </a:p>
        </p:txBody>
      </p:sp>
      <p:sp>
        <p:nvSpPr>
          <p:cNvPr id="16" name="Tekstin paikkamerkki 2"/>
          <p:cNvSpPr>
            <a:spLocks noGrp="1"/>
          </p:cNvSpPr>
          <p:nvPr>
            <p:ph type="body" sz="quarter" idx="18" hasCustomPrompt="1"/>
          </p:nvPr>
        </p:nvSpPr>
        <p:spPr>
          <a:xfrm>
            <a:off x="3112910" y="6303433"/>
            <a:ext cx="3962289" cy="220217"/>
          </a:xfrm>
        </p:spPr>
        <p:txBody>
          <a:bodyPr>
            <a:noAutofit/>
          </a:bodyPr>
          <a:lstStyle>
            <a:lvl1pPr marL="0" indent="0">
              <a:lnSpc>
                <a:spcPct val="100000"/>
              </a:lnSpc>
              <a:spcBef>
                <a:spcPts val="0"/>
              </a:spcBef>
              <a:spcAft>
                <a:spcPts val="0"/>
              </a:spcAft>
              <a:buFontTx/>
              <a:buNone/>
              <a:defRPr sz="933" spc="0" baseline="0"/>
            </a:lvl1pPr>
          </a:lstStyle>
          <a:p>
            <a:pPr lvl="0"/>
            <a:r>
              <a:rPr lang="fi-FI" dirty="0"/>
              <a:t>Lähde tähän</a:t>
            </a:r>
          </a:p>
        </p:txBody>
      </p:sp>
      <p:sp>
        <p:nvSpPr>
          <p:cNvPr id="9" name="Tekstin paikkamerkki 28"/>
          <p:cNvSpPr>
            <a:spLocks noGrp="1"/>
          </p:cNvSpPr>
          <p:nvPr>
            <p:ph type="body" sz="quarter" idx="21" hasCustomPrompt="1"/>
          </p:nvPr>
        </p:nvSpPr>
        <p:spPr>
          <a:xfrm>
            <a:off x="1430400" y="1470601"/>
            <a:ext cx="9158401" cy="489577"/>
          </a:xfrm>
          <a:prstGeom prst="rect">
            <a:avLst/>
          </a:prstGeom>
        </p:spPr>
        <p:txBody>
          <a:bodyPr/>
          <a:lstStyle>
            <a:lvl1pPr marL="19200" indent="0">
              <a:lnSpc>
                <a:spcPts val="3600"/>
              </a:lnSpc>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336000" y="387352"/>
            <a:ext cx="5760000" cy="334449"/>
          </a:xfrm>
          <a:prstGeom prst="rect">
            <a:avLst/>
          </a:prstGeom>
        </p:spPr>
        <p:txBody>
          <a:bodyPr anchor="t"/>
          <a:lstStyle>
            <a:lvl1pPr marL="33599" indent="0">
              <a:lnSpc>
                <a:spcPct val="100000"/>
              </a:lnSpc>
              <a:spcBef>
                <a:spcPts val="0"/>
              </a:spcBef>
              <a:spcAft>
                <a:spcPts val="0"/>
              </a:spcAft>
              <a:buFontTx/>
              <a:buNone/>
              <a:defRPr sz="1333" b="0" kern="1200" spc="0" baseline="0">
                <a:solidFill>
                  <a:schemeClr val="tx1"/>
                </a:solidFill>
              </a:defRPr>
            </a:lvl1pPr>
            <a:lvl2pPr marL="419810" indent="0">
              <a:buFontTx/>
              <a:buNone/>
              <a:defRPr/>
            </a:lvl2pPr>
            <a:lvl3pPr marL="839611" indent="0">
              <a:buFontTx/>
              <a:buNone/>
              <a:defRPr/>
            </a:lvl3pPr>
            <a:lvl4pPr marL="1259421" indent="0">
              <a:buFontTx/>
              <a:buNone/>
              <a:defRPr/>
            </a:lvl4pPr>
            <a:lvl5pPr marL="1690426"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6096001" y="2112267"/>
            <a:ext cx="4492800" cy="3856733"/>
          </a:xfrm>
        </p:spPr>
        <p:txBody>
          <a:bodyPr/>
          <a:lstStyle>
            <a:lvl1pPr marL="0" indent="0">
              <a:buFontTx/>
              <a:buNone/>
              <a:defRPr/>
            </a:lvl1pPr>
            <a:lvl2pPr marL="628427" indent="0">
              <a:lnSpc>
                <a:spcPts val="2400"/>
              </a:lnSpc>
              <a:spcBef>
                <a:spcPts val="267"/>
              </a:spcBef>
              <a:spcAft>
                <a:spcPts val="267"/>
              </a:spcAft>
              <a:buFontTx/>
              <a:buNone/>
              <a:defRPr/>
            </a:lvl2pPr>
            <a:lvl3pPr marL="1048228" indent="0">
              <a:lnSpc>
                <a:spcPts val="2400"/>
              </a:lnSpc>
              <a:spcBef>
                <a:spcPts val="267"/>
              </a:spcBef>
              <a:spcAft>
                <a:spcPts val="267"/>
              </a:spcAft>
              <a:buFontTx/>
              <a:buNone/>
              <a:defRPr/>
            </a:lvl3pPr>
            <a:lvl4pPr marL="1479231" indent="0">
              <a:lnSpc>
                <a:spcPts val="2400"/>
              </a:lnSpc>
              <a:spcBef>
                <a:spcPts val="267"/>
              </a:spcBef>
              <a:spcAft>
                <a:spcPts val="267"/>
              </a:spcAft>
              <a:buFontTx/>
              <a:buNone/>
              <a:defRPr/>
            </a:lvl4pPr>
          </a:lstStyle>
          <a:p>
            <a:pPr lvl="0"/>
            <a:r>
              <a:rPr lang="fi-FI" dirty="0"/>
              <a:t>Lisää objekti</a:t>
            </a:r>
          </a:p>
        </p:txBody>
      </p:sp>
      <p:sp>
        <p:nvSpPr>
          <p:cNvPr id="12" name="Tekstin paikkamerkki 2"/>
          <p:cNvSpPr>
            <a:spLocks noGrp="1"/>
          </p:cNvSpPr>
          <p:nvPr>
            <p:ph idx="19"/>
          </p:nvPr>
        </p:nvSpPr>
        <p:spPr>
          <a:xfrm>
            <a:off x="1430400" y="2109873"/>
            <a:ext cx="4665600" cy="3859127"/>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rgbClr val="000000"/>
                </a:solidFill>
              </a:defRPr>
            </a:lvl1pPr>
            <a:lvl2pPr indent="-211195">
              <a:lnSpc>
                <a:spcPts val="2400"/>
              </a:lnSpc>
              <a:spcBef>
                <a:spcPts val="267"/>
              </a:spcBef>
              <a:spcAft>
                <a:spcPts val="267"/>
              </a:spcAft>
              <a:buSzPct val="125000"/>
              <a:defRPr sz="1733" baseline="0">
                <a:solidFill>
                  <a:srgbClr val="000000"/>
                </a:solidFill>
              </a:defRPr>
            </a:lvl2pPr>
            <a:lvl3pPr indent="-211195">
              <a:lnSpc>
                <a:spcPts val="2400"/>
              </a:lnSpc>
              <a:spcBef>
                <a:spcPts val="267"/>
              </a:spcBef>
              <a:spcAft>
                <a:spcPts val="267"/>
              </a:spcAft>
              <a:buSzPct val="125000"/>
              <a:defRPr sz="1400">
                <a:solidFill>
                  <a:srgbClr val="000000"/>
                </a:solidFill>
              </a:defRPr>
            </a:lvl3pPr>
            <a:lvl4pPr indent="-211195">
              <a:lnSpc>
                <a:spcPts val="2400"/>
              </a:lnSpc>
              <a:spcBef>
                <a:spcPts val="267"/>
              </a:spcBef>
              <a:spcAft>
                <a:spcPts val="267"/>
              </a:spcAft>
              <a:buSzPct val="125000"/>
              <a:defRPr sz="1400">
                <a:solidFill>
                  <a:srgbClr val="000000"/>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6667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336000" y="376200"/>
            <a:ext cx="10656000" cy="864000"/>
          </a:xfrm>
          <a:prstGeom prst="rect">
            <a:avLst/>
          </a:prstGeom>
        </p:spPr>
        <p:txBody>
          <a:bodyPr/>
          <a:lstStyle>
            <a:lvl1pPr marL="19200" indent="0">
              <a:lnSpc>
                <a:spcPts val="3600"/>
              </a:lnSpc>
              <a:spcAft>
                <a:spcPts val="0"/>
              </a:spcAft>
              <a:buFontTx/>
              <a:buNone/>
              <a:defRPr sz="2933" b="1">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11114166" y="491898"/>
            <a:ext cx="582741" cy="582709"/>
          </a:xfrm>
          <a:prstGeom prst="rect">
            <a:avLst/>
          </a:prstGeom>
        </p:spPr>
      </p:pic>
      <p:sp>
        <p:nvSpPr>
          <p:cNvPr id="17" name="Dian numeron paikkamerkki 3"/>
          <p:cNvSpPr>
            <a:spLocks noGrp="1"/>
          </p:cNvSpPr>
          <p:nvPr>
            <p:ph type="sldNum" sz="quarter" idx="12"/>
          </p:nvPr>
        </p:nvSpPr>
        <p:spPr>
          <a:xfrm>
            <a:off x="10674636" y="6305876"/>
            <a:ext cx="1151987" cy="220541"/>
          </a:xfrm>
          <a:prstGeom prst="rect">
            <a:avLst/>
          </a:prstGeom>
        </p:spPr>
        <p:txBody>
          <a:bodyPr/>
          <a:lstStyle>
            <a:lvl1pPr>
              <a:defRPr sz="933"/>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376037" y="6304063"/>
            <a:ext cx="1222279" cy="219587"/>
          </a:xfrm>
        </p:spPr>
        <p:txBody>
          <a:bodyPr/>
          <a:lstStyle/>
          <a:p>
            <a:r>
              <a:rPr lang="fi-FI"/>
              <a:t>10.4.2017</a:t>
            </a:r>
            <a:endParaRPr lang="fi-FI" dirty="0"/>
          </a:p>
        </p:txBody>
      </p:sp>
      <p:sp>
        <p:nvSpPr>
          <p:cNvPr id="19" name="Alatunnisteen paikkamerkki 2"/>
          <p:cNvSpPr>
            <a:spLocks noGrp="1"/>
          </p:cNvSpPr>
          <p:nvPr>
            <p:ph type="ftr" sz="quarter" idx="11"/>
          </p:nvPr>
        </p:nvSpPr>
        <p:spPr>
          <a:xfrm>
            <a:off x="1482014" y="6304063"/>
            <a:ext cx="1727855" cy="219587"/>
          </a:xfrm>
        </p:spPr>
        <p:txBody>
          <a:bodyPr/>
          <a:lstStyle/>
          <a:p>
            <a:endParaRPr lang="fi-FI" dirty="0"/>
          </a:p>
        </p:txBody>
      </p:sp>
      <p:sp>
        <p:nvSpPr>
          <p:cNvPr id="5" name="Sisällön paikkamerkki 4"/>
          <p:cNvSpPr>
            <a:spLocks noGrp="1"/>
          </p:cNvSpPr>
          <p:nvPr>
            <p:ph sz="quarter" idx="17"/>
          </p:nvPr>
        </p:nvSpPr>
        <p:spPr>
          <a:xfrm>
            <a:off x="508001" y="1471084"/>
            <a:ext cx="11188700" cy="4722283"/>
          </a:xfrm>
        </p:spPr>
        <p:txBody>
          <a:bodyPr/>
          <a:lstStyle>
            <a:lvl1pPr marL="0" indent="0">
              <a:buFontTx/>
              <a:buNone/>
              <a:defRPr/>
            </a:lvl1pPr>
            <a:lvl2pPr marL="628427" indent="0">
              <a:lnSpc>
                <a:spcPts val="2400"/>
              </a:lnSpc>
              <a:spcBef>
                <a:spcPts val="267"/>
              </a:spcBef>
              <a:spcAft>
                <a:spcPts val="267"/>
              </a:spcAft>
              <a:buFontTx/>
              <a:buNone/>
              <a:defRPr/>
            </a:lvl2pPr>
            <a:lvl3pPr marL="1048228" indent="0">
              <a:lnSpc>
                <a:spcPts val="2400"/>
              </a:lnSpc>
              <a:spcBef>
                <a:spcPts val="267"/>
              </a:spcBef>
              <a:spcAft>
                <a:spcPts val="267"/>
              </a:spcAft>
              <a:buFontTx/>
              <a:buNone/>
              <a:defRPr/>
            </a:lvl3pPr>
            <a:lvl4pPr marL="1479231" indent="0">
              <a:lnSpc>
                <a:spcPts val="2400"/>
              </a:lnSpc>
              <a:spcBef>
                <a:spcPts val="267"/>
              </a:spcBef>
              <a:spcAft>
                <a:spcPts val="267"/>
              </a:spcAft>
              <a:buFontTx/>
              <a:buNone/>
              <a:defRPr/>
            </a:lvl4pPr>
          </a:lstStyle>
          <a:p>
            <a:pPr lvl="0"/>
            <a:r>
              <a:rPr lang="fi-FI"/>
              <a:t>Muokkaa tekstin perustyylejä</a:t>
            </a:r>
          </a:p>
        </p:txBody>
      </p:sp>
      <p:sp>
        <p:nvSpPr>
          <p:cNvPr id="16" name="Tekstin paikkamerkki 2"/>
          <p:cNvSpPr>
            <a:spLocks noGrp="1"/>
          </p:cNvSpPr>
          <p:nvPr>
            <p:ph type="body" sz="quarter" idx="18" hasCustomPrompt="1"/>
          </p:nvPr>
        </p:nvSpPr>
        <p:spPr>
          <a:xfrm>
            <a:off x="3112910" y="6303433"/>
            <a:ext cx="3962289" cy="220217"/>
          </a:xfrm>
        </p:spPr>
        <p:txBody>
          <a:bodyPr>
            <a:noAutofit/>
          </a:bodyPr>
          <a:lstStyle>
            <a:lvl1pPr marL="0" indent="0">
              <a:lnSpc>
                <a:spcPct val="100000"/>
              </a:lnSpc>
              <a:spcBef>
                <a:spcPts val="0"/>
              </a:spcBef>
              <a:spcAft>
                <a:spcPts val="0"/>
              </a:spcAft>
              <a:buFontTx/>
              <a:buNone/>
              <a:defRPr sz="933" spc="0" baseline="0"/>
            </a:lvl1pPr>
          </a:lstStyle>
          <a:p>
            <a:pPr lvl="0"/>
            <a:r>
              <a:rPr lang="fi-FI" dirty="0"/>
              <a:t>Lähde tähän</a:t>
            </a:r>
          </a:p>
        </p:txBody>
      </p:sp>
    </p:spTree>
    <p:extLst>
      <p:ext uri="{BB962C8B-B14F-4D97-AF65-F5344CB8AC3E}">
        <p14:creationId xmlns:p14="http://schemas.microsoft.com/office/powerpoint/2010/main" val="25355330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11114166" y="491898"/>
            <a:ext cx="582741" cy="582709"/>
          </a:xfrm>
          <a:prstGeom prst="rect">
            <a:avLst/>
          </a:prstGeom>
        </p:spPr>
      </p:pic>
      <p:sp>
        <p:nvSpPr>
          <p:cNvPr id="3" name="Dian numeron paikkamerkki 3"/>
          <p:cNvSpPr>
            <a:spLocks noGrp="1"/>
          </p:cNvSpPr>
          <p:nvPr>
            <p:ph type="sldNum" sz="quarter" idx="12"/>
          </p:nvPr>
        </p:nvSpPr>
        <p:spPr>
          <a:xfrm>
            <a:off x="10674636" y="6305876"/>
            <a:ext cx="1151987" cy="220541"/>
          </a:xfrm>
          <a:prstGeom prst="rect">
            <a:avLst/>
          </a:prstGeom>
        </p:spPr>
        <p:txBody>
          <a:bodyPr/>
          <a:lstStyle>
            <a:lvl1pPr>
              <a:defRPr sz="933"/>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376037" y="6304063"/>
            <a:ext cx="1222279" cy="219587"/>
          </a:xfrm>
        </p:spPr>
        <p:txBody>
          <a:bodyPr/>
          <a:lstStyle/>
          <a:p>
            <a:r>
              <a:rPr lang="fi-FI"/>
              <a:t>10.4.2017</a:t>
            </a:r>
            <a:endParaRPr lang="fi-FI" dirty="0"/>
          </a:p>
        </p:txBody>
      </p:sp>
      <p:sp>
        <p:nvSpPr>
          <p:cNvPr id="5" name="Alatunnisteen paikkamerkki 2"/>
          <p:cNvSpPr>
            <a:spLocks noGrp="1"/>
          </p:cNvSpPr>
          <p:nvPr>
            <p:ph type="ftr" sz="quarter" idx="11"/>
          </p:nvPr>
        </p:nvSpPr>
        <p:spPr>
          <a:xfrm>
            <a:off x="1482014" y="6304063"/>
            <a:ext cx="1727855" cy="219587"/>
          </a:xfrm>
        </p:spPr>
        <p:txBody>
          <a:bodyPr/>
          <a:lstStyle/>
          <a:p>
            <a:endParaRPr lang="fi-FI" dirty="0"/>
          </a:p>
        </p:txBody>
      </p:sp>
      <p:sp>
        <p:nvSpPr>
          <p:cNvPr id="7" name="Tekstin paikkamerkki 3"/>
          <p:cNvSpPr>
            <a:spLocks noGrp="1"/>
          </p:cNvSpPr>
          <p:nvPr>
            <p:ph type="body" sz="quarter" idx="22" hasCustomPrompt="1"/>
          </p:nvPr>
        </p:nvSpPr>
        <p:spPr>
          <a:xfrm>
            <a:off x="336000" y="387352"/>
            <a:ext cx="5760000" cy="334449"/>
          </a:xfrm>
          <a:prstGeom prst="rect">
            <a:avLst/>
          </a:prstGeom>
        </p:spPr>
        <p:txBody>
          <a:bodyPr anchor="t"/>
          <a:lstStyle>
            <a:lvl1pPr marL="33599" indent="0">
              <a:lnSpc>
                <a:spcPct val="100000"/>
              </a:lnSpc>
              <a:spcBef>
                <a:spcPts val="0"/>
              </a:spcBef>
              <a:spcAft>
                <a:spcPts val="0"/>
              </a:spcAft>
              <a:buFontTx/>
              <a:buNone/>
              <a:defRPr sz="1333" b="0" kern="1200" spc="0" baseline="0">
                <a:solidFill>
                  <a:schemeClr val="tx1"/>
                </a:solidFill>
              </a:defRPr>
            </a:lvl1pPr>
            <a:lvl2pPr marL="419810" indent="0">
              <a:buFontTx/>
              <a:buNone/>
              <a:defRPr/>
            </a:lvl2pPr>
            <a:lvl3pPr marL="839611" indent="0">
              <a:buFontTx/>
              <a:buNone/>
              <a:defRPr/>
            </a:lvl3pPr>
            <a:lvl4pPr marL="1259421" indent="0">
              <a:buFontTx/>
              <a:buNone/>
              <a:defRPr/>
            </a:lvl4pPr>
            <a:lvl5pPr marL="1690426"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1312097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11114166" y="491898"/>
            <a:ext cx="582741" cy="582709"/>
          </a:xfrm>
          <a:prstGeom prst="rect">
            <a:avLst/>
          </a:prstGeom>
        </p:spPr>
      </p:pic>
      <p:sp>
        <p:nvSpPr>
          <p:cNvPr id="14" name="Dian numeron paikkamerkki 3"/>
          <p:cNvSpPr>
            <a:spLocks noGrp="1"/>
          </p:cNvSpPr>
          <p:nvPr>
            <p:ph type="sldNum" sz="quarter" idx="12"/>
          </p:nvPr>
        </p:nvSpPr>
        <p:spPr>
          <a:xfrm>
            <a:off x="10674636" y="6305876"/>
            <a:ext cx="1151987" cy="220541"/>
          </a:xfrm>
          <a:prstGeom prst="rect">
            <a:avLst/>
          </a:prstGeom>
        </p:spPr>
        <p:txBody>
          <a:bodyPr/>
          <a:lstStyle>
            <a:lvl1pPr>
              <a:defRPr sz="933"/>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376037" y="6304063"/>
            <a:ext cx="1222279" cy="219587"/>
          </a:xfrm>
        </p:spPr>
        <p:txBody>
          <a:bodyPr/>
          <a:lstStyle/>
          <a:p>
            <a:r>
              <a:rPr lang="fi-FI"/>
              <a:t>10.4.2017</a:t>
            </a:r>
            <a:endParaRPr lang="fi-FI" dirty="0"/>
          </a:p>
        </p:txBody>
      </p:sp>
      <p:sp>
        <p:nvSpPr>
          <p:cNvPr id="17" name="Alatunnisteen paikkamerkki 2"/>
          <p:cNvSpPr>
            <a:spLocks noGrp="1"/>
          </p:cNvSpPr>
          <p:nvPr>
            <p:ph type="ftr" sz="quarter" idx="11"/>
          </p:nvPr>
        </p:nvSpPr>
        <p:spPr>
          <a:xfrm>
            <a:off x="1482014" y="6304063"/>
            <a:ext cx="1727855" cy="219587"/>
          </a:xfrm>
        </p:spPr>
        <p:txBody>
          <a:bodyPr/>
          <a:lstStyle/>
          <a:p>
            <a:endParaRPr lang="fi-FI" dirty="0"/>
          </a:p>
        </p:txBody>
      </p:sp>
      <p:sp>
        <p:nvSpPr>
          <p:cNvPr id="11" name="Tekstin paikkamerkki 28"/>
          <p:cNvSpPr>
            <a:spLocks noGrp="1"/>
          </p:cNvSpPr>
          <p:nvPr>
            <p:ph type="body" sz="quarter" idx="22" hasCustomPrompt="1"/>
          </p:nvPr>
        </p:nvSpPr>
        <p:spPr>
          <a:xfrm>
            <a:off x="1430400" y="2551663"/>
            <a:ext cx="9561600" cy="1568548"/>
          </a:xfrm>
          <a:prstGeom prst="rect">
            <a:avLst/>
          </a:prstGeom>
        </p:spPr>
        <p:txBody>
          <a:bodyPr/>
          <a:lstStyle>
            <a:lvl1pPr marL="19200" indent="0">
              <a:lnSpc>
                <a:spcPts val="3600"/>
              </a:lnSpc>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149489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r>
              <a:rPr lang="fi-FI"/>
              <a:t>10.4.2017</a:t>
            </a:r>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162644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6787201" y="0"/>
            <a:ext cx="5404807" cy="6858000"/>
          </a:xfrm>
          <a:prstGeom prst="rect">
            <a:avLst/>
          </a:prstGeom>
        </p:spPr>
        <p:txBody>
          <a:bodyPr anchor="ctr"/>
          <a:lstStyle>
            <a:lvl1pPr marL="0" indent="0" algn="ctr">
              <a:buFontTx/>
              <a:buNone/>
              <a:defRPr sz="20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376037" y="6304063"/>
            <a:ext cx="1222279" cy="219587"/>
          </a:xfrm>
        </p:spPr>
        <p:txBody>
          <a:bodyPr/>
          <a:lstStyle>
            <a:lvl1pPr>
              <a:defRPr>
                <a:solidFill>
                  <a:srgbClr val="000000"/>
                </a:solidFill>
              </a:defRPr>
            </a:lvl1pPr>
          </a:lstStyle>
          <a:p>
            <a:r>
              <a:rPr lang="fi-FI"/>
              <a:t>10.4.2017</a:t>
            </a:r>
            <a:endParaRPr lang="fi-FI" dirty="0"/>
          </a:p>
        </p:txBody>
      </p:sp>
      <p:sp>
        <p:nvSpPr>
          <p:cNvPr id="10" name="Alatunnisteen paikkamerkki 2"/>
          <p:cNvSpPr>
            <a:spLocks noGrp="1"/>
          </p:cNvSpPr>
          <p:nvPr>
            <p:ph type="ftr" sz="quarter" idx="11"/>
          </p:nvPr>
        </p:nvSpPr>
        <p:spPr>
          <a:xfrm>
            <a:off x="1482014" y="6304063"/>
            <a:ext cx="1727855" cy="219587"/>
          </a:xfrm>
        </p:spPr>
        <p:txBody>
          <a:bodyPr/>
          <a:lstStyle>
            <a:lvl1pPr>
              <a:defRPr>
                <a:solidFill>
                  <a:srgbClr val="000000"/>
                </a:solidFill>
              </a:defRPr>
            </a:lvl1pPr>
          </a:lstStyle>
          <a:p>
            <a:endParaRPr lang="fi-FI" dirty="0"/>
          </a:p>
        </p:txBody>
      </p:sp>
      <p:sp>
        <p:nvSpPr>
          <p:cNvPr id="7" name="Tekstin paikkamerkki 2"/>
          <p:cNvSpPr>
            <a:spLocks noGrp="1"/>
          </p:cNvSpPr>
          <p:nvPr>
            <p:ph idx="21"/>
          </p:nvPr>
        </p:nvSpPr>
        <p:spPr>
          <a:xfrm>
            <a:off x="1430400" y="2113635"/>
            <a:ext cx="5126400" cy="3799956"/>
          </a:xfrm>
          <a:prstGeom prst="rect">
            <a:avLst/>
          </a:prstGeom>
        </p:spPr>
        <p:txBody>
          <a:bodyPr vert="horz" lIns="91440" tIns="45720" rIns="91440" bIns="45720" rtlCol="0">
            <a:normAutofit/>
          </a:bodyPr>
          <a:lstStyle>
            <a:lvl1pPr marL="311992" marR="0" indent="-283193" algn="l" defTabSz="1074709" rtl="0" eaLnBrk="1" fontAlgn="auto" latinLnBrk="0" hangingPunct="1">
              <a:lnSpc>
                <a:spcPts val="2667"/>
              </a:lnSpc>
              <a:spcBef>
                <a:spcPts val="533"/>
              </a:spcBef>
              <a:spcAft>
                <a:spcPts val="400"/>
              </a:spcAft>
              <a:buClrTx/>
              <a:buSzPct val="125000"/>
              <a:buFont typeface="Arial" panose="020B0604020202020204" pitchFamily="34" charset="0"/>
              <a:buChar char="•"/>
              <a:tabLst/>
              <a:defRPr sz="2133">
                <a:solidFill>
                  <a:srgbClr val="000000"/>
                </a:solidFill>
              </a:defRPr>
            </a:lvl1pPr>
            <a:lvl2pPr indent="-211195">
              <a:buSzPct val="125000"/>
              <a:defRPr sz="1733" baseline="0">
                <a:solidFill>
                  <a:srgbClr val="000000"/>
                </a:solidFill>
              </a:defRPr>
            </a:lvl2pPr>
            <a:lvl3pPr indent="-211195">
              <a:buSzPct val="125000"/>
              <a:defRPr sz="1467">
                <a:solidFill>
                  <a:srgbClr val="000000"/>
                </a:solidFill>
              </a:defRPr>
            </a:lvl3pPr>
            <a:lvl4pPr indent="-211195">
              <a:buSzPct val="125000"/>
              <a:defRPr sz="1333">
                <a:solidFill>
                  <a:srgbClr val="000000"/>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430400" y="1470601"/>
            <a:ext cx="5126400" cy="489577"/>
          </a:xfrm>
          <a:prstGeom prst="rect">
            <a:avLst/>
          </a:prstGeom>
        </p:spPr>
        <p:txBody>
          <a:bodyPr/>
          <a:lstStyle>
            <a:lvl1pPr marL="19200" indent="0">
              <a:lnSpc>
                <a:spcPts val="3600"/>
              </a:lnSpc>
              <a:spcAft>
                <a:spcPts val="0"/>
              </a:spcAft>
              <a:buFontTx/>
              <a:buNone/>
              <a:defRPr sz="2933" b="1" baseline="0">
                <a:solidFill>
                  <a:srgbClr val="000000"/>
                </a:solidFill>
              </a:defRPr>
            </a:lvl1pPr>
            <a:lvl2pPr marL="419810" indent="0">
              <a:spcAft>
                <a:spcPts val="0"/>
              </a:spcAft>
              <a:buFontTx/>
              <a:buNone/>
              <a:defRPr sz="2933" b="1">
                <a:solidFill>
                  <a:srgbClr val="666666"/>
                </a:solidFill>
              </a:defRPr>
            </a:lvl2pPr>
            <a:lvl3pPr marL="839611" indent="0">
              <a:spcAft>
                <a:spcPts val="0"/>
              </a:spcAft>
              <a:buFontTx/>
              <a:buNone/>
              <a:defRPr sz="2933" b="1">
                <a:solidFill>
                  <a:srgbClr val="666666"/>
                </a:solidFill>
              </a:defRPr>
            </a:lvl3pPr>
            <a:lvl4pPr marL="1259421" indent="0">
              <a:spcAft>
                <a:spcPts val="0"/>
              </a:spcAft>
              <a:buFontTx/>
              <a:buNone/>
              <a:defRPr sz="2933" b="1">
                <a:solidFill>
                  <a:srgbClr val="666666"/>
                </a:solidFill>
              </a:defRPr>
            </a:lvl4pPr>
            <a:lvl5pPr marL="1690426" indent="0">
              <a:spcAft>
                <a:spcPts val="0"/>
              </a:spcAft>
              <a:buFontTx/>
              <a:buNone/>
              <a:defRPr sz="2933"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125229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perustyylejä naps.</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1C457E2-1333-5E45-8A38-866E30E31543}" type="datetimeFigureOut">
              <a:rPr lang="fi-FI" smtClean="0"/>
              <a:t>10.4.2017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2002652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1C457E2-1333-5E45-8A38-866E30E31543}" type="datetimeFigureOut">
              <a:rPr lang="fi-FI" smtClean="0"/>
              <a:t>10.4.2017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2450982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perustyylejä naps.</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1C457E2-1333-5E45-8A38-866E30E31543}" type="datetimeFigureOut">
              <a:rPr lang="fi-FI" smtClean="0"/>
              <a:t>10.4.2017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772732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1C457E2-1333-5E45-8A38-866E30E31543}" type="datetimeFigureOut">
              <a:rPr lang="fi-FI" smtClean="0"/>
              <a:t>10.4.2017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3448701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perustyylejä naps.</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1C457E2-1333-5E45-8A38-866E30E31543}" type="datetimeFigureOut">
              <a:rPr lang="fi-FI" smtClean="0"/>
              <a:t>10.4.2017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405879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A1C457E2-1333-5E45-8A38-866E30E31543}" type="datetimeFigureOut">
              <a:rPr lang="fi-FI" smtClean="0"/>
              <a:t>10.4.2017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2478476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1C457E2-1333-5E45-8A38-866E30E31543}" type="datetimeFigureOut">
              <a:rPr lang="fi-FI" smtClean="0"/>
              <a:t>10.4.2017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3321174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perustyylejä naps.</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1C457E2-1333-5E45-8A38-866E30E31543}" type="datetimeFigureOut">
              <a:rPr lang="fi-FI" smtClean="0"/>
              <a:t>10.4.2017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3324918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perustyylejä naps.</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1C457E2-1333-5E45-8A38-866E30E31543}" type="datetimeFigureOut">
              <a:rPr lang="fi-FI" smtClean="0"/>
              <a:t>10.4.2017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396560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r>
              <a:rPr lang="fi-FI"/>
              <a:t>10.4.2017</a:t>
            </a:r>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23892888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1C457E2-1333-5E45-8A38-866E30E31543}" type="datetimeFigureOut">
              <a:rPr lang="fi-FI" smtClean="0"/>
              <a:t>10.4.2017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1691564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1C457E2-1333-5E45-8A38-866E30E31543}" type="datetimeFigureOut">
              <a:rPr lang="fi-FI" smtClean="0"/>
              <a:t>10.4.2017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819628-1DA8-0A41-86A9-AF123349929F}" type="slidenum">
              <a:rPr lang="fi-FI" smtClean="0"/>
              <a:t>‹#›</a:t>
            </a:fld>
            <a:endParaRPr lang="fi-FI"/>
          </a:p>
        </p:txBody>
      </p:sp>
    </p:spTree>
    <p:extLst>
      <p:ext uri="{BB962C8B-B14F-4D97-AF65-F5344CB8AC3E}">
        <p14:creationId xmlns:p14="http://schemas.microsoft.com/office/powerpoint/2010/main" val="2958954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Otsikko ja sisältö">
    <p:bg>
      <p:bgPr>
        <a:solidFill>
          <a:schemeClr val="bg1"/>
        </a:solidFill>
        <a:effectLst/>
      </p:bgPr>
    </p:bg>
    <p:spTree>
      <p:nvGrpSpPr>
        <p:cNvPr id="1" name=""/>
        <p:cNvGrpSpPr/>
        <p:nvPr/>
      </p:nvGrpSpPr>
      <p:grpSpPr>
        <a:xfrm>
          <a:off x="0" y="0"/>
          <a:ext cx="0" cy="0"/>
          <a:chOff x="0" y="0"/>
          <a:chExt cx="0" cy="0"/>
        </a:xfrm>
      </p:grpSpPr>
      <p:sp>
        <p:nvSpPr>
          <p:cNvPr id="5" name="Tekstin paikkamerkki 4"/>
          <p:cNvSpPr>
            <a:spLocks noGrp="1"/>
          </p:cNvSpPr>
          <p:nvPr>
            <p:ph type="body" sz="quarter" idx="10"/>
          </p:nvPr>
        </p:nvSpPr>
        <p:spPr>
          <a:xfrm>
            <a:off x="862352" y="1923803"/>
            <a:ext cx="10362241" cy="3930897"/>
          </a:xfrm>
          <a:prstGeom prst="rect">
            <a:avLst/>
          </a:prstGeom>
        </p:spPr>
        <p:txBody>
          <a:bodyPr/>
          <a:lstStyle>
            <a:lvl1pPr>
              <a:defRPr sz="1800" baseline="0">
                <a:latin typeface="Calibri" charset="0"/>
              </a:defRPr>
            </a:lvl1pPr>
            <a:lvl2pPr>
              <a:defRPr sz="1800" baseline="0">
                <a:latin typeface="Calibri" charset="0"/>
              </a:defRPr>
            </a:lvl2pPr>
            <a:lvl3pPr>
              <a:defRPr sz="1800" baseline="0">
                <a:latin typeface="Calibri" charset="0"/>
              </a:defRPr>
            </a:lvl3pPr>
            <a:lvl4pPr>
              <a:defRPr sz="1800" baseline="0">
                <a:latin typeface="Calibri" charset="0"/>
              </a:defRPr>
            </a:lvl4pPr>
            <a:lvl5pPr>
              <a:defRPr sz="1800" baseline="0">
                <a:latin typeface="Calibri"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Otsikko 1"/>
          <p:cNvSpPr>
            <a:spLocks noGrp="1"/>
          </p:cNvSpPr>
          <p:nvPr>
            <p:ph type="ctrTitle" hasCustomPrompt="1"/>
          </p:nvPr>
        </p:nvSpPr>
        <p:spPr>
          <a:xfrm>
            <a:off x="861871" y="664293"/>
            <a:ext cx="10363200" cy="838673"/>
          </a:xfrm>
        </p:spPr>
        <p:txBody>
          <a:bodyPr lIns="0" tIns="0" rIns="0" bIns="0" anchor="t" anchorCtr="0">
            <a:noAutofit/>
            <a:scene3d>
              <a:camera prst="obliqueBottomLeft">
                <a:rot lat="0" lon="0" rev="0"/>
              </a:camera>
              <a:lightRig rig="threePt" dir="t"/>
            </a:scene3d>
          </a:bodyPr>
          <a:lstStyle>
            <a:lvl1pPr marL="0" algn="l" defTabSz="457200" rtl="0" eaLnBrk="1" latinLnBrk="0" hangingPunct="1">
              <a:spcBef>
                <a:spcPct val="0"/>
              </a:spcBef>
              <a:buNone/>
              <a:defRPr lang="fi-FI" sz="3800" kern="1200" cap="none" baseline="0" dirty="0">
                <a:solidFill>
                  <a:schemeClr val="accent1"/>
                </a:solidFill>
                <a:latin typeface="Calibri" charset="0"/>
                <a:ea typeface="+mj-ea"/>
                <a:cs typeface="DIN Offc Light"/>
              </a:defRPr>
            </a:lvl1pPr>
          </a:lstStyle>
          <a:p>
            <a:r>
              <a:rPr lang="fi-FI" dirty="0"/>
              <a:t>muokkaa perustyylejä naps.</a:t>
            </a:r>
          </a:p>
        </p:txBody>
      </p:sp>
      <p:sp>
        <p:nvSpPr>
          <p:cNvPr id="19" name="Alaotsikko 2"/>
          <p:cNvSpPr>
            <a:spLocks noGrp="1"/>
          </p:cNvSpPr>
          <p:nvPr>
            <p:ph type="subTitle" idx="1" hasCustomPrompt="1"/>
          </p:nvPr>
        </p:nvSpPr>
        <p:spPr>
          <a:xfrm>
            <a:off x="861392" y="1402567"/>
            <a:ext cx="7307816" cy="415252"/>
          </a:xfrm>
          <a:prstGeom prst="rect">
            <a:avLst/>
          </a:prstGeom>
        </p:spPr>
        <p:txBody>
          <a:bodyPr lIns="0" tIns="0" rIns="0" bIns="0"/>
          <a:lstStyle>
            <a:lvl1pPr marL="0" indent="0" algn="l" defTabSz="457200" rtl="0" eaLnBrk="1" latinLnBrk="0" hangingPunct="1">
              <a:buNone/>
              <a:defRPr lang="fi-FI" sz="2200" b="1" i="0" kern="800" cap="none" spc="50" baseline="0" dirty="0">
                <a:solidFill>
                  <a:schemeClr val="accent1"/>
                </a:solidFill>
                <a:latin typeface="Calibri" charset="0"/>
                <a:ea typeface="+mn-ea"/>
                <a:cs typeface="DIN Off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13" name="Dian numeron paikkamerkki 14"/>
          <p:cNvSpPr>
            <a:spLocks noGrp="1"/>
          </p:cNvSpPr>
          <p:nvPr>
            <p:ph type="sldNum" sz="quarter" idx="4"/>
          </p:nvPr>
        </p:nvSpPr>
        <p:spPr>
          <a:xfrm>
            <a:off x="5633539" y="6225577"/>
            <a:ext cx="463687" cy="365125"/>
          </a:xfrm>
          <a:prstGeom prst="rect">
            <a:avLst/>
          </a:prstGeom>
        </p:spPr>
        <p:txBody>
          <a:bodyPr vert="horz" lIns="91440" tIns="45720" rIns="91440" bIns="45720" rtlCol="0" anchor="ctr"/>
          <a:lstStyle>
            <a:lvl1pPr algn="ctr">
              <a:defRPr lang="fi-FI" sz="1000" b="0" kern="1200" baseline="0" smtClean="0">
                <a:solidFill>
                  <a:schemeClr val="accent1"/>
                </a:solidFill>
                <a:latin typeface="Calibri" charset="0"/>
                <a:ea typeface="+mn-ea"/>
                <a:cs typeface="DIN Offc"/>
              </a:defRPr>
            </a:lvl1pPr>
          </a:lstStyle>
          <a:p>
            <a:endParaRPr lang="fi-FI" dirty="0"/>
          </a:p>
        </p:txBody>
      </p:sp>
      <p:sp>
        <p:nvSpPr>
          <p:cNvPr id="14" name="Alatunnisteen paikkamerkki 4"/>
          <p:cNvSpPr txBox="1">
            <a:spLocks/>
          </p:cNvSpPr>
          <p:nvPr/>
        </p:nvSpPr>
        <p:spPr>
          <a:xfrm>
            <a:off x="3848693" y="6234767"/>
            <a:ext cx="1602675" cy="344733"/>
          </a:xfrm>
          <a:prstGeom prst="rect">
            <a:avLst/>
          </a:prstGeom>
        </p:spPr>
        <p:txBody>
          <a:bodyPr vert="horz" lIns="91440" tIns="45720" rIns="91440" bIns="45720" rtlCol="0" anchor="ctr"/>
          <a:lstStyle>
            <a:defPPr>
              <a:defRPr lang="fi-FI"/>
            </a:defPPr>
            <a:lvl1pPr marL="0" algn="l" defTabSz="457200" rtl="0" eaLnBrk="1" latinLnBrk="0" hangingPunct="1">
              <a:defRPr lang="fi-FI" sz="1000" kern="1200" baseline="0" dirty="0" smtClean="0">
                <a:solidFill>
                  <a:schemeClr val="accent1"/>
                </a:solidFill>
                <a:latin typeface="Calibri" charset="0"/>
                <a:ea typeface="+mn-ea"/>
                <a:cs typeface="DIN Off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sz="1100" dirty="0"/>
          </a:p>
        </p:txBody>
      </p:sp>
      <p:sp>
        <p:nvSpPr>
          <p:cNvPr id="24" name="Päivämäärän paikkamerkki 3"/>
          <p:cNvSpPr>
            <a:spLocks noGrp="1"/>
          </p:cNvSpPr>
          <p:nvPr>
            <p:ph type="dt" sz="half" idx="2"/>
          </p:nvPr>
        </p:nvSpPr>
        <p:spPr>
          <a:xfrm>
            <a:off x="581126" y="6228581"/>
            <a:ext cx="1059583" cy="350919"/>
          </a:xfrm>
          <a:prstGeom prst="rect">
            <a:avLst/>
          </a:prstGeom>
        </p:spPr>
        <p:txBody>
          <a:bodyPr vert="horz" lIns="91440" tIns="45720" rIns="91440" bIns="45720" rtlCol="0" anchor="ctr"/>
          <a:lstStyle>
            <a:lvl1pPr algn="l">
              <a:defRPr lang="fi-FI" sz="1000" kern="1200" baseline="0" smtClean="0">
                <a:solidFill>
                  <a:schemeClr val="accent1"/>
                </a:solidFill>
                <a:latin typeface="Calibri" charset="0"/>
                <a:ea typeface="+mn-ea"/>
                <a:cs typeface="DIN Offc"/>
              </a:defRPr>
            </a:lvl1pPr>
          </a:lstStyle>
          <a:p>
            <a:fld id="{260258A3-D5FE-4362-954F-3F85F236FB7C}" type="datetime1">
              <a:rPr lang="fi-FI" smtClean="0"/>
              <a:t>10.4.2017</a:t>
            </a:fld>
            <a:endParaRPr lang="fi-FI"/>
          </a:p>
        </p:txBody>
      </p:sp>
      <p:sp>
        <p:nvSpPr>
          <p:cNvPr id="25" name="Alatunnisteen paikkamerkki 4"/>
          <p:cNvSpPr>
            <a:spLocks noGrp="1"/>
          </p:cNvSpPr>
          <p:nvPr>
            <p:ph type="ftr" sz="quarter" idx="3"/>
          </p:nvPr>
        </p:nvSpPr>
        <p:spPr>
          <a:xfrm>
            <a:off x="1640709" y="6234767"/>
            <a:ext cx="1876755" cy="344733"/>
          </a:xfrm>
          <a:prstGeom prst="rect">
            <a:avLst/>
          </a:prstGeom>
        </p:spPr>
        <p:txBody>
          <a:bodyPr vert="horz" lIns="91440" tIns="45720" rIns="91440" bIns="45720" rtlCol="0" anchor="ctr"/>
          <a:lstStyle>
            <a:lvl1pPr algn="l">
              <a:defRPr lang="fi-FI" sz="1000" kern="1200" baseline="0" dirty="0" smtClean="0">
                <a:solidFill>
                  <a:schemeClr val="accent1"/>
                </a:solidFill>
                <a:latin typeface="Calibri" charset="0"/>
                <a:ea typeface="+mn-ea"/>
                <a:cs typeface="DIN Offc"/>
              </a:defRPr>
            </a:lvl1pPr>
          </a:lstStyle>
          <a:p>
            <a:endParaRPr lang="fi-FI" dirty="0"/>
          </a:p>
        </p:txBody>
      </p:sp>
    </p:spTree>
    <p:extLst>
      <p:ext uri="{BB962C8B-B14F-4D97-AF65-F5344CB8AC3E}">
        <p14:creationId xmlns:p14="http://schemas.microsoft.com/office/powerpoint/2010/main" val="370431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a:t>10.4.2017</a:t>
            </a:r>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137002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10.4.2017</a:t>
            </a:r>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414644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r>
              <a:rPr lang="fi-FI"/>
              <a:t>10.4.2017</a:t>
            </a:r>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232436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r>
              <a:rPr lang="fi-FI"/>
              <a:t>10.4.2017</a:t>
            </a:r>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2637B3C-6639-4EFC-9E12-EAEBFC657300}" type="slidenum">
              <a:rPr lang="fi-FI" smtClean="0"/>
              <a:t>‹#›</a:t>
            </a:fld>
            <a:endParaRPr lang="fi-FI"/>
          </a:p>
        </p:txBody>
      </p:sp>
    </p:spTree>
    <p:extLst>
      <p:ext uri="{BB962C8B-B14F-4D97-AF65-F5344CB8AC3E}">
        <p14:creationId xmlns:p14="http://schemas.microsoft.com/office/powerpoint/2010/main" val="18520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10.4.2017</a:t>
            </a: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37B3C-6639-4EFC-9E12-EAEBFC657300}" type="slidenum">
              <a:rPr lang="fi-FI" smtClean="0"/>
              <a:t>‹#›</a:t>
            </a:fld>
            <a:endParaRPr lang="fi-FI"/>
          </a:p>
        </p:txBody>
      </p:sp>
    </p:spTree>
    <p:extLst>
      <p:ext uri="{BB962C8B-B14F-4D97-AF65-F5344CB8AC3E}">
        <p14:creationId xmlns:p14="http://schemas.microsoft.com/office/powerpoint/2010/main" val="2478011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376037" y="6304063"/>
            <a:ext cx="1226281" cy="217389"/>
          </a:xfrm>
          <a:prstGeom prst="rect">
            <a:avLst/>
          </a:prstGeom>
        </p:spPr>
        <p:txBody>
          <a:bodyPr vert="horz" lIns="91440" tIns="45720" rIns="91440" bIns="45720" rtlCol="0" anchor="t"/>
          <a:lstStyle>
            <a:lvl1pPr algn="l">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10.4.2017</a:t>
            </a:r>
            <a:endParaRPr lang="fi-FI" dirty="0"/>
          </a:p>
        </p:txBody>
      </p:sp>
      <p:sp>
        <p:nvSpPr>
          <p:cNvPr id="8" name="Alatunnisteen paikkamerkki 4"/>
          <p:cNvSpPr>
            <a:spLocks noGrp="1"/>
          </p:cNvSpPr>
          <p:nvPr>
            <p:ph type="ftr" sz="quarter" idx="3"/>
          </p:nvPr>
        </p:nvSpPr>
        <p:spPr>
          <a:xfrm>
            <a:off x="1481743" y="6304063"/>
            <a:ext cx="1728125" cy="217389"/>
          </a:xfrm>
          <a:prstGeom prst="rect">
            <a:avLst/>
          </a:prstGeom>
        </p:spPr>
        <p:txBody>
          <a:bodyPr vert="horz" lIns="91440" tIns="45720" rIns="91440" bIns="45720" rtlCol="0" anchor="t"/>
          <a:lstStyle>
            <a:lvl1pPr algn="l">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fi-FI" dirty="0"/>
          </a:p>
        </p:txBody>
      </p:sp>
      <p:sp>
        <p:nvSpPr>
          <p:cNvPr id="26" name="Tekstin paikkamerkki 3"/>
          <p:cNvSpPr>
            <a:spLocks noGrp="1"/>
          </p:cNvSpPr>
          <p:nvPr>
            <p:ph type="body" idx="1"/>
          </p:nvPr>
        </p:nvSpPr>
        <p:spPr>
          <a:xfrm>
            <a:off x="1430402" y="2111376"/>
            <a:ext cx="9561599" cy="385762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430402" y="1470601"/>
            <a:ext cx="9561599" cy="489577"/>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10674636" y="6305552"/>
            <a:ext cx="1151987" cy="222249"/>
          </a:xfrm>
          <a:prstGeom prst="rect">
            <a:avLst/>
          </a:prstGeom>
        </p:spPr>
        <p:txBody>
          <a:bodyPr vert="horz" lIns="91440" tIns="45720" rIns="91440" bIns="45720" rtlCol="0" anchor="t"/>
          <a:lstStyle>
            <a:lvl1pPr algn="r">
              <a:defRPr sz="933">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2665603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med">
    <p:fade/>
  </p:transition>
  <p:hf hdr="0" ftr="0"/>
  <p:txStyles>
    <p:titleStyle>
      <a:lvl1pPr marL="19200" algn="l" defTabSz="1074709" rtl="0" eaLnBrk="1" latinLnBrk="0" hangingPunct="1">
        <a:lnSpc>
          <a:spcPts val="3600"/>
        </a:lnSpc>
        <a:spcBef>
          <a:spcPts val="0"/>
        </a:spcBef>
        <a:spcAft>
          <a:spcPts val="0"/>
        </a:spcAft>
        <a:buNone/>
        <a:defRPr sz="2933" b="1" kern="1200" spc="-47"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311992" indent="-283193" algn="l" defTabSz="1074709" rtl="0" eaLnBrk="1" latinLnBrk="0" hangingPunct="1">
        <a:lnSpc>
          <a:spcPts val="2667"/>
        </a:lnSpc>
        <a:spcBef>
          <a:spcPts val="533"/>
        </a:spcBef>
        <a:spcAft>
          <a:spcPts val="400"/>
        </a:spcAft>
        <a:buClrTx/>
        <a:buSzPct val="125000"/>
        <a:buFont typeface="Arial" panose="020B0604020202020204" pitchFamily="34" charset="0"/>
        <a:buChar char="•"/>
        <a:defRPr sz="2133" kern="1200" spc="-4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39622" indent="-211195" algn="l" defTabSz="1074709" rtl="0" eaLnBrk="1" latinLnBrk="0" hangingPunct="1">
        <a:lnSpc>
          <a:spcPts val="2400"/>
        </a:lnSpc>
        <a:spcBef>
          <a:spcPts val="267"/>
        </a:spcBef>
        <a:spcAft>
          <a:spcPts val="267"/>
        </a:spcAft>
        <a:buClrTx/>
        <a:buSzPct val="125000"/>
        <a:buFont typeface="Arial" pitchFamily="34" charset="0"/>
        <a:buChar char="–"/>
        <a:defRPr sz="1733" kern="1200" spc="-47"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9423" indent="-211195" algn="l" defTabSz="1074709" rtl="0" eaLnBrk="1" latinLnBrk="0" hangingPunct="1">
        <a:lnSpc>
          <a:spcPts val="2400"/>
        </a:lnSpc>
        <a:spcBef>
          <a:spcPts val="267"/>
        </a:spcBef>
        <a:spcAft>
          <a:spcPts val="267"/>
        </a:spcAft>
        <a:buClrTx/>
        <a:buSzPct val="125000"/>
        <a:buFont typeface="Arial" panose="020B0604020202020204" pitchFamily="34" charset="0"/>
        <a:buChar char="•"/>
        <a:defRPr sz="1400" kern="1200" spc="-47"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90426" indent="-211195" algn="l" defTabSz="1074709" rtl="0" eaLnBrk="1" latinLnBrk="0" hangingPunct="1">
        <a:lnSpc>
          <a:spcPts val="2400"/>
        </a:lnSpc>
        <a:spcBef>
          <a:spcPts val="267"/>
        </a:spcBef>
        <a:spcAft>
          <a:spcPts val="267"/>
        </a:spcAft>
        <a:buClrTx/>
        <a:buSzPct val="125000"/>
        <a:buFont typeface="Arial" pitchFamily="34" charset="0"/>
        <a:buChar char="–"/>
        <a:defRPr sz="1400" kern="1200" spc="-47"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0238" indent="-211195" algn="l" defTabSz="1074709" rtl="0" eaLnBrk="1" latinLnBrk="0" hangingPunct="1">
        <a:lnSpc>
          <a:spcPts val="2667"/>
        </a:lnSpc>
        <a:spcBef>
          <a:spcPts val="533"/>
        </a:spcBef>
        <a:spcAft>
          <a:spcPts val="400"/>
        </a:spcAft>
        <a:buClrTx/>
        <a:buSzPct val="125000"/>
        <a:buFont typeface="Arial" panose="020B0604020202020204" pitchFamily="34" charset="0"/>
        <a:buChar char="•"/>
        <a:defRPr sz="1333" kern="1200" spc="-47"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955446" indent="-268680" algn="l" defTabSz="1074709" rtl="0" eaLnBrk="1" latinLnBrk="0" hangingPunct="1">
        <a:spcBef>
          <a:spcPct val="20000"/>
        </a:spcBef>
        <a:buFont typeface="Arial" pitchFamily="34" charset="0"/>
        <a:buChar char="•"/>
        <a:defRPr sz="2475" kern="1200">
          <a:solidFill>
            <a:schemeClr val="tx1"/>
          </a:solidFill>
          <a:latin typeface="+mn-lt"/>
          <a:ea typeface="+mn-ea"/>
          <a:cs typeface="+mn-cs"/>
        </a:defRPr>
      </a:lvl6pPr>
      <a:lvl7pPr marL="3492801" indent="-268680" algn="l" defTabSz="1074709" rtl="0" eaLnBrk="1" latinLnBrk="0" hangingPunct="1">
        <a:spcBef>
          <a:spcPct val="20000"/>
        </a:spcBef>
        <a:buFont typeface="Arial" pitchFamily="34" charset="0"/>
        <a:buChar char="•"/>
        <a:defRPr sz="2475" kern="1200">
          <a:solidFill>
            <a:schemeClr val="tx1"/>
          </a:solidFill>
          <a:latin typeface="+mn-lt"/>
          <a:ea typeface="+mn-ea"/>
          <a:cs typeface="+mn-cs"/>
        </a:defRPr>
      </a:lvl7pPr>
      <a:lvl8pPr marL="4030158" indent="-268680" algn="l" defTabSz="1074709" rtl="0" eaLnBrk="1" latinLnBrk="0" hangingPunct="1">
        <a:spcBef>
          <a:spcPct val="20000"/>
        </a:spcBef>
        <a:buFont typeface="Arial" pitchFamily="34" charset="0"/>
        <a:buChar char="•"/>
        <a:defRPr sz="2475" kern="1200">
          <a:solidFill>
            <a:schemeClr val="tx1"/>
          </a:solidFill>
          <a:latin typeface="+mn-lt"/>
          <a:ea typeface="+mn-ea"/>
          <a:cs typeface="+mn-cs"/>
        </a:defRPr>
      </a:lvl8pPr>
      <a:lvl9pPr marL="4567511" indent="-268680" algn="l" defTabSz="1074709" rtl="0" eaLnBrk="1" latinLnBrk="0" hangingPunct="1">
        <a:spcBef>
          <a:spcPct val="20000"/>
        </a:spcBef>
        <a:buFont typeface="Arial" pitchFamily="34" charset="0"/>
        <a:buChar char="•"/>
        <a:defRPr sz="2475" kern="1200">
          <a:solidFill>
            <a:schemeClr val="tx1"/>
          </a:solidFill>
          <a:latin typeface="+mn-lt"/>
          <a:ea typeface="+mn-ea"/>
          <a:cs typeface="+mn-cs"/>
        </a:defRPr>
      </a:lvl9pPr>
    </p:bodyStyle>
    <p:otherStyle>
      <a:defPPr>
        <a:defRPr lang="fi-FI"/>
      </a:defPPr>
      <a:lvl1pPr marL="0" algn="l" defTabSz="1074709" rtl="0" eaLnBrk="1" latinLnBrk="0" hangingPunct="1">
        <a:defRPr sz="2116" kern="1200">
          <a:solidFill>
            <a:schemeClr val="tx1"/>
          </a:solidFill>
          <a:latin typeface="+mn-lt"/>
          <a:ea typeface="+mn-ea"/>
          <a:cs typeface="+mn-cs"/>
        </a:defRPr>
      </a:lvl1pPr>
      <a:lvl2pPr marL="537353" algn="l" defTabSz="1074709" rtl="0" eaLnBrk="1" latinLnBrk="0" hangingPunct="1">
        <a:defRPr sz="2116" kern="1200">
          <a:solidFill>
            <a:schemeClr val="tx1"/>
          </a:solidFill>
          <a:latin typeface="+mn-lt"/>
          <a:ea typeface="+mn-ea"/>
          <a:cs typeface="+mn-cs"/>
        </a:defRPr>
      </a:lvl2pPr>
      <a:lvl3pPr marL="1074709" algn="l" defTabSz="1074709" rtl="0" eaLnBrk="1" latinLnBrk="0" hangingPunct="1">
        <a:defRPr sz="2116" kern="1200">
          <a:solidFill>
            <a:schemeClr val="tx1"/>
          </a:solidFill>
          <a:latin typeface="+mn-lt"/>
          <a:ea typeface="+mn-ea"/>
          <a:cs typeface="+mn-cs"/>
        </a:defRPr>
      </a:lvl3pPr>
      <a:lvl4pPr marL="1612064" algn="l" defTabSz="1074709" rtl="0" eaLnBrk="1" latinLnBrk="0" hangingPunct="1">
        <a:defRPr sz="2116" kern="1200">
          <a:solidFill>
            <a:schemeClr val="tx1"/>
          </a:solidFill>
          <a:latin typeface="+mn-lt"/>
          <a:ea typeface="+mn-ea"/>
          <a:cs typeface="+mn-cs"/>
        </a:defRPr>
      </a:lvl4pPr>
      <a:lvl5pPr marL="2149420" algn="l" defTabSz="1074709" rtl="0" eaLnBrk="1" latinLnBrk="0" hangingPunct="1">
        <a:defRPr sz="2116" kern="1200">
          <a:solidFill>
            <a:schemeClr val="tx1"/>
          </a:solidFill>
          <a:latin typeface="+mn-lt"/>
          <a:ea typeface="+mn-ea"/>
          <a:cs typeface="+mn-cs"/>
        </a:defRPr>
      </a:lvl5pPr>
      <a:lvl6pPr marL="2686763" algn="l" defTabSz="1074709" rtl="0" eaLnBrk="1" latinLnBrk="0" hangingPunct="1">
        <a:defRPr sz="2116" kern="1200">
          <a:solidFill>
            <a:schemeClr val="tx1"/>
          </a:solidFill>
          <a:latin typeface="+mn-lt"/>
          <a:ea typeface="+mn-ea"/>
          <a:cs typeface="+mn-cs"/>
        </a:defRPr>
      </a:lvl6pPr>
      <a:lvl7pPr marL="3224129" algn="l" defTabSz="1074709" rtl="0" eaLnBrk="1" latinLnBrk="0" hangingPunct="1">
        <a:defRPr sz="2116" kern="1200">
          <a:solidFill>
            <a:schemeClr val="tx1"/>
          </a:solidFill>
          <a:latin typeface="+mn-lt"/>
          <a:ea typeface="+mn-ea"/>
          <a:cs typeface="+mn-cs"/>
        </a:defRPr>
      </a:lvl7pPr>
      <a:lvl8pPr marL="3761479" algn="l" defTabSz="1074709" rtl="0" eaLnBrk="1" latinLnBrk="0" hangingPunct="1">
        <a:defRPr sz="2116" kern="1200">
          <a:solidFill>
            <a:schemeClr val="tx1"/>
          </a:solidFill>
          <a:latin typeface="+mn-lt"/>
          <a:ea typeface="+mn-ea"/>
          <a:cs typeface="+mn-cs"/>
        </a:defRPr>
      </a:lvl8pPr>
      <a:lvl9pPr marL="4298833" algn="l" defTabSz="1074709" rtl="0" eaLnBrk="1" latinLnBrk="0" hangingPunct="1">
        <a:defRPr sz="211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457E2-1333-5E45-8A38-866E30E31543}" type="datetimeFigureOut">
              <a:rPr lang="fi-FI" smtClean="0"/>
              <a:t>10.4.2017</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19628-1DA8-0A41-86A9-AF123349929F}" type="slidenum">
              <a:rPr lang="fi-FI" smtClean="0"/>
              <a:t>‹#›</a:t>
            </a:fld>
            <a:endParaRPr lang="fi-FI"/>
          </a:p>
        </p:txBody>
      </p:sp>
    </p:spTree>
    <p:extLst>
      <p:ext uri="{BB962C8B-B14F-4D97-AF65-F5344CB8AC3E}">
        <p14:creationId xmlns:p14="http://schemas.microsoft.com/office/powerpoint/2010/main" val="158783176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85372" y="701448"/>
            <a:ext cx="10043885" cy="2636837"/>
          </a:xfrm>
        </p:spPr>
        <p:txBody>
          <a:bodyPr/>
          <a:lstStyle/>
          <a:p>
            <a:pPr algn="l"/>
            <a:r>
              <a:rPr lang="fi-FI" dirty="0"/>
              <a:t>Suomi elää viennistä </a:t>
            </a:r>
            <a:br>
              <a:rPr lang="fi-FI" dirty="0"/>
            </a:br>
            <a:r>
              <a:rPr lang="fi-FI" sz="4800" dirty="0"/>
              <a:t>Vientiliittojen viestit puoliväliriiheen</a:t>
            </a:r>
          </a:p>
        </p:txBody>
      </p:sp>
      <p:sp>
        <p:nvSpPr>
          <p:cNvPr id="3" name="Alaotsikko 2"/>
          <p:cNvSpPr>
            <a:spLocks noGrp="1"/>
          </p:cNvSpPr>
          <p:nvPr>
            <p:ph type="subTitle" idx="1"/>
          </p:nvPr>
        </p:nvSpPr>
        <p:spPr>
          <a:xfrm>
            <a:off x="928474" y="3726607"/>
            <a:ext cx="8482812" cy="1655762"/>
          </a:xfrm>
        </p:spPr>
        <p:txBody>
          <a:bodyPr>
            <a:normAutofit/>
          </a:bodyPr>
          <a:lstStyle/>
          <a:p>
            <a:pPr algn="l"/>
            <a:r>
              <a:rPr lang="fi-FI" sz="2800" dirty="0"/>
              <a:t>Kemianteollisuus | Metsäteollisuus | Teknologiateollisuus Ammattiliitto Pro | Metallityöväen Liitto | Paperiliitto | Puuliitto | TEAM Teollisuusalojen ammattiliitto | Ylemmät Toimihenkilöt YTN </a:t>
            </a:r>
            <a:br>
              <a:rPr lang="fi-FI" sz="2800" dirty="0"/>
            </a:br>
            <a:endParaRPr lang="fi-FI" dirty="0"/>
          </a:p>
        </p:txBody>
      </p:sp>
    </p:spTree>
    <p:extLst>
      <p:ext uri="{BB962C8B-B14F-4D97-AF65-F5344CB8AC3E}">
        <p14:creationId xmlns:p14="http://schemas.microsoft.com/office/powerpoint/2010/main" val="27563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Teollisuuden toimintaedellytykset turvattava kansainvälisesti</a:t>
            </a:r>
            <a:br>
              <a:rPr lang="fi-FI" sz="4000" dirty="0"/>
            </a:br>
            <a:endParaRPr lang="fi-FI" sz="4000" dirty="0"/>
          </a:p>
        </p:txBody>
      </p:sp>
      <p:sp>
        <p:nvSpPr>
          <p:cNvPr id="3" name="Sisällön paikkamerkki 2"/>
          <p:cNvSpPr>
            <a:spLocks noGrp="1"/>
          </p:cNvSpPr>
          <p:nvPr>
            <p:ph idx="1"/>
          </p:nvPr>
        </p:nvSpPr>
        <p:spPr>
          <a:xfrm>
            <a:off x="838200" y="1825625"/>
            <a:ext cx="7772400" cy="4351338"/>
          </a:xfrm>
        </p:spPr>
        <p:txBody>
          <a:bodyPr>
            <a:normAutofit lnSpcReduction="10000"/>
          </a:bodyPr>
          <a:lstStyle/>
          <a:p>
            <a:r>
              <a:rPr lang="fi-FI" dirty="0"/>
              <a:t>Vientiteollisuuden menestys edellyttää kansainvälisesti kilpailukykyistä ja vakaata toiminta- ja investointiympäristöä</a:t>
            </a:r>
          </a:p>
          <a:p>
            <a:r>
              <a:rPr lang="fi-FI" dirty="0"/>
              <a:t>Teollisuuden kansainvälinen kilpailukyky ja hiilivuodon torjunta ovat ilmastopolitiikan keskeisiä lähtökohtia</a:t>
            </a:r>
          </a:p>
          <a:p>
            <a:r>
              <a:rPr lang="fi-FI" dirty="0"/>
              <a:t>Level playing </a:t>
            </a:r>
            <a:r>
              <a:rPr lang="fi-FI" dirty="0" err="1"/>
              <a:t>field</a:t>
            </a:r>
            <a:r>
              <a:rPr lang="fi-FI" dirty="0"/>
              <a:t> –näkökulma </a:t>
            </a:r>
          </a:p>
          <a:p>
            <a:pPr lvl="1">
              <a:buFont typeface="Calibri" panose="020F0502020204030204" pitchFamily="34" charset="0"/>
              <a:buChar char="–"/>
            </a:pPr>
            <a:r>
              <a:rPr lang="fi-FI" dirty="0"/>
              <a:t>Suomessa toimivaa kansainvälistä yritystä tulee kohdella samalla tavalla kuin kilpailijoita muissa maissa. Suomalainen toimintaympäristö vertautuu muiden maiden vastaaviin.</a:t>
            </a:r>
          </a:p>
        </p:txBody>
      </p:sp>
      <p:sp>
        <p:nvSpPr>
          <p:cNvPr id="4" name="Päivämäärän paikkamerkki 3"/>
          <p:cNvSpPr>
            <a:spLocks noGrp="1"/>
          </p:cNvSpPr>
          <p:nvPr>
            <p:ph type="dt" sz="half" idx="10"/>
          </p:nvPr>
        </p:nvSpPr>
        <p:spPr/>
        <p:txBody>
          <a:bodyPr/>
          <a:lstStyle/>
          <a:p>
            <a:r>
              <a:rPr lang="fi-FI"/>
              <a:t>10.4.2017</a:t>
            </a:r>
          </a:p>
        </p:txBody>
      </p:sp>
      <p:sp>
        <p:nvSpPr>
          <p:cNvPr id="5" name="Dian numeron paikkamerkki 4"/>
          <p:cNvSpPr>
            <a:spLocks noGrp="1"/>
          </p:cNvSpPr>
          <p:nvPr>
            <p:ph type="sldNum" sz="quarter" idx="12"/>
          </p:nvPr>
        </p:nvSpPr>
        <p:spPr/>
        <p:txBody>
          <a:bodyPr/>
          <a:lstStyle/>
          <a:p>
            <a:fld id="{22637B3C-6639-4EFC-9E12-EAEBFC657300}" type="slidenum">
              <a:rPr lang="fi-FI" smtClean="0"/>
              <a:t>10</a:t>
            </a:fld>
            <a:endParaRPr lang="fi-FI"/>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450" y="1825625"/>
            <a:ext cx="3347499" cy="2969111"/>
          </a:xfrm>
          <a:prstGeom prst="rect">
            <a:avLst/>
          </a:prstGeom>
        </p:spPr>
      </p:pic>
    </p:spTree>
    <p:extLst>
      <p:ext uri="{BB962C8B-B14F-4D97-AF65-F5344CB8AC3E}">
        <p14:creationId xmlns:p14="http://schemas.microsoft.com/office/powerpoint/2010/main" val="107644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sz="4000" dirty="0"/>
              <a:t>Pöyry: Teollisuuden käyttämä sähkö </a:t>
            </a:r>
            <a:br>
              <a:rPr lang="fi-FI" sz="4000" dirty="0"/>
            </a:br>
            <a:r>
              <a:rPr lang="fi-FI" sz="4000" dirty="0"/>
              <a:t>ei ole Suomessa halpaa</a:t>
            </a:r>
          </a:p>
        </p:txBody>
      </p:sp>
      <p:sp>
        <p:nvSpPr>
          <p:cNvPr id="10" name="Content Placeholder 4"/>
          <p:cNvSpPr txBox="1">
            <a:spLocks/>
          </p:cNvSpPr>
          <p:nvPr/>
        </p:nvSpPr>
        <p:spPr>
          <a:xfrm>
            <a:off x="6312024" y="1837045"/>
            <a:ext cx="4945448" cy="3285260"/>
          </a:xfrm>
          <a:prstGeom prst="rect">
            <a:avLst/>
          </a:prstGeom>
        </p:spPr>
        <p:txBody>
          <a:bodyPr vert="horz" lIns="0" tIns="0" rIns="0" bIns="0" rtlCol="0">
            <a:noAutofit/>
          </a:bodyPr>
          <a:lstStyle>
            <a:lvl1pPr marL="180975" indent="-180975" algn="l" defTabSz="914400" rtl="0" eaLnBrk="1" latinLnBrk="0" hangingPunct="1">
              <a:spcBef>
                <a:spcPct val="20000"/>
              </a:spcBef>
              <a:buClr>
                <a:schemeClr val="accent4"/>
              </a:buClr>
              <a:buSzPct val="110000"/>
              <a:buFont typeface="Symbol" pitchFamily="18" charset="2"/>
              <a:buChar char=""/>
              <a:defRPr sz="1400" kern="1200">
                <a:solidFill>
                  <a:schemeClr val="tx1"/>
                </a:solidFill>
                <a:latin typeface="+mn-lt"/>
                <a:ea typeface="+mn-ea"/>
                <a:cs typeface="+mn-cs"/>
              </a:defRPr>
            </a:lvl1pPr>
            <a:lvl2pPr marL="450000" indent="-180975"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720000" indent="-1800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989013" indent="-180975" algn="l" defTabSz="914400" rtl="0" eaLnBrk="1" latinLnBrk="0" hangingPunct="1">
              <a:spcBef>
                <a:spcPts val="336"/>
              </a:spcBef>
              <a:buFont typeface="Arial" pitchFamily="34" charset="0"/>
              <a:buChar char="–"/>
              <a:defRPr sz="1200" kern="1200">
                <a:solidFill>
                  <a:schemeClr val="tx1"/>
                </a:solidFill>
                <a:latin typeface="+mn-lt"/>
                <a:ea typeface="+mn-ea"/>
                <a:cs typeface="+mn-cs"/>
              </a:defRPr>
            </a:lvl4pPr>
            <a:lvl5pPr marL="1260000" indent="-180975"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FF850E"/>
              </a:buClr>
              <a:defRPr/>
            </a:pPr>
            <a:r>
              <a:rPr lang="fi-FI" sz="1600" dirty="0">
                <a:solidFill>
                  <a:srgbClr val="000000"/>
                </a:solidFill>
                <a:latin typeface="Arial"/>
              </a:rPr>
              <a:t>Veronpalautuksen poisto heikentäisi suomalaisen teollisuuden kilpailukykyä merkittävästi. Kilpailukyky heikkenisi entisestään, mikäli teollisuus maksaisi sähköstä </a:t>
            </a:r>
            <a:r>
              <a:rPr lang="fi-FI" sz="1600" dirty="0" err="1">
                <a:solidFill>
                  <a:srgbClr val="000000"/>
                </a:solidFill>
                <a:latin typeface="Arial"/>
              </a:rPr>
              <a:t>veroluoka</a:t>
            </a:r>
            <a:r>
              <a:rPr lang="fi-FI" sz="1600" dirty="0">
                <a:solidFill>
                  <a:srgbClr val="000000"/>
                </a:solidFill>
                <a:latin typeface="Arial"/>
              </a:rPr>
              <a:t>n 1 mukaisesti. </a:t>
            </a:r>
          </a:p>
          <a:p>
            <a:pPr>
              <a:buClr>
                <a:srgbClr val="FF850E"/>
              </a:buClr>
              <a:defRPr/>
            </a:pPr>
            <a:r>
              <a:rPr lang="fi-FI" sz="1600" dirty="0">
                <a:solidFill>
                  <a:srgbClr val="000000"/>
                </a:solidFill>
                <a:latin typeface="Arial"/>
              </a:rPr>
              <a:t>Vuoden 2015 keskiarvohinnoilla Saksassa 500 </a:t>
            </a:r>
            <a:r>
              <a:rPr lang="fi-FI" sz="1600" dirty="0" err="1">
                <a:solidFill>
                  <a:srgbClr val="000000"/>
                </a:solidFill>
                <a:latin typeface="Arial"/>
              </a:rPr>
              <a:t>GWh</a:t>
            </a:r>
            <a:r>
              <a:rPr lang="fi-FI" sz="1600" dirty="0">
                <a:solidFill>
                  <a:srgbClr val="000000"/>
                </a:solidFill>
                <a:latin typeface="Arial"/>
              </a:rPr>
              <a:t> teollisuuslaitos maksoi sähköstä 34 €/MWh</a:t>
            </a:r>
          </a:p>
          <a:p>
            <a:pPr>
              <a:buClr>
                <a:srgbClr val="FF850E"/>
              </a:buClr>
              <a:defRPr/>
            </a:pPr>
            <a:r>
              <a:rPr lang="fi-FI" sz="1600" dirty="0">
                <a:solidFill>
                  <a:srgbClr val="000000"/>
                </a:solidFill>
                <a:latin typeface="Arial"/>
              </a:rPr>
              <a:t>Vastaava laitos maksoi Suomessa sähköstä 37 €/MWh</a:t>
            </a:r>
          </a:p>
          <a:p>
            <a:pPr lvl="1">
              <a:defRPr/>
            </a:pPr>
            <a:r>
              <a:rPr lang="fi-FI" sz="1400" dirty="0">
                <a:solidFill>
                  <a:srgbClr val="000000"/>
                </a:solidFill>
                <a:latin typeface="Arial"/>
              </a:rPr>
              <a:t>Jos Suomessa ei olisi ollut käytössä veronpalautusta, olisi laitos maksanut sähköstä 43 €/MWh</a:t>
            </a:r>
          </a:p>
          <a:p>
            <a:pPr lvl="1">
              <a:defRPr/>
            </a:pPr>
            <a:r>
              <a:rPr lang="fi-FI" sz="1400" dirty="0">
                <a:solidFill>
                  <a:srgbClr val="000000"/>
                </a:solidFill>
                <a:latin typeface="Arial"/>
              </a:rPr>
              <a:t>Jos teollisuus maksaisi Suomessa sähköstä veroluokan 1 mukaisesti, olisi kustannus ollut 58 €/MWh.</a:t>
            </a:r>
          </a:p>
        </p:txBody>
      </p:sp>
      <p:sp>
        <p:nvSpPr>
          <p:cNvPr id="12" name="TextBox 11"/>
          <p:cNvSpPr txBox="1"/>
          <p:nvPr/>
        </p:nvSpPr>
        <p:spPr>
          <a:xfrm>
            <a:off x="2135560" y="1837134"/>
            <a:ext cx="4032448" cy="523220"/>
          </a:xfrm>
          <a:prstGeom prst="rect">
            <a:avLst/>
          </a:prstGeom>
          <a:solidFill>
            <a:srgbClr val="001E6D"/>
          </a:solidFill>
          <a:ln w="25400" cap="flat" cmpd="sng" algn="ctr">
            <a:solidFill>
              <a:srgbClr val="001E6D"/>
            </a:solidFill>
            <a:prstDash val="solid"/>
          </a:ln>
          <a:effectLst/>
        </p:spPr>
        <p:txBody>
          <a:bodyPr wrap="square" rtlCol="0">
            <a:spAutoFit/>
          </a:bodyPr>
          <a:lstStyle/>
          <a:p>
            <a:pPr algn="ctr">
              <a:defRPr/>
            </a:pPr>
            <a:r>
              <a:rPr lang="fi-FI" sz="1400" kern="0" dirty="0">
                <a:solidFill>
                  <a:srgbClr val="FFFFFF"/>
                </a:solidFill>
                <a:latin typeface="Arial"/>
              </a:rPr>
              <a:t>Sähkön hinta suurelle teollisuuskäyttäjälle Suomessa ja Saksassa*</a:t>
            </a:r>
          </a:p>
        </p:txBody>
      </p:sp>
      <p:sp>
        <p:nvSpPr>
          <p:cNvPr id="13" name="TextBox 12"/>
          <p:cNvSpPr txBox="1"/>
          <p:nvPr/>
        </p:nvSpPr>
        <p:spPr>
          <a:xfrm>
            <a:off x="6312024" y="5244295"/>
            <a:ext cx="5281878" cy="276999"/>
          </a:xfrm>
          <a:prstGeom prst="rect">
            <a:avLst/>
          </a:prstGeom>
          <a:noFill/>
        </p:spPr>
        <p:txBody>
          <a:bodyPr wrap="square" rtlCol="0">
            <a:spAutoFit/>
          </a:bodyPr>
          <a:lstStyle/>
          <a:p>
            <a:r>
              <a:rPr lang="fi-FI" sz="1200" kern="0" dirty="0">
                <a:solidFill>
                  <a:srgbClr val="000000"/>
                </a:solidFill>
                <a:latin typeface="Arial"/>
              </a:rPr>
              <a:t>* Sähkön hinta vuoden 2015 keskiarvo, muut maksut ja verot 2016 tasolla</a:t>
            </a:r>
          </a:p>
        </p:txBody>
      </p:sp>
      <p:pic>
        <p:nvPicPr>
          <p:cNvPr id="8194" name="Picture 2" descr="C:\Users\anx586\Desktop\Suomi-Sak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885" y="2376203"/>
            <a:ext cx="4029123" cy="3827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885" y="6137541"/>
            <a:ext cx="1042690" cy="194712"/>
          </a:xfrm>
          <a:prstGeom prst="rect">
            <a:avLst/>
          </a:prstGeom>
        </p:spPr>
      </p:pic>
      <p:sp>
        <p:nvSpPr>
          <p:cNvPr id="2" name="Päivämäärän paikkamerkki 1"/>
          <p:cNvSpPr>
            <a:spLocks noGrp="1"/>
          </p:cNvSpPr>
          <p:nvPr>
            <p:ph type="dt" sz="half" idx="10"/>
          </p:nvPr>
        </p:nvSpPr>
        <p:spPr/>
        <p:txBody>
          <a:bodyPr/>
          <a:lstStyle/>
          <a:p>
            <a:r>
              <a:rPr lang="fi-FI"/>
              <a:t>10.4.2017</a:t>
            </a:r>
          </a:p>
        </p:txBody>
      </p:sp>
      <p:sp>
        <p:nvSpPr>
          <p:cNvPr id="4" name="Dian numeron paikkamerkki 3"/>
          <p:cNvSpPr>
            <a:spLocks noGrp="1"/>
          </p:cNvSpPr>
          <p:nvPr>
            <p:ph type="sldNum" sz="quarter" idx="12"/>
          </p:nvPr>
        </p:nvSpPr>
        <p:spPr/>
        <p:txBody>
          <a:bodyPr/>
          <a:lstStyle/>
          <a:p>
            <a:fld id="{22637B3C-6639-4EFC-9E12-EAEBFC657300}" type="slidenum">
              <a:rPr lang="fi-FI" smtClean="0"/>
              <a:t>11</a:t>
            </a:fld>
            <a:endParaRPr lang="fi-FI"/>
          </a:p>
        </p:txBody>
      </p:sp>
    </p:spTree>
    <p:extLst>
      <p:ext uri="{BB962C8B-B14F-4D97-AF65-F5344CB8AC3E}">
        <p14:creationId xmlns:p14="http://schemas.microsoft.com/office/powerpoint/2010/main" val="1419704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68" y="2051236"/>
            <a:ext cx="5058539" cy="3794125"/>
          </a:xfrm>
          <a:prstGeom prst="rect">
            <a:avLst/>
          </a:prstGeom>
        </p:spPr>
      </p:pic>
      <p:sp>
        <p:nvSpPr>
          <p:cNvPr id="2" name="Otsikko 1"/>
          <p:cNvSpPr>
            <a:spLocks noGrp="1"/>
          </p:cNvSpPr>
          <p:nvPr>
            <p:ph type="title"/>
          </p:nvPr>
        </p:nvSpPr>
        <p:spPr>
          <a:xfrm>
            <a:off x="838200" y="934468"/>
            <a:ext cx="10515600" cy="1325563"/>
          </a:xfrm>
        </p:spPr>
        <p:txBody>
          <a:bodyPr>
            <a:normAutofit/>
          </a:bodyPr>
          <a:lstStyle/>
          <a:p>
            <a:pPr algn="ctr"/>
            <a:r>
              <a:rPr lang="fi-FI" sz="4000" dirty="0"/>
              <a:t>SIPILÄN HALLITUSOHJELMAN KIRJAUS</a:t>
            </a:r>
          </a:p>
        </p:txBody>
      </p:sp>
      <p:sp>
        <p:nvSpPr>
          <p:cNvPr id="3" name="Sisällön paikkamerkki 2"/>
          <p:cNvSpPr>
            <a:spLocks noGrp="1"/>
          </p:cNvSpPr>
          <p:nvPr>
            <p:ph idx="1"/>
          </p:nvPr>
        </p:nvSpPr>
        <p:spPr>
          <a:xfrm>
            <a:off x="4356846" y="2124634"/>
            <a:ext cx="6996953" cy="2985247"/>
          </a:xfrm>
        </p:spPr>
        <p:txBody>
          <a:bodyPr>
            <a:normAutofit/>
          </a:bodyPr>
          <a:lstStyle/>
          <a:p>
            <a:endParaRPr lang="fi-FI" dirty="0"/>
          </a:p>
          <a:p>
            <a:pPr marL="0" indent="0">
              <a:buNone/>
            </a:pPr>
            <a:r>
              <a:rPr lang="fi-FI" b="1" dirty="0"/>
              <a:t>    </a:t>
            </a:r>
            <a:endParaRPr lang="fi-FI" dirty="0"/>
          </a:p>
          <a:p>
            <a:pPr marL="0" indent="0" algn="ctr">
              <a:buNone/>
            </a:pPr>
            <a:r>
              <a:rPr lang="fi-FI" sz="3200" dirty="0"/>
              <a:t>”Teollisuuden kustannuksia ei vaalikauden aikana </a:t>
            </a:r>
            <a:br>
              <a:rPr lang="fi-FI" sz="3200" dirty="0"/>
            </a:br>
            <a:r>
              <a:rPr lang="fi-FI" sz="3200" dirty="0"/>
              <a:t>lisätä hallituksen toimesta.”</a:t>
            </a:r>
          </a:p>
        </p:txBody>
      </p:sp>
      <p:sp>
        <p:nvSpPr>
          <p:cNvPr id="4" name="Päivämäärän paikkamerkki 3"/>
          <p:cNvSpPr>
            <a:spLocks noGrp="1"/>
          </p:cNvSpPr>
          <p:nvPr>
            <p:ph type="dt" sz="half" idx="10"/>
          </p:nvPr>
        </p:nvSpPr>
        <p:spPr/>
        <p:txBody>
          <a:bodyPr/>
          <a:lstStyle/>
          <a:p>
            <a:r>
              <a:rPr lang="fi-FI"/>
              <a:t>10.4.2017</a:t>
            </a:r>
          </a:p>
        </p:txBody>
      </p:sp>
      <p:sp>
        <p:nvSpPr>
          <p:cNvPr id="5" name="Dian numeron paikkamerkki 4"/>
          <p:cNvSpPr>
            <a:spLocks noGrp="1"/>
          </p:cNvSpPr>
          <p:nvPr>
            <p:ph type="sldNum" sz="quarter" idx="12"/>
          </p:nvPr>
        </p:nvSpPr>
        <p:spPr/>
        <p:txBody>
          <a:bodyPr/>
          <a:lstStyle/>
          <a:p>
            <a:fld id="{22637B3C-6639-4EFC-9E12-EAEBFC657300}" type="slidenum">
              <a:rPr lang="fi-FI" smtClean="0"/>
              <a:t>12</a:t>
            </a:fld>
            <a:endParaRPr lang="fi-FI"/>
          </a:p>
        </p:txBody>
      </p:sp>
    </p:spTree>
    <p:extLst>
      <p:ext uri="{BB962C8B-B14F-4D97-AF65-F5344CB8AC3E}">
        <p14:creationId xmlns:p14="http://schemas.microsoft.com/office/powerpoint/2010/main" val="343500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048349"/>
          </a:xfrm>
        </p:spPr>
        <p:txBody>
          <a:bodyPr>
            <a:normAutofit/>
          </a:bodyPr>
          <a:lstStyle/>
          <a:p>
            <a:pPr algn="l"/>
            <a:r>
              <a:rPr lang="fi-FI" dirty="0"/>
              <a:t>Mistä kasvua?</a:t>
            </a:r>
            <a:br>
              <a:rPr lang="fi-FI" dirty="0"/>
            </a:br>
            <a:r>
              <a:rPr lang="fi-FI" sz="4900" dirty="0"/>
              <a:t>- Osaaminen menestystekijänä</a:t>
            </a:r>
          </a:p>
        </p:txBody>
      </p:sp>
      <p:sp>
        <p:nvSpPr>
          <p:cNvPr id="3" name="Alaotsikko 2"/>
          <p:cNvSpPr>
            <a:spLocks noGrp="1"/>
          </p:cNvSpPr>
          <p:nvPr>
            <p:ph type="subTitle" idx="1"/>
          </p:nvPr>
        </p:nvSpPr>
        <p:spPr>
          <a:xfrm>
            <a:off x="1524000" y="3491344"/>
            <a:ext cx="9144000" cy="1612075"/>
          </a:xfrm>
        </p:spPr>
        <p:txBody>
          <a:bodyPr/>
          <a:lstStyle/>
          <a:p>
            <a:pPr algn="l"/>
            <a:r>
              <a:rPr lang="fi-FI" dirty="0"/>
              <a:t>Vientiteollisuuden mediatapaaminen 10.4.2017 </a:t>
            </a:r>
          </a:p>
          <a:p>
            <a:pPr algn="l"/>
            <a:r>
              <a:rPr lang="fi-FI" dirty="0"/>
              <a:t>Puheenjohtaja Heikki Kauppi, Ylemmät toimihenkilöt ry</a:t>
            </a:r>
            <a:endParaRPr lang="fi-FI" dirty="0">
              <a:effectLst/>
            </a:endParaRPr>
          </a:p>
          <a:p>
            <a:endParaRPr lang="fi-FI" dirty="0"/>
          </a:p>
        </p:txBody>
      </p:sp>
    </p:spTree>
    <p:extLst>
      <p:ext uri="{BB962C8B-B14F-4D97-AF65-F5344CB8AC3E}">
        <p14:creationId xmlns:p14="http://schemas.microsoft.com/office/powerpoint/2010/main" val="312172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397836" cy="784802"/>
          </a:xfrm>
        </p:spPr>
        <p:txBody>
          <a:bodyPr>
            <a:normAutofit/>
          </a:bodyPr>
          <a:lstStyle/>
          <a:p>
            <a:r>
              <a:rPr lang="fi-FI" sz="4000" dirty="0"/>
              <a:t>Kilpailukyky on suurimmaksi osaksi osaamista</a:t>
            </a:r>
          </a:p>
        </p:txBody>
      </p:sp>
      <p:sp>
        <p:nvSpPr>
          <p:cNvPr id="3" name="Sisällön paikkamerkki 2"/>
          <p:cNvSpPr>
            <a:spLocks noGrp="1"/>
          </p:cNvSpPr>
          <p:nvPr>
            <p:ph idx="1"/>
          </p:nvPr>
        </p:nvSpPr>
        <p:spPr>
          <a:xfrm>
            <a:off x="838200" y="1149928"/>
            <a:ext cx="10176164" cy="5223163"/>
          </a:xfrm>
        </p:spPr>
        <p:txBody>
          <a:bodyPr>
            <a:normAutofit lnSpcReduction="10000"/>
          </a:bodyPr>
          <a:lstStyle/>
          <a:p>
            <a:pPr marL="0" indent="0">
              <a:lnSpc>
                <a:spcPct val="100000"/>
              </a:lnSpc>
              <a:spcBef>
                <a:spcPts val="0"/>
              </a:spcBef>
              <a:buNone/>
            </a:pPr>
            <a:r>
              <a:rPr lang="fi-FI" dirty="0">
                <a:solidFill>
                  <a:schemeClr val="accent1"/>
                </a:solidFill>
              </a:rPr>
              <a:t>Robert </a:t>
            </a:r>
            <a:r>
              <a:rPr lang="fi-FI" dirty="0" err="1">
                <a:solidFill>
                  <a:schemeClr val="accent1"/>
                </a:solidFill>
              </a:rPr>
              <a:t>Solow</a:t>
            </a:r>
            <a:r>
              <a:rPr lang="fi-FI" dirty="0">
                <a:solidFill>
                  <a:schemeClr val="accent1"/>
                </a:solidFill>
              </a:rPr>
              <a:t> (taloustieteen nobelisti)</a:t>
            </a:r>
          </a:p>
          <a:p>
            <a:r>
              <a:rPr lang="fi-FI" dirty="0"/>
              <a:t>Kansantuotteen kasvusta 85 % aiheutuu innovaatioista ja vain 15 % panosten lisäämisestä, kuten työllisyyden kasvu tai työurien pidentyminen.</a:t>
            </a:r>
          </a:p>
          <a:p>
            <a:r>
              <a:rPr lang="fi-FI" dirty="0"/>
              <a:t>Uusiutuminen on ratkaisevaa kansantalouden kasvulle.</a:t>
            </a:r>
          </a:p>
          <a:p>
            <a:endParaRPr lang="fi-FI" dirty="0"/>
          </a:p>
          <a:p>
            <a:pPr marL="0" indent="0">
              <a:lnSpc>
                <a:spcPct val="100000"/>
              </a:lnSpc>
              <a:spcBef>
                <a:spcPts val="0"/>
              </a:spcBef>
              <a:buNone/>
            </a:pPr>
            <a:r>
              <a:rPr lang="fi-FI" dirty="0">
                <a:solidFill>
                  <a:schemeClr val="accent1"/>
                </a:solidFill>
              </a:rPr>
              <a:t>John </a:t>
            </a:r>
            <a:r>
              <a:rPr lang="fi-FI" dirty="0" err="1">
                <a:solidFill>
                  <a:schemeClr val="accent1"/>
                </a:solidFill>
              </a:rPr>
              <a:t>Sutton</a:t>
            </a:r>
            <a:r>
              <a:rPr lang="fi-FI" dirty="0">
                <a:solidFill>
                  <a:schemeClr val="accent1"/>
                </a:solidFill>
              </a:rPr>
              <a:t> (ekonomisti, London School of </a:t>
            </a:r>
            <a:r>
              <a:rPr lang="fi-FI" dirty="0" err="1">
                <a:solidFill>
                  <a:schemeClr val="accent1"/>
                </a:solidFill>
              </a:rPr>
              <a:t>Economics</a:t>
            </a:r>
            <a:r>
              <a:rPr lang="fi-FI" dirty="0">
                <a:solidFill>
                  <a:schemeClr val="accent1"/>
                </a:solidFill>
              </a:rPr>
              <a:t>)</a:t>
            </a:r>
          </a:p>
          <a:p>
            <a:r>
              <a:rPr lang="fi-FI" dirty="0"/>
              <a:t>Laadulla kilpailukykyä voi parantaa periaatteessa rajattomasti. </a:t>
            </a:r>
          </a:p>
          <a:p>
            <a:r>
              <a:rPr lang="fi-FI" dirty="0"/>
              <a:t>Jos kilpailijat panostavat laatuun, niin tuotantokustannuksilla voi vastata vain rajallisesti. </a:t>
            </a:r>
          </a:p>
          <a:p>
            <a:r>
              <a:rPr lang="fi-FI" dirty="0"/>
              <a:t>Jos kilpailijan laatu on tarpeeksi korkea, niin kustannuksia alentamalla ei voida vastata lainkaan.</a:t>
            </a:r>
          </a:p>
        </p:txBody>
      </p:sp>
    </p:spTree>
    <p:extLst>
      <p:ext uri="{BB962C8B-B14F-4D97-AF65-F5344CB8AC3E}">
        <p14:creationId xmlns:p14="http://schemas.microsoft.com/office/powerpoint/2010/main" val="2724409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tsikko 2"/>
          <p:cNvSpPr>
            <a:spLocks noGrp="1"/>
          </p:cNvSpPr>
          <p:nvPr>
            <p:ph type="ctrTitle"/>
          </p:nvPr>
        </p:nvSpPr>
        <p:spPr>
          <a:xfrm>
            <a:off x="861871" y="430306"/>
            <a:ext cx="10363200" cy="726554"/>
          </a:xfrm>
        </p:spPr>
        <p:txBody>
          <a:bodyPr/>
          <a:lstStyle/>
          <a:p>
            <a:r>
              <a:rPr lang="fi-FI" sz="4000" dirty="0">
                <a:solidFill>
                  <a:schemeClr val="tx1"/>
                </a:solidFill>
                <a:latin typeface="Calibri Light" panose="020F0302020204030204" pitchFamily="34" charset="0"/>
              </a:rPr>
              <a:t>Suomi on edelleen yksi innovaatiojohtajista</a:t>
            </a:r>
          </a:p>
        </p:txBody>
      </p:sp>
      <p:sp>
        <p:nvSpPr>
          <p:cNvPr id="5" name="Dian numeron paikkamerkki 4"/>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D7AE91-421C-4E26-999A-013FD30CBC1F}"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fi-FI" sz="1800" b="0" i="0" u="none" strike="noStrike" kern="0" cap="none" spc="0" normalizeH="0" baseline="0" noProof="0" dirty="0">
              <a:ln>
                <a:noFill/>
              </a:ln>
              <a:solidFill>
                <a:sysClr val="windowText" lastClr="000000"/>
              </a:solidFill>
              <a:effectLst/>
              <a:uLnTx/>
              <a:uFillTx/>
            </a:endParaRPr>
          </a:p>
        </p:txBody>
      </p:sp>
      <p:sp>
        <p:nvSpPr>
          <p:cNvPr id="6" name="Päivämäärän paikkamerkki 5"/>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0258A3-D5FE-4362-954F-3F85F236FB7C}" type="datetime1">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10.4.2017</a:t>
            </a:fld>
            <a:endParaRPr kumimoji="0" lang="fi-FI" sz="1800" b="0" i="0" u="none" strike="noStrike" kern="0" cap="none" spc="0" normalizeH="0" baseline="0" noProof="0" dirty="0">
              <a:ln>
                <a:noFill/>
              </a:ln>
              <a:solidFill>
                <a:sysClr val="windowText" lastClr="000000"/>
              </a:solidFill>
              <a:effectLst/>
              <a:uLnTx/>
              <a:uFillTx/>
            </a:endParaRPr>
          </a:p>
        </p:txBody>
      </p:sp>
      <p:sp>
        <p:nvSpPr>
          <p:cNvPr id="7" name="Alatunnisteen paikkamerkki 6"/>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ysClr val="windowText" lastClr="000000"/>
              </a:solidFill>
              <a:effectLst/>
              <a:uLnTx/>
              <a:uFillTx/>
            </a:endParaRPr>
          </a:p>
        </p:txBody>
      </p:sp>
      <p:pic>
        <p:nvPicPr>
          <p:cNvPr id="8" name="Kuva 7"/>
          <p:cNvPicPr>
            <a:picLocks noChangeAspect="1"/>
          </p:cNvPicPr>
          <p:nvPr/>
        </p:nvPicPr>
        <p:blipFill>
          <a:blip r:embed="rId2"/>
          <a:stretch>
            <a:fillRect/>
          </a:stretch>
        </p:blipFill>
        <p:spPr>
          <a:xfrm>
            <a:off x="1346301" y="1022144"/>
            <a:ext cx="7409329" cy="5200340"/>
          </a:xfrm>
          <a:prstGeom prst="rect">
            <a:avLst/>
          </a:prstGeom>
        </p:spPr>
      </p:pic>
      <p:sp>
        <p:nvSpPr>
          <p:cNvPr id="2" name="Suunnikas 1"/>
          <p:cNvSpPr/>
          <p:nvPr/>
        </p:nvSpPr>
        <p:spPr>
          <a:xfrm>
            <a:off x="861870" y="900545"/>
            <a:ext cx="1825911" cy="95596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8772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1523999" y="664293"/>
            <a:ext cx="9701071" cy="838673"/>
          </a:xfrm>
        </p:spPr>
        <p:txBody>
          <a:bodyPr/>
          <a:lstStyle/>
          <a:p>
            <a:r>
              <a:rPr lang="fi-FI" sz="4000" dirty="0">
                <a:solidFill>
                  <a:schemeClr val="tx1"/>
                </a:solidFill>
                <a:latin typeface="Calibri Light" panose="020F0302020204030204" pitchFamily="34" charset="0"/>
              </a:rPr>
              <a:t>Mutta: TKI-toiminnan BKT-osuus laskee</a:t>
            </a:r>
          </a:p>
        </p:txBody>
      </p:sp>
      <p:sp>
        <p:nvSpPr>
          <p:cNvPr id="5" name="Dian numeron paikkamerkki 4"/>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D7AE91-421C-4E26-999A-013FD30CBC1F}"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fi-FI" sz="1800" b="0" i="0" u="none" strike="noStrike" kern="0" cap="none" spc="0" normalizeH="0" baseline="0" noProof="0" dirty="0">
              <a:ln>
                <a:noFill/>
              </a:ln>
              <a:solidFill>
                <a:sysClr val="windowText" lastClr="000000"/>
              </a:solidFill>
              <a:effectLst/>
              <a:uLnTx/>
              <a:uFillTx/>
            </a:endParaRPr>
          </a:p>
        </p:txBody>
      </p:sp>
      <p:sp>
        <p:nvSpPr>
          <p:cNvPr id="6" name="Päivämäärän paikkamerkki 5"/>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0258A3-D5FE-4362-954F-3F85F236FB7C}" type="datetime1">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10.4.2017</a:t>
            </a:fld>
            <a:endParaRPr kumimoji="0" lang="fi-FI" sz="1800" b="0" i="0" u="none" strike="noStrike" kern="0" cap="none" spc="0" normalizeH="0" baseline="0" noProof="0">
              <a:ln>
                <a:noFill/>
              </a:ln>
              <a:solidFill>
                <a:sysClr val="windowText" lastClr="000000"/>
              </a:solidFill>
              <a:effectLst/>
              <a:uLnTx/>
              <a:uFillTx/>
            </a:endParaRPr>
          </a:p>
        </p:txBody>
      </p:sp>
      <p:sp>
        <p:nvSpPr>
          <p:cNvPr id="7" name="Alatunnisteen paikkamerkki 6"/>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ysClr val="windowText" lastClr="000000"/>
              </a:solidFill>
              <a:effectLst/>
              <a:uLnTx/>
              <a:uFillTx/>
            </a:endParaRPr>
          </a:p>
        </p:txBody>
      </p:sp>
      <p:graphicFrame>
        <p:nvGraphicFramePr>
          <p:cNvPr id="8" name="Kaavio 7">
            <a:extLst>
              <a:ext uri="{FF2B5EF4-FFF2-40B4-BE49-F238E27FC236}">
                <a16:creationId xmlns:a16="http://schemas.microsoft.com/office/drawing/2014/main" id="{00000000-0008-0000-0200-000002000000}"/>
              </a:ext>
            </a:extLst>
          </p:cNvPr>
          <p:cNvGraphicFramePr>
            <a:graphicFrameLocks/>
          </p:cNvGraphicFramePr>
          <p:nvPr>
            <p:extLst/>
          </p:nvPr>
        </p:nvGraphicFramePr>
        <p:xfrm>
          <a:off x="1884218" y="1205345"/>
          <a:ext cx="7555617" cy="5020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173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2" y="1911926"/>
            <a:ext cx="10362241" cy="3942773"/>
          </a:xfrm>
        </p:spPr>
        <p:txBody>
          <a:bodyPr>
            <a:normAutofit/>
          </a:bodyPr>
          <a:lstStyle/>
          <a:p>
            <a:r>
              <a:rPr lang="fi-FI" sz="2800"/>
              <a:t>Ammatillinen koulutus -190 M€</a:t>
            </a:r>
          </a:p>
          <a:p>
            <a:r>
              <a:rPr lang="fi-FI" sz="2800" dirty="0"/>
              <a:t>Ammattikorkeakoulujen perusrahoitus -130 M€</a:t>
            </a:r>
          </a:p>
          <a:p>
            <a:r>
              <a:rPr lang="fi-FI" sz="2800" dirty="0"/>
              <a:t>Yliopistojen perusrahoitus -110 M€</a:t>
            </a:r>
          </a:p>
          <a:p>
            <a:r>
              <a:rPr lang="fi-FI" sz="2800" dirty="0"/>
              <a:t>Tekes -180 M€</a:t>
            </a:r>
          </a:p>
          <a:p>
            <a:r>
              <a:rPr lang="fi-FI" sz="2800" dirty="0"/>
              <a:t>VTT -20 M€</a:t>
            </a:r>
          </a:p>
          <a:p>
            <a:r>
              <a:rPr lang="fi-FI" sz="2800" dirty="0"/>
              <a:t>Matematiikan ja luonnontieteiden oppimistulokset heikkenevät</a:t>
            </a:r>
          </a:p>
        </p:txBody>
      </p:sp>
      <p:sp>
        <p:nvSpPr>
          <p:cNvPr id="3" name="Otsikko 2"/>
          <p:cNvSpPr>
            <a:spLocks noGrp="1"/>
          </p:cNvSpPr>
          <p:nvPr>
            <p:ph type="ctrTitle"/>
          </p:nvPr>
        </p:nvSpPr>
        <p:spPr>
          <a:xfrm>
            <a:off x="842564" y="563894"/>
            <a:ext cx="10363200" cy="838673"/>
          </a:xfrm>
        </p:spPr>
        <p:txBody>
          <a:bodyPr/>
          <a:lstStyle/>
          <a:p>
            <a:r>
              <a:rPr lang="fi-FI" sz="4000" dirty="0">
                <a:solidFill>
                  <a:schemeClr val="tx1"/>
                </a:solidFill>
                <a:latin typeface="+mj-lt"/>
              </a:rPr>
              <a:t>Osaamispohjaisen kasvun edellytykset heikkenevät </a:t>
            </a:r>
            <a:r>
              <a:rPr lang="mr-IN" sz="4000" dirty="0">
                <a:solidFill>
                  <a:schemeClr val="tx1"/>
                </a:solidFill>
                <a:latin typeface="+mj-lt"/>
              </a:rPr>
              <a:t>–</a:t>
            </a:r>
            <a:r>
              <a:rPr lang="fi-FI" sz="4000" dirty="0">
                <a:solidFill>
                  <a:schemeClr val="tx1"/>
                </a:solidFill>
                <a:latin typeface="+mj-lt"/>
              </a:rPr>
              <a:t> toivottavasti tilapäisesti</a:t>
            </a:r>
          </a:p>
        </p:txBody>
      </p:sp>
    </p:spTree>
    <p:extLst>
      <p:ext uri="{BB962C8B-B14F-4D97-AF65-F5344CB8AC3E}">
        <p14:creationId xmlns:p14="http://schemas.microsoft.com/office/powerpoint/2010/main" val="135278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1496290" y="581167"/>
            <a:ext cx="9728781" cy="679598"/>
          </a:xfrm>
        </p:spPr>
        <p:txBody>
          <a:bodyPr/>
          <a:lstStyle/>
          <a:p>
            <a:r>
              <a:rPr lang="fi-FI" sz="4000" dirty="0">
                <a:solidFill>
                  <a:schemeClr val="tx1"/>
                </a:solidFill>
                <a:latin typeface="Calibri Light" panose="020F0302020204030204" pitchFamily="34" charset="0"/>
              </a:rPr>
              <a:t>Korkean teknologian arvonlisäys pienenee</a:t>
            </a:r>
          </a:p>
        </p:txBody>
      </p:sp>
      <p:pic>
        <p:nvPicPr>
          <p:cNvPr id="5" name="Kuva 4"/>
          <p:cNvPicPr>
            <a:picLocks noChangeAspect="1"/>
          </p:cNvPicPr>
          <p:nvPr/>
        </p:nvPicPr>
        <p:blipFill>
          <a:blip r:embed="rId2"/>
          <a:stretch>
            <a:fillRect/>
          </a:stretch>
        </p:blipFill>
        <p:spPr>
          <a:xfrm>
            <a:off x="2066738" y="1249226"/>
            <a:ext cx="7243517" cy="4983004"/>
          </a:xfrm>
          <a:prstGeom prst="rect">
            <a:avLst/>
          </a:prstGeom>
        </p:spPr>
      </p:pic>
    </p:spTree>
    <p:extLst>
      <p:ext uri="{BB962C8B-B14F-4D97-AF65-F5344CB8AC3E}">
        <p14:creationId xmlns:p14="http://schemas.microsoft.com/office/powerpoint/2010/main" val="200878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2" y="1634837"/>
            <a:ext cx="10362241" cy="4219864"/>
          </a:xfrm>
        </p:spPr>
        <p:txBody>
          <a:bodyPr>
            <a:normAutofit/>
          </a:bodyPr>
          <a:lstStyle/>
          <a:p>
            <a:r>
              <a:rPr lang="fi-FI" sz="3600" dirty="0"/>
              <a:t>Tekesin ja VTT:n rahoitus, erityisesti konkreettisiin tuote- ja liiketoiminnan kehitysprojekteihin</a:t>
            </a:r>
          </a:p>
          <a:p>
            <a:r>
              <a:rPr lang="fi-FI" sz="3600" dirty="0"/>
              <a:t>Yliopistojen ja ammattikorkeakoulujen tutkimusmäärärahat</a:t>
            </a:r>
          </a:p>
          <a:p>
            <a:r>
              <a:rPr lang="fi-FI" sz="3600" dirty="0"/>
              <a:t>5 % julkisista hankinnoista innovatiivisiin hankintoihin</a:t>
            </a:r>
          </a:p>
          <a:p>
            <a:endParaRPr lang="fi-FI" sz="3600" dirty="0"/>
          </a:p>
        </p:txBody>
      </p:sp>
      <p:sp>
        <p:nvSpPr>
          <p:cNvPr id="3" name="Otsikko 2"/>
          <p:cNvSpPr>
            <a:spLocks noGrp="1"/>
          </p:cNvSpPr>
          <p:nvPr>
            <p:ph type="ctrTitle"/>
          </p:nvPr>
        </p:nvSpPr>
        <p:spPr/>
        <p:txBody>
          <a:bodyPr/>
          <a:lstStyle/>
          <a:p>
            <a:r>
              <a:rPr lang="fi-FI" sz="4000" dirty="0">
                <a:solidFill>
                  <a:schemeClr val="tx1"/>
                </a:solidFill>
                <a:latin typeface="Calibri Light" panose="020F0302020204030204" pitchFamily="34" charset="0"/>
              </a:rPr>
              <a:t>Kuntoon pantavaa</a:t>
            </a:r>
          </a:p>
        </p:txBody>
      </p:sp>
    </p:spTree>
    <p:extLst>
      <p:ext uri="{BB962C8B-B14F-4D97-AF65-F5344CB8AC3E}">
        <p14:creationId xmlns:p14="http://schemas.microsoft.com/office/powerpoint/2010/main" val="261355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85372" y="701448"/>
            <a:ext cx="10043885" cy="2636837"/>
          </a:xfrm>
        </p:spPr>
        <p:txBody>
          <a:bodyPr/>
          <a:lstStyle/>
          <a:p>
            <a:pPr algn="l"/>
            <a:r>
              <a:rPr lang="fi-FI" dirty="0"/>
              <a:t>Suomessa toimivan teollisuuden toimintaedellytykset kuntoon</a:t>
            </a:r>
          </a:p>
        </p:txBody>
      </p:sp>
      <p:sp>
        <p:nvSpPr>
          <p:cNvPr id="3" name="Alaotsikko 2"/>
          <p:cNvSpPr>
            <a:spLocks noGrp="1"/>
          </p:cNvSpPr>
          <p:nvPr>
            <p:ph type="subTitle" idx="1"/>
          </p:nvPr>
        </p:nvSpPr>
        <p:spPr>
          <a:xfrm>
            <a:off x="998810" y="3726607"/>
            <a:ext cx="9114525" cy="1655762"/>
          </a:xfrm>
        </p:spPr>
        <p:txBody>
          <a:bodyPr>
            <a:normAutofit/>
          </a:bodyPr>
          <a:lstStyle/>
          <a:p>
            <a:pPr algn="l"/>
            <a:r>
              <a:rPr lang="fi-FI" sz="2800" dirty="0"/>
              <a:t>Vientiteollisuuden mediatapaaminen 10.4.2017</a:t>
            </a:r>
          </a:p>
          <a:p>
            <a:pPr algn="l"/>
            <a:r>
              <a:rPr lang="fi-FI" sz="2800" dirty="0"/>
              <a:t>Toimitusjohtaja Timo Jaatinen, Metsäteollisuus ry</a:t>
            </a:r>
            <a:br>
              <a:rPr lang="fi-FI" sz="2800" dirty="0"/>
            </a:br>
            <a:endParaRPr lang="fi-FI" dirty="0"/>
          </a:p>
        </p:txBody>
      </p:sp>
    </p:spTree>
    <p:extLst>
      <p:ext uri="{BB962C8B-B14F-4D97-AF65-F5344CB8AC3E}">
        <p14:creationId xmlns:p14="http://schemas.microsoft.com/office/powerpoint/2010/main" val="98867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2" y="1634837"/>
            <a:ext cx="10362241" cy="4219864"/>
          </a:xfrm>
        </p:spPr>
        <p:txBody>
          <a:bodyPr>
            <a:normAutofit/>
          </a:bodyPr>
          <a:lstStyle/>
          <a:p>
            <a:r>
              <a:rPr lang="fi-FI" sz="3600" dirty="0"/>
              <a:t>Tekesin ja VTT:n rahoitus, erityisesti konkreettisiin tuote- ja liiketoiminnan kehitysprojekteihin</a:t>
            </a:r>
          </a:p>
          <a:p>
            <a:r>
              <a:rPr lang="fi-FI" sz="3600" dirty="0"/>
              <a:t>Yliopistojen ja ammattikorkeakoulujen tutkimusmäärärahat</a:t>
            </a:r>
          </a:p>
          <a:p>
            <a:r>
              <a:rPr lang="fi-FI" sz="3600" dirty="0"/>
              <a:t>5 % julkisista hankinnoista innovatiivisiin hankintoihin</a:t>
            </a:r>
          </a:p>
          <a:p>
            <a:r>
              <a:rPr lang="fi-FI" sz="3600" dirty="0"/>
              <a:t>Uskotaan itseemme </a:t>
            </a:r>
            <a:r>
              <a:rPr lang="mr-IN" sz="3600" dirty="0"/>
              <a:t>–</a:t>
            </a:r>
            <a:r>
              <a:rPr lang="fi-FI" sz="3600" dirty="0"/>
              <a:t> Meyer, Mercedes Benz, Rolls Royce, Sandvik ja monet muut uskovat myös</a:t>
            </a:r>
          </a:p>
          <a:p>
            <a:endParaRPr lang="fi-FI" sz="3600" dirty="0"/>
          </a:p>
        </p:txBody>
      </p:sp>
      <p:sp>
        <p:nvSpPr>
          <p:cNvPr id="3" name="Otsikko 2"/>
          <p:cNvSpPr>
            <a:spLocks noGrp="1"/>
          </p:cNvSpPr>
          <p:nvPr>
            <p:ph type="ctrTitle"/>
          </p:nvPr>
        </p:nvSpPr>
        <p:spPr/>
        <p:txBody>
          <a:bodyPr/>
          <a:lstStyle/>
          <a:p>
            <a:r>
              <a:rPr lang="fi-FI" sz="4000" dirty="0">
                <a:solidFill>
                  <a:schemeClr val="tx1"/>
                </a:solidFill>
                <a:latin typeface="Calibri Light" panose="020F0302020204030204" pitchFamily="34" charset="0"/>
              </a:rPr>
              <a:t>Kuntoon pantavaa</a:t>
            </a:r>
          </a:p>
        </p:txBody>
      </p:sp>
    </p:spTree>
    <p:extLst>
      <p:ext uri="{BB962C8B-B14F-4D97-AF65-F5344CB8AC3E}">
        <p14:creationId xmlns:p14="http://schemas.microsoft.com/office/powerpoint/2010/main" val="3515627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85372" y="701448"/>
            <a:ext cx="10043885" cy="2636837"/>
          </a:xfrm>
        </p:spPr>
        <p:txBody>
          <a:bodyPr/>
          <a:lstStyle/>
          <a:p>
            <a:pPr algn="l"/>
            <a:r>
              <a:rPr lang="fi-FI" dirty="0"/>
              <a:t>Suomi elää viennistä </a:t>
            </a:r>
            <a:br>
              <a:rPr lang="fi-FI" dirty="0"/>
            </a:br>
            <a:endParaRPr lang="fi-FI" sz="4800" dirty="0"/>
          </a:p>
        </p:txBody>
      </p:sp>
      <p:sp>
        <p:nvSpPr>
          <p:cNvPr id="3" name="Alaotsikko 2"/>
          <p:cNvSpPr>
            <a:spLocks noGrp="1"/>
          </p:cNvSpPr>
          <p:nvPr>
            <p:ph type="subTitle" idx="1"/>
          </p:nvPr>
        </p:nvSpPr>
        <p:spPr>
          <a:xfrm>
            <a:off x="928474" y="3726607"/>
            <a:ext cx="8482812" cy="1655762"/>
          </a:xfrm>
        </p:spPr>
        <p:txBody>
          <a:bodyPr>
            <a:normAutofit/>
          </a:bodyPr>
          <a:lstStyle/>
          <a:p>
            <a:pPr algn="l"/>
            <a:r>
              <a:rPr lang="fi-FI" sz="2800" dirty="0"/>
              <a:t>Kemianteollisuus | Metsäteollisuus | Teknologiateollisuus Ammattiliitto Pro | Metallityöväen Liitto | Paperiliitto | Puuliitto | TEAM Teollisuusalojen ammattiliitto | Ylemmät Toimihenkilöt YTN </a:t>
            </a:r>
            <a:br>
              <a:rPr lang="fi-FI" sz="2800" dirty="0"/>
            </a:br>
            <a:endParaRPr lang="fi-FI" dirty="0"/>
          </a:p>
        </p:txBody>
      </p:sp>
    </p:spTree>
    <p:extLst>
      <p:ext uri="{BB962C8B-B14F-4D97-AF65-F5344CB8AC3E}">
        <p14:creationId xmlns:p14="http://schemas.microsoft.com/office/powerpoint/2010/main" val="307302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6" name="Sisällön paikkamerkki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09221"/>
            <a:ext cx="12195110" cy="8130074"/>
          </a:xfrm>
        </p:spPr>
      </p:pic>
      <p:sp>
        <p:nvSpPr>
          <p:cNvPr id="4" name="Päivämäärän paikkamerkki 3"/>
          <p:cNvSpPr>
            <a:spLocks noGrp="1"/>
          </p:cNvSpPr>
          <p:nvPr>
            <p:ph type="dt" sz="half" idx="10"/>
          </p:nvPr>
        </p:nvSpPr>
        <p:spPr/>
        <p:txBody>
          <a:bodyPr/>
          <a:lstStyle/>
          <a:p>
            <a:r>
              <a:rPr lang="fi-FI"/>
              <a:t>10.4.2017</a:t>
            </a:r>
          </a:p>
        </p:txBody>
      </p:sp>
      <p:sp>
        <p:nvSpPr>
          <p:cNvPr id="5" name="Dian numeron paikkamerkki 4"/>
          <p:cNvSpPr>
            <a:spLocks noGrp="1"/>
          </p:cNvSpPr>
          <p:nvPr>
            <p:ph type="sldNum" sz="quarter" idx="12"/>
          </p:nvPr>
        </p:nvSpPr>
        <p:spPr/>
        <p:txBody>
          <a:bodyPr/>
          <a:lstStyle/>
          <a:p>
            <a:fld id="{22637B3C-6639-4EFC-9E12-EAEBFC657300}" type="slidenum">
              <a:rPr lang="fi-FI" smtClean="0"/>
              <a:t>3</a:t>
            </a:fld>
            <a:endParaRPr lang="fi-FI"/>
          </a:p>
        </p:txBody>
      </p:sp>
      <p:sp>
        <p:nvSpPr>
          <p:cNvPr id="7" name="Tekstiruutu 6"/>
          <p:cNvSpPr txBox="1"/>
          <p:nvPr/>
        </p:nvSpPr>
        <p:spPr>
          <a:xfrm>
            <a:off x="1814998" y="3924497"/>
            <a:ext cx="9358604" cy="1446550"/>
          </a:xfrm>
          <a:prstGeom prst="rect">
            <a:avLst/>
          </a:prstGeom>
          <a:noFill/>
        </p:spPr>
        <p:txBody>
          <a:bodyPr wrap="square" rtlCol="0">
            <a:spAutoFit/>
          </a:bodyPr>
          <a:lstStyle/>
          <a:p>
            <a:r>
              <a:rPr lang="fi-FI" sz="8800" dirty="0">
                <a:solidFill>
                  <a:schemeClr val="bg1"/>
                </a:solidFill>
              </a:rPr>
              <a:t>Kilpailukyky</a:t>
            </a:r>
            <a:endParaRPr lang="fi-FI" dirty="0">
              <a:solidFill>
                <a:schemeClr val="bg1"/>
              </a:solidFill>
            </a:endParaRPr>
          </a:p>
        </p:txBody>
      </p:sp>
      <p:sp>
        <p:nvSpPr>
          <p:cNvPr id="9" name="Tekstiruutu 8"/>
          <p:cNvSpPr txBox="1"/>
          <p:nvPr/>
        </p:nvSpPr>
        <p:spPr>
          <a:xfrm>
            <a:off x="1691951" y="244138"/>
            <a:ext cx="9358604" cy="1446550"/>
          </a:xfrm>
          <a:prstGeom prst="rect">
            <a:avLst/>
          </a:prstGeom>
          <a:noFill/>
        </p:spPr>
        <p:txBody>
          <a:bodyPr wrap="square" rtlCol="0">
            <a:spAutoFit/>
          </a:bodyPr>
          <a:lstStyle/>
          <a:p>
            <a:r>
              <a:rPr lang="fi-FI" sz="8800" dirty="0">
                <a:solidFill>
                  <a:schemeClr val="bg1"/>
                </a:solidFill>
              </a:rPr>
              <a:t>Toimintaympäristö</a:t>
            </a:r>
            <a:endParaRPr lang="fi-FI" dirty="0">
              <a:solidFill>
                <a:schemeClr val="bg1"/>
              </a:solidFill>
            </a:endParaRPr>
          </a:p>
        </p:txBody>
      </p:sp>
      <p:sp>
        <p:nvSpPr>
          <p:cNvPr id="10" name="Tekstiruutu 9"/>
          <p:cNvSpPr txBox="1"/>
          <p:nvPr/>
        </p:nvSpPr>
        <p:spPr>
          <a:xfrm>
            <a:off x="3581400" y="1947863"/>
            <a:ext cx="9358604" cy="1446550"/>
          </a:xfrm>
          <a:prstGeom prst="rect">
            <a:avLst/>
          </a:prstGeom>
          <a:noFill/>
        </p:spPr>
        <p:txBody>
          <a:bodyPr wrap="square" rtlCol="0">
            <a:spAutoFit/>
          </a:bodyPr>
          <a:lstStyle/>
          <a:p>
            <a:r>
              <a:rPr lang="fi-FI" sz="8800" dirty="0">
                <a:solidFill>
                  <a:schemeClr val="bg1"/>
                </a:solidFill>
              </a:rPr>
              <a:t>Pitkäjänteisyys</a:t>
            </a:r>
            <a:endParaRPr lang="fi-FI" dirty="0">
              <a:solidFill>
                <a:schemeClr val="bg1"/>
              </a:solidFill>
            </a:endParaRPr>
          </a:p>
        </p:txBody>
      </p:sp>
    </p:spTree>
    <p:extLst>
      <p:ext uri="{BB962C8B-B14F-4D97-AF65-F5344CB8AC3E}">
        <p14:creationId xmlns:p14="http://schemas.microsoft.com/office/powerpoint/2010/main" val="394085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t>Teknologia-, metsä- ja kemianteollisuus </a:t>
            </a:r>
            <a:br>
              <a:rPr lang="fi-FI" sz="4000" dirty="0"/>
            </a:br>
            <a:r>
              <a:rPr lang="fi-FI" sz="4000" dirty="0"/>
              <a:t>tuovat 60 % Suomen palveluviennin tuloista</a:t>
            </a:r>
          </a:p>
        </p:txBody>
      </p:sp>
      <p:graphicFrame>
        <p:nvGraphicFramePr>
          <p:cNvPr id="8" name="Sisällön paikkamerkki 6"/>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p:cNvSpPr>
            <a:spLocks noGrp="1"/>
          </p:cNvSpPr>
          <p:nvPr>
            <p:ph type="body" sz="quarter" idx="4294967295"/>
          </p:nvPr>
        </p:nvSpPr>
        <p:spPr>
          <a:xfrm>
            <a:off x="838200" y="6202362"/>
            <a:ext cx="5402263" cy="219075"/>
          </a:xfrm>
        </p:spPr>
        <p:txBody>
          <a:bodyPr>
            <a:normAutofit fontScale="40000" lnSpcReduction="20000"/>
          </a:bodyPr>
          <a:lstStyle/>
          <a:p>
            <a:r>
              <a:rPr lang="fi-FI" dirty="0"/>
              <a:t>Lähde: Tilastokeskus: Kansantalouden tilinpito, Palvelujen ulkomaankauppa </a:t>
            </a:r>
          </a:p>
          <a:p>
            <a:endParaRPr lang="fi-FI" dirty="0"/>
          </a:p>
        </p:txBody>
      </p:sp>
      <p:sp>
        <p:nvSpPr>
          <p:cNvPr id="4" name="Päivämäärän paikkamerkki 3"/>
          <p:cNvSpPr>
            <a:spLocks noGrp="1"/>
          </p:cNvSpPr>
          <p:nvPr>
            <p:ph type="dt" sz="half" idx="10"/>
          </p:nvPr>
        </p:nvSpPr>
        <p:spPr/>
        <p:txBody>
          <a:bodyPr/>
          <a:lstStyle/>
          <a:p>
            <a:r>
              <a:rPr lang="fi-FI"/>
              <a:t>10.4.2017</a:t>
            </a:r>
          </a:p>
        </p:txBody>
      </p:sp>
      <p:sp>
        <p:nvSpPr>
          <p:cNvPr id="5" name="Dian numeron paikkamerkki 4"/>
          <p:cNvSpPr>
            <a:spLocks noGrp="1"/>
          </p:cNvSpPr>
          <p:nvPr>
            <p:ph type="sldNum" sz="quarter" idx="12"/>
          </p:nvPr>
        </p:nvSpPr>
        <p:spPr/>
        <p:txBody>
          <a:bodyPr/>
          <a:lstStyle/>
          <a:p>
            <a:fld id="{22637B3C-6639-4EFC-9E12-EAEBFC657300}" type="slidenum">
              <a:rPr lang="fi-FI" smtClean="0"/>
              <a:t>4</a:t>
            </a:fld>
            <a:endParaRPr lang="fi-FI"/>
          </a:p>
        </p:txBody>
      </p:sp>
    </p:spTree>
    <p:extLst>
      <p:ext uri="{BB962C8B-B14F-4D97-AF65-F5344CB8AC3E}">
        <p14:creationId xmlns:p14="http://schemas.microsoft.com/office/powerpoint/2010/main" val="140615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t>Bruttokansantuotteen kasvu on </a:t>
            </a:r>
            <a:br>
              <a:rPr lang="fi-FI" sz="4000" dirty="0"/>
            </a:br>
            <a:r>
              <a:rPr lang="fi-FI" sz="4000" dirty="0"/>
              <a:t>kaukana huippuvuosista</a:t>
            </a:r>
          </a:p>
        </p:txBody>
      </p:sp>
      <p:pic>
        <p:nvPicPr>
          <p:cNvPr id="3" name="Kuva 2"/>
          <p:cNvPicPr>
            <a:picLocks noChangeAspect="1"/>
          </p:cNvPicPr>
          <p:nvPr/>
        </p:nvPicPr>
        <p:blipFill rotWithShape="1">
          <a:blip r:embed="rId3"/>
          <a:srcRect t="11272"/>
          <a:stretch/>
        </p:blipFill>
        <p:spPr>
          <a:xfrm>
            <a:off x="2357437" y="1690688"/>
            <a:ext cx="7477125" cy="4732713"/>
          </a:xfrm>
          <a:prstGeom prst="rect">
            <a:avLst/>
          </a:prstGeom>
        </p:spPr>
      </p:pic>
      <p:sp>
        <p:nvSpPr>
          <p:cNvPr id="4" name="Päivämäärän paikkamerkki 3"/>
          <p:cNvSpPr>
            <a:spLocks noGrp="1"/>
          </p:cNvSpPr>
          <p:nvPr>
            <p:ph type="dt" sz="half" idx="10"/>
          </p:nvPr>
        </p:nvSpPr>
        <p:spPr/>
        <p:txBody>
          <a:bodyPr/>
          <a:lstStyle/>
          <a:p>
            <a:r>
              <a:rPr lang="fi-FI"/>
              <a:t>10.4.2017</a:t>
            </a:r>
          </a:p>
        </p:txBody>
      </p:sp>
      <p:sp>
        <p:nvSpPr>
          <p:cNvPr id="5" name="Dian numeron paikkamerkki 4"/>
          <p:cNvSpPr>
            <a:spLocks noGrp="1"/>
          </p:cNvSpPr>
          <p:nvPr>
            <p:ph type="sldNum" sz="quarter" idx="12"/>
          </p:nvPr>
        </p:nvSpPr>
        <p:spPr/>
        <p:txBody>
          <a:bodyPr/>
          <a:lstStyle/>
          <a:p>
            <a:fld id="{22637B3C-6639-4EFC-9E12-EAEBFC657300}" type="slidenum">
              <a:rPr lang="fi-FI" smtClean="0"/>
              <a:t>5</a:t>
            </a:fld>
            <a:endParaRPr lang="fi-FI"/>
          </a:p>
        </p:txBody>
      </p:sp>
    </p:spTree>
    <p:extLst>
      <p:ext uri="{BB962C8B-B14F-4D97-AF65-F5344CB8AC3E}">
        <p14:creationId xmlns:p14="http://schemas.microsoft.com/office/powerpoint/2010/main" val="32491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fontScale="90000"/>
          </a:bodyPr>
          <a:lstStyle/>
          <a:p>
            <a:r>
              <a:rPr lang="fi-FI" spc="-67" dirty="0"/>
              <a:t>Teollisuuden työpaikkoja Suomessa on kadonnut </a:t>
            </a:r>
            <a:br>
              <a:rPr lang="fi-FI" spc="-67" dirty="0"/>
            </a:br>
            <a:r>
              <a:rPr lang="fi-FI" spc="-67" dirty="0"/>
              <a:t>noin 100 000 vuoden 2008 jälkeen </a:t>
            </a:r>
            <a:br>
              <a:rPr lang="fi-FI" spc="-120" dirty="0"/>
            </a:br>
            <a:r>
              <a:rPr lang="fi-FI" sz="3100" dirty="0"/>
              <a:t>Teollisuus tuo kuitenkin 80 % Suomen vientituloista </a:t>
            </a:r>
            <a:endParaRPr lang="fi-FI" dirty="0"/>
          </a:p>
        </p:txBody>
      </p:sp>
      <p:graphicFrame>
        <p:nvGraphicFramePr>
          <p:cNvPr id="11" name="Sisällön paikkamerkki 10"/>
          <p:cNvGraphicFramePr>
            <a:graphicFrameLocks noGrp="1" noChangeAspect="1"/>
          </p:cNvGraphicFramePr>
          <p:nvPr>
            <p:ph idx="1"/>
            <p:extLst>
              <p:ext uri="{D42A27DB-BD31-4B8C-83A1-F6EECF244321}">
                <p14:modId xmlns:p14="http://schemas.microsoft.com/office/powerpoint/2010/main" val="1391483891"/>
              </p:ext>
            </p:extLst>
          </p:nvPr>
        </p:nvGraphicFramePr>
        <p:xfrm>
          <a:off x="936998" y="1997674"/>
          <a:ext cx="9593384" cy="4051690"/>
        </p:xfrm>
        <a:graphic>
          <a:graphicData uri="http://schemas.openxmlformats.org/presentationml/2006/ole">
            <mc:AlternateContent xmlns:mc="http://schemas.openxmlformats.org/markup-compatibility/2006">
              <mc:Choice xmlns:v="urn:schemas-microsoft-com:vml" Requires="v">
                <p:oleObj spid="_x0000_s1089" name="Macrobond document" r:id="rId4" imgW="13193184" imgH="5572640" progId="Mbnd.mbnd">
                  <p:embed/>
                </p:oleObj>
              </mc:Choice>
              <mc:Fallback>
                <p:oleObj name="Macrobond document" r:id="rId4" imgW="13193184" imgH="5572640" progId="Mbnd.mbnd">
                  <p:embed/>
                  <p:pic>
                    <p:nvPicPr>
                      <p:cNvPr id="11" name="Sisällön paikkamerkki 10"/>
                      <p:cNvPicPr/>
                      <p:nvPr/>
                    </p:nvPicPr>
                    <p:blipFill>
                      <a:blip r:embed="rId5"/>
                      <a:stretch>
                        <a:fillRect/>
                      </a:stretch>
                    </p:blipFill>
                    <p:spPr>
                      <a:xfrm>
                        <a:off x="936998" y="1997674"/>
                        <a:ext cx="9593384" cy="4051690"/>
                      </a:xfrm>
                      <a:prstGeom prst="rect">
                        <a:avLst/>
                      </a:prstGeom>
                    </p:spPr>
                  </p:pic>
                </p:oleObj>
              </mc:Fallback>
            </mc:AlternateContent>
          </a:graphicData>
        </a:graphic>
      </p:graphicFrame>
      <p:sp>
        <p:nvSpPr>
          <p:cNvPr id="8" name="Tekstin paikkamerkki 7"/>
          <p:cNvSpPr>
            <a:spLocks noGrp="1"/>
          </p:cNvSpPr>
          <p:nvPr>
            <p:ph type="body" sz="quarter" idx="4294967295"/>
          </p:nvPr>
        </p:nvSpPr>
        <p:spPr>
          <a:xfrm>
            <a:off x="838200" y="6202362"/>
            <a:ext cx="3962400" cy="219075"/>
          </a:xfrm>
        </p:spPr>
        <p:txBody>
          <a:bodyPr>
            <a:normAutofit fontScale="40000" lnSpcReduction="20000"/>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2" name="Päivämäärän paikkamerkki 1"/>
          <p:cNvSpPr>
            <a:spLocks noGrp="1"/>
          </p:cNvSpPr>
          <p:nvPr>
            <p:ph type="dt" sz="half" idx="10"/>
          </p:nvPr>
        </p:nvSpPr>
        <p:spPr/>
        <p:txBody>
          <a:bodyPr/>
          <a:lstStyle/>
          <a:p>
            <a:r>
              <a:rPr lang="fi-FI"/>
              <a:t>10.4.2017</a:t>
            </a:r>
          </a:p>
        </p:txBody>
      </p:sp>
      <p:sp>
        <p:nvSpPr>
          <p:cNvPr id="5" name="Dian numeron paikkamerkki 4"/>
          <p:cNvSpPr>
            <a:spLocks noGrp="1"/>
          </p:cNvSpPr>
          <p:nvPr>
            <p:ph type="sldNum" sz="quarter" idx="12"/>
          </p:nvPr>
        </p:nvSpPr>
        <p:spPr/>
        <p:txBody>
          <a:bodyPr/>
          <a:lstStyle/>
          <a:p>
            <a:fld id="{22637B3C-6639-4EFC-9E12-EAEBFC657300}" type="slidenum">
              <a:rPr lang="fi-FI" smtClean="0"/>
              <a:t>6</a:t>
            </a:fld>
            <a:endParaRPr lang="fi-FI"/>
          </a:p>
        </p:txBody>
      </p:sp>
    </p:spTree>
    <p:extLst>
      <p:ext uri="{BB962C8B-B14F-4D97-AF65-F5344CB8AC3E}">
        <p14:creationId xmlns:p14="http://schemas.microsoft.com/office/powerpoint/2010/main" val="244133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Autofit/>
          </a:bodyPr>
          <a:lstStyle/>
          <a:p>
            <a:r>
              <a:rPr lang="fi-FI" sz="4000" dirty="0"/>
              <a:t>Suomen palveluvienti ei ole korvannut tavaraviennin pudotusta </a:t>
            </a:r>
          </a:p>
        </p:txBody>
      </p:sp>
      <p:graphicFrame>
        <p:nvGraphicFramePr>
          <p:cNvPr id="9" name="Sisällön paikkamerkki 8"/>
          <p:cNvGraphicFramePr>
            <a:graphicFrameLocks noGrp="1" noChangeAspect="1"/>
          </p:cNvGraphicFramePr>
          <p:nvPr>
            <p:ph idx="1"/>
            <p:extLst/>
          </p:nvPr>
        </p:nvGraphicFramePr>
        <p:xfrm>
          <a:off x="889000" y="1825625"/>
          <a:ext cx="10414000" cy="4351338"/>
        </p:xfrm>
        <a:graphic>
          <a:graphicData uri="http://schemas.openxmlformats.org/presentationml/2006/ole">
            <mc:AlternateContent xmlns:mc="http://schemas.openxmlformats.org/markup-compatibility/2006">
              <mc:Choice xmlns:v="urn:schemas-microsoft-com:vml" Requires="v">
                <p:oleObj spid="_x0000_s2112" name="Macrobond document" r:id="rId4" imgW="13336115" imgH="5572640" progId="Mbnd.mbnd">
                  <p:embed/>
                </p:oleObj>
              </mc:Choice>
              <mc:Fallback>
                <p:oleObj name="Macrobond document" r:id="rId4" imgW="13336115" imgH="5572640" progId="Mbnd.mbnd">
                  <p:embed/>
                  <p:pic>
                    <p:nvPicPr>
                      <p:cNvPr id="9" name="Sisällön paikkamerkki 8"/>
                      <p:cNvPicPr/>
                      <p:nvPr/>
                    </p:nvPicPr>
                    <p:blipFill>
                      <a:blip r:embed="rId5"/>
                      <a:stretch>
                        <a:fillRect/>
                      </a:stretch>
                    </p:blipFill>
                    <p:spPr>
                      <a:xfrm>
                        <a:off x="889000" y="1825625"/>
                        <a:ext cx="10414000" cy="4351338"/>
                      </a:xfrm>
                      <a:prstGeom prst="rect">
                        <a:avLst/>
                      </a:prstGeom>
                    </p:spPr>
                  </p:pic>
                </p:oleObj>
              </mc:Fallback>
            </mc:AlternateContent>
          </a:graphicData>
        </a:graphic>
      </p:graphicFrame>
      <p:sp>
        <p:nvSpPr>
          <p:cNvPr id="7" name="Tekstin paikkamerkki 6"/>
          <p:cNvSpPr>
            <a:spLocks noGrp="1"/>
          </p:cNvSpPr>
          <p:nvPr>
            <p:ph type="body" sz="quarter" idx="4294967295"/>
          </p:nvPr>
        </p:nvSpPr>
        <p:spPr>
          <a:xfrm>
            <a:off x="889000" y="6098850"/>
            <a:ext cx="3962400" cy="219075"/>
          </a:xfrm>
        </p:spPr>
        <p:txBody>
          <a:bodyPr>
            <a:normAutofit fontScale="40000" lnSpcReduction="20000"/>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2" name="Päivämäärän paikkamerkki 1"/>
          <p:cNvSpPr>
            <a:spLocks noGrp="1"/>
          </p:cNvSpPr>
          <p:nvPr>
            <p:ph type="dt" sz="half" idx="10"/>
          </p:nvPr>
        </p:nvSpPr>
        <p:spPr/>
        <p:txBody>
          <a:bodyPr/>
          <a:lstStyle/>
          <a:p>
            <a:r>
              <a:rPr lang="fi-FI"/>
              <a:t>10.4.2017</a:t>
            </a:r>
          </a:p>
        </p:txBody>
      </p:sp>
      <p:sp>
        <p:nvSpPr>
          <p:cNvPr id="5" name="Dian numeron paikkamerkki 4"/>
          <p:cNvSpPr>
            <a:spLocks noGrp="1"/>
          </p:cNvSpPr>
          <p:nvPr>
            <p:ph type="sldNum" sz="quarter" idx="12"/>
          </p:nvPr>
        </p:nvSpPr>
        <p:spPr/>
        <p:txBody>
          <a:bodyPr/>
          <a:lstStyle/>
          <a:p>
            <a:fld id="{22637B3C-6639-4EFC-9E12-EAEBFC657300}" type="slidenum">
              <a:rPr lang="fi-FI" smtClean="0"/>
              <a:t>7</a:t>
            </a:fld>
            <a:endParaRPr lang="fi-FI"/>
          </a:p>
        </p:txBody>
      </p:sp>
    </p:spTree>
    <p:extLst>
      <p:ext uri="{BB962C8B-B14F-4D97-AF65-F5344CB8AC3E}">
        <p14:creationId xmlns:p14="http://schemas.microsoft.com/office/powerpoint/2010/main" val="196193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normAutofit/>
          </a:bodyPr>
          <a:lstStyle/>
          <a:p>
            <a:r>
              <a:rPr lang="fi-FI" sz="4000" dirty="0"/>
              <a:t>Ulkoinen toimintaympäristö murroksessa</a:t>
            </a:r>
          </a:p>
        </p:txBody>
      </p:sp>
      <p:sp>
        <p:nvSpPr>
          <p:cNvPr id="6" name="Sisällön paikkamerkki 5"/>
          <p:cNvSpPr>
            <a:spLocks noGrp="1"/>
          </p:cNvSpPr>
          <p:nvPr>
            <p:ph idx="1"/>
          </p:nvPr>
        </p:nvSpPr>
        <p:spPr>
          <a:xfrm>
            <a:off x="838201" y="1825625"/>
            <a:ext cx="7223448" cy="4304587"/>
          </a:xfrm>
        </p:spPr>
        <p:txBody>
          <a:bodyPr>
            <a:normAutofit fontScale="92500" lnSpcReduction="10000"/>
          </a:bodyPr>
          <a:lstStyle/>
          <a:p>
            <a:r>
              <a:rPr lang="fi-FI" dirty="0"/>
              <a:t>Iso-Britannian irtiotto EU:sta ja Yhdysvaltain uuden hallinnon protektionismia puoltavat kannanotot luovat uhkia Suomessa toimivalle teollisuudelle</a:t>
            </a:r>
          </a:p>
          <a:p>
            <a:r>
              <a:rPr lang="fi-FI" dirty="0"/>
              <a:t>Vapaakauppa on Suomen kaltaisen pienen avotalouden etu</a:t>
            </a:r>
          </a:p>
          <a:p>
            <a:r>
              <a:rPr lang="fi-FI" dirty="0"/>
              <a:t>Esimerkiksi metsäteollisuuden tuotannosta 90 % menee vientiin pääasiassa Eurooppaan</a:t>
            </a:r>
          </a:p>
          <a:p>
            <a:r>
              <a:rPr lang="fi-FI" dirty="0"/>
              <a:t>Tällaisessa tilanteessa vapaakaupan ja integraation puolustaminen on tavallistakin tärkeämpää</a:t>
            </a:r>
          </a:p>
          <a:p>
            <a:r>
              <a:rPr lang="fi-FI" dirty="0"/>
              <a:t>EU:ssa on huomioitava myös jäsenmaiden erityispiirteet ja puolustettava niitä</a:t>
            </a:r>
            <a:endParaRPr lang="fi-FI" dirty="0">
              <a:solidFill>
                <a:srgbClr val="FF0000"/>
              </a:solidFill>
            </a:endParaRPr>
          </a:p>
          <a:p>
            <a:endParaRPr lang="fi-FI" dirty="0"/>
          </a:p>
        </p:txBody>
      </p:sp>
      <p:sp>
        <p:nvSpPr>
          <p:cNvPr id="2" name="Päivämäärän paikkamerkki 1"/>
          <p:cNvSpPr>
            <a:spLocks noGrp="1"/>
          </p:cNvSpPr>
          <p:nvPr>
            <p:ph type="dt" sz="half" idx="10"/>
          </p:nvPr>
        </p:nvSpPr>
        <p:spPr/>
        <p:txBody>
          <a:bodyPr/>
          <a:lstStyle/>
          <a:p>
            <a:r>
              <a:rPr lang="fi-FI"/>
              <a:t>10.4.2017</a:t>
            </a:r>
          </a:p>
        </p:txBody>
      </p:sp>
      <p:sp>
        <p:nvSpPr>
          <p:cNvPr id="3" name="Dian numeron paikkamerkki 2"/>
          <p:cNvSpPr>
            <a:spLocks noGrp="1"/>
          </p:cNvSpPr>
          <p:nvPr>
            <p:ph type="sldNum" sz="quarter" idx="12"/>
          </p:nvPr>
        </p:nvSpPr>
        <p:spPr/>
        <p:txBody>
          <a:bodyPr/>
          <a:lstStyle/>
          <a:p>
            <a:fld id="{22637B3C-6639-4EFC-9E12-EAEBFC657300}" type="slidenum">
              <a:rPr lang="fi-FI" smtClean="0"/>
              <a:t>8</a:t>
            </a:fld>
            <a:endParaRPr lang="fi-FI"/>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0" y="2232924"/>
            <a:ext cx="3581400" cy="2686050"/>
          </a:xfrm>
          <a:prstGeom prst="rect">
            <a:avLst/>
          </a:prstGeom>
        </p:spPr>
      </p:pic>
    </p:spTree>
    <p:extLst>
      <p:ext uri="{BB962C8B-B14F-4D97-AF65-F5344CB8AC3E}">
        <p14:creationId xmlns:p14="http://schemas.microsoft.com/office/powerpoint/2010/main" val="402847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111" y="2338909"/>
            <a:ext cx="4114800" cy="3657600"/>
          </a:xfrm>
          <a:prstGeom prst="rect">
            <a:avLst/>
          </a:prstGeom>
        </p:spPr>
      </p:pic>
      <p:sp>
        <p:nvSpPr>
          <p:cNvPr id="2" name="Otsikko 1"/>
          <p:cNvSpPr>
            <a:spLocks noGrp="1"/>
          </p:cNvSpPr>
          <p:nvPr>
            <p:ph type="title"/>
          </p:nvPr>
        </p:nvSpPr>
        <p:spPr/>
        <p:txBody>
          <a:bodyPr>
            <a:normAutofit/>
          </a:bodyPr>
          <a:lstStyle/>
          <a:p>
            <a:r>
              <a:rPr lang="fi-FI" sz="4000" dirty="0"/>
              <a:t>Teollisuuden toimintaedellytykset turvattava kansallisesti</a:t>
            </a:r>
          </a:p>
        </p:txBody>
      </p:sp>
      <p:sp>
        <p:nvSpPr>
          <p:cNvPr id="3" name="Sisällön paikkamerkki 2"/>
          <p:cNvSpPr>
            <a:spLocks noGrp="1"/>
          </p:cNvSpPr>
          <p:nvPr>
            <p:ph idx="1"/>
          </p:nvPr>
        </p:nvSpPr>
        <p:spPr>
          <a:xfrm>
            <a:off x="838200" y="1825625"/>
            <a:ext cx="7550020" cy="4351338"/>
          </a:xfrm>
        </p:spPr>
        <p:txBody>
          <a:bodyPr>
            <a:normAutofit fontScale="92500" lnSpcReduction="10000"/>
          </a:bodyPr>
          <a:lstStyle/>
          <a:p>
            <a:r>
              <a:rPr lang="fi-FI" dirty="0"/>
              <a:t>Talouskasvun turvaamiseksi kilpailukyky, vienti ja investoinnit oltava edelleen talouspolitiikan kärjessä</a:t>
            </a:r>
          </a:p>
          <a:p>
            <a:r>
              <a:rPr lang="fi-FI" dirty="0"/>
              <a:t>Julkisen talouden tasapainottamista on jatkettava ja verotuksen on oltava kilpailukykyistä</a:t>
            </a:r>
          </a:p>
          <a:p>
            <a:r>
              <a:rPr lang="fi-FI" dirty="0"/>
              <a:t>Tutkimus, kehitys ja innovaatiot otettava vahvemmin hallituksen ohjelmaan</a:t>
            </a:r>
          </a:p>
          <a:p>
            <a:r>
              <a:rPr lang="fi-FI" dirty="0"/>
              <a:t>Sujuvoitetaan säädöksiä -kärkihanketta on vietävä määrätietoisesti eteenpäin</a:t>
            </a:r>
          </a:p>
          <a:p>
            <a:r>
              <a:rPr lang="fi-FI" dirty="0"/>
              <a:t>Kiertotalous-kärkihankkeiden on tuettava sääntelyä ja jätteiden monipuolista hyödyntämistä</a:t>
            </a:r>
          </a:p>
          <a:p>
            <a:r>
              <a:rPr lang="fi-FI" dirty="0"/>
              <a:t>Logistiikka toimivaksi ja infra kuntoon</a:t>
            </a:r>
          </a:p>
          <a:p>
            <a:pPr marL="457200" lvl="1" indent="0">
              <a:buNone/>
            </a:pPr>
            <a:endParaRPr lang="fi-FI" dirty="0"/>
          </a:p>
          <a:p>
            <a:pPr lvl="1">
              <a:buFont typeface="Calibri" panose="020F0502020204030204" pitchFamily="34" charset="0"/>
              <a:buChar char="–"/>
            </a:pPr>
            <a:endParaRPr lang="fi-FI" dirty="0"/>
          </a:p>
          <a:p>
            <a:pPr lvl="1">
              <a:buFont typeface="Calibri" panose="020F0502020204030204" pitchFamily="34" charset="0"/>
              <a:buChar char="–"/>
            </a:pPr>
            <a:endParaRPr lang="fi-FI" b="1" dirty="0"/>
          </a:p>
          <a:p>
            <a:pPr marL="0" indent="0">
              <a:buNone/>
            </a:pPr>
            <a:endParaRPr lang="fi-FI" dirty="0"/>
          </a:p>
          <a:p>
            <a:endParaRPr lang="fi-FI" dirty="0"/>
          </a:p>
        </p:txBody>
      </p:sp>
      <p:sp>
        <p:nvSpPr>
          <p:cNvPr id="4" name="Päivämäärän paikkamerkki 3"/>
          <p:cNvSpPr>
            <a:spLocks noGrp="1"/>
          </p:cNvSpPr>
          <p:nvPr>
            <p:ph type="dt" sz="half" idx="10"/>
          </p:nvPr>
        </p:nvSpPr>
        <p:spPr/>
        <p:txBody>
          <a:bodyPr/>
          <a:lstStyle/>
          <a:p>
            <a:r>
              <a:rPr lang="fi-FI"/>
              <a:t>10.4.2017</a:t>
            </a:r>
          </a:p>
        </p:txBody>
      </p:sp>
      <p:sp>
        <p:nvSpPr>
          <p:cNvPr id="5" name="Dian numeron paikkamerkki 4"/>
          <p:cNvSpPr>
            <a:spLocks noGrp="1"/>
          </p:cNvSpPr>
          <p:nvPr>
            <p:ph type="sldNum" sz="quarter" idx="12"/>
          </p:nvPr>
        </p:nvSpPr>
        <p:spPr/>
        <p:txBody>
          <a:bodyPr/>
          <a:lstStyle/>
          <a:p>
            <a:fld id="{22637B3C-6639-4EFC-9E12-EAEBFC657300}" type="slidenum">
              <a:rPr lang="fi-FI" smtClean="0"/>
              <a:t>9</a:t>
            </a:fld>
            <a:endParaRPr lang="fi-FI"/>
          </a:p>
        </p:txBody>
      </p:sp>
    </p:spTree>
    <p:extLst>
      <p:ext uri="{BB962C8B-B14F-4D97-AF65-F5344CB8AC3E}">
        <p14:creationId xmlns:p14="http://schemas.microsoft.com/office/powerpoint/2010/main" val="116002850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3.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906</Words>
  <Application>Microsoft Office PowerPoint</Application>
  <PresentationFormat>Laajakuva</PresentationFormat>
  <Paragraphs>150</Paragraphs>
  <Slides>21</Slides>
  <Notes>13</Notes>
  <HiddenSlides>0</HiddenSlides>
  <MMClips>0</MMClips>
  <ScaleCrop>false</ScaleCrop>
  <HeadingPairs>
    <vt:vector size="8" baseType="variant">
      <vt:variant>
        <vt:lpstr>Käytetyt fontit</vt:lpstr>
      </vt:variant>
      <vt:variant>
        <vt:i4>10</vt:i4>
      </vt:variant>
      <vt:variant>
        <vt:lpstr>Teema</vt:lpstr>
      </vt:variant>
      <vt:variant>
        <vt:i4>3</vt:i4>
      </vt:variant>
      <vt:variant>
        <vt:lpstr>Upotetut OLE-palvelimet</vt:lpstr>
      </vt:variant>
      <vt:variant>
        <vt:i4>1</vt:i4>
      </vt:variant>
      <vt:variant>
        <vt:lpstr>Dian otsikot</vt:lpstr>
      </vt:variant>
      <vt:variant>
        <vt:i4>21</vt:i4>
      </vt:variant>
    </vt:vector>
  </HeadingPairs>
  <TitlesOfParts>
    <vt:vector size="35" baseType="lpstr">
      <vt:lpstr>Adobe Fan Heiti Std B</vt:lpstr>
      <vt:lpstr>Adobe Hebrew</vt:lpstr>
      <vt:lpstr>Arial</vt:lpstr>
      <vt:lpstr>Calibri</vt:lpstr>
      <vt:lpstr>Calibri Light</vt:lpstr>
      <vt:lpstr>DIN Offc</vt:lpstr>
      <vt:lpstr>DIN Offc Light</vt:lpstr>
      <vt:lpstr>Mangal</vt:lpstr>
      <vt:lpstr>Symbol</vt:lpstr>
      <vt:lpstr>Verdana</vt:lpstr>
      <vt:lpstr>Office-teema</vt:lpstr>
      <vt:lpstr>Teknologiateollisuus_masterdia</vt:lpstr>
      <vt:lpstr>1_Office-teema</vt:lpstr>
      <vt:lpstr>Macrobond document</vt:lpstr>
      <vt:lpstr>Suomi elää viennistä  Vientiliittojen viestit puoliväliriiheen</vt:lpstr>
      <vt:lpstr>Suomessa toimivan teollisuuden toimintaedellytykset kuntoon</vt:lpstr>
      <vt:lpstr>PowerPoint-esitys</vt:lpstr>
      <vt:lpstr>Teknologia-, metsä- ja kemianteollisuus  tuovat 60 % Suomen palveluviennin tuloista</vt:lpstr>
      <vt:lpstr>Bruttokansantuotteen kasvu on  kaukana huippuvuosista</vt:lpstr>
      <vt:lpstr>Teollisuuden työpaikkoja Suomessa on kadonnut  noin 100 000 vuoden 2008 jälkeen  Teollisuus tuo kuitenkin 80 % Suomen vientituloista </vt:lpstr>
      <vt:lpstr>Suomen palveluvienti ei ole korvannut tavaraviennin pudotusta </vt:lpstr>
      <vt:lpstr>Ulkoinen toimintaympäristö murroksessa</vt:lpstr>
      <vt:lpstr>Teollisuuden toimintaedellytykset turvattava kansallisesti</vt:lpstr>
      <vt:lpstr>Teollisuuden toimintaedellytykset turvattava kansainvälisesti </vt:lpstr>
      <vt:lpstr>Pöyry: Teollisuuden käyttämä sähkö  ei ole Suomessa halpaa</vt:lpstr>
      <vt:lpstr>SIPILÄN HALLITUSOHJELMAN KIRJAUS</vt:lpstr>
      <vt:lpstr>Mistä kasvua? - Osaaminen menestystekijänä</vt:lpstr>
      <vt:lpstr>Kilpailukyky on suurimmaksi osaksi osaamista</vt:lpstr>
      <vt:lpstr>Suomi on edelleen yksi innovaatiojohtajista</vt:lpstr>
      <vt:lpstr>Mutta: TKI-toiminnan BKT-osuus laskee</vt:lpstr>
      <vt:lpstr>Osaamispohjaisen kasvun edellytykset heikkenevät – toivottavasti tilapäisesti</vt:lpstr>
      <vt:lpstr>Korkean teknologian arvonlisäys pienenee</vt:lpstr>
      <vt:lpstr>Kuntoon pantavaa</vt:lpstr>
      <vt:lpstr>Kuntoon pantavaa</vt:lpstr>
      <vt:lpstr>Suomi elää viennistä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Pirilä Anne</dc:creator>
  <cp:lastModifiedBy>Markku Alhonen</cp:lastModifiedBy>
  <cp:revision>52</cp:revision>
  <cp:lastPrinted>2017-04-10T06:03:52Z</cp:lastPrinted>
  <dcterms:created xsi:type="dcterms:W3CDTF">2017-02-23T08:20:35Z</dcterms:created>
  <dcterms:modified xsi:type="dcterms:W3CDTF">2017-04-10T06:25:28Z</dcterms:modified>
</cp:coreProperties>
</file>