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5" r:id="rId3"/>
    <p:sldId id="277" r:id="rId4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1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57205181161444"/>
          <c:y val="3.3828286928051517E-2"/>
          <c:w val="0.81571931360480865"/>
          <c:h val="0.837836926626470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ESH-vuodeosasto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2009 (vuoden 2014 hinnoilla)</c:v>
                </c:pt>
                <c:pt idx="1">
                  <c:v>2014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29.1</c:v>
                </c:pt>
                <c:pt idx="1">
                  <c:v>28.68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A-4DDB-A650-AB8C94EAB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848816"/>
        <c:axId val="211851312"/>
      </c:barChart>
      <c:catAx>
        <c:axId val="21184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1851312"/>
        <c:crosses val="autoZero"/>
        <c:auto val="1"/>
        <c:lblAlgn val="ctr"/>
        <c:lblOffset val="100"/>
        <c:noMultiLvlLbl val="0"/>
      </c:catAx>
      <c:valAx>
        <c:axId val="211851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Tuhatta €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184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Regressiomalli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2004</c:v>
                </c:pt>
                <c:pt idx="1">
                  <c:v>2009</c:v>
                </c:pt>
                <c:pt idx="2">
                  <c:v>2014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123.10606060000001</c:v>
                </c:pt>
                <c:pt idx="2">
                  <c:v>155.30303029999999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79-4D64-A432-241240D50F2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Asiantuntija-arvioihin pohjautuva skenaario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2004</c:v>
                </c:pt>
                <c:pt idx="1">
                  <c:v>2009</c:v>
                </c:pt>
                <c:pt idx="2">
                  <c:v>2014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1">
                  <c:v>151.5151515</c:v>
                </c:pt>
                <c:pt idx="2">
                  <c:v>189.39393939999999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79-4D64-A432-241240D50F25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Eksponentiaalinen kasvuskenaario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2004</c:v>
                </c:pt>
                <c:pt idx="1">
                  <c:v>2009</c:v>
                </c:pt>
                <c:pt idx="2">
                  <c:v>2014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170.45454549999999</c:v>
                </c:pt>
                <c:pt idx="2">
                  <c:v>265.15151520000001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79-4D64-A432-241240D50F25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Toteutuneet kustannukset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2004</c:v>
                </c:pt>
                <c:pt idx="1">
                  <c:v>2009</c:v>
                </c:pt>
                <c:pt idx="2">
                  <c:v>2014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100</c:v>
                </c:pt>
                <c:pt idx="1">
                  <c:v>120.864287</c:v>
                </c:pt>
                <c:pt idx="2">
                  <c:v>143.5192059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79-4D64-A432-241240D50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78233968"/>
        <c:axId val="-127823614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2004</c:v>
                      </c:pt>
                      <c:pt idx="1">
                        <c:v>2009</c:v>
                      </c:pt>
                      <c:pt idx="2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2004</c:v>
                      </c:pt>
                      <c:pt idx="1">
                        <c:v>2009</c:v>
                      </c:pt>
                      <c:pt idx="2">
                        <c:v>2014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BE79-4D64-A432-241240D50F25}"/>
                  </c:ext>
                </c:extLst>
              </c15:ser>
            </c15:filteredLineSeries>
          </c:ext>
        </c:extLst>
      </c:lineChart>
      <c:catAx>
        <c:axId val="-127823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278236144"/>
        <c:crosses val="autoZero"/>
        <c:auto val="1"/>
        <c:lblAlgn val="ctr"/>
        <c:lblOffset val="100"/>
        <c:noMultiLvlLbl val="0"/>
      </c:catAx>
      <c:valAx>
        <c:axId val="-127823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dirty="0"/>
                  <a:t>Indeksi 2004 =</a:t>
                </a:r>
                <a:r>
                  <a:rPr lang="fi-FI" sz="1600" baseline="0" dirty="0"/>
                  <a:t> 100</a:t>
                </a:r>
                <a:endParaRPr lang="fi-FI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27823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Uusien syöpäpotilaiden määrän ennuste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CD-4D54-8A8C-ED0E4DD33F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948.33333333333337</c:v>
                </c:pt>
                <c:pt idx="1">
                  <c:v>987.56930131953197</c:v>
                </c:pt>
                <c:pt idx="2">
                  <c:v>1027.9308121605898</c:v>
                </c:pt>
                <c:pt idx="3">
                  <c:v>1069.4460525366517</c:v>
                </c:pt>
                <c:pt idx="4">
                  <c:v>1112.1438662665948</c:v>
                </c:pt>
                <c:pt idx="5">
                  <c:v>1156.0537689651017</c:v>
                </c:pt>
                <c:pt idx="6">
                  <c:v>1197.9323140623042</c:v>
                </c:pt>
                <c:pt idx="7">
                  <c:v>1240.9631743721677</c:v>
                </c:pt>
                <c:pt idx="8">
                  <c:v>1285.1746243775528</c:v>
                </c:pt>
                <c:pt idx="9">
                  <c:v>1330.5955898163008</c:v>
                </c:pt>
                <c:pt idx="10">
                  <c:v>1377.2556620911155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79-4D64-A432-241240D50F25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2004-2014 kehityksen regressio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CD-4D54-8A8C-ED0E4DD33F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976.3599999999999</c:v>
                </c:pt>
                <c:pt idx="1">
                  <c:v>1010.035</c:v>
                </c:pt>
                <c:pt idx="2">
                  <c:v>1043.71</c:v>
                </c:pt>
                <c:pt idx="3">
                  <c:v>1077.385</c:v>
                </c:pt>
                <c:pt idx="4">
                  <c:v>1111.06</c:v>
                </c:pt>
                <c:pt idx="5">
                  <c:v>1144.7349999999999</c:v>
                </c:pt>
                <c:pt idx="6">
                  <c:v>1178.4099999999999</c:v>
                </c:pt>
                <c:pt idx="7">
                  <c:v>1212.085</c:v>
                </c:pt>
                <c:pt idx="8">
                  <c:v>1245.76</c:v>
                </c:pt>
                <c:pt idx="9">
                  <c:v>1279.4349999999999</c:v>
                </c:pt>
                <c:pt idx="10">
                  <c:v>1313.11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79-4D64-A432-241240D50F25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2009-2014 kehityksen regressio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CD-4D54-8A8C-ED0E4DD33F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Sheet1!$D$2:$D$12</c:f>
              <c:numCache>
                <c:formatCode>0</c:formatCode>
                <c:ptCount val="11"/>
                <c:pt idx="0">
                  <c:v>957.57</c:v>
                </c:pt>
                <c:pt idx="1">
                  <c:v>985.26</c:v>
                </c:pt>
                <c:pt idx="2">
                  <c:v>1012.95</c:v>
                </c:pt>
                <c:pt idx="3">
                  <c:v>1040.6400000000001</c:v>
                </c:pt>
                <c:pt idx="4">
                  <c:v>1068.33</c:v>
                </c:pt>
                <c:pt idx="5">
                  <c:v>1096.02</c:v>
                </c:pt>
                <c:pt idx="6">
                  <c:v>1123.71</c:v>
                </c:pt>
                <c:pt idx="7">
                  <c:v>1151.4000000000001</c:v>
                </c:pt>
                <c:pt idx="8">
                  <c:v>1179.0900000000001</c:v>
                </c:pt>
                <c:pt idx="9">
                  <c:v>1206.78</c:v>
                </c:pt>
                <c:pt idx="10">
                  <c:v>1234.47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79-4D64-A432-241240D50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78233968"/>
        <c:axId val="-127823614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  <c:pt idx="10">
                        <c:v>2025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BE79-4D64-A432-241240D50F25}"/>
                  </c:ext>
                </c:extLst>
              </c15:ser>
            </c15:filteredLineSeries>
          </c:ext>
        </c:extLst>
      </c:lineChart>
      <c:catAx>
        <c:axId val="-127823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278236144"/>
        <c:crosses val="autoZero"/>
        <c:auto val="1"/>
        <c:lblAlgn val="ctr"/>
        <c:lblOffset val="100"/>
        <c:noMultiLvlLbl val="0"/>
      </c:catAx>
      <c:valAx>
        <c:axId val="-127823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Kustannukset miljoonaa euroa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27823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97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55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30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32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83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3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55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8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08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84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A1B7-F7D3-4CAC-8AEC-D44D421D29A2}" type="datetimeFigureOut">
              <a:rPr lang="fi-FI" smtClean="0"/>
              <a:t>12.7.2017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9E90-4117-4E4F-8CA1-C046641E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8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05310"/>
              </p:ext>
            </p:extLst>
          </p:nvPr>
        </p:nvGraphicFramePr>
        <p:xfrm>
          <a:off x="2505075" y="2436220"/>
          <a:ext cx="6807740" cy="314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AE9413-9093-412F-99EE-300B821F8E35}"/>
              </a:ext>
            </a:extLst>
          </p:cNvPr>
          <p:cNvSpPr txBox="1"/>
          <p:nvPr/>
        </p:nvSpPr>
        <p:spPr>
          <a:xfrm>
            <a:off x="2876549" y="1933575"/>
            <a:ext cx="7134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Kokonaiskustannukset uutta syöpäpotilasta kohden vuoden 2014 hintatasolla</a:t>
            </a:r>
          </a:p>
        </p:txBody>
      </p:sp>
    </p:spTree>
    <p:extLst>
      <p:ext uri="{BB962C8B-B14F-4D97-AF65-F5344CB8AC3E}">
        <p14:creationId xmlns:p14="http://schemas.microsoft.com/office/powerpoint/2010/main" val="423857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Toteutunut kustannuskehitys on maltillisempaa kuin aikaisemman tutkimuksen ennusteet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000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91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Ennusteet vuoteen 2025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9805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2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29630</TotalTime>
  <Words>30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Toteutunut kustannuskehitys on maltillisempaa kuin aikaisemman tutkimuksen ennusteet</vt:lpstr>
      <vt:lpstr>Ennusteet vuoteen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Paulus Torkki</dc:creator>
  <cp:lastModifiedBy>Sami Ruokangas</cp:lastModifiedBy>
  <cp:revision>77</cp:revision>
  <cp:lastPrinted>2017-06-29T06:31:55Z</cp:lastPrinted>
  <dcterms:created xsi:type="dcterms:W3CDTF">2016-06-07T12:52:08Z</dcterms:created>
  <dcterms:modified xsi:type="dcterms:W3CDTF">2017-07-12T06:49:34Z</dcterms:modified>
</cp:coreProperties>
</file>