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6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373"/>
    <a:srgbClr val="CC0000"/>
    <a:srgbClr val="99FF99"/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3511" autoAdjust="0"/>
  </p:normalViewPr>
  <p:slideViewPr>
    <p:cSldViewPr>
      <p:cViewPr varScale="1">
        <p:scale>
          <a:sx n="108" d="100"/>
          <a:sy n="108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7" tIns="44105" rIns="88207" bIns="44105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7" tIns="44105" rIns="88207" bIns="44105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7" tIns="44105" rIns="88207" bIns="44105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07" tIns="44105" rIns="88207" bIns="44105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90EC05D8-0B3F-4D18-B814-019280A5A9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313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defTabSz="955654">
              <a:defRPr sz="13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defTabSz="955654">
              <a:defRPr sz="13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 b="0"/>
            </a:lvl1pPr>
          </a:lstStyle>
          <a:p>
            <a:pPr>
              <a:defRPr/>
            </a:pPr>
            <a:fld id="{8B516153-2E88-4170-A0B9-DF217FF924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302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BDA6-5351-497F-97C4-F21377C5F07E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2066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FB0B-647F-4DCB-B896-D2C4BC052B2D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395531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A05F-34DB-4747-8391-FD0D5947019F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166795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46DBE-8B92-4BAA-8E83-8DB717C7379C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914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F1CB-5D56-4812-8903-3C78C10BB7BD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50065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0D84-CBF5-4990-A471-06B67F4A0455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86727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8C741-E9BD-4775-8920-DD9698432C30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227364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91EF-C882-4A2E-A93B-C13D69972E81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39660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3983-2118-42A5-9B07-16450E7D9527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413999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715B8-5A26-4496-94B5-64C00CCD3881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317869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6F9B-2B9A-4E4B-B0F1-7A5F1BFA1A44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28164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0CB2-E9B6-40CF-973F-4F01B3D8F1BB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168040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40CD-EE6D-47EB-A29F-C2AF4C8030AE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</p:spTree>
    <p:extLst>
      <p:ext uri="{BB962C8B-B14F-4D97-AF65-F5344CB8AC3E}">
        <p14:creationId xmlns:p14="http://schemas.microsoft.com/office/powerpoint/2010/main" val="297506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165850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fld id="{935CDD61-5F7D-4BD2-BC53-8A318921D9B1}" type="datetime1">
              <a:rPr lang="fi-FI"/>
              <a:pPr>
                <a:defRPr/>
              </a:pPr>
              <a:t>19.5.2016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0872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r>
              <a:rPr lang="fi-FI"/>
              <a:t>Tekijän/yksikön nimi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982913" y="6092825"/>
            <a:ext cx="3479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i-FI" sz="1300" smtClean="0">
                <a:solidFill>
                  <a:srgbClr val="4D4D4D"/>
                </a:solidFill>
                <a:latin typeface="Arial Narrow" pitchFamily="34" charset="0"/>
              </a:rPr>
              <a:t>PÄIJÄT-HÄMEEN SOSIAALI- JA TERVEYSYHTYMÄ</a:t>
            </a:r>
          </a:p>
          <a:p>
            <a:pPr algn="ctr" eaLnBrk="1" hangingPunct="1">
              <a:defRPr/>
            </a:pPr>
            <a:endParaRPr lang="fi-FI" sz="1000" b="0" smtClean="0">
              <a:solidFill>
                <a:srgbClr val="333333"/>
              </a:solidFill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6713538"/>
            <a:ext cx="9144000" cy="144462"/>
          </a:xfrm>
          <a:prstGeom prst="rect">
            <a:avLst/>
          </a:prstGeom>
          <a:solidFill>
            <a:srgbClr val="015373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i-FI" altLang="fi-FI" smtClean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43966"/>
            <a:ext cx="584434" cy="4760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470025"/>
          </a:xfrm>
        </p:spPr>
        <p:txBody>
          <a:bodyPr/>
          <a:lstStyle/>
          <a:p>
            <a:pPr eaLnBrk="1" hangingPunct="1"/>
            <a:r>
              <a:rPr lang="fi-FI" altLang="fi-FI" sz="4000" dirty="0" smtClean="0">
                <a:latin typeface="Arial" charset="0"/>
                <a:cs typeface="Arial" charset="0"/>
              </a:rPr>
              <a:t>Päijät-Hämeen keskussairaala</a:t>
            </a:r>
          </a:p>
        </p:txBody>
      </p:sp>
      <p:sp>
        <p:nvSpPr>
          <p:cNvPr id="13315" name="Alaotsikko 2"/>
          <p:cNvSpPr>
            <a:spLocks noGrp="1"/>
          </p:cNvSpPr>
          <p:nvPr>
            <p:ph type="subTitle" idx="1"/>
          </p:nvPr>
        </p:nvSpPr>
        <p:spPr>
          <a:xfrm>
            <a:off x="1547813" y="4005263"/>
            <a:ext cx="6400800" cy="1752600"/>
          </a:xfrm>
        </p:spPr>
        <p:txBody>
          <a:bodyPr/>
          <a:lstStyle/>
          <a:p>
            <a:pPr eaLnBrk="1" hangingPunct="1"/>
            <a:r>
              <a:rPr lang="fi-FI" altLang="fi-FI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19.5.2016</a:t>
            </a:r>
          </a:p>
        </p:txBody>
      </p:sp>
    </p:spTree>
    <p:extLst>
      <p:ext uri="{BB962C8B-B14F-4D97-AF65-F5344CB8AC3E}">
        <p14:creationId xmlns:p14="http://schemas.microsoft.com/office/powerpoint/2010/main" val="10395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i-FI" dirty="0" smtClean="0"/>
              <a:t>PHSOTEY ja </a:t>
            </a:r>
            <a:r>
              <a:rPr lang="fi-FI" dirty="0" err="1" smtClean="0"/>
              <a:t>STM:n</a:t>
            </a:r>
            <a:r>
              <a:rPr lang="fi-FI" dirty="0" smtClean="0"/>
              <a:t> valmistelema terveydenhuoltolain uudistus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Alueellamme on jo toteutettu integroitu ensihoito sekä perusterveydenhuollon ja erikoissairaanhoidon päivystys, mukaan lukien suun sairauksien päivystys.</a:t>
            </a:r>
          </a:p>
          <a:p>
            <a:pPr>
              <a:defRPr/>
            </a:pPr>
            <a:r>
              <a:rPr lang="fi-FI" dirty="0" smtClean="0"/>
              <a:t>Kannatamme esitettyä listaa kriittisistä erikoisaloista laajan päivystyksen sairaalassa.</a:t>
            </a:r>
          </a:p>
          <a:p>
            <a:pPr lvl="1">
              <a:defRPr/>
            </a:pPr>
            <a:r>
              <a:rPr lang="fi-FI" dirty="0" smtClean="0"/>
              <a:t>Päijät-Hämeen keskussairaalassa on jo nyt järjestettynä näiden erikoisalojen päivystys.</a:t>
            </a:r>
          </a:p>
          <a:p>
            <a:pPr lvl="1">
              <a:defRPr/>
            </a:pPr>
            <a:r>
              <a:rPr lang="fi-FI" dirty="0" smtClean="0"/>
              <a:t>Sairaalalla on valmius ja halu tukea myös muita suppeamman päivystyksen sairaaloita.</a:t>
            </a:r>
          </a:p>
        </p:txBody>
      </p:sp>
    </p:spTree>
    <p:extLst>
      <p:ext uri="{BB962C8B-B14F-4D97-AF65-F5344CB8AC3E}">
        <p14:creationId xmlns:p14="http://schemas.microsoft.com/office/powerpoint/2010/main" val="3426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i-FI" altLang="fi-FI" sz="3200" smtClean="0">
                <a:latin typeface="Arial" charset="0"/>
                <a:cs typeface="Arial" charset="0"/>
              </a:rPr>
              <a:t>Päijät-Hämeen keskussairaalan päivystyksen organisoituminen vuonna 2016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395288" y="1484313"/>
            <a:ext cx="8569325" cy="50403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Hyvin toimiva ensihoitokeskus yhteispäivystyksen yhteydessä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Hyvin organisoitu </a:t>
            </a:r>
            <a:r>
              <a:rPr lang="fi-FI" altLang="fi-FI" sz="2600" dirty="0" err="1" smtClean="0">
                <a:latin typeface="Arial" charset="0"/>
                <a:cs typeface="Arial" charset="0"/>
              </a:rPr>
              <a:t>pth:n</a:t>
            </a:r>
            <a:r>
              <a:rPr lang="fi-FI" altLang="fi-FI" sz="2600" dirty="0" smtClean="0">
                <a:latin typeface="Arial" charset="0"/>
                <a:cs typeface="Arial" charset="0"/>
              </a:rPr>
              <a:t> ja </a:t>
            </a:r>
            <a:r>
              <a:rPr lang="fi-FI" altLang="fi-FI" sz="2600" dirty="0" err="1" smtClean="0">
                <a:latin typeface="Arial" charset="0"/>
                <a:cs typeface="Arial" charset="0"/>
              </a:rPr>
              <a:t>esh:n</a:t>
            </a:r>
            <a:r>
              <a:rPr lang="fi-FI" altLang="fi-FI" sz="2600" dirty="0" smtClean="0">
                <a:latin typeface="Arial" charset="0"/>
                <a:cs typeface="Arial" charset="0"/>
              </a:rPr>
              <a:t> yhteispäivystys (myös suun alueen päivystys)</a:t>
            </a:r>
          </a:p>
          <a:p>
            <a:pPr marL="0" indent="0">
              <a:buFont typeface="Arial" charset="0"/>
              <a:buNone/>
              <a:defRPr/>
            </a:pPr>
            <a:endParaRPr lang="fi-FI" altLang="fi-FI" sz="22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Kirurgiassa etu- ja takapäivystys sekä pehmyt- että ortopedis-traumatologiseen kirurgiaan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Sisätaudeilla etu- ja takapäivystys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Lastentaudeilla etu- ja takapäivystys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Anestesiologian ja teho-osaston etu- ja takapäivystys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Naistentautien ja synnytyksen etu- ja takapäivystys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Kardiologian ns. </a:t>
            </a:r>
            <a:r>
              <a:rPr lang="fi-FI" altLang="fi-FI" sz="2600" dirty="0" err="1" smtClean="0">
                <a:latin typeface="Arial" charset="0"/>
                <a:cs typeface="Arial" charset="0"/>
              </a:rPr>
              <a:t>STEMI-päivystys</a:t>
            </a:r>
            <a:r>
              <a:rPr lang="fi-FI" altLang="fi-FI" sz="2600" dirty="0" smtClean="0">
                <a:latin typeface="Arial" charset="0"/>
                <a:cs typeface="Arial" charset="0"/>
              </a:rPr>
              <a:t> (mahdollistaen uhkaavien sydäninfarktien toimenpiteellisen hoidon hoitosuositusten mukaisesti)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Kuvantamisen päivystys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Psykiatrian etu- ja takapäivystys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Neurologian takapäivystys (mahdollistaen uhkaavien aivoinfarktien liuotushoidon hoitosuositusten mukaisesti)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Korvatautien takapäivystys (ei sunnuntaisin)</a:t>
            </a: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Keuhkotautien takapäivystys (lauantai – sunnuntai)</a:t>
            </a:r>
          </a:p>
          <a:p>
            <a:pPr>
              <a:defRPr/>
            </a:pPr>
            <a:endParaRPr lang="fi-FI" altLang="fi-FI" sz="26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i-FI" altLang="fi-FI" sz="2600" dirty="0" smtClean="0">
                <a:latin typeface="Arial" charset="0"/>
                <a:cs typeface="Arial" charset="0"/>
              </a:rPr>
              <a:t>Neurokirurgiassa, käsikirurgiassa, silmätaudeissa, avosydänkirurgiassa tukeutuminen </a:t>
            </a:r>
            <a:br>
              <a:rPr lang="fi-FI" altLang="fi-FI" sz="2600" dirty="0" smtClean="0">
                <a:latin typeface="Arial" charset="0"/>
                <a:cs typeface="Arial" charset="0"/>
              </a:rPr>
            </a:br>
            <a:r>
              <a:rPr lang="fi-FI" altLang="fi-FI" sz="2600" dirty="0" err="1" smtClean="0">
                <a:latin typeface="Arial" charset="0"/>
                <a:cs typeface="Arial" charset="0"/>
              </a:rPr>
              <a:t>yo-/erva-sairaaloihin</a:t>
            </a:r>
            <a:endParaRPr lang="fi-FI" altLang="fi-FI" sz="2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Synnytys: Voimavarat ja volyymit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3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i-FI" dirty="0" smtClean="0"/>
              <a:t>Vuoden 2014 vertailussa Päijät-Hämeen </a:t>
            </a:r>
            <a:r>
              <a:rPr lang="fi-FI" dirty="0" err="1" smtClean="0"/>
              <a:t>ks:n</a:t>
            </a:r>
            <a:r>
              <a:rPr lang="fi-FI" dirty="0" smtClean="0"/>
              <a:t> synnytysten määrä oli keskussairaaloista 4. suurin 1880 kpl, keisarinleikkauksia tehtiin 318 kpl ja luku on 3. suurin keskussairaaloista.</a:t>
            </a:r>
          </a:p>
          <a:p>
            <a:pPr>
              <a:defRPr/>
            </a:pPr>
            <a:endParaRPr lang="fi-FI" sz="1100" dirty="0" smtClean="0"/>
          </a:p>
          <a:p>
            <a:pPr>
              <a:defRPr/>
            </a:pPr>
            <a:r>
              <a:rPr lang="fi-FI" dirty="0" smtClean="0"/>
              <a:t>Kivun lievitys synnytyksissä toteutuu kansallisessa vertailussa erittäin hyvin, mm. </a:t>
            </a:r>
            <a:r>
              <a:rPr lang="fi-FI" dirty="0" err="1" smtClean="0"/>
              <a:t>epiduraali-</a:t>
            </a:r>
            <a:r>
              <a:rPr lang="fi-FI" dirty="0" smtClean="0"/>
              <a:t> ja/tai spinaalipuudutus 68 %:lla. Ilokaasu käytössä 86 %:lla synnyttäjistä, mikä korkein osuus kaikista synnytyssairaaloista.</a:t>
            </a:r>
          </a:p>
          <a:p>
            <a:pPr>
              <a:defRPr/>
            </a:pPr>
            <a:endParaRPr lang="fi-FI" sz="1100" dirty="0" smtClean="0"/>
          </a:p>
          <a:p>
            <a:pPr>
              <a:defRPr/>
            </a:pPr>
            <a:r>
              <a:rPr lang="fi-FI" dirty="0" err="1" smtClean="0"/>
              <a:t>Gynekologi-obstetrikko</a:t>
            </a:r>
            <a:r>
              <a:rPr lang="fi-FI" dirty="0" smtClean="0"/>
              <a:t>, anestesiologi ja pediatriosaaminen on korkealla tasolla sekä määrät riittävät laadukkaan päivystyksen turvaamiseen omana toimintana.</a:t>
            </a:r>
          </a:p>
          <a:p>
            <a:pPr marL="0" indent="0">
              <a:buFont typeface="Arial" charset="0"/>
              <a:buNone/>
              <a:defRPr/>
            </a:pPr>
            <a:endParaRPr lang="fi-FI" sz="1100" dirty="0" smtClean="0"/>
          </a:p>
          <a:p>
            <a:pPr>
              <a:defRPr/>
            </a:pPr>
            <a:r>
              <a:rPr lang="fi-FI" dirty="0" smtClean="0"/>
              <a:t>Tietyt riskisynnytykset ohjataan pääsääntöisesti </a:t>
            </a:r>
            <a:r>
              <a:rPr lang="fi-FI" dirty="0" err="1" smtClean="0"/>
              <a:t>HUS:iin</a:t>
            </a:r>
            <a:r>
              <a:rPr lang="fi-FI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fi-FI" sz="1100" dirty="0" smtClean="0"/>
          </a:p>
          <a:p>
            <a:pPr>
              <a:defRPr/>
            </a:pPr>
            <a:r>
              <a:rPr lang="fi-FI" dirty="0" smtClean="0"/>
              <a:t>Ainakaan lyhyellä aikavälillä lähialueen sairaaloilla ei ole mahdollisuutta ottaa vastaa Päijät-Hämeen synnytyksiä.</a:t>
            </a:r>
          </a:p>
          <a:p>
            <a:pPr lvl="1"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39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fi-FI" altLang="fi-FI" sz="3600" smtClean="0">
                <a:latin typeface="Arial" charset="0"/>
                <a:cs typeface="Arial" charset="0"/>
              </a:rPr>
              <a:t>Uhkaava sydäninfarkti: Voimavarat ja volyymit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085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i-FI" dirty="0" smtClean="0"/>
              <a:t>Sairaalassa on juuri uudistettu kardiologinen yksikkö, missä on hyvä laitteisto, tilat sekä korkeatasoinen osaaminen ja riittävä volyymi kiireisten kardiologisten toimenpiteiden hoitamiseen.</a:t>
            </a:r>
          </a:p>
          <a:p>
            <a:pPr>
              <a:defRPr/>
            </a:pPr>
            <a:endParaRPr lang="fi-FI" sz="1100" dirty="0" smtClean="0"/>
          </a:p>
          <a:p>
            <a:pPr>
              <a:defRPr/>
            </a:pPr>
            <a:r>
              <a:rPr lang="fi-FI" dirty="0" smtClean="0"/>
              <a:t>Sairaalassa on tällä hetkellä 7 kardiologin voimin ns. </a:t>
            </a:r>
            <a:r>
              <a:rPr lang="fi-FI" dirty="0" err="1" smtClean="0"/>
              <a:t>STEMI-päivystys</a:t>
            </a:r>
            <a:r>
              <a:rPr lang="fi-FI" dirty="0" smtClean="0"/>
              <a:t>, mikä mahdollistaa uhkaavaa sydäninfarktia sairastavan potilaan toimenpiteellisen hoidon myös päivystysaikana.</a:t>
            </a:r>
          </a:p>
          <a:p>
            <a:pPr lvl="1">
              <a:defRPr/>
            </a:pPr>
            <a:r>
              <a:rPr lang="fi-FI" dirty="0" smtClean="0"/>
              <a:t>Päivystyksellisiä pallolaajennuksia tehtiin vuonna 2015 yli 200, kokonaismäärän ollessa 712.</a:t>
            </a:r>
          </a:p>
          <a:p>
            <a:pPr lvl="1">
              <a:defRPr/>
            </a:pPr>
            <a:r>
              <a:rPr lang="fi-FI" dirty="0" smtClean="0"/>
              <a:t>Ohitusleikkaukseen </a:t>
            </a:r>
            <a:r>
              <a:rPr lang="fi-FI" dirty="0" err="1" smtClean="0"/>
              <a:t>Tays</a:t>
            </a:r>
            <a:r>
              <a:rPr lang="fi-FI" dirty="0" smtClean="0"/>
              <a:t> tai HUS lähetettiin 25 potilasta.</a:t>
            </a:r>
          </a:p>
          <a:p>
            <a:pPr marL="0" indent="0">
              <a:buFont typeface="Arial" charset="0"/>
              <a:buNone/>
              <a:defRPr/>
            </a:pPr>
            <a:endParaRPr lang="fi-FI" sz="1100" dirty="0" smtClean="0"/>
          </a:p>
          <a:p>
            <a:pPr>
              <a:defRPr/>
            </a:pPr>
            <a:r>
              <a:rPr lang="fi-FI" dirty="0" smtClean="0"/>
              <a:t>Kardiologisia palveluita on tuotettu merkittävästi myös omien jäsenkuntien ulkopuolelle ja tämä palvelu kasvaa edelleen tukien osaltaan vaativan kardiologisen päivystystoiminnan toteuttamista.  </a:t>
            </a:r>
          </a:p>
          <a:p>
            <a:pPr lvl="1"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2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Uhkaavan aivoinfarktin hoito: Voimavarat ja volyymit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i-FI" dirty="0" smtClean="0"/>
              <a:t>Sairaalan yhteispäivystyksessä (Akuutti 24) toimii hyvin organisoitu aivoverenkiertohäiriöiden diagnostiikka ja tukosten liuotushoito.</a:t>
            </a:r>
          </a:p>
          <a:p>
            <a:pPr lvl="1">
              <a:defRPr/>
            </a:pPr>
            <a:r>
              <a:rPr lang="fi-FI" dirty="0" smtClean="0"/>
              <a:t>Vuonna 2015 toteutui 20 liuotushoitoa.</a:t>
            </a:r>
          </a:p>
          <a:p>
            <a:pPr>
              <a:defRPr/>
            </a:pPr>
            <a:endParaRPr lang="fi-FI" sz="1300" dirty="0" smtClean="0"/>
          </a:p>
          <a:p>
            <a:pPr>
              <a:defRPr/>
            </a:pPr>
            <a:r>
              <a:rPr lang="fi-FI" dirty="0" smtClean="0"/>
              <a:t>Sairaalan tehohoito- ja neurologinen tehovalvontayksikkö on hiljan remontoitu ja se vastaa kaikilta osin niin tilojen laitteiden kuin henkilöstön osalta aivoverenkiertohäiriöpotilaiden välittömän hoidon tarpeita.</a:t>
            </a:r>
          </a:p>
          <a:p>
            <a:pPr marL="0" indent="0">
              <a:buFont typeface="Arial" charset="0"/>
              <a:buNone/>
              <a:defRPr/>
            </a:pPr>
            <a:endParaRPr lang="fi-FI" sz="1100" dirty="0" smtClean="0"/>
          </a:p>
          <a:p>
            <a:pPr>
              <a:defRPr/>
            </a:pPr>
            <a:r>
              <a:rPr lang="fi-FI" dirty="0" smtClean="0"/>
              <a:t>Sekä anestesiologien/teholääkäreiden että neurologien määrä sairaalassa mahdollistaa tarkoituksenmukaisen laadukkaan päivystämisen.</a:t>
            </a:r>
          </a:p>
          <a:p>
            <a:pPr>
              <a:defRPr/>
            </a:pPr>
            <a:endParaRPr lang="fi-FI" sz="1100" dirty="0" smtClean="0"/>
          </a:p>
          <a:p>
            <a:pPr>
              <a:defRPr/>
            </a:pPr>
            <a:r>
              <a:rPr lang="fi-FI" dirty="0" smtClean="0"/>
              <a:t>Mikäli potilaat jouduttaisiin lähettämään muuhun sairaalaan, vaarantuisi potilaan hyvä hoitotulos syntyvän aikaviiveen vuoksi.   </a:t>
            </a:r>
          </a:p>
        </p:txBody>
      </p:sp>
    </p:spTree>
    <p:extLst>
      <p:ext uri="{BB962C8B-B14F-4D97-AF65-F5344CB8AC3E}">
        <p14:creationId xmlns:p14="http://schemas.microsoft.com/office/powerpoint/2010/main" val="32010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Kova ja pehmyt kirurgia: Voimavarat ja volyymit</a:t>
            </a:r>
          </a:p>
        </p:txBody>
      </p:sp>
      <p:sp>
        <p:nvSpPr>
          <p:cNvPr id="27651" name="Sisällön paikkamerkki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fi-FI" altLang="fi-FI" sz="2800" dirty="0" smtClean="0">
                <a:latin typeface="Arial" charset="0"/>
                <a:cs typeface="Arial" charset="0"/>
              </a:rPr>
              <a:t>Sekä ortopedis-traumatologinen että pehmyt kirurginen lääkäriresurssi mahdollistaa kattavan etu- ja takapäivystyksen toteuttamisen omana toimintana.</a:t>
            </a:r>
          </a:p>
          <a:p>
            <a:pPr marL="0" indent="0">
              <a:buFont typeface="Arial" charset="0"/>
              <a:buNone/>
              <a:defRPr/>
            </a:pPr>
            <a:endParaRPr lang="fi-FI" altLang="fi-FI" sz="9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i-FI" altLang="fi-FI" sz="2800" dirty="0" smtClean="0">
                <a:latin typeface="Arial" charset="0"/>
                <a:cs typeface="Arial" charset="0"/>
              </a:rPr>
              <a:t>Laite-, tila- ja henkilöstöresurssit mahdollistavat ympärivuorokautisen toiminnan laadukkaasti.</a:t>
            </a:r>
          </a:p>
        </p:txBody>
      </p:sp>
    </p:spTree>
    <p:extLst>
      <p:ext uri="{BB962C8B-B14F-4D97-AF65-F5344CB8AC3E}">
        <p14:creationId xmlns:p14="http://schemas.microsoft.com/office/powerpoint/2010/main" val="29016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Sisätaudit: Voimavarat ja volyymit</a:t>
            </a:r>
          </a:p>
        </p:txBody>
      </p:sp>
      <p:sp>
        <p:nvSpPr>
          <p:cNvPr id="27651" name="Sisällön paikkamerkk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Sairaalassa on hyvin organisoitu etu- ja takapäivystys.</a:t>
            </a:r>
          </a:p>
          <a:p>
            <a:pPr marL="0" indent="0">
              <a:buFont typeface="Arial" charset="0"/>
              <a:buNone/>
              <a:defRPr/>
            </a:pPr>
            <a:endParaRPr lang="fi-FI" altLang="fi-FI" sz="10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Lääkärimiehitys sisätaudeilla on riittävä laaja-alaisen päivystyksen hoitamiseen omalla henkilöstöllä.</a:t>
            </a:r>
          </a:p>
          <a:p>
            <a:pPr marL="0" indent="0">
              <a:buFont typeface="Arial" charset="0"/>
              <a:buNone/>
              <a:defRPr/>
            </a:pPr>
            <a:endParaRPr lang="fi-FI" altLang="fi-FI" sz="10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Sairaalan tilat ja laitteet mahdollistavat päivystyksen toteuttamisen.</a:t>
            </a:r>
          </a:p>
          <a:p>
            <a:pPr marL="0" indent="0">
              <a:buFont typeface="Arial" charset="0"/>
              <a:buNone/>
              <a:defRPr/>
            </a:pPr>
            <a:endParaRPr lang="fi-FI" altLang="fi-FI" sz="10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Sairaalassa hoidetaan konservatiivisten erikoisalojen potilaita hyvin laajalla profiililla kuten syöpätauteja, hematologiaa ja dialyysihoitoja, mikä edellyttää laajaa ja kattavaa sisätautien päivystysvalmiutta.</a:t>
            </a:r>
          </a:p>
          <a:p>
            <a:pPr>
              <a:defRPr/>
            </a:pPr>
            <a:endParaRPr lang="fi-FI" altLang="fi-FI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395536" y="35046"/>
            <a:ext cx="82296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Psykiatria: Voimavarat ja volyymit</a:t>
            </a:r>
          </a:p>
        </p:txBody>
      </p:sp>
      <p:sp>
        <p:nvSpPr>
          <p:cNvPr id="28675" name="Sisällön paikkamerkki 2"/>
          <p:cNvSpPr>
            <a:spLocks noGrp="1"/>
          </p:cNvSpPr>
          <p:nvPr>
            <p:ph idx="1"/>
          </p:nvPr>
        </p:nvSpPr>
        <p:spPr>
          <a:xfrm>
            <a:off x="467544" y="980728"/>
            <a:ext cx="8434387" cy="53292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Sairaalassa toimii psykiatrian etu- ja takapäivystys.</a:t>
            </a:r>
          </a:p>
          <a:p>
            <a:pPr>
              <a:defRPr/>
            </a:pPr>
            <a:r>
              <a:rPr lang="fi-FI" altLang="fi-FI" dirty="0">
                <a:latin typeface="Arial" charset="0"/>
                <a:cs typeface="Arial" charset="0"/>
              </a:rPr>
              <a:t>Sairaalassa on psykiatrinen sairaanhoitaja osana yhteispäivystyksen hoitotiimiä </a:t>
            </a:r>
            <a:r>
              <a:rPr lang="fi-FI" altLang="fi-FI" dirty="0" smtClean="0">
                <a:latin typeface="Arial" charset="0"/>
                <a:cs typeface="Arial" charset="0"/>
              </a:rPr>
              <a:t>24/7.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Valtakunnallinen psykiatripula huomioiden sairaalan tilanne on kohtalaisen hyvä ja ulkopuolisen ostopalvelun tarve on rajallinen (päivystyksessä nyt noin 1/3 toteutuu ostopalveluna).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Kouvolan alueelta on ollut kysyntää Päijät-Hämeen keskussairaalan tuottamille palveluille.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HUS ja </a:t>
            </a:r>
            <a:r>
              <a:rPr lang="fi-FI" altLang="fi-FI" dirty="0" err="1" smtClean="0">
                <a:latin typeface="Arial" charset="0"/>
                <a:cs typeface="Arial" charset="0"/>
              </a:rPr>
              <a:t>Tays</a:t>
            </a:r>
            <a:r>
              <a:rPr lang="fi-FI" altLang="fi-FI" dirty="0" smtClean="0">
                <a:latin typeface="Arial" charset="0"/>
                <a:cs typeface="Arial" charset="0"/>
              </a:rPr>
              <a:t> pystyvät vastaamaan omasta palvelutarpeesta, mutta ei ole nykytiedoin mahdollista siirtää Päijät-Hämeen alueen psykiatrista päivystystä näiden vastuulle.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Lastenpsykiatrian osalta päivystys toteutuu lähiperiaatteella Päijät-Hämeen keskussairaalassa, mutta vuodeosastohoidon osalta tukeudumme yliopistosairaaloihin.</a:t>
            </a:r>
          </a:p>
          <a:p>
            <a:pPr lvl="1"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Olemme edelläkävijä lastenpsykiatrian avohoidon kehittämisessä.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Psykiatristen sairauksien osalta sairastavuus Päijät-Hämeessä on </a:t>
            </a:r>
            <a:r>
              <a:rPr lang="fi-FI" altLang="fi-FI" dirty="0" err="1" smtClean="0">
                <a:latin typeface="Arial" charset="0"/>
                <a:cs typeface="Arial" charset="0"/>
              </a:rPr>
              <a:t>jkv</a:t>
            </a:r>
            <a:r>
              <a:rPr lang="fi-FI" altLang="fi-FI" dirty="0" smtClean="0">
                <a:latin typeface="Arial" charset="0"/>
                <a:cs typeface="Arial" charset="0"/>
              </a:rPr>
              <a:t>. maan keskivertoa korkeampi.</a:t>
            </a:r>
          </a:p>
          <a:p>
            <a:pPr>
              <a:defRPr/>
            </a:pPr>
            <a:endParaRPr lang="fi-FI" altLang="fi-FI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Kuvantaminen: Voimavarat ja volyymit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Kuvantamisessa toteutuu ympärivuorokautinen päivystys.</a:t>
            </a:r>
          </a:p>
          <a:p>
            <a:pPr>
              <a:defRPr/>
            </a:pPr>
            <a:r>
              <a:rPr lang="fi-FI" dirty="0" smtClean="0"/>
              <a:t>Vuotuisesta 94 000 kuvantamistutkimuksesta noin 30 000 tehdään päivystysajalla.</a:t>
            </a:r>
          </a:p>
          <a:p>
            <a:pPr>
              <a:defRPr/>
            </a:pPr>
            <a:r>
              <a:rPr lang="fi-FI" dirty="0" smtClean="0"/>
              <a:t>Laitteiden ja tilojen osalta päivystystoiminta voidaan toteuttaa laadukkaasti.</a:t>
            </a:r>
          </a:p>
          <a:p>
            <a:pPr>
              <a:defRPr/>
            </a:pPr>
            <a:r>
              <a:rPr lang="fi-FI" dirty="0" smtClean="0"/>
              <a:t>Radiologit ovat pääsääntöisesti omia virkalääkäreitä, mutta viikonlopun päivystyksissä käytetään myös ostopalveluja. Toimet kohti täyttä omavaraisuutta ovat käynnissä.</a:t>
            </a:r>
          </a:p>
        </p:txBody>
      </p:sp>
    </p:spTree>
    <p:extLst>
      <p:ext uri="{BB962C8B-B14F-4D97-AF65-F5344CB8AC3E}">
        <p14:creationId xmlns:p14="http://schemas.microsoft.com/office/powerpoint/2010/main" val="26312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Arial" charset="0"/>
                <a:cs typeface="Arial" charset="0"/>
              </a:rPr>
              <a:t>Laboratorio: Voimavarat ja volyymit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Laboratoriossa  </a:t>
            </a:r>
            <a:r>
              <a:rPr lang="fi-FI" dirty="0"/>
              <a:t>toteutuu ympärivuorokautinen päivystys</a:t>
            </a:r>
          </a:p>
          <a:p>
            <a:pPr>
              <a:defRPr/>
            </a:pPr>
            <a:r>
              <a:rPr lang="fi-FI" dirty="0"/>
              <a:t>Vuotuisesta </a:t>
            </a:r>
            <a:r>
              <a:rPr lang="fi-FI" dirty="0" smtClean="0"/>
              <a:t>n. 2 300 000 laboratoriotutkimuksesta </a:t>
            </a:r>
            <a:r>
              <a:rPr lang="fi-FI" dirty="0"/>
              <a:t>noin </a:t>
            </a:r>
            <a:r>
              <a:rPr lang="fi-FI" dirty="0" smtClean="0"/>
              <a:t>435 000 tehdään </a:t>
            </a:r>
            <a:r>
              <a:rPr lang="fi-FI" dirty="0"/>
              <a:t>päivystysajalla</a:t>
            </a:r>
          </a:p>
          <a:p>
            <a:pPr>
              <a:defRPr/>
            </a:pPr>
            <a:r>
              <a:rPr lang="fi-FI" dirty="0"/>
              <a:t>Laitteiden ja tilojen osalta päivystystoiminta voidaan toteuttaa </a:t>
            </a:r>
            <a:r>
              <a:rPr lang="fi-FI" dirty="0" smtClean="0"/>
              <a:t>laadukkaasti ja tehokkaasti</a:t>
            </a:r>
          </a:p>
          <a:p>
            <a:pPr marL="0" indent="0">
              <a:buFont typeface="Arial" charset="0"/>
              <a:buNone/>
              <a:defRPr/>
            </a:pPr>
            <a:endParaRPr lang="fi-FI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fi-FI" dirty="0">
              <a:solidFill>
                <a:srgbClr val="FF0000"/>
              </a:solidFill>
            </a:endParaRP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45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>
                <a:latin typeface="Arial" charset="0"/>
                <a:cs typeface="Arial" charset="0"/>
              </a:rPr>
              <a:t>Päijät-Hämeen keskussairaala on nyt ja se tarvitaan tulevaisuudessa laajan 24/7 päivystyksen sairaalana</a:t>
            </a:r>
          </a:p>
        </p:txBody>
      </p:sp>
      <p:sp>
        <p:nvSpPr>
          <p:cNvPr id="15364" name="Sisällön paikkamerkki 2"/>
          <p:cNvSpPr>
            <a:spLocks noGrp="1"/>
          </p:cNvSpPr>
          <p:nvPr>
            <p:ph idx="1"/>
          </p:nvPr>
        </p:nvSpPr>
        <p:spPr>
          <a:xfrm>
            <a:off x="468313" y="1773238"/>
            <a:ext cx="8135937" cy="424815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fi-FI" altLang="fi-FI" sz="2000" dirty="0" smtClean="0"/>
          </a:p>
          <a:p>
            <a:pPr>
              <a:defRPr/>
            </a:pPr>
            <a:r>
              <a:rPr lang="fi-FI" altLang="fi-FI" sz="2000" dirty="0" smtClean="0"/>
              <a:t>Sairaalan nykyinen toimintavolyymi ja  sen oma osaaminen luo edellytykset laajalle päivystystoiminnalle.</a:t>
            </a:r>
          </a:p>
          <a:p>
            <a:pPr marL="0" indent="0">
              <a:buFont typeface="Arial" charset="0"/>
              <a:buNone/>
              <a:defRPr/>
            </a:pPr>
            <a:endParaRPr lang="fi-FI" altLang="fi-FI" sz="2000" dirty="0" smtClean="0"/>
          </a:p>
          <a:p>
            <a:pPr>
              <a:defRPr/>
            </a:pPr>
            <a:r>
              <a:rPr lang="fi-FI" altLang="fi-FI" sz="2000" dirty="0" smtClean="0"/>
              <a:t>Sairaalan alueellinen sijoittuminen valtakunnallisessa sairaalaverkostossa ja suhteessa väestön alueelliseen jakautumiseen maassa edellyttää sairaalan toimimista laajan päivystyksen sairaalana.</a:t>
            </a:r>
          </a:p>
          <a:p>
            <a:pPr>
              <a:defRPr/>
            </a:pPr>
            <a:endParaRPr lang="fi-FI" altLang="fi-FI" sz="2000" dirty="0" smtClean="0"/>
          </a:p>
          <a:p>
            <a:pPr>
              <a:defRPr/>
            </a:pPr>
            <a:r>
              <a:rPr lang="fi-FI" altLang="fi-FI" sz="2000" dirty="0" smtClean="0"/>
              <a:t>Väestökehitys aluetta palvelevilla yliopistosairaaloilla ei mahdollista Päijät-Hämeen päivystyksen tuottamista tulevaisuudessakaan.</a:t>
            </a:r>
          </a:p>
          <a:p>
            <a:pPr marL="0" indent="0">
              <a:buFont typeface="Arial" charset="0"/>
              <a:buNone/>
              <a:defRPr/>
            </a:pPr>
            <a:endParaRPr lang="fi-FI" altLang="fi-FI" sz="2000" dirty="0"/>
          </a:p>
          <a:p>
            <a:pPr>
              <a:defRPr/>
            </a:pPr>
            <a:r>
              <a:rPr lang="fi-FI" altLang="fi-FI" sz="2000" dirty="0" smtClean="0"/>
              <a:t>Läheisten keskussairaaloiden tosiasiallinen kyky tuottaa päivystyspalveluita ei riitä Päijät-Hämeen päivystystarpeiden tyydyttämiseen.</a:t>
            </a:r>
          </a:p>
        </p:txBody>
      </p:sp>
    </p:spTree>
    <p:extLst>
      <p:ext uri="{BB962C8B-B14F-4D97-AF65-F5344CB8AC3E}">
        <p14:creationId xmlns:p14="http://schemas.microsoft.com/office/powerpoint/2010/main" val="28781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Merkittävimmät tuen tarpeet päivystyksessä</a:t>
            </a:r>
          </a:p>
        </p:txBody>
      </p:sp>
      <p:sp>
        <p:nvSpPr>
          <p:cNvPr id="31747" name="Sisällön paikkamerkki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r>
              <a:rPr lang="fi-FI" altLang="fi-FI" sz="2800" smtClean="0">
                <a:latin typeface="Arial" charset="0"/>
                <a:cs typeface="Arial" charset="0"/>
              </a:rPr>
              <a:t>Osa vakavista monivammoista ohjataan lähinnä HUS:iin.</a:t>
            </a:r>
          </a:p>
          <a:p>
            <a:r>
              <a:rPr lang="fi-FI" altLang="fi-FI" sz="2800" smtClean="0">
                <a:latin typeface="Arial" charset="0"/>
                <a:cs typeface="Arial" charset="0"/>
              </a:rPr>
              <a:t>Leikkaushoitoa vaativat pään traumat ohjataan HUS:iin tai Tays:iin.</a:t>
            </a:r>
          </a:p>
          <a:p>
            <a:r>
              <a:rPr lang="fi-FI" altLang="fi-FI" sz="2800" smtClean="0">
                <a:latin typeface="Arial" charset="0"/>
                <a:cs typeface="Arial" charset="0"/>
              </a:rPr>
              <a:t>Leikkaushoitoa vaativat sydäntapahtumat ohjataan HUS:iin tai Tays:iin.</a:t>
            </a:r>
          </a:p>
          <a:p>
            <a:r>
              <a:rPr lang="fi-FI" altLang="fi-FI" sz="2800" smtClean="0">
                <a:latin typeface="Arial" charset="0"/>
                <a:cs typeface="Arial" charset="0"/>
              </a:rPr>
              <a:t>Osin mm. käsikirurgiassa ja silmätaudeissa tukeudutaan yliopistosairaaloiden päivystykseen.</a:t>
            </a:r>
          </a:p>
        </p:txBody>
      </p:sp>
    </p:spTree>
    <p:extLst>
      <p:ext uri="{BB962C8B-B14F-4D97-AF65-F5344CB8AC3E}">
        <p14:creationId xmlns:p14="http://schemas.microsoft.com/office/powerpoint/2010/main" val="39206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smtClean="0">
                <a:latin typeface="Arial" charset="0"/>
                <a:cs typeface="Arial" charset="0"/>
              </a:rPr>
              <a:t>Päijät-Hämeen keskussairaalan päivystystoiminta on volyymiltään suurta</a:t>
            </a:r>
          </a:p>
        </p:txBody>
      </p:sp>
      <p:sp>
        <p:nvSpPr>
          <p:cNvPr id="22531" name="Sisällön paikkamerkki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085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Akuutti 24 yhteispäivystysyksikkö tuottaa noin 100 000 päivystyskäyntiä vuodessa.</a:t>
            </a:r>
          </a:p>
          <a:p>
            <a:pPr>
              <a:defRPr/>
            </a:pPr>
            <a:r>
              <a:rPr lang="fi-FI" altLang="fi-FI" dirty="0">
                <a:latin typeface="Arial" charset="0"/>
                <a:cs typeface="Arial" charset="0"/>
              </a:rPr>
              <a:t>E</a:t>
            </a:r>
            <a:r>
              <a:rPr lang="fi-FI" altLang="fi-FI" dirty="0" smtClean="0">
                <a:latin typeface="Arial" charset="0"/>
                <a:cs typeface="Arial" charset="0"/>
              </a:rPr>
              <a:t>rikoissairaanhoidon vastaanottokäyntejä, konsultaatiotapahtumia tai muita kirjattavia avohoitotapahtumia on noin 400 000 vuodessa.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Sairaalan reilusta 40 000 vuotuisesta vuodeosastojaksosta noin 25 000 on päivystyksellisiä.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Erikoissairaanhoidon noin 14 600 vuotuisesta leikkauksesta on päivystyksellisiä noin 3000.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Synnytyksiä sairaalassa hoidetaan lähes 2000 vuodessa.</a:t>
            </a:r>
          </a:p>
          <a:p>
            <a:pPr>
              <a:defRPr/>
            </a:pPr>
            <a:r>
              <a:rPr lang="fi-FI" altLang="fi-FI" dirty="0" smtClean="0">
                <a:latin typeface="Arial" charset="0"/>
                <a:cs typeface="Arial" charset="0"/>
              </a:rPr>
              <a:t>Noin 30 000 vuotuista kuvantamistutkimusta päivystysajalla</a:t>
            </a:r>
          </a:p>
        </p:txBody>
      </p:sp>
    </p:spTree>
    <p:extLst>
      <p:ext uri="{BB962C8B-B14F-4D97-AF65-F5344CB8AC3E}">
        <p14:creationId xmlns:p14="http://schemas.microsoft.com/office/powerpoint/2010/main" val="775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Arial" charset="0"/>
                <a:cs typeface="Arial" charset="0"/>
              </a:rPr>
              <a:t>Opetus, koulutus ja 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Sairaalassa ovat edustettuina professuurit reumataudeilla, kuntoutuksessa, psykiatriassa ja virologiassa sekä lisäksi alkamassa kehitysvammalääketiede sekä kuvantaminen.</a:t>
            </a:r>
          </a:p>
          <a:p>
            <a:pPr lvl="1">
              <a:defRPr/>
            </a:pPr>
            <a:r>
              <a:rPr lang="fi-FI" dirty="0" smtClean="0"/>
              <a:t>Muilla sairaalan erikoistumisaloilla koulutus on toteutettu dosenttien ohjauksessa.</a:t>
            </a:r>
          </a:p>
          <a:p>
            <a:pPr>
              <a:defRPr/>
            </a:pPr>
            <a:r>
              <a:rPr lang="fi-FI" dirty="0" smtClean="0"/>
              <a:t>Sairaala toimii merkittävänä terveys- ja sosiaalialan ammattilaisten koulutuspaikkana.</a:t>
            </a:r>
          </a:p>
          <a:p>
            <a:pPr>
              <a:defRPr/>
            </a:pPr>
            <a:r>
              <a:rPr lang="fi-FI" dirty="0" smtClean="0"/>
              <a:t>Sairaalassa toimii laaja-alaista tutkimustoimintaa.</a:t>
            </a:r>
          </a:p>
          <a:p>
            <a:pPr>
              <a:defRPr/>
            </a:pPr>
            <a:r>
              <a:rPr lang="fi-FI" dirty="0" smtClean="0"/>
              <a:t>Nämä toiminnat tarjoavat osaltaan mahdollisuuden laaja-alaisen päivystyksen toteuttamiselle.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31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300"/>
            <a:ext cx="43465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kstiruutu 3"/>
          <p:cNvSpPr txBox="1">
            <a:spLocks noChangeArrowheads="1"/>
          </p:cNvSpPr>
          <p:nvPr/>
        </p:nvSpPr>
        <p:spPr bwMode="auto">
          <a:xfrm>
            <a:off x="452438" y="5708650"/>
            <a:ext cx="2201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>
                <a:latin typeface="Calibri" pitchFamily="34" charset="0"/>
              </a:rPr>
              <a:t>YLE uutiset 9.11.2015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4300"/>
            <a:ext cx="38211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kstiruutu 5"/>
          <p:cNvSpPr txBox="1">
            <a:spLocks noChangeArrowheads="1"/>
          </p:cNvSpPr>
          <p:nvPr/>
        </p:nvSpPr>
        <p:spPr bwMode="auto">
          <a:xfrm>
            <a:off x="4787900" y="5570537"/>
            <a:ext cx="375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Myös 10 alueen tarkastelussa Lahti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keskeisesti mukana.</a:t>
            </a:r>
          </a:p>
        </p:txBody>
      </p:sp>
    </p:spTree>
    <p:extLst>
      <p:ext uri="{BB962C8B-B14F-4D97-AF65-F5344CB8AC3E}">
        <p14:creationId xmlns:p14="http://schemas.microsoft.com/office/powerpoint/2010/main" val="39045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0"/>
            <a:ext cx="43100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kstiruutu 3"/>
          <p:cNvSpPr txBox="1">
            <a:spLocks noChangeArrowheads="1"/>
          </p:cNvSpPr>
          <p:nvPr/>
        </p:nvSpPr>
        <p:spPr bwMode="auto">
          <a:xfrm>
            <a:off x="827088" y="5784850"/>
            <a:ext cx="377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STM 2012 sairaaloiden saavutettavuus</a:t>
            </a:r>
          </a:p>
        </p:txBody>
      </p:sp>
      <p:sp>
        <p:nvSpPr>
          <p:cNvPr id="35844" name="Tekstiruutu 4"/>
          <p:cNvSpPr txBox="1">
            <a:spLocks noChangeArrowheads="1"/>
          </p:cNvSpPr>
          <p:nvPr/>
        </p:nvSpPr>
        <p:spPr bwMode="auto">
          <a:xfrm>
            <a:off x="4788024" y="1674132"/>
            <a:ext cx="40324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0" dirty="0">
                <a:latin typeface="Calibri" pitchFamily="34" charset="0"/>
              </a:rPr>
              <a:t>Usealla eri arviointiperusteella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0" dirty="0">
                <a:latin typeface="Calibri" pitchFamily="34" charset="0"/>
              </a:rPr>
              <a:t>tarkasteltuna Päijät-Hämeen </a:t>
            </a:r>
            <a:r>
              <a:rPr lang="fi-FI" altLang="fi-FI" sz="2400" b="0" dirty="0" smtClean="0">
                <a:latin typeface="Calibri" pitchFamily="34" charset="0"/>
              </a:rPr>
              <a:t>keskussairaala </a:t>
            </a:r>
            <a:r>
              <a:rPr lang="fi-FI" altLang="fi-FI" sz="2400" b="0" dirty="0">
                <a:latin typeface="Calibri" pitchFamily="34" charset="0"/>
              </a:rPr>
              <a:t>on sijainniltaan ja </a:t>
            </a:r>
            <a:r>
              <a:rPr lang="fi-FI" altLang="fi-FI" sz="2400" b="0" dirty="0" smtClean="0">
                <a:latin typeface="Calibri" pitchFamily="34" charset="0"/>
              </a:rPr>
              <a:t>saavutettavuudeltaan </a:t>
            </a:r>
            <a:r>
              <a:rPr lang="fi-FI" altLang="fi-FI" sz="2400" b="0" dirty="0">
                <a:latin typeface="Calibri" pitchFamily="34" charset="0"/>
              </a:rPr>
              <a:t>erinomaisessa asemassa.</a:t>
            </a:r>
          </a:p>
        </p:txBody>
      </p:sp>
      <p:cxnSp>
        <p:nvCxnSpPr>
          <p:cNvPr id="7" name="Suora nuoliyhdysviiva 6"/>
          <p:cNvCxnSpPr/>
          <p:nvPr/>
        </p:nvCxnSpPr>
        <p:spPr>
          <a:xfrm flipH="1" flipV="1">
            <a:off x="3132138" y="4581525"/>
            <a:ext cx="1152525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V="1">
            <a:off x="827088" y="3213100"/>
            <a:ext cx="431800" cy="43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>
          <a:xfrm>
            <a:off x="467544" y="301849"/>
            <a:ext cx="3008313" cy="779463"/>
          </a:xfrm>
        </p:spPr>
        <p:txBody>
          <a:bodyPr/>
          <a:lstStyle/>
          <a:p>
            <a:r>
              <a:rPr lang="fi-FI" altLang="fi-FI" sz="3200" dirty="0" smtClean="0">
                <a:latin typeface="Arial" charset="0"/>
                <a:cs typeface="Arial" charset="0"/>
              </a:rPr>
              <a:t>Päijät-Häme </a:t>
            </a:r>
          </a:p>
        </p:txBody>
      </p:sp>
      <p:sp>
        <p:nvSpPr>
          <p:cNvPr id="17411" name="Päivämäärän paikkamerkki 4"/>
          <p:cNvSpPr>
            <a:spLocks noGrp="1"/>
          </p:cNvSpPr>
          <p:nvPr>
            <p:ph type="dt" sz="quarter" idx="4294967295"/>
          </p:nvPr>
        </p:nvSpPr>
        <p:spPr bwMode="auto">
          <a:xfrm>
            <a:off x="468313" y="6165850"/>
            <a:ext cx="21336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BAD55C98-ADD5-484B-B95D-F63FE5835F43}" type="datetime1">
              <a:rPr lang="fi-FI" altLang="fi-FI" sz="9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19.5.2016</a:t>
            </a:fld>
            <a:endParaRPr lang="fi-FI" altLang="fi-FI" sz="900" smtClean="0"/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r="52647"/>
          <a:stretch>
            <a:fillRect/>
          </a:stretch>
        </p:blipFill>
        <p:spPr bwMode="auto">
          <a:xfrm>
            <a:off x="4067175" y="290513"/>
            <a:ext cx="3673475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sti 7"/>
          <p:cNvSpPr/>
          <p:nvPr/>
        </p:nvSpPr>
        <p:spPr>
          <a:xfrm>
            <a:off x="5651500" y="3951288"/>
            <a:ext cx="127000" cy="98425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6961"/>
            <a:ext cx="3312368" cy="38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Arial" charset="0"/>
                <a:cs typeface="Arial" charset="0"/>
              </a:rPr>
              <a:t>Päijät-Hämeen keskussairaala valvoo ja palvelee 24/7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553200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fi-FI" altLang="fi-FI" dirty="0" smtClean="0">
                <a:latin typeface="Arial" charset="0"/>
                <a:cs typeface="Arial" charset="0"/>
              </a:rPr>
              <a:t>Nykytilanne</a:t>
            </a:r>
          </a:p>
        </p:txBody>
      </p:sp>
      <p:sp>
        <p:nvSpPr>
          <p:cNvPr id="15364" name="Sisällön paikkamerkki 2"/>
          <p:cNvSpPr>
            <a:spLocks noGrp="1"/>
          </p:cNvSpPr>
          <p:nvPr>
            <p:ph idx="1"/>
          </p:nvPr>
        </p:nvSpPr>
        <p:spPr>
          <a:xfrm>
            <a:off x="611560" y="908720"/>
            <a:ext cx="8280920" cy="49685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altLang="fi-FI" sz="2000" dirty="0" smtClean="0"/>
              <a:t>Maan 2. suurin keskussairaala ja 7. suurin erikoissairaanhoidon palvelujen tuottaja</a:t>
            </a:r>
          </a:p>
          <a:p>
            <a:pPr>
              <a:defRPr/>
            </a:pPr>
            <a:r>
              <a:rPr lang="fi-FI" altLang="fi-FI" sz="2000" dirty="0"/>
              <a:t>Päijät-Hämeen suurin toimipaikka </a:t>
            </a:r>
            <a:r>
              <a:rPr lang="fi-FI" altLang="fi-FI" sz="1800" dirty="0"/>
              <a:t>(henkilöstö 3000, joista  lääkäreitä 293, hoitohenkilökuntaa 1439)</a:t>
            </a:r>
          </a:p>
          <a:p>
            <a:pPr>
              <a:defRPr/>
            </a:pPr>
            <a:r>
              <a:rPr lang="fi-FI" altLang="fi-FI" sz="2000" dirty="0"/>
              <a:t>Sairaalassa edustettuna 40 eri lääketieteen erikoisalaa, hoitohenkilöstön saatavuus hyvä ja osaamistaso korkea</a:t>
            </a:r>
          </a:p>
          <a:p>
            <a:pPr>
              <a:defRPr/>
            </a:pPr>
            <a:r>
              <a:rPr lang="fi-FI" altLang="fi-FI" sz="2000" dirty="0"/>
              <a:t>Kattava ja toimiva päivystysrakenne</a:t>
            </a:r>
          </a:p>
          <a:p>
            <a:pPr>
              <a:defRPr/>
            </a:pPr>
            <a:r>
              <a:rPr lang="fi-FI" altLang="fi-FI" sz="2000" dirty="0"/>
              <a:t>Vuosien kokemus </a:t>
            </a:r>
            <a:r>
              <a:rPr lang="fi-FI" altLang="fi-FI" sz="2000" dirty="0" err="1"/>
              <a:t>sote-integraation</a:t>
            </a:r>
            <a:r>
              <a:rPr lang="fi-FI" altLang="fi-FI" sz="2000" dirty="0"/>
              <a:t> mukaisesta toiminnasta osassa jäsenkuntia</a:t>
            </a:r>
          </a:p>
          <a:p>
            <a:pPr>
              <a:defRPr/>
            </a:pPr>
            <a:r>
              <a:rPr lang="fi-FI" altLang="fi-FI" sz="2000" dirty="0" smtClean="0"/>
              <a:t>Väestöpohja </a:t>
            </a:r>
            <a:r>
              <a:rPr lang="fi-FI" altLang="fi-FI" sz="2000" dirty="0"/>
              <a:t>noin 213 000, osassa nykyistä palvelutuotantoa </a:t>
            </a:r>
            <a:r>
              <a:rPr lang="fi-FI" altLang="fi-FI" sz="2000" dirty="0" smtClean="0"/>
              <a:t>yli</a:t>
            </a:r>
          </a:p>
          <a:p>
            <a:pPr marL="0" indent="0">
              <a:buNone/>
              <a:defRPr/>
            </a:pPr>
            <a:r>
              <a:rPr lang="fi-FI" altLang="fi-FI" sz="2000" dirty="0"/>
              <a:t> </a:t>
            </a:r>
            <a:r>
              <a:rPr lang="fi-FI" altLang="fi-FI" sz="2000" dirty="0" smtClean="0"/>
              <a:t>     300 </a:t>
            </a:r>
            <a:r>
              <a:rPr lang="fi-FI" altLang="fi-FI" sz="2000" dirty="0"/>
              <a:t>000</a:t>
            </a:r>
          </a:p>
          <a:p>
            <a:pPr>
              <a:defRPr/>
            </a:pPr>
            <a:r>
              <a:rPr lang="fi-FI" altLang="fi-FI" sz="2000" dirty="0" smtClean="0"/>
              <a:t>Lahti on maamme 5. suurin kaupunkiseutu </a:t>
            </a:r>
            <a:r>
              <a:rPr lang="fi-FI" altLang="fi-FI" sz="1800" dirty="0" smtClean="0"/>
              <a:t>(201 000 asukasta, ennakkotieto 1/2016)</a:t>
            </a:r>
          </a:p>
          <a:p>
            <a:pPr>
              <a:defRPr/>
            </a:pPr>
            <a:r>
              <a:rPr lang="fi-FI" altLang="fi-FI" sz="2000" dirty="0" smtClean="0"/>
              <a:t>Loistavat kulkuyhteydet</a:t>
            </a:r>
          </a:p>
          <a:p>
            <a:pPr>
              <a:defRPr/>
            </a:pPr>
            <a:r>
              <a:rPr lang="fi-FI" altLang="fi-FI" sz="2000" dirty="0" smtClean="0"/>
              <a:t>PHSOTEY toimii kaksikielisenä yhtymänä</a:t>
            </a:r>
            <a:endParaRPr lang="fi-FI" alt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41233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/>
          <a:lstStyle/>
          <a:p>
            <a:r>
              <a:rPr lang="fi-FI" altLang="fi-FI" sz="3600" smtClean="0">
                <a:latin typeface="Arial" charset="0"/>
                <a:cs typeface="Arial" charset="0"/>
              </a:rPr>
              <a:t>Erikoissairaanhoidon näkymiä Suomessa</a:t>
            </a:r>
          </a:p>
        </p:txBody>
      </p:sp>
      <p:sp>
        <p:nvSpPr>
          <p:cNvPr id="15364" name="Sisällön paikkamerkki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040312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fi-FI" altLang="fi-FI" sz="2000" dirty="0" smtClean="0"/>
          </a:p>
          <a:p>
            <a:pPr>
              <a:defRPr/>
            </a:pPr>
            <a:r>
              <a:rPr lang="fi-FI" altLang="fi-FI" sz="2000" dirty="0" smtClean="0"/>
              <a:t>Eteläisen ja keskeisen Suomen suuret kaupungit kasvavat tulevina vuosina voimakkaasti aiheuttaen merkittävät kapasiteettipaineet näiden kasvukeskusten sairaaloiden toiminnalle, mukaan lukien päivystys</a:t>
            </a:r>
          </a:p>
          <a:p>
            <a:pPr lvl="1">
              <a:defRPr/>
            </a:pPr>
            <a:r>
              <a:rPr lang="fi-FI" altLang="fi-FI" sz="1600" dirty="0" err="1" smtClean="0"/>
              <a:t>HUS-alue</a:t>
            </a:r>
            <a:r>
              <a:rPr lang="fi-FI" altLang="fi-FI" sz="1600" dirty="0" smtClean="0"/>
              <a:t> kasvaa noin 145 000 asukkaalla vuoteen 2025 ja vastaavasti </a:t>
            </a:r>
            <a:r>
              <a:rPr lang="fi-FI" altLang="fi-FI" sz="1600" dirty="0" err="1" smtClean="0"/>
              <a:t>TAYS-alue</a:t>
            </a:r>
            <a:r>
              <a:rPr lang="fi-FI" altLang="fi-FI" sz="1600" dirty="0" smtClean="0"/>
              <a:t> </a:t>
            </a:r>
            <a:br>
              <a:rPr lang="fi-FI" altLang="fi-FI" sz="1600" dirty="0" smtClean="0"/>
            </a:br>
            <a:r>
              <a:rPr lang="fi-FI" altLang="fi-FI" sz="1600" dirty="0" smtClean="0"/>
              <a:t>noin 30 000 asukkaalla.</a:t>
            </a:r>
          </a:p>
          <a:p>
            <a:pPr>
              <a:defRPr/>
            </a:pPr>
            <a:r>
              <a:rPr lang="fi-FI" altLang="fi-FI" sz="2000" dirty="0" smtClean="0"/>
              <a:t>Lääketieteen kehittyminen tuo sekä keskussairaaloiden että yliopistosairaaloiden hoidon piiriin uusia vaativaa hoitoa edellyttäviä potilasryhmiä, mikä myös lisää päivystysresurssien tarvetta.</a:t>
            </a:r>
          </a:p>
          <a:p>
            <a:pPr>
              <a:defRPr/>
            </a:pPr>
            <a:r>
              <a:rPr lang="fi-FI" altLang="fi-FI" sz="2000" dirty="0" smtClean="0"/>
              <a:t>Maamme etäisyydet edellyttävät tiettyjen kriittisten päivystystoimintojen, kuten synnytysten ja aivo- sekä sydäninfarktien hoidon ylläpitämistä myös useammissa kuin nyt suunnitelluissa laajan päivystyksen sairaaloissa.</a:t>
            </a:r>
          </a:p>
          <a:p>
            <a:pPr>
              <a:defRPr/>
            </a:pPr>
            <a:r>
              <a:rPr lang="fi-FI" altLang="fi-FI" sz="2000" dirty="0" smtClean="0"/>
              <a:t>Myös Päijät-Hämeen keskussairaalan omalla alueella väestön määrä on lievässä kasvussa.</a:t>
            </a:r>
          </a:p>
          <a:p>
            <a:pPr>
              <a:defRPr/>
            </a:pPr>
            <a:r>
              <a:rPr lang="fi-FI" altLang="fi-FI" sz="2000" dirty="0" smtClean="0"/>
              <a:t>Päijät-Hämeen väestöpohja edellyttää jatkossakin laaja-alaisen päivystyksen toteuttamista keskussairaalassa eikä ole mitenkään realistista ajatella, että HUS tai </a:t>
            </a:r>
            <a:r>
              <a:rPr lang="fi-FI" altLang="fi-FI" sz="2000" dirty="0" err="1" smtClean="0"/>
              <a:t>Tays</a:t>
            </a:r>
            <a:r>
              <a:rPr lang="fi-FI" altLang="fi-FI" sz="2000" dirty="0" smtClean="0"/>
              <a:t> voisivat tuottaa nämä palvelut oman kasvavan väestönsä lisäksi myös Päijät-Hämeeseen.</a:t>
            </a:r>
          </a:p>
          <a:p>
            <a:pPr lvl="1">
              <a:defRPr/>
            </a:pPr>
            <a:r>
              <a:rPr lang="fi-FI" altLang="fi-FI" sz="1500" dirty="0" smtClean="0"/>
              <a:t>Lähimpien keskussairaaloiden tosiasiallinen toimintakyky ei myöskään mahdollista Päijät-Hämeen tukeutumista niihin.</a:t>
            </a:r>
          </a:p>
          <a:p>
            <a:pPr>
              <a:defRPr/>
            </a:pPr>
            <a:r>
              <a:rPr lang="fi-FI" altLang="fi-FI" sz="1900" dirty="0" smtClean="0"/>
              <a:t>Eteläisen Suomen päivystävien sairaaloiden perustan muodostavat Helsinki, Lahti, Tampere ja Turku.  </a:t>
            </a:r>
          </a:p>
        </p:txBody>
      </p:sp>
    </p:spTree>
    <p:extLst>
      <p:ext uri="{BB962C8B-B14F-4D97-AF65-F5344CB8AC3E}">
        <p14:creationId xmlns:p14="http://schemas.microsoft.com/office/powerpoint/2010/main" val="41407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fi-FI" altLang="fi-FI" sz="4000" smtClean="0">
                <a:latin typeface="Arial" charset="0"/>
                <a:cs typeface="Arial" charset="0"/>
              </a:rPr>
              <a:t>Edullinen ja laadukas</a:t>
            </a:r>
          </a:p>
        </p:txBody>
      </p:sp>
      <p:sp>
        <p:nvSpPr>
          <p:cNvPr id="23555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21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 dirty="0" smtClean="0">
                <a:cs typeface="Arial" charset="0"/>
              </a:rPr>
              <a:t>Päijät-Hämeen keskussairaala tuottaa vaativan erikoissairaanhoidon palvelut erittäin taloudellisesti ja on tuottavimpia sairaaloita. </a:t>
            </a:r>
          </a:p>
          <a:p>
            <a:r>
              <a:rPr lang="fi-FI" altLang="fi-FI" dirty="0" smtClean="0">
                <a:cs typeface="Arial" charset="0"/>
              </a:rPr>
              <a:t>Päijät-Häme kokonaisuutena tuottaa tarvittavat palvelut erittäin kustannustehokkaasti. Tarvevakioidut kustannukset ovat maamme alhaisimmat.</a:t>
            </a:r>
          </a:p>
          <a:p>
            <a:endParaRPr lang="fi-FI" altLang="fi-FI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orakulmio 4"/>
          <p:cNvSpPr>
            <a:spLocks noChangeArrowheads="1"/>
          </p:cNvSpPr>
          <p:nvPr/>
        </p:nvSpPr>
        <p:spPr bwMode="auto">
          <a:xfrm>
            <a:off x="6389756" y="793967"/>
            <a:ext cx="2816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Episodituottavuus = episodituotos</a:t>
            </a:r>
            <a:r>
              <a:rPr lang="fi-FI" altLang="fi-FI" sz="1800" b="0" dirty="0" smtClean="0">
                <a:latin typeface="Calibri" pitchFamily="34" charset="0"/>
              </a:rPr>
              <a:t>/ kustannukset</a:t>
            </a:r>
            <a:r>
              <a:rPr lang="fi-FI" altLang="fi-FI" sz="1800" b="0" dirty="0">
                <a:latin typeface="Calibri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b="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Hoitojaksotuottavuus = hoitojaksotuotos</a:t>
            </a:r>
            <a:r>
              <a:rPr lang="fi-FI" altLang="fi-FI" sz="1800" b="0" dirty="0" smtClean="0">
                <a:latin typeface="Calibri" pitchFamily="34" charset="0"/>
              </a:rPr>
              <a:t>/ kustannukset</a:t>
            </a:r>
            <a:r>
              <a:rPr lang="fi-FI" altLang="fi-FI" sz="1800" b="0" dirty="0">
                <a:latin typeface="Calibri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Indeksit kuvaavat episodi- </a:t>
            </a:r>
            <a:r>
              <a:rPr lang="fi-FI" altLang="fi-FI" sz="1800" b="0" dirty="0" smtClean="0">
                <a:latin typeface="Calibri" pitchFamily="34" charset="0"/>
              </a:rPr>
              <a:t> ja </a:t>
            </a:r>
            <a:r>
              <a:rPr lang="fi-FI" altLang="fi-FI" sz="1800" b="0" dirty="0">
                <a:latin typeface="Calibri" pitchFamily="34" charset="0"/>
              </a:rPr>
              <a:t>hoitojaksotuottavuutta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suhteessa saman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sairaalatyypin tuottavuuteen. Sairaalatyypin keskimääräinen tuottavuusluku =1. </a:t>
            </a:r>
          </a:p>
        </p:txBody>
      </p:sp>
      <p:sp>
        <p:nvSpPr>
          <p:cNvPr id="19460" name="Tekstiruutu 1"/>
          <p:cNvSpPr txBox="1">
            <a:spLocks noChangeArrowheads="1"/>
          </p:cNvSpPr>
          <p:nvPr/>
        </p:nvSpPr>
        <p:spPr bwMode="auto">
          <a:xfrm>
            <a:off x="150813" y="5441374"/>
            <a:ext cx="8861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Päijät-Hämeen keskussairaala tuottaa vaativan erikoissairaanhoidon palvelut erittäin </a:t>
            </a:r>
            <a:r>
              <a:rPr lang="fi-FI" altLang="fi-FI" sz="1800" b="0" dirty="0" err="1">
                <a:latin typeface="Calibri" pitchFamily="34" charset="0"/>
              </a:rPr>
              <a:t>kannat-</a:t>
            </a:r>
            <a:endParaRPr lang="fi-FI" altLang="fi-FI" sz="1800" b="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 err="1">
                <a:latin typeface="Calibri" pitchFamily="34" charset="0"/>
              </a:rPr>
              <a:t>tavasti</a:t>
            </a:r>
            <a:r>
              <a:rPr lang="fi-FI" altLang="fi-FI" sz="1800" b="0" dirty="0">
                <a:latin typeface="Calibri" pitchFamily="34" charset="0"/>
              </a:rPr>
              <a:t>. Omien tilinpäätöstietojen perusteella sairaalan tuottavuus parani entisestään vuonna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2015. 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8" y="670936"/>
            <a:ext cx="6135621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i 6"/>
          <p:cNvSpPr/>
          <p:nvPr/>
        </p:nvSpPr>
        <p:spPr>
          <a:xfrm>
            <a:off x="395536" y="1484784"/>
            <a:ext cx="935038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2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iruutu 6"/>
          <p:cNvSpPr txBox="1">
            <a:spLocks noChangeArrowheads="1"/>
          </p:cNvSpPr>
          <p:nvPr/>
        </p:nvSpPr>
        <p:spPr bwMode="auto">
          <a:xfrm>
            <a:off x="433388" y="5153025"/>
            <a:ext cx="2771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00">
                <a:latin typeface="Calibri" pitchFamily="34" charset="0"/>
              </a:rPr>
              <a:t>THL: Benchmarking-aineisto. Ennakkotieto 2014</a:t>
            </a:r>
          </a:p>
        </p:txBody>
      </p:sp>
      <p:sp>
        <p:nvSpPr>
          <p:cNvPr id="18435" name="Tekstiruutu 1"/>
          <p:cNvSpPr txBox="1">
            <a:spLocks noChangeArrowheads="1"/>
          </p:cNvSpPr>
          <p:nvPr/>
        </p:nvSpPr>
        <p:spPr bwMode="auto">
          <a:xfrm>
            <a:off x="6731880" y="980728"/>
            <a:ext cx="2160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0" dirty="0" err="1">
                <a:latin typeface="+mn-lt"/>
              </a:rPr>
              <a:t>Casemix</a:t>
            </a:r>
            <a:r>
              <a:rPr lang="fi-FI" altLang="fi-FI" sz="1600" b="0" dirty="0">
                <a:latin typeface="+mn-lt"/>
              </a:rPr>
              <a:t> -indeksi kuvastaa sairaalassa hoidettujen potilaiden keskimääräistä hoidon vaikeusastetta.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600" b="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0" dirty="0">
                <a:latin typeface="+mn-lt"/>
              </a:rPr>
              <a:t>Mitä suurempi </a:t>
            </a:r>
            <a:r>
              <a:rPr lang="fi-FI" altLang="fi-FI" sz="1600" b="0" dirty="0" err="1">
                <a:latin typeface="+mn-lt"/>
              </a:rPr>
              <a:t>casemix</a:t>
            </a:r>
            <a:r>
              <a:rPr lang="fi-FI" altLang="fi-FI" sz="1600" b="0" dirty="0">
                <a:latin typeface="+mn-lt"/>
              </a:rPr>
              <a:t> -indeksi, sitä vaikea-hoitoisempia potilaita sairaalassa on. Koko maan keskiarvo = 1,00.</a:t>
            </a:r>
          </a:p>
        </p:txBody>
      </p:sp>
      <p:sp>
        <p:nvSpPr>
          <p:cNvPr id="18437" name="Päivämäärän paikkamerkki 1"/>
          <p:cNvSpPr>
            <a:spLocks noGrp="1"/>
          </p:cNvSpPr>
          <p:nvPr>
            <p:ph type="dt" sz="quarter" idx="4294967295"/>
          </p:nvPr>
        </p:nvSpPr>
        <p:spPr bwMode="auto">
          <a:xfrm>
            <a:off x="468313" y="6165850"/>
            <a:ext cx="21336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6B78769-A12C-4014-B77B-13B6C2244C46}" type="datetime1">
              <a:rPr lang="fi-FI" altLang="fi-FI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19.5.2016</a:t>
            </a:fld>
            <a:endParaRPr lang="fi-FI" altLang="fi-FI" sz="1000" smtClean="0"/>
          </a:p>
        </p:txBody>
      </p:sp>
      <p:sp>
        <p:nvSpPr>
          <p:cNvPr id="18438" name="Alatunnisteen paikkamerkki 2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308725"/>
            <a:ext cx="28956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 smtClean="0"/>
              <a:t>Anu Lindfors</a:t>
            </a:r>
          </a:p>
        </p:txBody>
      </p:sp>
      <p:sp>
        <p:nvSpPr>
          <p:cNvPr id="18440" name="Tekstiruutu 1"/>
          <p:cNvSpPr txBox="1">
            <a:spLocks noChangeArrowheads="1"/>
          </p:cNvSpPr>
          <p:nvPr/>
        </p:nvSpPr>
        <p:spPr bwMode="auto">
          <a:xfrm>
            <a:off x="179388" y="5445125"/>
            <a:ext cx="885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 err="1">
                <a:latin typeface="Calibri" pitchFamily="34" charset="0"/>
              </a:rPr>
              <a:t>THL:n</a:t>
            </a:r>
            <a:r>
              <a:rPr lang="fi-FI" altLang="fi-FI" sz="1800" b="0" dirty="0">
                <a:latin typeface="Calibri" pitchFamily="34" charset="0"/>
              </a:rPr>
              <a:t> koostaman tiedon mukaan Päijät-Hämeen keskussairaala edustaa yliopistosairaaloiden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jälkeen vaativinta erikoissairaanhoitoa Suomessa.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605112"/>
            <a:ext cx="6467474" cy="492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i 9"/>
          <p:cNvSpPr/>
          <p:nvPr/>
        </p:nvSpPr>
        <p:spPr>
          <a:xfrm>
            <a:off x="433388" y="1484784"/>
            <a:ext cx="1008062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3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äivämäärän paikkamerkki 1"/>
          <p:cNvSpPr>
            <a:spLocks noGrp="1"/>
          </p:cNvSpPr>
          <p:nvPr>
            <p:ph type="dt" sz="quarter" idx="4294967295"/>
          </p:nvPr>
        </p:nvSpPr>
        <p:spPr bwMode="auto">
          <a:xfrm>
            <a:off x="468313" y="6165850"/>
            <a:ext cx="21336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935ACC7-1581-456C-B72A-1E1455A9A478}" type="datetime1">
              <a:rPr lang="fi-FI" altLang="fi-FI" sz="10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19.5.2016</a:t>
            </a:fld>
            <a:endParaRPr lang="fi-FI" altLang="fi-FI" sz="1000" smtClean="0"/>
          </a:p>
        </p:txBody>
      </p:sp>
      <p:sp>
        <p:nvSpPr>
          <p:cNvPr id="20483" name="Alatunnisteen paikkamerkki 2"/>
          <p:cNvSpPr>
            <a:spLocks noGrp="1"/>
          </p:cNvSpPr>
          <p:nvPr>
            <p:ph type="ftr" sz="quarter" idx="4294967295"/>
          </p:nvPr>
        </p:nvSpPr>
        <p:spPr bwMode="auto">
          <a:xfrm>
            <a:off x="468313" y="6308725"/>
            <a:ext cx="28956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 smtClean="0"/>
              <a:t>Anu Lindfors</a:t>
            </a:r>
          </a:p>
        </p:txBody>
      </p:sp>
      <p:sp>
        <p:nvSpPr>
          <p:cNvPr id="20484" name="Tekstiruutu 3"/>
          <p:cNvSpPr txBox="1">
            <a:spLocks noChangeArrowheads="1"/>
          </p:cNvSpPr>
          <p:nvPr/>
        </p:nvSpPr>
        <p:spPr bwMode="auto">
          <a:xfrm>
            <a:off x="7119938" y="5270500"/>
            <a:ext cx="1800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00"/>
              <a:t>THL Chess 30.11.2015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15888"/>
            <a:ext cx="520223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kstiruutu 1"/>
          <p:cNvSpPr txBox="1">
            <a:spLocks noChangeArrowheads="1"/>
          </p:cNvSpPr>
          <p:nvPr/>
        </p:nvSpPr>
        <p:spPr bwMode="auto">
          <a:xfrm>
            <a:off x="684213" y="5621338"/>
            <a:ext cx="8002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PHSOTEY kokonaisuutena tuottaa tarvittavat palvelut erittäin kustannustehokkaasti.</a:t>
            </a:r>
          </a:p>
        </p:txBody>
      </p:sp>
      <p:cxnSp>
        <p:nvCxnSpPr>
          <p:cNvPr id="3" name="Suora nuoliyhdysviiva 2"/>
          <p:cNvCxnSpPr/>
          <p:nvPr/>
        </p:nvCxnSpPr>
        <p:spPr>
          <a:xfrm flipH="1">
            <a:off x="6948488" y="4365625"/>
            <a:ext cx="534987" cy="142875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kstiruutu 3"/>
          <p:cNvSpPr txBox="1">
            <a:spLocks noChangeArrowheads="1"/>
          </p:cNvSpPr>
          <p:nvPr/>
        </p:nvSpPr>
        <p:spPr bwMode="auto">
          <a:xfrm>
            <a:off x="7112000" y="3462338"/>
            <a:ext cx="2076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Valtakunnan pienin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tarvevakioitu meno-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0" dirty="0">
                <a:latin typeface="Calibri" pitchFamily="34" charset="0"/>
              </a:rPr>
              <a:t>indeksi</a:t>
            </a:r>
          </a:p>
        </p:txBody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i-FI" dirty="0" smtClean="0"/>
              <a:t>PHSOTEY ja </a:t>
            </a:r>
            <a:r>
              <a:rPr lang="fi-FI" dirty="0" err="1" smtClean="0"/>
              <a:t>STM:n</a:t>
            </a:r>
            <a:r>
              <a:rPr lang="fi-FI" dirty="0" smtClean="0"/>
              <a:t> valmistelema terveydenhuoltolain uudistus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Kannatamme yliopistosairaaloiden sekä osan keskussairaaloista </a:t>
            </a:r>
            <a:r>
              <a:rPr lang="fi-FI" dirty="0" err="1" smtClean="0"/>
              <a:t>vastuuttamista</a:t>
            </a:r>
            <a:r>
              <a:rPr lang="fi-FI" dirty="0" smtClean="0"/>
              <a:t> laaja-alaisen päivystyksen sairaaloiksi riittävän volyymin, laadun ja turvallisuuden takaamiseksi sekä taloudellisesti kestävän päivystysrakenteen luomiseksi.</a:t>
            </a:r>
          </a:p>
          <a:p>
            <a:pPr>
              <a:defRPr/>
            </a:pPr>
            <a:r>
              <a:rPr lang="fi-FI" dirty="0" smtClean="0"/>
              <a:t>Pidämme tärkeänä ensihoitokeskusten sijoittumista näiden laajan päivystyksen sairaaloiden yhteyteen, jotta potilaan hoito toimisi mahdollisimman saumattomasti kotoa ensihoidon kautta tarkoituksenmukaiseen terveydenhuollon päivystävään yksikköön.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46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leinen">
  <a:themeElements>
    <a:clrScheme name="Ylein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lei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lein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lein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lein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lein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lein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lein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lein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lein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lein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lein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lein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lein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Yleinen</Template>
  <TotalTime>6360</TotalTime>
  <Words>1267</Words>
  <Application>Microsoft Office PowerPoint</Application>
  <PresentationFormat>Näytössä katseltava diaesitys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Arial Narrow</vt:lpstr>
      <vt:lpstr>Calibri</vt:lpstr>
      <vt:lpstr>Yleinen</vt:lpstr>
      <vt:lpstr>Päijät-Hämeen keskussairaala</vt:lpstr>
      <vt:lpstr>Päijät-Hämeen keskussairaala on nyt ja se tarvitaan tulevaisuudessa laajan 24/7 päivystyksen sairaalana</vt:lpstr>
      <vt:lpstr>Nykytilanne</vt:lpstr>
      <vt:lpstr>Erikoissairaanhoidon näkymiä Suomessa</vt:lpstr>
      <vt:lpstr>Edullinen ja laadukas</vt:lpstr>
      <vt:lpstr>PowerPoint-esitys</vt:lpstr>
      <vt:lpstr>PowerPoint-esitys</vt:lpstr>
      <vt:lpstr>PowerPoint-esitys</vt:lpstr>
      <vt:lpstr>PHSOTEY ja STM:n valmistelema terveydenhuoltolain uudistus</vt:lpstr>
      <vt:lpstr>PHSOTEY ja STM:n valmistelema terveydenhuoltolain uudistus</vt:lpstr>
      <vt:lpstr>Päijät-Hämeen keskussairaalan päivystyksen organisoituminen vuonna 2016</vt:lpstr>
      <vt:lpstr>Synnytys: Voimavarat ja volyymit</vt:lpstr>
      <vt:lpstr>Uhkaava sydäninfarkti: Voimavarat ja volyymit</vt:lpstr>
      <vt:lpstr>Uhkaavan aivoinfarktin hoito: Voimavarat ja volyymit</vt:lpstr>
      <vt:lpstr>Kova ja pehmyt kirurgia: Voimavarat ja volyymit</vt:lpstr>
      <vt:lpstr>Sisätaudit: Voimavarat ja volyymit</vt:lpstr>
      <vt:lpstr>Psykiatria: Voimavarat ja volyymit</vt:lpstr>
      <vt:lpstr>Kuvantaminen: Voimavarat ja volyymit</vt:lpstr>
      <vt:lpstr>Laboratorio: Voimavarat ja volyymit</vt:lpstr>
      <vt:lpstr>Merkittävimmät tuen tarpeet päivystyksessä</vt:lpstr>
      <vt:lpstr>Päijät-Hämeen keskussairaalan päivystystoiminta on volyymiltään suurta</vt:lpstr>
      <vt:lpstr>Opetus, koulutus ja tutkimus</vt:lpstr>
      <vt:lpstr>PowerPoint-esitys</vt:lpstr>
      <vt:lpstr>PowerPoint-esitys</vt:lpstr>
      <vt:lpstr>Päijät-Häme </vt:lpstr>
      <vt:lpstr>Päijät-Hämeen keskussairaala valvoo ja palvelee 24/7</vt:lpstr>
    </vt:vector>
  </TitlesOfParts>
  <Company>PHKS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PÄIJÄT-HÄMEEN SOSIAALI- JA TERVEYSYHTYMÄ</dc:title>
  <dc:creator>Halonen Raija</dc:creator>
  <cp:lastModifiedBy>Pauninsalo Sari</cp:lastModifiedBy>
  <cp:revision>599</cp:revision>
  <cp:lastPrinted>2015-01-23T07:36:35Z</cp:lastPrinted>
  <dcterms:created xsi:type="dcterms:W3CDTF">2007-06-04T09:44:11Z</dcterms:created>
  <dcterms:modified xsi:type="dcterms:W3CDTF">2016-05-19T08:10:55Z</dcterms:modified>
</cp:coreProperties>
</file>