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70" r:id="rId10"/>
    <p:sldId id="273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83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7040A-8E8F-4FB9-A7A2-E2342E8ACFB0}" type="doc">
      <dgm:prSet loTypeId="urn:microsoft.com/office/officeart/2005/8/layout/matrix3" loCatId="matrix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i-FI"/>
        </a:p>
      </dgm:t>
    </dgm:pt>
    <dgm:pt modelId="{75870603-9465-4375-A876-1996B1E865C7}">
      <dgm:prSet phldrT="[Teksti]" custT="1"/>
      <dgm:spPr>
        <a:solidFill>
          <a:srgbClr val="0070C0"/>
        </a:solidFill>
      </dgm:spPr>
      <dgm:t>
        <a:bodyPr/>
        <a:lstStyle/>
        <a:p>
          <a:r>
            <a:rPr lang="fi-FI" sz="1000" b="1" dirty="0" smtClean="0"/>
            <a:t>Asiakkaat</a:t>
          </a:r>
        </a:p>
        <a:p>
          <a:r>
            <a:rPr lang="fi-FI" sz="800" dirty="0" smtClean="0"/>
            <a:t>Toimiva palveluverkko, palvelut lähellä</a:t>
          </a:r>
        </a:p>
        <a:p>
          <a:r>
            <a:rPr lang="fi-FI" sz="800" dirty="0" smtClean="0"/>
            <a:t>Palvelujen laatu</a:t>
          </a:r>
        </a:p>
        <a:p>
          <a:r>
            <a:rPr lang="fi-FI" sz="800" dirty="0" smtClean="0"/>
            <a:t>Palvelujen yhdenmukaisuus</a:t>
          </a:r>
        </a:p>
        <a:p>
          <a:r>
            <a:rPr lang="fi-FI" sz="800" dirty="0" smtClean="0"/>
            <a:t>Tunnustettu asiantuntijuus</a:t>
          </a:r>
        </a:p>
        <a:p>
          <a:r>
            <a:rPr lang="fi-FI" sz="800" dirty="0" smtClean="0"/>
            <a:t>Tasapuolinen asema omistajakuntiin nähden</a:t>
          </a:r>
        </a:p>
        <a:p>
          <a:r>
            <a:rPr lang="fi-FI" sz="800" dirty="0" smtClean="0"/>
            <a:t>Toiminnan raportointi, läpinäkyvä laskutus</a:t>
          </a:r>
        </a:p>
        <a:p>
          <a:r>
            <a:rPr lang="fi-FI" sz="800" dirty="0" smtClean="0"/>
            <a:t>Hyvä toiminnan tuottavuus</a:t>
          </a:r>
          <a:endParaRPr lang="fi-FI" sz="800" dirty="0"/>
        </a:p>
      </dgm:t>
    </dgm:pt>
    <dgm:pt modelId="{CD118011-9962-4BD8-B8D6-2555AFAB302E}" type="parTrans" cxnId="{BCB1E8FA-6F10-45B0-B8F4-BF031B8F1AE6}">
      <dgm:prSet/>
      <dgm:spPr/>
      <dgm:t>
        <a:bodyPr/>
        <a:lstStyle/>
        <a:p>
          <a:endParaRPr lang="fi-FI"/>
        </a:p>
      </dgm:t>
    </dgm:pt>
    <dgm:pt modelId="{C5DF039C-559F-4E75-91CA-F011AAF85A97}" type="sibTrans" cxnId="{BCB1E8FA-6F10-45B0-B8F4-BF031B8F1AE6}">
      <dgm:prSet/>
      <dgm:spPr/>
      <dgm:t>
        <a:bodyPr/>
        <a:lstStyle/>
        <a:p>
          <a:endParaRPr lang="fi-FI"/>
        </a:p>
      </dgm:t>
    </dgm:pt>
    <dgm:pt modelId="{9A8A131C-38C3-4C4A-B635-05BD23EA59C8}">
      <dgm:prSet phldrT="[Teksti]" custT="1"/>
      <dgm:spPr>
        <a:solidFill>
          <a:srgbClr val="0070C0"/>
        </a:solidFill>
      </dgm:spPr>
      <dgm:t>
        <a:bodyPr/>
        <a:lstStyle/>
        <a:p>
          <a:r>
            <a:rPr lang="fi-FI" sz="1000" b="1" dirty="0" smtClean="0"/>
            <a:t>Organisaatio</a:t>
          </a:r>
        </a:p>
        <a:p>
          <a:r>
            <a:rPr lang="fi-FI" altLang="fi-FI" sz="900" dirty="0" smtClean="0"/>
            <a:t>Valtakunnallisten tavoitteiden mukainen ratkaisu</a:t>
          </a:r>
        </a:p>
        <a:p>
          <a:r>
            <a:rPr lang="fi-FI" altLang="fi-FI" sz="900" dirty="0" smtClean="0"/>
            <a:t>Toimintavarmuus; suurempi yksikkö vähemmän haavoittuva</a:t>
          </a:r>
        </a:p>
        <a:p>
          <a:r>
            <a:rPr lang="fi-FI" altLang="fi-FI" sz="900" dirty="0" smtClean="0"/>
            <a:t>Kaksinkertaisen työn karsiminen (tietojärjestelmän ylläpito, laatujärjestelmä, häiriötilannesuunnitelma, valvonta-suunnitelma)</a:t>
          </a:r>
          <a:endParaRPr lang="fi-FI" sz="900" dirty="0"/>
        </a:p>
      </dgm:t>
    </dgm:pt>
    <dgm:pt modelId="{9A2E72DA-AFB3-44B1-8534-BB1BE0CAFE28}" type="parTrans" cxnId="{05908884-430A-4906-825D-A552B7DCE4A6}">
      <dgm:prSet/>
      <dgm:spPr/>
      <dgm:t>
        <a:bodyPr/>
        <a:lstStyle/>
        <a:p>
          <a:endParaRPr lang="fi-FI"/>
        </a:p>
      </dgm:t>
    </dgm:pt>
    <dgm:pt modelId="{999A4FF1-B2F8-467B-BBD6-08AC09BA0CB4}" type="sibTrans" cxnId="{05908884-430A-4906-825D-A552B7DCE4A6}">
      <dgm:prSet/>
      <dgm:spPr/>
      <dgm:t>
        <a:bodyPr/>
        <a:lstStyle/>
        <a:p>
          <a:endParaRPr lang="fi-FI"/>
        </a:p>
      </dgm:t>
    </dgm:pt>
    <dgm:pt modelId="{245B011E-1E5E-42E5-BF15-4EE3312296E3}">
      <dgm:prSet phldrT="[Teksti]" custT="1"/>
      <dgm:spPr>
        <a:solidFill>
          <a:srgbClr val="0070C0"/>
        </a:solidFill>
      </dgm:spPr>
      <dgm:t>
        <a:bodyPr/>
        <a:lstStyle/>
        <a:p>
          <a:r>
            <a:rPr lang="fi-FI" sz="1000" dirty="0" smtClean="0"/>
            <a:t>Toimiala</a:t>
          </a:r>
        </a:p>
        <a:p>
          <a:r>
            <a:rPr lang="fi-FI" altLang="fi-FI" sz="800" dirty="0" smtClean="0"/>
            <a:t>Toimialan merkityksen ymmärtäminen</a:t>
          </a:r>
        </a:p>
        <a:p>
          <a:r>
            <a:rPr lang="fi-FI" altLang="fi-FI" sz="800" dirty="0" smtClean="0"/>
            <a:t>Aktiivisuus yhteistyössä peruskuntiin ja yhteistyötahoihin</a:t>
          </a:r>
        </a:p>
        <a:p>
          <a:r>
            <a:rPr lang="fi-FI" altLang="fi-FI" sz="800" dirty="0" smtClean="0"/>
            <a:t>Ennaltaehkäisevä näkökulma</a:t>
          </a:r>
        </a:p>
        <a:p>
          <a:r>
            <a:rPr lang="fi-FI" altLang="fi-FI" sz="800" dirty="0" smtClean="0"/>
            <a:t>Aktiivinen tiedottaminen, neuvonta, koulutus</a:t>
          </a:r>
        </a:p>
        <a:p>
          <a:r>
            <a:rPr lang="fi-FI" altLang="fi-FI" sz="800" dirty="0" smtClean="0"/>
            <a:t>Varautuminen osana muuta sosiaali- ja terveydenhuoltoa</a:t>
          </a:r>
        </a:p>
        <a:p>
          <a:r>
            <a:rPr lang="fi-FI" altLang="fi-FI" sz="800" dirty="0" smtClean="0"/>
            <a:t>Epidemiaselvitystyöryhmien organisointi</a:t>
          </a:r>
          <a:endParaRPr lang="fi-FI" sz="800" dirty="0" smtClean="0"/>
        </a:p>
        <a:p>
          <a:endParaRPr lang="fi-FI" sz="700" dirty="0"/>
        </a:p>
      </dgm:t>
    </dgm:pt>
    <dgm:pt modelId="{456582A9-EB54-499A-9F6D-5A1518EC83BC}" type="parTrans" cxnId="{44E3EEB0-17DB-4AA0-A887-40219F25A0D8}">
      <dgm:prSet/>
      <dgm:spPr/>
      <dgm:t>
        <a:bodyPr/>
        <a:lstStyle/>
        <a:p>
          <a:endParaRPr lang="fi-FI"/>
        </a:p>
      </dgm:t>
    </dgm:pt>
    <dgm:pt modelId="{6845761D-B7C9-44CA-9391-B223F018FB58}" type="sibTrans" cxnId="{44E3EEB0-17DB-4AA0-A887-40219F25A0D8}">
      <dgm:prSet/>
      <dgm:spPr/>
      <dgm:t>
        <a:bodyPr/>
        <a:lstStyle/>
        <a:p>
          <a:endParaRPr lang="fi-FI"/>
        </a:p>
      </dgm:t>
    </dgm:pt>
    <dgm:pt modelId="{AEC9FE13-159D-41CE-BCF2-5D15F0EB067A}">
      <dgm:prSet phldrT="[Teksti]" custT="1"/>
      <dgm:spPr>
        <a:solidFill>
          <a:srgbClr val="0070C0"/>
        </a:solidFill>
      </dgm:spPr>
      <dgm:t>
        <a:bodyPr/>
        <a:lstStyle/>
        <a:p>
          <a:r>
            <a:rPr lang="fi-FI" sz="1000" dirty="0" smtClean="0"/>
            <a:t>Henkilöstö</a:t>
          </a:r>
        </a:p>
        <a:p>
          <a:r>
            <a:rPr lang="fi-FI" sz="800" dirty="0" smtClean="0"/>
            <a:t>Erikoistumisen lisääntynyt, asiantuntijuus parantunut</a:t>
          </a:r>
        </a:p>
        <a:p>
          <a:r>
            <a:rPr lang="fi-FI" sz="800" dirty="0" smtClean="0"/>
            <a:t>Henkilöstön suunnattu kehittäminen </a:t>
          </a:r>
        </a:p>
        <a:p>
          <a:r>
            <a:rPr lang="fi-FI" sz="800" dirty="0" smtClean="0"/>
            <a:t>Töiden jakaminen ja sijaisuuksien hoitaminen, vertaistuki</a:t>
          </a:r>
        </a:p>
        <a:p>
          <a:r>
            <a:rPr lang="fi-FI" sz="800" dirty="0" smtClean="0"/>
            <a:t>Valvontaeläinlääkäreiden työpanoksen lisääminen ja käyttö koko alueella</a:t>
          </a:r>
        </a:p>
        <a:p>
          <a:r>
            <a:rPr lang="fi-FI" sz="800" dirty="0" smtClean="0"/>
            <a:t>Eläinlääkinnässä valvonnan jääviyskysymykset ratkaistu</a:t>
          </a:r>
        </a:p>
        <a:p>
          <a:r>
            <a:rPr lang="fi-FI" sz="800" dirty="0" smtClean="0"/>
            <a:t>Akuutin praktiikan ja suunnitelmallisen työn yhteensovittaminen järjestetty</a:t>
          </a:r>
        </a:p>
      </dgm:t>
    </dgm:pt>
    <dgm:pt modelId="{48A9CCC1-28A3-4B23-809F-EC2874FE7443}" type="parTrans" cxnId="{EC2E7FEA-0E3A-4D45-BF63-58014AF0C29A}">
      <dgm:prSet/>
      <dgm:spPr/>
      <dgm:t>
        <a:bodyPr/>
        <a:lstStyle/>
        <a:p>
          <a:endParaRPr lang="fi-FI"/>
        </a:p>
      </dgm:t>
    </dgm:pt>
    <dgm:pt modelId="{6D9B8E2B-2ADD-4D51-90CA-AFAC41F19454}" type="sibTrans" cxnId="{EC2E7FEA-0E3A-4D45-BF63-58014AF0C29A}">
      <dgm:prSet/>
      <dgm:spPr/>
      <dgm:t>
        <a:bodyPr/>
        <a:lstStyle/>
        <a:p>
          <a:endParaRPr lang="fi-FI"/>
        </a:p>
      </dgm:t>
    </dgm:pt>
    <dgm:pt modelId="{AE3CA120-3501-4396-A175-92FE683D8921}" type="pres">
      <dgm:prSet presAssocID="{D467040A-8E8F-4FB9-A7A2-E2342E8ACF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C5848BA8-966C-45B1-B7D9-01B70D38A7FD}" type="pres">
      <dgm:prSet presAssocID="{D467040A-8E8F-4FB9-A7A2-E2342E8ACFB0}" presName="diamond" presStyleLbl="bgShp" presStyleIdx="0" presStyleCn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i-FI"/>
        </a:p>
      </dgm:t>
    </dgm:pt>
    <dgm:pt modelId="{21EACC01-13A8-4146-925A-88911CDE3160}" type="pres">
      <dgm:prSet presAssocID="{D467040A-8E8F-4FB9-A7A2-E2342E8ACF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3079D9A-2931-4968-8104-E82C765E4AAC}" type="pres">
      <dgm:prSet presAssocID="{D467040A-8E8F-4FB9-A7A2-E2342E8ACF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589284E-C050-4567-848B-2A4971938E0C}" type="pres">
      <dgm:prSet presAssocID="{D467040A-8E8F-4FB9-A7A2-E2342E8ACF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53BE311-B3A8-4D9F-A8E2-EAAE9EBB259D}" type="pres">
      <dgm:prSet presAssocID="{D467040A-8E8F-4FB9-A7A2-E2342E8ACF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7ADCE26-CCF9-4BAD-A474-9FBF97C91056}" type="presOf" srcId="{9A8A131C-38C3-4C4A-B635-05BD23EA59C8}" destId="{73079D9A-2931-4968-8104-E82C765E4AAC}" srcOrd="0" destOrd="0" presId="urn:microsoft.com/office/officeart/2005/8/layout/matrix3"/>
    <dgm:cxn modelId="{BB8D7DBB-88C2-428D-9BB9-42AC8E67E340}" type="presOf" srcId="{75870603-9465-4375-A876-1996B1E865C7}" destId="{21EACC01-13A8-4146-925A-88911CDE3160}" srcOrd="0" destOrd="0" presId="urn:microsoft.com/office/officeart/2005/8/layout/matrix3"/>
    <dgm:cxn modelId="{5AE23487-4AE4-4A29-BB83-779B07FBE513}" type="presOf" srcId="{AEC9FE13-159D-41CE-BCF2-5D15F0EB067A}" destId="{8589284E-C050-4567-848B-2A4971938E0C}" srcOrd="0" destOrd="0" presId="urn:microsoft.com/office/officeart/2005/8/layout/matrix3"/>
    <dgm:cxn modelId="{EC2E7FEA-0E3A-4D45-BF63-58014AF0C29A}" srcId="{D467040A-8E8F-4FB9-A7A2-E2342E8ACFB0}" destId="{AEC9FE13-159D-41CE-BCF2-5D15F0EB067A}" srcOrd="2" destOrd="0" parTransId="{48A9CCC1-28A3-4B23-809F-EC2874FE7443}" sibTransId="{6D9B8E2B-2ADD-4D51-90CA-AFAC41F19454}"/>
    <dgm:cxn modelId="{44E3EEB0-17DB-4AA0-A887-40219F25A0D8}" srcId="{D467040A-8E8F-4FB9-A7A2-E2342E8ACFB0}" destId="{245B011E-1E5E-42E5-BF15-4EE3312296E3}" srcOrd="3" destOrd="0" parTransId="{456582A9-EB54-499A-9F6D-5A1518EC83BC}" sibTransId="{6845761D-B7C9-44CA-9391-B223F018FB58}"/>
    <dgm:cxn modelId="{619BB76C-68CD-4735-9B80-267573B6036A}" type="presOf" srcId="{245B011E-1E5E-42E5-BF15-4EE3312296E3}" destId="{F53BE311-B3A8-4D9F-A8E2-EAAE9EBB259D}" srcOrd="0" destOrd="0" presId="urn:microsoft.com/office/officeart/2005/8/layout/matrix3"/>
    <dgm:cxn modelId="{05908884-430A-4906-825D-A552B7DCE4A6}" srcId="{D467040A-8E8F-4FB9-A7A2-E2342E8ACFB0}" destId="{9A8A131C-38C3-4C4A-B635-05BD23EA59C8}" srcOrd="1" destOrd="0" parTransId="{9A2E72DA-AFB3-44B1-8534-BB1BE0CAFE28}" sibTransId="{999A4FF1-B2F8-467B-BBD6-08AC09BA0CB4}"/>
    <dgm:cxn modelId="{BCB1E8FA-6F10-45B0-B8F4-BF031B8F1AE6}" srcId="{D467040A-8E8F-4FB9-A7A2-E2342E8ACFB0}" destId="{75870603-9465-4375-A876-1996B1E865C7}" srcOrd="0" destOrd="0" parTransId="{CD118011-9962-4BD8-B8D6-2555AFAB302E}" sibTransId="{C5DF039C-559F-4E75-91CA-F011AAF85A97}"/>
    <dgm:cxn modelId="{34F8A927-8582-4E3C-95A1-0EDEBD910BC9}" type="presOf" srcId="{D467040A-8E8F-4FB9-A7A2-E2342E8ACFB0}" destId="{AE3CA120-3501-4396-A175-92FE683D8921}" srcOrd="0" destOrd="0" presId="urn:microsoft.com/office/officeart/2005/8/layout/matrix3"/>
    <dgm:cxn modelId="{4234F054-828B-4B3D-B484-C24E872754CA}" type="presParOf" srcId="{AE3CA120-3501-4396-A175-92FE683D8921}" destId="{C5848BA8-966C-45B1-B7D9-01B70D38A7FD}" srcOrd="0" destOrd="0" presId="urn:microsoft.com/office/officeart/2005/8/layout/matrix3"/>
    <dgm:cxn modelId="{2D795A09-5140-498E-8F83-D5E9107D62F8}" type="presParOf" srcId="{AE3CA120-3501-4396-A175-92FE683D8921}" destId="{21EACC01-13A8-4146-925A-88911CDE3160}" srcOrd="1" destOrd="0" presId="urn:microsoft.com/office/officeart/2005/8/layout/matrix3"/>
    <dgm:cxn modelId="{81B95C82-54E3-4B94-8902-BFAF59B34612}" type="presParOf" srcId="{AE3CA120-3501-4396-A175-92FE683D8921}" destId="{73079D9A-2931-4968-8104-E82C765E4AAC}" srcOrd="2" destOrd="0" presId="urn:microsoft.com/office/officeart/2005/8/layout/matrix3"/>
    <dgm:cxn modelId="{3205242E-8B47-493A-BAE8-D77006BB84CD}" type="presParOf" srcId="{AE3CA120-3501-4396-A175-92FE683D8921}" destId="{8589284E-C050-4567-848B-2A4971938E0C}" srcOrd="3" destOrd="0" presId="urn:microsoft.com/office/officeart/2005/8/layout/matrix3"/>
    <dgm:cxn modelId="{58E561D4-FD65-4146-BCCA-A1E84EDACE71}" type="presParOf" srcId="{AE3CA120-3501-4396-A175-92FE683D8921}" destId="{F53BE311-B3A8-4D9F-A8E2-EAAE9EBB25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A2FAB2-FBB2-41D9-8920-DE810B07ABB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6E4B097-3267-4EBD-816D-7DECF26BD17C}">
      <dgm:prSet phldrT="[Teksti]"/>
      <dgm:spPr>
        <a:solidFill>
          <a:srgbClr val="33CC33"/>
        </a:solidFill>
      </dgm:spPr>
      <dgm:t>
        <a:bodyPr/>
        <a:lstStyle/>
        <a:p>
          <a:r>
            <a:rPr lang="fi-FI" dirty="0" smtClean="0"/>
            <a:t>Terveellinen ympäristö</a:t>
          </a:r>
          <a:endParaRPr lang="fi-FI" dirty="0"/>
        </a:p>
      </dgm:t>
    </dgm:pt>
    <dgm:pt modelId="{F2A6AAF2-B07B-4D0E-BCF3-A3A932480C08}" type="parTrans" cxnId="{49BE396A-DE83-4A77-8AB5-B61BE477C95A}">
      <dgm:prSet/>
      <dgm:spPr/>
      <dgm:t>
        <a:bodyPr/>
        <a:lstStyle/>
        <a:p>
          <a:endParaRPr lang="fi-FI"/>
        </a:p>
      </dgm:t>
    </dgm:pt>
    <dgm:pt modelId="{9258EDCD-8442-4D35-916F-711872E54129}" type="sibTrans" cxnId="{49BE396A-DE83-4A77-8AB5-B61BE477C95A}">
      <dgm:prSet/>
      <dgm:spPr/>
      <dgm:t>
        <a:bodyPr/>
        <a:lstStyle/>
        <a:p>
          <a:endParaRPr lang="fi-FI"/>
        </a:p>
      </dgm:t>
    </dgm:pt>
    <dgm:pt modelId="{0DD14C0C-9468-4B6B-9596-62D51D5BD1BC}">
      <dgm:prSet phldrT="[Teksti]"/>
      <dgm:spPr/>
      <dgm:t>
        <a:bodyPr/>
        <a:lstStyle/>
        <a:p>
          <a:r>
            <a:rPr lang="fi-FI" dirty="0" smtClean="0"/>
            <a:t>Terveet eläimet</a:t>
          </a:r>
          <a:endParaRPr lang="fi-FI" dirty="0"/>
        </a:p>
      </dgm:t>
    </dgm:pt>
    <dgm:pt modelId="{2B511BB7-94F5-4063-94E4-18C06592B8A9}" type="parTrans" cxnId="{BDA75381-9D84-4762-B2FE-6BD22B675A41}">
      <dgm:prSet/>
      <dgm:spPr/>
      <dgm:t>
        <a:bodyPr/>
        <a:lstStyle/>
        <a:p>
          <a:endParaRPr lang="fi-FI"/>
        </a:p>
      </dgm:t>
    </dgm:pt>
    <dgm:pt modelId="{EF33B33C-1F87-47DE-8E21-E54ECA0098AA}" type="sibTrans" cxnId="{BDA75381-9D84-4762-B2FE-6BD22B675A41}">
      <dgm:prSet/>
      <dgm:spPr/>
      <dgm:t>
        <a:bodyPr/>
        <a:lstStyle/>
        <a:p>
          <a:endParaRPr lang="fi-FI"/>
        </a:p>
      </dgm:t>
    </dgm:pt>
    <dgm:pt modelId="{551088ED-0CF0-4C82-AA1A-F1521DB4C665}">
      <dgm:prSet phldrT="[Teksti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fi-FI" dirty="0" smtClean="0"/>
            <a:t>Terveet ihmiset</a:t>
          </a:r>
          <a:endParaRPr lang="fi-FI" dirty="0"/>
        </a:p>
      </dgm:t>
    </dgm:pt>
    <dgm:pt modelId="{F58887D9-EB75-41C8-A06C-69C40B21D2C2}" type="parTrans" cxnId="{36330793-EFB0-4D6F-9C21-BE965A3662C0}">
      <dgm:prSet/>
      <dgm:spPr/>
      <dgm:t>
        <a:bodyPr/>
        <a:lstStyle/>
        <a:p>
          <a:endParaRPr lang="fi-FI"/>
        </a:p>
      </dgm:t>
    </dgm:pt>
    <dgm:pt modelId="{88F8ECCA-EBE0-4B6D-B8DC-D8A4F7479F36}" type="sibTrans" cxnId="{36330793-EFB0-4D6F-9C21-BE965A3662C0}">
      <dgm:prSet/>
      <dgm:spPr/>
      <dgm:t>
        <a:bodyPr/>
        <a:lstStyle/>
        <a:p>
          <a:endParaRPr lang="fi-FI"/>
        </a:p>
      </dgm:t>
    </dgm:pt>
    <dgm:pt modelId="{B8DC023D-3684-48C5-928A-478BE2C71183}" type="pres">
      <dgm:prSet presAssocID="{0BA2FAB2-FBB2-41D9-8920-DE810B07ABB5}" presName="compositeShape" presStyleCnt="0">
        <dgm:presLayoutVars>
          <dgm:chMax val="7"/>
          <dgm:dir/>
          <dgm:resizeHandles val="exact"/>
        </dgm:presLayoutVars>
      </dgm:prSet>
      <dgm:spPr/>
    </dgm:pt>
    <dgm:pt modelId="{FE18E2C0-6C24-4CF9-BDD6-A434B61F53CC}" type="pres">
      <dgm:prSet presAssocID="{66E4B097-3267-4EBD-816D-7DECF26BD17C}" presName="circ1" presStyleLbl="vennNode1" presStyleIdx="0" presStyleCnt="3"/>
      <dgm:spPr/>
      <dgm:t>
        <a:bodyPr/>
        <a:lstStyle/>
        <a:p>
          <a:endParaRPr lang="fi-FI"/>
        </a:p>
      </dgm:t>
    </dgm:pt>
    <dgm:pt modelId="{CF7B6987-1555-4FF4-954E-4B29DEA0C1E7}" type="pres">
      <dgm:prSet presAssocID="{66E4B097-3267-4EBD-816D-7DECF26BD17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85F74DC-04B5-4253-B9AA-1B4B7BEAB2C2}" type="pres">
      <dgm:prSet presAssocID="{0DD14C0C-9468-4B6B-9596-62D51D5BD1BC}" presName="circ2" presStyleLbl="vennNode1" presStyleIdx="1" presStyleCnt="3"/>
      <dgm:spPr/>
      <dgm:t>
        <a:bodyPr/>
        <a:lstStyle/>
        <a:p>
          <a:endParaRPr lang="fi-FI"/>
        </a:p>
      </dgm:t>
    </dgm:pt>
    <dgm:pt modelId="{EDF3CEC0-2632-4316-9567-9AD841C5C97D}" type="pres">
      <dgm:prSet presAssocID="{0DD14C0C-9468-4B6B-9596-62D51D5BD1B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45EB5FE-34E1-45B2-B365-B522641A98A7}" type="pres">
      <dgm:prSet presAssocID="{551088ED-0CF0-4C82-AA1A-F1521DB4C665}" presName="circ3" presStyleLbl="vennNode1" presStyleIdx="2" presStyleCnt="3"/>
      <dgm:spPr/>
      <dgm:t>
        <a:bodyPr/>
        <a:lstStyle/>
        <a:p>
          <a:endParaRPr lang="fi-FI"/>
        </a:p>
      </dgm:t>
    </dgm:pt>
    <dgm:pt modelId="{355D7449-F638-4F5E-B0C7-1E611FC37325}" type="pres">
      <dgm:prSet presAssocID="{551088ED-0CF0-4C82-AA1A-F1521DB4C66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0B59A8E-5F58-47F6-B4E7-4914DF394778}" type="presOf" srcId="{551088ED-0CF0-4C82-AA1A-F1521DB4C665}" destId="{F45EB5FE-34E1-45B2-B365-B522641A98A7}" srcOrd="0" destOrd="0" presId="urn:microsoft.com/office/officeart/2005/8/layout/venn1"/>
    <dgm:cxn modelId="{87B81939-B9F6-4F66-BECC-92C1C9E93F96}" type="presOf" srcId="{0DD14C0C-9468-4B6B-9596-62D51D5BD1BC}" destId="{EDF3CEC0-2632-4316-9567-9AD841C5C97D}" srcOrd="1" destOrd="0" presId="urn:microsoft.com/office/officeart/2005/8/layout/venn1"/>
    <dgm:cxn modelId="{FFB63E46-7E31-4083-9ABC-CCD7D16127BF}" type="presOf" srcId="{0BA2FAB2-FBB2-41D9-8920-DE810B07ABB5}" destId="{B8DC023D-3684-48C5-928A-478BE2C71183}" srcOrd="0" destOrd="0" presId="urn:microsoft.com/office/officeart/2005/8/layout/venn1"/>
    <dgm:cxn modelId="{F655A624-84FF-4072-BD62-5F9E2B5AB05D}" type="presOf" srcId="{551088ED-0CF0-4C82-AA1A-F1521DB4C665}" destId="{355D7449-F638-4F5E-B0C7-1E611FC37325}" srcOrd="1" destOrd="0" presId="urn:microsoft.com/office/officeart/2005/8/layout/venn1"/>
    <dgm:cxn modelId="{BDA75381-9D84-4762-B2FE-6BD22B675A41}" srcId="{0BA2FAB2-FBB2-41D9-8920-DE810B07ABB5}" destId="{0DD14C0C-9468-4B6B-9596-62D51D5BD1BC}" srcOrd="1" destOrd="0" parTransId="{2B511BB7-94F5-4063-94E4-18C06592B8A9}" sibTransId="{EF33B33C-1F87-47DE-8E21-E54ECA0098AA}"/>
    <dgm:cxn modelId="{67E6EA10-D877-4A36-B007-20C6B141291C}" type="presOf" srcId="{0DD14C0C-9468-4B6B-9596-62D51D5BD1BC}" destId="{F85F74DC-04B5-4253-B9AA-1B4B7BEAB2C2}" srcOrd="0" destOrd="0" presId="urn:microsoft.com/office/officeart/2005/8/layout/venn1"/>
    <dgm:cxn modelId="{AD945AE7-9864-4F6C-AD52-A2D44B0FAA62}" type="presOf" srcId="{66E4B097-3267-4EBD-816D-7DECF26BD17C}" destId="{FE18E2C0-6C24-4CF9-BDD6-A434B61F53CC}" srcOrd="0" destOrd="0" presId="urn:microsoft.com/office/officeart/2005/8/layout/venn1"/>
    <dgm:cxn modelId="{36330793-EFB0-4D6F-9C21-BE965A3662C0}" srcId="{0BA2FAB2-FBB2-41D9-8920-DE810B07ABB5}" destId="{551088ED-0CF0-4C82-AA1A-F1521DB4C665}" srcOrd="2" destOrd="0" parTransId="{F58887D9-EB75-41C8-A06C-69C40B21D2C2}" sibTransId="{88F8ECCA-EBE0-4B6D-B8DC-D8A4F7479F36}"/>
    <dgm:cxn modelId="{8A68CA8D-5434-4AD6-9B93-A24B87159379}" type="presOf" srcId="{66E4B097-3267-4EBD-816D-7DECF26BD17C}" destId="{CF7B6987-1555-4FF4-954E-4B29DEA0C1E7}" srcOrd="1" destOrd="0" presId="urn:microsoft.com/office/officeart/2005/8/layout/venn1"/>
    <dgm:cxn modelId="{49BE396A-DE83-4A77-8AB5-B61BE477C95A}" srcId="{0BA2FAB2-FBB2-41D9-8920-DE810B07ABB5}" destId="{66E4B097-3267-4EBD-816D-7DECF26BD17C}" srcOrd="0" destOrd="0" parTransId="{F2A6AAF2-B07B-4D0E-BCF3-A3A932480C08}" sibTransId="{9258EDCD-8442-4D35-916F-711872E54129}"/>
    <dgm:cxn modelId="{98C3CE3D-0B5A-44B1-81C7-7B74D066F57B}" type="presParOf" srcId="{B8DC023D-3684-48C5-928A-478BE2C71183}" destId="{FE18E2C0-6C24-4CF9-BDD6-A434B61F53CC}" srcOrd="0" destOrd="0" presId="urn:microsoft.com/office/officeart/2005/8/layout/venn1"/>
    <dgm:cxn modelId="{9D1AAD67-2375-4B70-A85C-EB0AC02F4D96}" type="presParOf" srcId="{B8DC023D-3684-48C5-928A-478BE2C71183}" destId="{CF7B6987-1555-4FF4-954E-4B29DEA0C1E7}" srcOrd="1" destOrd="0" presId="urn:microsoft.com/office/officeart/2005/8/layout/venn1"/>
    <dgm:cxn modelId="{B15BE173-E8D5-4A3A-8EEF-858BC9F55D9E}" type="presParOf" srcId="{B8DC023D-3684-48C5-928A-478BE2C71183}" destId="{F85F74DC-04B5-4253-B9AA-1B4B7BEAB2C2}" srcOrd="2" destOrd="0" presId="urn:microsoft.com/office/officeart/2005/8/layout/venn1"/>
    <dgm:cxn modelId="{21174329-4E03-4AA9-A188-40DA9CEADA5B}" type="presParOf" srcId="{B8DC023D-3684-48C5-928A-478BE2C71183}" destId="{EDF3CEC0-2632-4316-9567-9AD841C5C97D}" srcOrd="3" destOrd="0" presId="urn:microsoft.com/office/officeart/2005/8/layout/venn1"/>
    <dgm:cxn modelId="{B2E2F181-E8B3-4C76-B895-01D86CF9BB15}" type="presParOf" srcId="{B8DC023D-3684-48C5-928A-478BE2C71183}" destId="{F45EB5FE-34E1-45B2-B365-B522641A98A7}" srcOrd="4" destOrd="0" presId="urn:microsoft.com/office/officeart/2005/8/layout/venn1"/>
    <dgm:cxn modelId="{F61887B5-7DFF-4972-9135-CE75B733AD25}" type="presParOf" srcId="{B8DC023D-3684-48C5-928A-478BE2C71183}" destId="{355D7449-F638-4F5E-B0C7-1E611FC3732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48BA8-966C-45B1-B7D9-01B70D38A7FD}">
      <dsp:nvSpPr>
        <dsp:cNvPr id="0" name=""/>
        <dsp:cNvSpPr/>
      </dsp:nvSpPr>
      <dsp:spPr>
        <a:xfrm>
          <a:off x="1630524" y="0"/>
          <a:ext cx="4968552" cy="4968552"/>
        </a:xfrm>
        <a:prstGeom prst="diamond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ACC01-13A8-4146-925A-88911CDE3160}">
      <dsp:nvSpPr>
        <dsp:cNvPr id="0" name=""/>
        <dsp:cNvSpPr/>
      </dsp:nvSpPr>
      <dsp:spPr>
        <a:xfrm>
          <a:off x="2102536" y="472012"/>
          <a:ext cx="1937735" cy="193773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Asiakkaat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Toimiva palveluverkko, palvelut lähellä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Palvelujen laatu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Palvelujen yhdenmukaisuus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Tunnustettu asiantuntijuus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Tasapuolinen asema omistajakuntiin nähden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Toiminnan raportointi, läpinäkyvä laskutus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Hyvä toiminnan tuottavuus</a:t>
          </a:r>
          <a:endParaRPr lang="fi-FI" sz="800" kern="1200" dirty="0"/>
        </a:p>
      </dsp:txBody>
      <dsp:txXfrm>
        <a:off x="2197128" y="566604"/>
        <a:ext cx="1748551" cy="1748551"/>
      </dsp:txXfrm>
    </dsp:sp>
    <dsp:sp modelId="{73079D9A-2931-4968-8104-E82C765E4AAC}">
      <dsp:nvSpPr>
        <dsp:cNvPr id="0" name=""/>
        <dsp:cNvSpPr/>
      </dsp:nvSpPr>
      <dsp:spPr>
        <a:xfrm>
          <a:off x="4189328" y="472012"/>
          <a:ext cx="1937735" cy="193773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Organisaatio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900" kern="1200" dirty="0" smtClean="0"/>
            <a:t>Valtakunnallisten tavoitteiden mukainen ratkaisu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900" kern="1200" dirty="0" smtClean="0"/>
            <a:t>Toimintavarmuus; suurempi yksikkö vähemmän haavoittuva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900" kern="1200" dirty="0" smtClean="0"/>
            <a:t>Kaksinkertaisen työn karsiminen (tietojärjestelmän ylläpito, laatujärjestelmä, häiriötilannesuunnitelma, valvonta-suunnitelma)</a:t>
          </a:r>
          <a:endParaRPr lang="fi-FI" sz="900" kern="1200" dirty="0"/>
        </a:p>
      </dsp:txBody>
      <dsp:txXfrm>
        <a:off x="4283920" y="566604"/>
        <a:ext cx="1748551" cy="1748551"/>
      </dsp:txXfrm>
    </dsp:sp>
    <dsp:sp modelId="{8589284E-C050-4567-848B-2A4971938E0C}">
      <dsp:nvSpPr>
        <dsp:cNvPr id="0" name=""/>
        <dsp:cNvSpPr/>
      </dsp:nvSpPr>
      <dsp:spPr>
        <a:xfrm>
          <a:off x="2102536" y="2558804"/>
          <a:ext cx="1937735" cy="193773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Henkilöstö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Erikoistumisen lisääntynyt, asiantuntijuus parantunut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Henkilöstön suunnattu kehittäminen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Töiden jakaminen ja sijaisuuksien hoitaminen, vertaistuki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Valvontaeläinlääkäreiden työpanoksen lisääminen ja käyttö koko alueella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Eläinlääkinnässä valvonnan jääviyskysymykset ratkaistu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Akuutin praktiikan ja suunnitelmallisen työn yhteensovittaminen järjestetty</a:t>
          </a:r>
        </a:p>
      </dsp:txBody>
      <dsp:txXfrm>
        <a:off x="2197128" y="2653396"/>
        <a:ext cx="1748551" cy="1748551"/>
      </dsp:txXfrm>
    </dsp:sp>
    <dsp:sp modelId="{F53BE311-B3A8-4D9F-A8E2-EAAE9EBB259D}">
      <dsp:nvSpPr>
        <dsp:cNvPr id="0" name=""/>
        <dsp:cNvSpPr/>
      </dsp:nvSpPr>
      <dsp:spPr>
        <a:xfrm>
          <a:off x="4189328" y="2558804"/>
          <a:ext cx="1937735" cy="193773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Toimiala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800" kern="1200" dirty="0" smtClean="0"/>
            <a:t>Toimialan merkityksen ymmärtäminen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800" kern="1200" dirty="0" smtClean="0"/>
            <a:t>Aktiivisuus yhteistyössä peruskuntiin ja yhteistyötahoihin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800" kern="1200" dirty="0" smtClean="0"/>
            <a:t>Ennaltaehkäisevä näkökulma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800" kern="1200" dirty="0" smtClean="0"/>
            <a:t>Aktiivinen tiedottaminen, neuvonta, koulutus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800" kern="1200" dirty="0" smtClean="0"/>
            <a:t>Varautuminen osana muuta sosiaali- ja terveydenhuoltoa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fi-FI" sz="800" kern="1200" dirty="0" smtClean="0"/>
            <a:t>Epidemiaselvitystyöryhmien organisointi</a:t>
          </a:r>
          <a:endParaRPr lang="fi-FI" sz="8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 dirty="0"/>
        </a:p>
      </dsp:txBody>
      <dsp:txXfrm>
        <a:off x="4283920" y="2653396"/>
        <a:ext cx="1748551" cy="1748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8E6C4D-065F-4E56-A547-902E27AA9A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59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Huomautusten paikkamerkki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altLang="fi-FI" smtClean="0">
              <a:latin typeface="Arial" charset="0"/>
            </a:endParaRPr>
          </a:p>
        </p:txBody>
      </p:sp>
      <p:sp>
        <p:nvSpPr>
          <p:cNvPr id="1638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B12504-4251-463F-A03D-41FE0905F65A}" type="slidenum">
              <a:rPr lang="fi-FI" altLang="fi-FI" smtClean="0"/>
              <a:pPr eaLnBrk="1" hangingPunct="1">
                <a:spcBef>
                  <a:spcPct val="0"/>
                </a:spcBef>
              </a:pPr>
              <a:t>2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08025" indent="-271463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89025" indent="-217488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24000" indent="-217488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60563" indent="-217488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17763" indent="-217488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74963" indent="-217488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2163" indent="-217488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9363" indent="-217488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7A66A5-8E0C-4463-9A5D-8560CC64388D}" type="slidenum">
              <a:rPr lang="fi-FI" altLang="fi-FI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fi-FI" altLang="fi-FI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2BFF71-6973-4EF5-A792-F3ADFD6F2132}" type="slidenum">
              <a:rPr lang="fi-FI" altLang="fi-FI" sz="13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fi-FI" altLang="fi-FI" sz="1300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Huomautusten paikkamerkki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altLang="fi-FI" smtClean="0">
              <a:latin typeface="Arial" charset="0"/>
            </a:endParaRPr>
          </a:p>
        </p:txBody>
      </p:sp>
      <p:sp>
        <p:nvSpPr>
          <p:cNvPr id="1946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08025" indent="-271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89025" indent="-2174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24000" indent="-2174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60563" indent="-2174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17763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74963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2163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9363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770CA1-3E68-4EC9-AAF7-91291DD25C87}" type="slidenum">
              <a:rPr lang="fi-FI" altLang="fi-FI" smtClean="0"/>
              <a:pPr eaLnBrk="1" hangingPunct="1">
                <a:spcBef>
                  <a:spcPct val="0"/>
                </a:spcBef>
              </a:pPr>
              <a:t>7</a:t>
            </a:fld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C4AE-D049-429D-868E-A89AEAB34E6B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289166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9882-0C9F-4900-BEA4-033509B2A87F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413565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DB93-EF9D-44BA-956E-738A0239D6CA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117057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33478-E5D2-4FD8-B162-FD0F67020DFE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138843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F40F-DCBC-4BE4-92E2-E016D1B5B5F2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11500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7A339-9236-409D-9D9D-E7813AA3DE2F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319155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B4E08-B7E9-424C-B09C-3B5831EAC0B4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232848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0056-3BF0-441C-97BB-17264E5735F8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404858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E2933-F256-4E14-A9F3-29F297821540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265139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57F5-01AC-4B5E-B28C-D58299063D94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152720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E0C47-5D1F-42B1-9C1D-C36F518F891C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</p:spTree>
    <p:extLst>
      <p:ext uri="{BB962C8B-B14F-4D97-AF65-F5344CB8AC3E}">
        <p14:creationId xmlns:p14="http://schemas.microsoft.com/office/powerpoint/2010/main" val="406696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165850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ACBAEE21-2C81-4DF9-B42F-B0FC0A305DDD}" type="datetime1">
              <a:rPr lang="fi-FI"/>
              <a:pPr>
                <a:defRPr/>
              </a:pPr>
              <a:t>9.3.2016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2895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Silja Mäkelä, ympäristöterveyskeskuksen johtaja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2982913" y="6092825"/>
            <a:ext cx="34798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fi-FI" sz="1300" b="1" smtClean="0">
                <a:solidFill>
                  <a:srgbClr val="4D4D4D"/>
                </a:solidFill>
                <a:latin typeface="Arial Narrow" pitchFamily="34" charset="0"/>
              </a:rPr>
              <a:t>PÄIJÄT-HÄMEEN SOSIAALI- JA TERVEYSYHTYMÄ</a:t>
            </a:r>
          </a:p>
          <a:p>
            <a:pPr algn="ctr" eaLnBrk="1" hangingPunct="1">
              <a:defRPr/>
            </a:pPr>
            <a:r>
              <a:rPr lang="fi-FI" sz="1000" smtClean="0">
                <a:solidFill>
                  <a:srgbClr val="333333"/>
                </a:solidFill>
              </a:rPr>
              <a:t>Ympäristöterveyskeskus</a:t>
            </a:r>
          </a:p>
        </p:txBody>
      </p:sp>
      <p:pic>
        <p:nvPicPr>
          <p:cNvPr id="1031" name="Picture 9" descr="PP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092825"/>
            <a:ext cx="4968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6713538"/>
            <a:ext cx="9144000" cy="144462"/>
          </a:xfrm>
          <a:prstGeom prst="rect">
            <a:avLst/>
          </a:prstGeom>
          <a:solidFill>
            <a:srgbClr val="5AB0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laotsikko 1"/>
          <p:cNvSpPr>
            <a:spLocks noGrp="1"/>
          </p:cNvSpPr>
          <p:nvPr>
            <p:ph type="subTitle" idx="1"/>
          </p:nvPr>
        </p:nvSpPr>
        <p:spPr>
          <a:xfrm>
            <a:off x="1331913" y="2852738"/>
            <a:ext cx="6400800" cy="2760662"/>
          </a:xfrm>
        </p:spPr>
        <p:txBody>
          <a:bodyPr/>
          <a:lstStyle/>
          <a:p>
            <a:pPr eaLnBrk="1" hangingPunct="1"/>
            <a:r>
              <a:rPr lang="fi-FI" altLang="fi-FI" i="1" smtClean="0">
                <a:latin typeface="Calibri Light" pitchFamily="34" charset="0"/>
              </a:rPr>
              <a:t>Tehtävänä väestön ja yksilön terveyden ylläpitäminen ja edistäminen, elinympäristössä esiintyvien, terveyshaittaa aiheuttavien tekijöiden, ennaltaehkäiseminen ja vähentäminen, peruseläinlääkäripalvelujen järjestäminen sekä eläinten hyvinvoinnin valvonta.</a:t>
            </a:r>
          </a:p>
          <a:p>
            <a:pPr eaLnBrk="1" hangingPunct="1"/>
            <a:endParaRPr lang="fi-FI" altLang="fi-FI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873250"/>
          </a:xfrm>
        </p:spPr>
        <p:txBody>
          <a:bodyPr/>
          <a:lstStyle/>
          <a:p>
            <a:pPr eaLnBrk="1" hangingPunct="1"/>
            <a:r>
              <a:rPr lang="fi-FI" altLang="fi-FI" smtClean="0"/>
              <a:t>Ympäristöterveydenhuolto </a:t>
            </a:r>
            <a:br>
              <a:rPr lang="fi-FI" altLang="fi-FI" smtClean="0"/>
            </a:br>
            <a:r>
              <a:rPr lang="fi-FI" altLang="fi-FI" smtClean="0"/>
              <a:t>osana sosiaali- ja terveydenhuoltoa</a:t>
            </a:r>
          </a:p>
        </p:txBody>
      </p:sp>
      <p:sp>
        <p:nvSpPr>
          <p:cNvPr id="2052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FEF0AC-65CC-4958-B65A-399FE95166D5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2053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Vielä parannettavaa – odotuksia maakunnille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Ympäristöterveydenhuollon merkityksen vahvistuminen</a:t>
            </a:r>
          </a:p>
          <a:p>
            <a:r>
              <a:rPr lang="fi-FI" dirty="0" smtClean="0"/>
              <a:t>Ympäristöterveydenhuollon kokonaisuuden säilyttäminen</a:t>
            </a:r>
          </a:p>
          <a:p>
            <a:r>
              <a:rPr lang="fi-FI" dirty="0" smtClean="0"/>
              <a:t>Asiantuntijuuden lisääminen</a:t>
            </a:r>
          </a:p>
          <a:p>
            <a:r>
              <a:rPr lang="fi-FI" dirty="0" smtClean="0"/>
              <a:t>Sujuvat palvelut asiakkaille</a:t>
            </a:r>
          </a:p>
          <a:p>
            <a:r>
              <a:rPr lang="fi-FI" dirty="0" smtClean="0"/>
              <a:t>Palveluprosessien kehittäminen, selkeä työnjako valvonnan ja ohjauksen välillä</a:t>
            </a:r>
          </a:p>
          <a:p>
            <a:r>
              <a:rPr lang="fi-FI" dirty="0" smtClean="0"/>
              <a:t>Ympärivuorokautisen eläinlääkäripalvelun kehittäminen, eläinsuojeluvalvonnan tehostaminen</a:t>
            </a:r>
          </a:p>
          <a:p>
            <a:r>
              <a:rPr lang="fi-FI" dirty="0" smtClean="0"/>
              <a:t>Toimivat, käyttöä palvelevat tietojärjestelmät</a:t>
            </a:r>
            <a:endParaRPr lang="fi-FI" dirty="0"/>
          </a:p>
          <a:p>
            <a:r>
              <a:rPr lang="fi-FI" dirty="0" smtClean="0"/>
              <a:t>Selkeä rahoitusjärjestelmä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33478-E5D2-4FD8-B162-FD0F67020DFE}" type="datetime1">
              <a:rPr lang="fi-FI" smtClean="0"/>
              <a:pPr>
                <a:defRPr/>
              </a:pPr>
              <a:t>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Silja Mäkelä, ympäristöterveyskeskuksen johtaja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4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in paikkamerkki 2"/>
          <p:cNvSpPr>
            <a:spLocks noGrp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r>
              <a:rPr lang="fi-FI" altLang="fi-FI" sz="3200" smtClean="0"/>
              <a:t>PHSOTEY:n esitys</a:t>
            </a:r>
          </a:p>
        </p:txBody>
      </p:sp>
      <p:sp>
        <p:nvSpPr>
          <p:cNvPr id="10243" name="Otsikko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fi-FI" altLang="fi-FI" dirty="0" smtClean="0">
                <a:cs typeface="Arial" charset="0"/>
              </a:rPr>
              <a:t>Ympäristöterveydenhuolto on yksi kokonaisuus ja osa sosiaali- ja terveydenhuoltoa</a:t>
            </a:r>
          </a:p>
        </p:txBody>
      </p:sp>
      <p:sp>
        <p:nvSpPr>
          <p:cNvPr id="10244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69C0D7-8C9E-4678-AF7C-8869CA713F00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10245" name="Alatunnisteen paikkamerk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Sote luonteva organisaatio</a:t>
            </a:r>
          </a:p>
        </p:txBody>
      </p:sp>
      <p:sp>
        <p:nvSpPr>
          <p:cNvPr id="1126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mtClean="0"/>
              <a:t>yhteinen arvopohja</a:t>
            </a:r>
          </a:p>
          <a:p>
            <a:r>
              <a:rPr lang="fi-FI" altLang="fi-FI" smtClean="0"/>
              <a:t>vahva kokemus ja näyttö onnistumisesta</a:t>
            </a:r>
          </a:p>
          <a:p>
            <a:r>
              <a:rPr lang="fi-FI" altLang="fi-FI" smtClean="0"/>
              <a:t>paljon jo tehty työtä tunnettavuuden lisäämiseksi</a:t>
            </a:r>
          </a:p>
          <a:p>
            <a:r>
              <a:rPr lang="fi-FI" altLang="fi-FI" smtClean="0"/>
              <a:t>asiantuntijuuden vahvistaminen moniammatillisessa yhteistyössä</a:t>
            </a:r>
          </a:p>
          <a:p>
            <a:r>
              <a:rPr lang="fi-FI" altLang="fi-FI" smtClean="0"/>
              <a:t>tasapuolinen asema suhteessa peruskuntiin </a:t>
            </a:r>
          </a:p>
          <a:p>
            <a:r>
              <a:rPr lang="fi-FI" altLang="fi-FI" smtClean="0"/>
              <a:t>ennaltaehkäisevän luonteen korostaminen, luontevaa samassa organisaatiossa kuin sairauksien hoitokin</a:t>
            </a:r>
          </a:p>
          <a:p>
            <a:r>
              <a:rPr lang="fi-FI" altLang="fi-FI" smtClean="0"/>
              <a:t>tehokas epidemioiden ja muiden häiriötilanteiden hoitaminen ja ennaltaehkäisy</a:t>
            </a:r>
          </a:p>
          <a:p>
            <a:r>
              <a:rPr lang="fi-FI" altLang="fi-FI" smtClean="0"/>
              <a:t>ympäristöterveydenhuolto on toimiva kokonaisuus</a:t>
            </a:r>
          </a:p>
        </p:txBody>
      </p:sp>
      <p:sp>
        <p:nvSpPr>
          <p:cNvPr id="11268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D904AB-5C53-4B13-88D1-F6B8DB3A21A5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11269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altLang="fi-FI" smtClean="0"/>
          </a:p>
        </p:txBody>
      </p:sp>
      <p:sp>
        <p:nvSpPr>
          <p:cNvPr id="1331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800" dirty="0" smtClean="0"/>
              <a:t>Ympäristöterveydenhuollon horisontaalinen integraatio muihin terveyspalveluihin tuottaisi merkittäviä terveyshyötyjä, vähentäisi epidemioita, joiden hallinta on erittäin kallista ja vähentäisi muitakin kalliita riskitilanteita. (Maria Virkki, epidemiologi, infektiolääkäri, hallintoylilääkäri)</a:t>
            </a:r>
          </a:p>
          <a:p>
            <a:r>
              <a:rPr lang="fi-FI" altLang="fi-FI" sz="2800" dirty="0" smtClean="0"/>
              <a:t>Monitoimialaiset itsehallintoalueet (maakuntien liittojen hallitusten puheenjohtajat).</a:t>
            </a:r>
          </a:p>
          <a:p>
            <a:endParaRPr lang="fi-FI" altLang="fi-FI" dirty="0" smtClean="0"/>
          </a:p>
          <a:p>
            <a:endParaRPr lang="fi-FI" altLang="fi-FI" dirty="0" smtClean="0"/>
          </a:p>
        </p:txBody>
      </p:sp>
      <p:sp>
        <p:nvSpPr>
          <p:cNvPr id="13316" name="Päivämäärän paikkamerkki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84CC7B-7ECC-47D2-8459-BE08C18A2CAD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13317" name="Alatunnisteen paikkamerk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Yhteinen terveys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6458"/>
            <a:ext cx="1367954" cy="205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659" y="3501008"/>
            <a:ext cx="1556192" cy="212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1557338"/>
            <a:ext cx="2516187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3D58B1E-D597-4CF8-B8E9-0FF148FACF4B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14344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fi-FI" altLang="fi-FI" sz="3200" smtClean="0"/>
              <a:t>Ympäristöterveydenhuolto mukana sotessa</a:t>
            </a:r>
          </a:p>
        </p:txBody>
      </p:sp>
      <p:sp>
        <p:nvSpPr>
          <p:cNvPr id="13" name="Sisällön paikkamerkki 1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i-FI" dirty="0" smtClean="0"/>
              <a:t>Ympäristöterveydenhuolto on: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i-FI" dirty="0"/>
              <a:t>m</a:t>
            </a:r>
            <a:r>
              <a:rPr lang="fi-FI" dirty="0" smtClean="0"/>
              <a:t>erkittävä osa ennalta ehkäisevää kansanterveystyötä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i-FI" dirty="0"/>
              <a:t>o</a:t>
            </a:r>
            <a:r>
              <a:rPr lang="fi-FI" dirty="0" smtClean="0"/>
              <a:t>lennainen osa monien haittavaikutusten ennaltaehkäisyä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i-FI" dirty="0"/>
              <a:t>m</a:t>
            </a:r>
            <a:r>
              <a:rPr lang="fi-FI" dirty="0" smtClean="0"/>
              <a:t>onitahoinen, laajaa osaamista (mm. epidemiologia, mikrobiologia, lääketiede) vaativa asiakokonaisuus.</a:t>
            </a:r>
          </a:p>
          <a:p>
            <a:pPr marL="0" indent="0">
              <a:buFontTx/>
              <a:buNone/>
              <a:defRPr/>
            </a:pPr>
            <a:r>
              <a:rPr lang="fi-FI" dirty="0" smtClean="0"/>
              <a:t> </a:t>
            </a:r>
          </a:p>
          <a:p>
            <a:pPr marL="0" indent="0">
              <a:buFontTx/>
              <a:buNone/>
              <a:defRPr/>
            </a:pPr>
            <a:r>
              <a:rPr lang="fi-FI" dirty="0" smtClean="0"/>
              <a:t>Ympäristöterveydenhuollon järjestäminen osana sosiaali- ja terveydenhuollon organisaatiota tulee jatkossakin olla mahdollista.</a:t>
            </a:r>
          </a:p>
          <a:p>
            <a:pPr marL="0" indent="0">
              <a:buFontTx/>
              <a:buNone/>
              <a:defRPr/>
            </a:pPr>
            <a:r>
              <a:rPr lang="fi-FI" dirty="0" smtClean="0"/>
              <a:t>Ympäristöterveydenhuollon toimialan kokonaisuus tulee säilyttää.</a:t>
            </a:r>
          </a:p>
        </p:txBody>
      </p:sp>
      <p:sp>
        <p:nvSpPr>
          <p:cNvPr id="3076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87B7BD9-5C23-4506-A7F8-CDF87464E281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3077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Kunnan vastuulla olevat ympäristöterveyden-huollon tehtävät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1800" smtClean="0"/>
              <a:t>toiminnanharjoittajien ja kuntalaisten neuvonta ja ohjaus </a:t>
            </a:r>
          </a:p>
          <a:p>
            <a:r>
              <a:rPr lang="fi-FI" altLang="fi-FI" sz="1800" smtClean="0"/>
              <a:t>suunnitelmallinen sekä ennakoimaton valvonta</a:t>
            </a:r>
          </a:p>
          <a:p>
            <a:r>
              <a:rPr lang="fi-FI" altLang="fi-FI" sz="1800" smtClean="0"/>
              <a:t>lausunnot elinympäristön terveellisyyteen ja turvallisuuteen vaikuttavista suunnitelmista ja hankkeista</a:t>
            </a:r>
          </a:p>
          <a:p>
            <a:r>
              <a:rPr lang="fi-FI" altLang="fi-FI" sz="1800" smtClean="0"/>
              <a:t>ilmoitusten ja hakemusten käsittely</a:t>
            </a:r>
          </a:p>
          <a:p>
            <a:r>
              <a:rPr lang="fi-FI" altLang="fi-FI" sz="1800" smtClean="0"/>
              <a:t>säännölliset tarkastukset, näytteenotto ja tutkimukset</a:t>
            </a:r>
          </a:p>
          <a:p>
            <a:r>
              <a:rPr lang="fi-FI" altLang="fi-FI" sz="1800" smtClean="0"/>
              <a:t>tarvittaessa hallinnollisten pakkokeinojen asettaminen</a:t>
            </a:r>
          </a:p>
          <a:p>
            <a:r>
              <a:rPr lang="fi-FI" altLang="fi-FI" sz="1800" smtClean="0"/>
              <a:t>toiminnan suunnittelu ja raportointi keskusviranomaisille</a:t>
            </a:r>
          </a:p>
          <a:p>
            <a:r>
              <a:rPr lang="fi-FI" altLang="fi-FI" sz="1800" smtClean="0"/>
              <a:t>peruseläinlääkäripalvelut</a:t>
            </a:r>
          </a:p>
          <a:p>
            <a:r>
              <a:rPr lang="fi-FI" altLang="fi-FI" sz="1800" smtClean="0"/>
              <a:t>eläinten hyvinvoinnin valvonta</a:t>
            </a:r>
          </a:p>
          <a:p>
            <a:r>
              <a:rPr lang="fi-FI" altLang="fi-FI" sz="1800" smtClean="0"/>
              <a:t>varautuminen, mm. eläintaudit, elintarvike- ja vesivälitteisten epidemioiden selvittäminen</a:t>
            </a:r>
          </a:p>
          <a:p>
            <a:endParaRPr lang="fi-FI" altLang="fi-FI" smtClean="0"/>
          </a:p>
          <a:p>
            <a:endParaRPr lang="fi-FI" altLang="fi-FI" smtClean="0"/>
          </a:p>
          <a:p>
            <a:endParaRPr lang="fi-FI" altLang="fi-FI" smtClean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/>
              <a:t>t</a:t>
            </a:r>
            <a:r>
              <a:rPr lang="fi-FI" altLang="fi-FI" sz="1800" dirty="0" smtClean="0"/>
              <a:t>erveydensuojelulaki</a:t>
            </a:r>
            <a:endParaRPr lang="fi-FI" altLang="fi-FI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/>
              <a:t>e</a:t>
            </a:r>
            <a:r>
              <a:rPr lang="fi-FI" altLang="fi-FI" sz="1800" dirty="0" smtClean="0"/>
              <a:t>lintarvikelaki</a:t>
            </a:r>
            <a:endParaRPr lang="fi-FI" altLang="fi-FI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 smtClean="0"/>
              <a:t>(laki </a:t>
            </a:r>
            <a:r>
              <a:rPr lang="fi-FI" altLang="fi-FI" sz="1800" dirty="0"/>
              <a:t>kulutustavaroiden ja kuluttajapalvelusten </a:t>
            </a:r>
            <a:r>
              <a:rPr lang="fi-FI" altLang="fi-FI" sz="1800" dirty="0" smtClean="0"/>
              <a:t>turvallisuudesta</a:t>
            </a:r>
            <a:r>
              <a:rPr lang="fi-FI" altLang="fi-FI" sz="1600" dirty="0" smtClean="0"/>
              <a:t>)</a:t>
            </a:r>
            <a:endParaRPr lang="fi-FI" altLang="fi-FI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/>
              <a:t>t</a:t>
            </a:r>
            <a:r>
              <a:rPr lang="fi-FI" altLang="fi-FI" sz="1800" dirty="0" smtClean="0"/>
              <a:t>upakkalaki</a:t>
            </a:r>
            <a:endParaRPr lang="fi-FI" altLang="fi-FI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/>
              <a:t>l</a:t>
            </a:r>
            <a:r>
              <a:rPr lang="fi-FI" altLang="fi-FI" sz="1800" dirty="0" smtClean="0"/>
              <a:t>ääkelaki</a:t>
            </a:r>
            <a:endParaRPr lang="fi-FI" altLang="fi-FI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/>
              <a:t>e</a:t>
            </a:r>
            <a:r>
              <a:rPr lang="fi-FI" altLang="fi-FI" sz="1800" dirty="0" smtClean="0"/>
              <a:t>läinlääkintähuoltolaki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/>
              <a:t>e</a:t>
            </a:r>
            <a:r>
              <a:rPr lang="fi-FI" altLang="fi-FI" sz="1800" dirty="0" smtClean="0"/>
              <a:t>läintautilaki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/>
              <a:t>e</a:t>
            </a:r>
            <a:r>
              <a:rPr lang="fi-FI" altLang="fi-FI" sz="1800" dirty="0" smtClean="0"/>
              <a:t>läinsuojelulaki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sz="1800" dirty="0"/>
              <a:t>l</a:t>
            </a:r>
            <a:r>
              <a:rPr lang="fi-FI" altLang="fi-FI" sz="1800" dirty="0" smtClean="0"/>
              <a:t>aki ympäristöterveyden-huollon yhteistoiminta-alueesta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i-FI" altLang="fi-FI" sz="1800" dirty="0"/>
          </a:p>
          <a:p>
            <a:pPr>
              <a:defRPr/>
            </a:pPr>
            <a:endParaRPr lang="fi-FI" dirty="0"/>
          </a:p>
        </p:txBody>
      </p:sp>
      <p:sp>
        <p:nvSpPr>
          <p:cNvPr id="4101" name="Päivämäärän paikkamerkki 2"/>
          <p:cNvSpPr>
            <a:spLocks noGrp="1"/>
          </p:cNvSpPr>
          <p:nvPr>
            <p:ph type="dt" sz="quarter" idx="10"/>
          </p:nvPr>
        </p:nvSpPr>
        <p:spPr>
          <a:xfrm>
            <a:off x="0" y="6165850"/>
            <a:ext cx="2133600" cy="2159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5DBF878-0EF6-4670-9432-13EDD28BF2BD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4102" name="Alatunnisteen paikkamerk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 smtClean="0"/>
              <a:t>Organisaatio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i-FI" altLang="fi-FI" smtClean="0"/>
          </a:p>
        </p:txBody>
      </p:sp>
      <p:grpSp>
        <p:nvGrpSpPr>
          <p:cNvPr id="5124" name="Organization Chart 7"/>
          <p:cNvGrpSpPr>
            <a:grpSpLocks/>
          </p:cNvGrpSpPr>
          <p:nvPr/>
        </p:nvGrpSpPr>
        <p:grpSpPr bwMode="auto">
          <a:xfrm>
            <a:off x="539750" y="1052513"/>
            <a:ext cx="8280400" cy="3673475"/>
            <a:chOff x="473" y="999"/>
            <a:chExt cx="7716" cy="693"/>
          </a:xfrm>
        </p:grpSpPr>
        <p:cxnSp>
          <p:nvCxnSpPr>
            <p:cNvPr id="5145" name="_s1028"/>
            <p:cNvCxnSpPr>
              <a:cxnSpLocks noChangeShapeType="1"/>
              <a:stCxn id="5154" idx="0"/>
              <a:endCxn id="5147" idx="2"/>
            </p:cNvCxnSpPr>
            <p:nvPr/>
          </p:nvCxnSpPr>
          <p:spPr bwMode="auto">
            <a:xfrm rot="16200000" flipV="1">
              <a:off x="5922" y="-405"/>
              <a:ext cx="144" cy="3528"/>
            </a:xfrm>
            <a:prstGeom prst="bentConnector3">
              <a:avLst>
                <a:gd name="adj1" fmla="val 1463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6" name="_s1035"/>
            <p:cNvCxnSpPr>
              <a:cxnSpLocks noChangeShapeType="1"/>
              <a:stCxn id="5148" idx="0"/>
              <a:endCxn id="5147" idx="2"/>
            </p:cNvCxnSpPr>
            <p:nvPr/>
          </p:nvCxnSpPr>
          <p:spPr bwMode="auto">
            <a:xfrm rot="5400000" flipH="1" flipV="1">
              <a:off x="2442" y="-351"/>
              <a:ext cx="150" cy="3425"/>
            </a:xfrm>
            <a:prstGeom prst="bentConnector3">
              <a:avLst>
                <a:gd name="adj1" fmla="val 1823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7" name="_s1036"/>
            <p:cNvSpPr>
              <a:spLocks noChangeArrowheads="1"/>
            </p:cNvSpPr>
            <p:nvPr/>
          </p:nvSpPr>
          <p:spPr bwMode="auto">
            <a:xfrm>
              <a:off x="3798" y="999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VALTUUSTO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fi-FI" altLang="fi-FI" sz="800" b="1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HALLITUS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fi-FI" altLang="fi-FI" sz="800" b="1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HALLITUKSEN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 JAOSTO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fi-FI" altLang="fi-FI" sz="800" b="1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KUNTAYHTYMÄN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 JOHTAJA</a:t>
              </a:r>
            </a:p>
          </p:txBody>
        </p:sp>
        <p:sp>
          <p:nvSpPr>
            <p:cNvPr id="5148" name="_s1037"/>
            <p:cNvSpPr>
              <a:spLocks noChangeArrowheads="1"/>
            </p:cNvSpPr>
            <p:nvPr/>
          </p:nvSpPr>
          <p:spPr bwMode="auto">
            <a:xfrm>
              <a:off x="473" y="1437"/>
              <a:ext cx="663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PERUS-</a:t>
              </a:r>
              <a:br>
                <a:rPr lang="fi-FI" altLang="fi-FI" sz="800" b="1">
                  <a:solidFill>
                    <a:srgbClr val="000000"/>
                  </a:solidFill>
                </a:rPr>
              </a:br>
              <a:r>
                <a:rPr lang="fi-FI" altLang="fi-FI" sz="800" b="1">
                  <a:solidFill>
                    <a:srgbClr val="000000"/>
                  </a:solidFill>
                </a:rPr>
                <a:t>PALVELU-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KESKUS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AAVA-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LIIKELAITOS</a:t>
              </a:r>
            </a:p>
          </p:txBody>
        </p:sp>
        <p:sp>
          <p:nvSpPr>
            <p:cNvPr id="5149" name="_s1038"/>
            <p:cNvSpPr>
              <a:spLocks noChangeArrowheads="1"/>
            </p:cNvSpPr>
            <p:nvPr/>
          </p:nvSpPr>
          <p:spPr bwMode="auto">
            <a:xfrm>
              <a:off x="1344" y="1437"/>
              <a:ext cx="738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ENSIHOITO- JA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PÄIVYSTYS-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KESKUS</a:t>
              </a:r>
            </a:p>
          </p:txBody>
        </p:sp>
        <p:sp>
          <p:nvSpPr>
            <p:cNvPr id="5150" name="_s1039"/>
            <p:cNvSpPr>
              <a:spLocks noChangeArrowheads="1"/>
            </p:cNvSpPr>
            <p:nvPr/>
          </p:nvSpPr>
          <p:spPr bwMode="auto">
            <a:xfrm>
              <a:off x="2217" y="1437"/>
              <a:ext cx="86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ERIKOISSAIRAAN-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HOITO</a:t>
              </a:r>
            </a:p>
          </p:txBody>
        </p:sp>
        <p:sp>
          <p:nvSpPr>
            <p:cNvPr id="5151" name="_s1041"/>
            <p:cNvSpPr>
              <a:spLocks noChangeArrowheads="1"/>
            </p:cNvSpPr>
            <p:nvPr/>
          </p:nvSpPr>
          <p:spPr bwMode="auto">
            <a:xfrm>
              <a:off x="3224" y="1439"/>
              <a:ext cx="872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LABORATORIO-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PALVELUT</a:t>
              </a:r>
            </a:p>
          </p:txBody>
        </p:sp>
        <p:sp>
          <p:nvSpPr>
            <p:cNvPr id="5152" name="_s1042"/>
            <p:cNvSpPr>
              <a:spLocks noChangeArrowheads="1"/>
            </p:cNvSpPr>
            <p:nvPr/>
          </p:nvSpPr>
          <p:spPr bwMode="auto">
            <a:xfrm>
              <a:off x="4231" y="1432"/>
              <a:ext cx="2080" cy="2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1000" b="1">
                  <a:solidFill>
                    <a:srgbClr val="000000"/>
                  </a:solidFill>
                </a:rPr>
                <a:t>YMPÄRISTÖTERVEYS-</a:t>
              </a:r>
              <a:br>
                <a:rPr lang="fi-FI" altLang="fi-FI" sz="1000" b="1">
                  <a:solidFill>
                    <a:srgbClr val="000000"/>
                  </a:solidFill>
                </a:rPr>
              </a:br>
              <a:r>
                <a:rPr lang="fi-FI" altLang="fi-FI" sz="1000" b="1">
                  <a:solidFill>
                    <a:srgbClr val="000000"/>
                  </a:solidFill>
                </a:rPr>
                <a:t>KESKUS</a:t>
              </a:r>
            </a:p>
          </p:txBody>
        </p:sp>
        <p:sp>
          <p:nvSpPr>
            <p:cNvPr id="5153" name="_s1043"/>
            <p:cNvSpPr>
              <a:spLocks noChangeArrowheads="1"/>
            </p:cNvSpPr>
            <p:nvPr/>
          </p:nvSpPr>
          <p:spPr bwMode="auto">
            <a:xfrm>
              <a:off x="6436" y="1434"/>
              <a:ext cx="787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TUKIPALVELU-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KESKUS</a:t>
              </a:r>
            </a:p>
          </p:txBody>
        </p:sp>
        <p:sp>
          <p:nvSpPr>
            <p:cNvPr id="5154" name="_s1044"/>
            <p:cNvSpPr>
              <a:spLocks noChangeArrowheads="1"/>
            </p:cNvSpPr>
            <p:nvPr/>
          </p:nvSpPr>
          <p:spPr bwMode="auto">
            <a:xfrm>
              <a:off x="7326" y="1431"/>
              <a:ext cx="863" cy="1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SOSIAALIALAN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OSAAMISKESKUS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i-FI" altLang="fi-FI" sz="800" b="1">
                  <a:solidFill>
                    <a:srgbClr val="000000"/>
                  </a:solidFill>
                </a:rPr>
                <a:t>VERSO</a:t>
              </a:r>
            </a:p>
          </p:txBody>
        </p:sp>
      </p:grpSp>
      <p:sp>
        <p:nvSpPr>
          <p:cNvPr id="5125" name="Text Box 24"/>
          <p:cNvSpPr txBox="1">
            <a:spLocks noChangeArrowheads="1"/>
          </p:cNvSpPr>
          <p:nvPr/>
        </p:nvSpPr>
        <p:spPr bwMode="auto">
          <a:xfrm>
            <a:off x="539750" y="1989138"/>
            <a:ext cx="18716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fi-FI" sz="1200">
              <a:solidFill>
                <a:srgbClr val="000000"/>
              </a:solidFill>
            </a:endParaRPr>
          </a:p>
        </p:txBody>
      </p:sp>
      <p:sp>
        <p:nvSpPr>
          <p:cNvPr id="5126" name="Rectangle 26"/>
          <p:cNvSpPr>
            <a:spLocks noChangeArrowheads="1"/>
          </p:cNvSpPr>
          <p:nvPr/>
        </p:nvSpPr>
        <p:spPr bwMode="auto">
          <a:xfrm>
            <a:off x="2124075" y="2565400"/>
            <a:ext cx="14398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 b="1">
                <a:solidFill>
                  <a:srgbClr val="000000"/>
                </a:solidFill>
              </a:rPr>
              <a:t>YHTYMÄHALLINTO</a:t>
            </a:r>
          </a:p>
        </p:txBody>
      </p:sp>
      <p:sp>
        <p:nvSpPr>
          <p:cNvPr id="5127" name="Line 29"/>
          <p:cNvSpPr>
            <a:spLocks noChangeShapeType="1"/>
          </p:cNvSpPr>
          <p:nvPr/>
        </p:nvSpPr>
        <p:spPr bwMode="auto">
          <a:xfrm>
            <a:off x="3563938" y="27813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128" name="Rectangle 30"/>
          <p:cNvSpPr>
            <a:spLocks noChangeArrowheads="1"/>
          </p:cNvSpPr>
          <p:nvPr/>
        </p:nvSpPr>
        <p:spPr bwMode="auto">
          <a:xfrm>
            <a:off x="5651500" y="1196975"/>
            <a:ext cx="18002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 b="1">
                <a:solidFill>
                  <a:srgbClr val="000000"/>
                </a:solidFill>
              </a:rPr>
              <a:t>TARKASTUSLAUTAKUNTA</a:t>
            </a:r>
          </a:p>
        </p:txBody>
      </p:sp>
      <p:sp>
        <p:nvSpPr>
          <p:cNvPr id="5129" name="Rectangle 31"/>
          <p:cNvSpPr>
            <a:spLocks noChangeArrowheads="1"/>
          </p:cNvSpPr>
          <p:nvPr/>
        </p:nvSpPr>
        <p:spPr bwMode="auto">
          <a:xfrm>
            <a:off x="5651500" y="1700213"/>
            <a:ext cx="18002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 b="1">
                <a:solidFill>
                  <a:srgbClr val="000000"/>
                </a:solidFill>
              </a:rPr>
              <a:t>KIELELLISEN VÄHEMMISTÖN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 b="1">
                <a:solidFill>
                  <a:srgbClr val="000000"/>
                </a:solidFill>
              </a:rPr>
              <a:t>LAUTAKUNTA</a:t>
            </a:r>
          </a:p>
        </p:txBody>
      </p:sp>
      <p:sp>
        <p:nvSpPr>
          <p:cNvPr id="5130" name="Line 35"/>
          <p:cNvSpPr>
            <a:spLocks noChangeShapeType="1"/>
          </p:cNvSpPr>
          <p:nvPr/>
        </p:nvSpPr>
        <p:spPr bwMode="auto">
          <a:xfrm>
            <a:off x="5003800" y="13414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131" name="Line 36"/>
          <p:cNvSpPr>
            <a:spLocks noChangeShapeType="1"/>
          </p:cNvSpPr>
          <p:nvPr/>
        </p:nvSpPr>
        <p:spPr bwMode="auto">
          <a:xfrm>
            <a:off x="5364163" y="19891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132" name="Line 37"/>
          <p:cNvSpPr>
            <a:spLocks noChangeShapeType="1"/>
          </p:cNvSpPr>
          <p:nvPr/>
        </p:nvSpPr>
        <p:spPr bwMode="auto">
          <a:xfrm>
            <a:off x="5364163" y="13414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cxnSp>
        <p:nvCxnSpPr>
          <p:cNvPr id="5133" name="Suora yhdysviiva 2"/>
          <p:cNvCxnSpPr>
            <a:cxnSpLocks noChangeShapeType="1"/>
            <a:endCxn id="5149" idx="0"/>
          </p:cNvCxnSpPr>
          <p:nvPr/>
        </p:nvCxnSpPr>
        <p:spPr bwMode="auto">
          <a:xfrm>
            <a:off x="1870075" y="3222625"/>
            <a:ext cx="0" cy="1508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4" name="Suora yhdysviiva 24"/>
          <p:cNvCxnSpPr>
            <a:cxnSpLocks noChangeShapeType="1"/>
            <a:endCxn id="5150" idx="0"/>
          </p:cNvCxnSpPr>
          <p:nvPr/>
        </p:nvCxnSpPr>
        <p:spPr bwMode="auto">
          <a:xfrm>
            <a:off x="2874963" y="3235325"/>
            <a:ext cx="0" cy="138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5" name="Suora yhdysviiva 25"/>
          <p:cNvCxnSpPr>
            <a:cxnSpLocks noChangeShapeType="1"/>
            <a:endCxn id="5151" idx="0"/>
          </p:cNvCxnSpPr>
          <p:nvPr/>
        </p:nvCxnSpPr>
        <p:spPr bwMode="auto">
          <a:xfrm>
            <a:off x="3959225" y="3235325"/>
            <a:ext cx="0" cy="1492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6" name="Suora yhdysviiva 27"/>
          <p:cNvCxnSpPr>
            <a:cxnSpLocks noChangeShapeType="1"/>
            <a:endCxn id="5152" idx="0"/>
          </p:cNvCxnSpPr>
          <p:nvPr/>
        </p:nvCxnSpPr>
        <p:spPr bwMode="auto">
          <a:xfrm>
            <a:off x="5688013" y="3235325"/>
            <a:ext cx="0" cy="112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7" name="Suora yhdysviiva 28"/>
          <p:cNvCxnSpPr>
            <a:cxnSpLocks noChangeShapeType="1"/>
            <a:endCxn id="5153" idx="0"/>
          </p:cNvCxnSpPr>
          <p:nvPr/>
        </p:nvCxnSpPr>
        <p:spPr bwMode="auto">
          <a:xfrm>
            <a:off x="7361238" y="3235325"/>
            <a:ext cx="0" cy="1222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8" name="Tekstiruutu 6174"/>
          <p:cNvSpPr txBox="1">
            <a:spLocks noChangeArrowheads="1"/>
          </p:cNvSpPr>
          <p:nvPr/>
        </p:nvSpPr>
        <p:spPr bwMode="auto">
          <a:xfrm>
            <a:off x="5035550" y="4889500"/>
            <a:ext cx="1768475" cy="246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b="1"/>
              <a:t>TERVEYDENSUOJELU</a:t>
            </a:r>
          </a:p>
        </p:txBody>
      </p:sp>
      <p:sp>
        <p:nvSpPr>
          <p:cNvPr id="5139" name="Tekstiruutu 6175"/>
          <p:cNvSpPr txBox="1">
            <a:spLocks noChangeArrowheads="1"/>
          </p:cNvSpPr>
          <p:nvPr/>
        </p:nvSpPr>
        <p:spPr bwMode="auto">
          <a:xfrm>
            <a:off x="5035550" y="5316538"/>
            <a:ext cx="1768475" cy="246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b="1"/>
              <a:t>ELÄINLÄÄKINTÄHUOLTO</a:t>
            </a:r>
          </a:p>
        </p:txBody>
      </p:sp>
      <p:cxnSp>
        <p:nvCxnSpPr>
          <p:cNvPr id="5140" name="Suora yhdysviiva 6179"/>
          <p:cNvCxnSpPr>
            <a:cxnSpLocks noChangeShapeType="1"/>
          </p:cNvCxnSpPr>
          <p:nvPr/>
        </p:nvCxnSpPr>
        <p:spPr bwMode="auto">
          <a:xfrm>
            <a:off x="4787900" y="4725988"/>
            <a:ext cx="0" cy="712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1" name="Suora yhdysviiva 6182"/>
          <p:cNvCxnSpPr>
            <a:cxnSpLocks noChangeShapeType="1"/>
            <a:endCxn id="5139" idx="1"/>
          </p:cNvCxnSpPr>
          <p:nvPr/>
        </p:nvCxnSpPr>
        <p:spPr bwMode="auto">
          <a:xfrm>
            <a:off x="4787900" y="5438775"/>
            <a:ext cx="247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2" name="Suora yhdysviiva 6188"/>
          <p:cNvCxnSpPr>
            <a:cxnSpLocks noChangeShapeType="1"/>
            <a:endCxn id="5138" idx="1"/>
          </p:cNvCxnSpPr>
          <p:nvPr/>
        </p:nvCxnSpPr>
        <p:spPr bwMode="auto">
          <a:xfrm>
            <a:off x="4787900" y="5013325"/>
            <a:ext cx="247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3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F7CB2D-339D-4F60-86B4-7FA3920E6353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5144" name="Alatunnisteen paikkamerk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Toimintajärjestelmä</a:t>
            </a:r>
          </a:p>
        </p:txBody>
      </p:sp>
      <p:pic>
        <p:nvPicPr>
          <p:cNvPr id="2" name="Sisällön paikkamerkki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367859"/>
            <a:ext cx="5111750" cy="5663494"/>
          </a:xfrm>
        </p:spPr>
      </p:pic>
      <p:sp>
        <p:nvSpPr>
          <p:cNvPr id="8" name="Tekstin paikkamerkki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fi-FI" b="1" dirty="0" smtClean="0"/>
              <a:t>Terveydensuojelu:</a:t>
            </a:r>
          </a:p>
          <a:p>
            <a:pPr>
              <a:defRPr/>
            </a:pPr>
            <a:r>
              <a:rPr lang="fi-FI" dirty="0"/>
              <a:t>t</a:t>
            </a:r>
            <a:r>
              <a:rPr lang="fi-FI" dirty="0" smtClean="0"/>
              <a:t>erveydensuojelupäällikkö</a:t>
            </a:r>
          </a:p>
          <a:p>
            <a:pPr>
              <a:defRPr/>
            </a:pPr>
            <a:r>
              <a:rPr lang="fi-FI" dirty="0" smtClean="0"/>
              <a:t>13 terveystarkastajaa</a:t>
            </a:r>
          </a:p>
          <a:p>
            <a:pPr>
              <a:defRPr/>
            </a:pPr>
            <a:r>
              <a:rPr lang="fi-FI" dirty="0" smtClean="0"/>
              <a:t>2 tulosryhmän sihteeriä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b="1" dirty="0" smtClean="0"/>
              <a:t>Eläinlääkintähuolto:</a:t>
            </a:r>
          </a:p>
          <a:p>
            <a:pPr>
              <a:defRPr/>
            </a:pPr>
            <a:r>
              <a:rPr lang="fi-FI" dirty="0"/>
              <a:t>e</a:t>
            </a:r>
            <a:r>
              <a:rPr lang="fi-FI" dirty="0" smtClean="0"/>
              <a:t>läinlääkintäjohtaja </a:t>
            </a:r>
            <a:r>
              <a:rPr lang="fi-FI" smtClean="0"/>
              <a:t>(40 %)</a:t>
            </a:r>
            <a:endParaRPr lang="fi-FI" dirty="0" smtClean="0"/>
          </a:p>
          <a:p>
            <a:pPr>
              <a:defRPr/>
            </a:pPr>
            <a:r>
              <a:rPr lang="fi-FI" dirty="0"/>
              <a:t>k</a:t>
            </a:r>
            <a:r>
              <a:rPr lang="fi-FI" dirty="0" smtClean="0"/>
              <a:t>unnaneläinlääkärit (8 kpl)</a:t>
            </a:r>
          </a:p>
          <a:p>
            <a:pPr marL="285750" indent="-285750">
              <a:buFontTx/>
              <a:buChar char="-"/>
              <a:defRPr/>
            </a:pPr>
            <a:r>
              <a:rPr lang="fi-FI" dirty="0"/>
              <a:t>p</a:t>
            </a:r>
            <a:r>
              <a:rPr lang="fi-FI" dirty="0" smtClean="0"/>
              <a:t>eruseläinlääkäripalvelut</a:t>
            </a:r>
          </a:p>
          <a:p>
            <a:pPr marL="285750" indent="-285750">
              <a:buFontTx/>
              <a:buChar char="-"/>
              <a:defRPr/>
            </a:pPr>
            <a:r>
              <a:rPr lang="fi-FI" dirty="0"/>
              <a:t>t</a:t>
            </a:r>
            <a:r>
              <a:rPr lang="fi-FI" dirty="0" smtClean="0"/>
              <a:t>erveydenhuolto</a:t>
            </a:r>
          </a:p>
          <a:p>
            <a:pPr marL="285750" indent="-285750">
              <a:buFontTx/>
              <a:buChar char="-"/>
              <a:defRPr/>
            </a:pPr>
            <a:r>
              <a:rPr lang="fi-FI" dirty="0"/>
              <a:t>e</a:t>
            </a:r>
            <a:r>
              <a:rPr lang="fi-FI" dirty="0" smtClean="0"/>
              <a:t>läinlääkäripäivystys</a:t>
            </a:r>
          </a:p>
          <a:p>
            <a:pPr marL="285750" indent="-285750">
              <a:buFontTx/>
              <a:buChar char="-"/>
              <a:defRPr/>
            </a:pPr>
            <a:r>
              <a:rPr lang="fi-FI" dirty="0"/>
              <a:t>a</a:t>
            </a:r>
            <a:r>
              <a:rPr lang="fi-FI" dirty="0" smtClean="0"/>
              <a:t>lkutuotannon valvonta</a:t>
            </a:r>
          </a:p>
          <a:p>
            <a:pPr>
              <a:defRPr/>
            </a:pPr>
            <a:r>
              <a:rPr lang="fi-FI" dirty="0"/>
              <a:t>v</a:t>
            </a:r>
            <a:r>
              <a:rPr lang="fi-FI" dirty="0" smtClean="0"/>
              <a:t>alvontaeläinlääkärit (2 kpl/1,5 </a:t>
            </a:r>
            <a:r>
              <a:rPr lang="fi-FI" dirty="0" err="1" smtClean="0"/>
              <a:t>htv</a:t>
            </a:r>
            <a:r>
              <a:rPr lang="fi-FI" dirty="0" smtClean="0"/>
              <a:t>)</a:t>
            </a:r>
          </a:p>
          <a:p>
            <a:pPr marL="285750" indent="-285750">
              <a:buFontTx/>
              <a:buChar char="-"/>
              <a:defRPr/>
            </a:pPr>
            <a:r>
              <a:rPr lang="fi-FI" dirty="0"/>
              <a:t>e</a:t>
            </a:r>
            <a:r>
              <a:rPr lang="fi-FI" dirty="0" smtClean="0"/>
              <a:t>läinsuojelu</a:t>
            </a:r>
          </a:p>
          <a:p>
            <a:pPr marL="285750" indent="-285750">
              <a:buFontTx/>
              <a:buChar char="-"/>
              <a:defRPr/>
            </a:pPr>
            <a:r>
              <a:rPr lang="fi-FI" dirty="0"/>
              <a:t>e</a:t>
            </a:r>
            <a:r>
              <a:rPr lang="fi-FI" dirty="0" smtClean="0"/>
              <a:t>läintautivalvonta</a:t>
            </a:r>
          </a:p>
          <a:p>
            <a:pPr marL="285750" indent="-285750">
              <a:buFontTx/>
              <a:buChar char="-"/>
              <a:defRPr/>
            </a:pPr>
            <a:r>
              <a:rPr lang="fi-FI" dirty="0"/>
              <a:t>s</a:t>
            </a:r>
            <a:r>
              <a:rPr lang="fi-FI" dirty="0" smtClean="0"/>
              <a:t>ivutuotevalvonta</a:t>
            </a:r>
          </a:p>
          <a:p>
            <a:pPr marL="285750" indent="-285750">
              <a:buFontTx/>
              <a:buChar char="-"/>
              <a:defRPr/>
            </a:pPr>
            <a:r>
              <a:rPr lang="fi-FI" dirty="0"/>
              <a:t>v</a:t>
            </a:r>
            <a:r>
              <a:rPr lang="fi-FI" dirty="0" smtClean="0"/>
              <a:t>iennin ja tuonnin valvonta</a:t>
            </a:r>
            <a:endParaRPr lang="fi-FI" dirty="0"/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endParaRPr lang="fi-FI" dirty="0"/>
          </a:p>
        </p:txBody>
      </p:sp>
      <p:sp>
        <p:nvSpPr>
          <p:cNvPr id="6150" name="Päivämäärän paikkamerkki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5A0ADD-FF0C-4652-994E-8ED2E0C64648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6151" name="Alatunnisteen paikkamerk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302625" cy="936625"/>
          </a:xfrm>
        </p:spPr>
        <p:txBody>
          <a:bodyPr/>
          <a:lstStyle/>
          <a:p>
            <a:pPr eaLnBrk="1" hangingPunct="1"/>
            <a:r>
              <a:rPr lang="fi-FI" altLang="fi-FI" sz="3200" dirty="0" smtClean="0">
                <a:cs typeface="Arial" charset="0"/>
              </a:rPr>
              <a:t>Ympäristöterveyskeskuksen</a:t>
            </a:r>
            <a:br>
              <a:rPr lang="fi-FI" altLang="fi-FI" sz="3200" dirty="0" smtClean="0">
                <a:cs typeface="Arial" charset="0"/>
              </a:rPr>
            </a:br>
            <a:r>
              <a:rPr lang="fi-FI" altLang="fi-FI" sz="3200" dirty="0" smtClean="0">
                <a:cs typeface="Arial" charset="0"/>
              </a:rPr>
              <a:t>talousarvio 2016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476375" y="1125538"/>
            <a:ext cx="6049963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5029200" algn="r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5029200" algn="r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50292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5029200" algn="r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5029200" algn="r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r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r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r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r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u="sng" dirty="0">
                <a:solidFill>
                  <a:srgbClr val="000000"/>
                </a:solidFill>
                <a:cs typeface="Arial" charset="0"/>
              </a:rPr>
              <a:t>Oma toiminta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Tarkastukset	 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1 750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	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Päätökset	 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85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	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Puhelin- ja sähköpostikontaktit	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2 820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	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Neuvonta- ja konsultaatiokäynnit	 1 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310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	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Lausunnot	 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140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	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Eläinlääkärin käynnit tiloilla	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3 795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	 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Asiakkaiden käynnit vastaanotolla	12 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120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	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Muut tarkastukset	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175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	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endParaRPr lang="fi-FI" altLang="fi-FI" sz="1400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u="sng" dirty="0">
                <a:solidFill>
                  <a:srgbClr val="000000"/>
                </a:solidFill>
                <a:cs typeface="Arial" charset="0"/>
              </a:rPr>
              <a:t>Toimintamenot</a:t>
            </a:r>
            <a:endParaRPr lang="fi-FI" altLang="fi-FI" sz="1800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Palkat	   1 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305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000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Muut henkilöstömenot	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397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000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Materiaalin ostot 	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25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000</a:t>
            </a:r>
            <a:r>
              <a:rPr lang="fi-FI" altLang="fi-FI" sz="1200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fi-FI" altLang="fi-FI" sz="12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Muiden palvelujen ostot	 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467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000	</a:t>
            </a:r>
            <a:br>
              <a:rPr lang="fi-FI" altLang="fi-FI" sz="1800" dirty="0">
                <a:solidFill>
                  <a:srgbClr val="000000"/>
                </a:solidFill>
                <a:cs typeface="Arial" charset="0"/>
              </a:rPr>
            </a:b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Muut menot	182 000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400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Toimintamenot yhteensä 	       2 </a:t>
            </a:r>
            <a:r>
              <a:rPr lang="fi-FI" altLang="fi-FI" sz="1800" dirty="0" smtClean="0">
                <a:solidFill>
                  <a:srgbClr val="000000"/>
                </a:solidFill>
                <a:cs typeface="Arial" charset="0"/>
              </a:rPr>
              <a:t>376 </a:t>
            </a:r>
            <a:r>
              <a:rPr lang="fi-FI" altLang="fi-FI" sz="1800" dirty="0">
                <a:solidFill>
                  <a:srgbClr val="000000"/>
                </a:solidFill>
                <a:cs typeface="Arial" charset="0"/>
              </a:rPr>
              <a:t>000 	</a:t>
            </a:r>
          </a:p>
        </p:txBody>
      </p:sp>
      <p:sp>
        <p:nvSpPr>
          <p:cNvPr id="7172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BA4F51-7ABD-4910-8B34-5060F5B3A6D3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7173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>
                <a:cs typeface="Arial" charset="0"/>
              </a:rPr>
              <a:t>Talouden hallinta</a:t>
            </a:r>
          </a:p>
        </p:txBody>
      </p:sp>
      <p:sp>
        <p:nvSpPr>
          <p:cNvPr id="8195" name="Tekstin paikkamerkki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smtClean="0">
                <a:cs typeface="Arial" charset="0"/>
              </a:rPr>
              <a:t>Hyvä tuottavuus</a:t>
            </a:r>
          </a:p>
        </p:txBody>
      </p:sp>
      <p:sp>
        <p:nvSpPr>
          <p:cNvPr id="8196" name="Tekstin paikkamerkki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altLang="fi-FI" smtClean="0">
                <a:cs typeface="Arial" charset="0"/>
              </a:rPr>
              <a:t>Tiukka kulukuri</a:t>
            </a:r>
          </a:p>
        </p:txBody>
      </p:sp>
      <p:sp>
        <p:nvSpPr>
          <p:cNvPr id="8198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5CBABE-BA00-48AF-8A60-79E8C52E6677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8199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  <p:pic>
        <p:nvPicPr>
          <p:cNvPr id="8211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03790"/>
            <a:ext cx="3962152" cy="2641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2" name="Picture 2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780928"/>
            <a:ext cx="4041775" cy="2643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>
                <a:cs typeface="Arial" charset="0"/>
              </a:rPr>
              <a:t>Ympäristöterveyskeskuksen onnistumiset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285260"/>
              </p:ext>
            </p:extLst>
          </p:nvPr>
        </p:nvGraphicFramePr>
        <p:xfrm>
          <a:off x="457200" y="1340768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8109ACD-7D58-4C29-9C55-E303AA655F52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9221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smtClean="0">
                <a:solidFill>
                  <a:srgbClr val="FF0000"/>
                </a:solidFill>
              </a:rPr>
              <a:t>Häiriötilanteet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22688" y="846138"/>
            <a:ext cx="4816475" cy="4706937"/>
          </a:xfrm>
          <a:noFill/>
        </p:spPr>
      </p:pic>
      <p:sp>
        <p:nvSpPr>
          <p:cNvPr id="7" name="Tekstin paikkamerkki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fi-FI" sz="1300" dirty="0" smtClean="0"/>
              <a:t>TERVEYSHAITAN ESTÄMINEN JA ARVIOINTI</a:t>
            </a:r>
          </a:p>
          <a:p>
            <a:pPr>
              <a:defRPr/>
            </a:pPr>
            <a:r>
              <a:rPr lang="fi-FI" sz="1300" dirty="0" smtClean="0"/>
              <a:t>- aina </a:t>
            </a:r>
            <a:r>
              <a:rPr lang="fi-FI" sz="1300" dirty="0"/>
              <a:t>ihmisen </a:t>
            </a:r>
            <a:r>
              <a:rPr lang="fi-FI" sz="1300" dirty="0" smtClean="0"/>
              <a:t>elinympäristöön </a:t>
            </a:r>
            <a:r>
              <a:rPr lang="fi-FI" sz="1300" dirty="0"/>
              <a:t>vaikuttavien </a:t>
            </a:r>
            <a:r>
              <a:rPr lang="fi-FI" sz="1300" dirty="0" smtClean="0"/>
              <a:t>tekijöiden sekä eläinten hyvinvoinnin </a:t>
            </a:r>
            <a:r>
              <a:rPr lang="fi-FI" sz="1300" dirty="0"/>
              <a:t>asiantuntijana ja oman toimivaltansa </a:t>
            </a:r>
            <a:r>
              <a:rPr lang="fi-FI" sz="1300" dirty="0" smtClean="0"/>
              <a:t>edustajana (esim. </a:t>
            </a:r>
            <a:r>
              <a:rPr lang="fi-FI" sz="1300" smtClean="0"/>
              <a:t>desinfektiomääräys)</a:t>
            </a:r>
            <a:endParaRPr lang="fi-FI" sz="1300" dirty="0"/>
          </a:p>
          <a:p>
            <a:pPr>
              <a:defRPr/>
            </a:pPr>
            <a:r>
              <a:rPr lang="fi-FI" sz="1300" dirty="0" smtClean="0"/>
              <a:t>- tilannejohtajuus ja tiedotusvastuu</a:t>
            </a:r>
          </a:p>
          <a:p>
            <a:pPr>
              <a:defRPr/>
            </a:pPr>
            <a:r>
              <a:rPr lang="fi-FI" sz="1300" dirty="0" smtClean="0"/>
              <a:t>- yhteistyö ja asiantuntijuus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1300" dirty="0"/>
              <a:t>paikalliset viranomaiset, terveydenhuolto, Akuutti 24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1300" dirty="0"/>
              <a:t>asiantuntijat, esim. THL, C-osaamiskeskus, </a:t>
            </a:r>
            <a:r>
              <a:rPr lang="fi-FI" sz="1300" dirty="0" err="1" smtClean="0"/>
              <a:t>Evira</a:t>
            </a:r>
            <a:r>
              <a:rPr lang="fi-FI" sz="1300" dirty="0" smtClean="0"/>
              <a:t>, laboratoriot</a:t>
            </a:r>
            <a:endParaRPr lang="fi-FI" sz="13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1300" dirty="0" err="1" smtClean="0"/>
              <a:t>Avi</a:t>
            </a:r>
            <a:r>
              <a:rPr lang="fi-FI" sz="1300" dirty="0" smtClean="0"/>
              <a:t> </a:t>
            </a:r>
            <a:r>
              <a:rPr lang="fi-FI" sz="1300" dirty="0"/>
              <a:t>ja keskusvirastot, ministeriöt, esim. </a:t>
            </a:r>
            <a:r>
              <a:rPr lang="fi-FI" sz="1300" dirty="0" smtClean="0"/>
              <a:t>ympäristövahinkopäivystys</a:t>
            </a:r>
          </a:p>
          <a:p>
            <a:pPr>
              <a:defRPr/>
            </a:pPr>
            <a:r>
              <a:rPr lang="fi-FI" sz="1300" dirty="0" smtClean="0"/>
              <a:t>- johtoryhmätyöskentely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1300" dirty="0" smtClean="0"/>
              <a:t>kunnan johtoryhmä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1300" dirty="0"/>
              <a:t>y</a:t>
            </a:r>
            <a:r>
              <a:rPr lang="fi-FI" sz="1300" dirty="0" smtClean="0"/>
              <a:t>htymän johtoryhmä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1300" dirty="0"/>
              <a:t>p</a:t>
            </a:r>
            <a:r>
              <a:rPr lang="fi-FI" sz="1300" dirty="0" smtClean="0"/>
              <a:t>elastuslaitoksen organisoima johtoryhmä</a:t>
            </a:r>
            <a:endParaRPr lang="fi-FI" sz="1300" dirty="0"/>
          </a:p>
          <a:p>
            <a:pPr>
              <a:defRPr/>
            </a:pPr>
            <a:endParaRPr lang="fi-FI" dirty="0"/>
          </a:p>
        </p:txBody>
      </p:sp>
      <p:sp>
        <p:nvSpPr>
          <p:cNvPr id="12293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47BF158-24A9-4B08-93C7-4AB86E3A3737}" type="datetime1">
              <a:rPr lang="fi-FI" altLang="fi-FI" sz="1000" smtClean="0"/>
              <a:pPr eaLnBrk="1" hangingPunct="1">
                <a:spcBef>
                  <a:spcPct val="0"/>
                </a:spcBef>
                <a:buFontTx/>
                <a:buNone/>
              </a:pPr>
              <a:t>9.3.2016</a:t>
            </a:fld>
            <a:endParaRPr lang="fi-FI" altLang="fi-FI" sz="1000" smtClean="0"/>
          </a:p>
        </p:txBody>
      </p:sp>
      <p:sp>
        <p:nvSpPr>
          <p:cNvPr id="12294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 smtClean="0"/>
              <a:t>Silja Mäkelä, ympäristöterveyskeskuksen johtaja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paristoterveyskeskus">
  <a:themeElements>
    <a:clrScheme name="Ymparistoterveyskesk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mparistoterveyskesk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mparistoterveyskesk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mparistoterveyskesk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mparistoterveyskesk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mparistoterveyskesk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mparistoterveyskesk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mparistoterveyskesk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mparistoterveyskesk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mparistoterveyskesk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mparistoterveyskesk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mparistoterveyskesk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mparistoterveyskesk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mparistoterveyskesk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Ymparistoterveyskeskus</Template>
  <TotalTime>150</TotalTime>
  <Words>641</Words>
  <Application>Microsoft Office PowerPoint</Application>
  <PresentationFormat>Näytössä katseltava diaesitys (4:3)</PresentationFormat>
  <Paragraphs>191</Paragraphs>
  <Slides>14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Ymparistoterveyskeskus</vt:lpstr>
      <vt:lpstr>Ympäristöterveydenhuolto  osana sosiaali- ja terveydenhuoltoa</vt:lpstr>
      <vt:lpstr>Ympäristöterveydenhuolto mukana sotessa</vt:lpstr>
      <vt:lpstr>Kunnan vastuulla olevat ympäristöterveyden-huollon tehtävät</vt:lpstr>
      <vt:lpstr>Organisaatio</vt:lpstr>
      <vt:lpstr>Toimintajärjestelmä</vt:lpstr>
      <vt:lpstr>Ympäristöterveyskeskuksen talousarvio 2016</vt:lpstr>
      <vt:lpstr>Talouden hallinta</vt:lpstr>
      <vt:lpstr>Ympäristöterveyskeskuksen onnistumiset</vt:lpstr>
      <vt:lpstr>Häiriötilanteet</vt:lpstr>
      <vt:lpstr>Vielä parannettavaa – odotuksia maakunnille</vt:lpstr>
      <vt:lpstr>Ympäristöterveydenhuolto on yksi kokonaisuus ja osa sosiaali- ja terveydenhuoltoa</vt:lpstr>
      <vt:lpstr>Sote luonteva organisaatio</vt:lpstr>
      <vt:lpstr>PowerPoint-esitys</vt:lpstr>
      <vt:lpstr>Yhteinen terveys</vt:lpstr>
    </vt:vector>
  </TitlesOfParts>
  <Company>phks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Lindfors</dc:creator>
  <cp:lastModifiedBy>Pauninsalo Sari</cp:lastModifiedBy>
  <cp:revision>22</cp:revision>
  <cp:lastPrinted>2016-02-11T12:47:47Z</cp:lastPrinted>
  <dcterms:created xsi:type="dcterms:W3CDTF">2007-03-08T06:31:39Z</dcterms:created>
  <dcterms:modified xsi:type="dcterms:W3CDTF">2016-03-09T08:29:03Z</dcterms:modified>
</cp:coreProperties>
</file>