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322" r:id="rId6"/>
    <p:sldId id="323" r:id="rId7"/>
    <p:sldId id="257" r:id="rId8"/>
    <p:sldId id="262" r:id="rId9"/>
    <p:sldId id="260" r:id="rId10"/>
    <p:sldId id="261" r:id="rId11"/>
    <p:sldId id="263" r:id="rId12"/>
    <p:sldId id="264" r:id="rId13"/>
    <p:sldId id="265" r:id="rId14"/>
    <p:sldId id="302" r:id="rId15"/>
    <p:sldId id="319" r:id="rId16"/>
    <p:sldId id="303" r:id="rId17"/>
    <p:sldId id="295" r:id="rId18"/>
    <p:sldId id="273" r:id="rId19"/>
    <p:sldId id="304" r:id="rId20"/>
    <p:sldId id="312" r:id="rId21"/>
    <p:sldId id="305" r:id="rId22"/>
    <p:sldId id="275" r:id="rId23"/>
    <p:sldId id="296" r:id="rId24"/>
    <p:sldId id="270" r:id="rId25"/>
    <p:sldId id="278" r:id="rId26"/>
    <p:sldId id="279" r:id="rId27"/>
    <p:sldId id="280" r:id="rId28"/>
    <p:sldId id="281" r:id="rId29"/>
    <p:sldId id="276" r:id="rId30"/>
    <p:sldId id="306" r:id="rId31"/>
    <p:sldId id="297" r:id="rId32"/>
    <p:sldId id="298" r:id="rId33"/>
    <p:sldId id="307" r:id="rId34"/>
    <p:sldId id="283" r:id="rId35"/>
    <p:sldId id="308" r:id="rId36"/>
    <p:sldId id="287" r:id="rId37"/>
    <p:sldId id="286" r:id="rId38"/>
    <p:sldId id="311" r:id="rId39"/>
    <p:sldId id="315" r:id="rId40"/>
    <p:sldId id="291" r:id="rId41"/>
    <p:sldId id="310" r:id="rId42"/>
    <p:sldId id="277" r:id="rId43"/>
    <p:sldId id="300" r:id="rId44"/>
    <p:sldId id="309" r:id="rId45"/>
    <p:sldId id="289" r:id="rId46"/>
    <p:sldId id="316" r:id="rId47"/>
    <p:sldId id="318" r:id="rId48"/>
    <p:sldId id="317" r:id="rId49"/>
    <p:sldId id="324" r:id="rId50"/>
    <p:sldId id="292" r:id="rId51"/>
  </p:sldIdLst>
  <p:sldSz cx="9144000" cy="6858000" type="screen4x3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A34"/>
    <a:srgbClr val="415F2C"/>
    <a:srgbClr val="007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7" autoAdjust="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dia 1, vihreä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 hasCustomPrompt="1"/>
          </p:nvPr>
        </p:nvSpPr>
        <p:spPr>
          <a:xfrm>
            <a:off x="972206" y="1664138"/>
            <a:ext cx="5027449" cy="2128345"/>
          </a:xfrm>
          <a:prstGeom prst="rect">
            <a:avLst/>
          </a:prstGeom>
        </p:spPr>
        <p:txBody>
          <a:bodyPr vert="horz"/>
          <a:lstStyle>
            <a:lvl1pPr algn="l">
              <a:defRPr sz="4200" b="1" i="0" baseline="0">
                <a:solidFill>
                  <a:schemeClr val="bg1"/>
                </a:solidFill>
                <a:latin typeface="Trade Gothic Bold No. 2"/>
              </a:defRPr>
            </a:lvl1pPr>
          </a:lstStyle>
          <a:p>
            <a:r>
              <a:rPr lang="fi-FI" dirty="0" smtClean="0"/>
              <a:t>Otsikko</a:t>
            </a:r>
            <a:br>
              <a:rPr lang="fi-FI" dirty="0" smtClean="0"/>
            </a:br>
            <a:r>
              <a:rPr lang="fi-FI" dirty="0" smtClean="0"/>
              <a:t>Trade </a:t>
            </a:r>
            <a:r>
              <a:rPr lang="fi-FI" dirty="0" err="1" smtClean="0"/>
              <a:t>Gothic</a:t>
            </a:r>
            <a:r>
              <a:rPr lang="fi-FI" dirty="0" smtClean="0"/>
              <a:t> </a:t>
            </a:r>
            <a:r>
              <a:rPr lang="fi-FI" dirty="0" err="1" smtClean="0"/>
              <a:t>bold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42pt</a:t>
            </a:r>
            <a:endParaRPr lang="fi-FI" dirty="0"/>
          </a:p>
        </p:txBody>
      </p:sp>
      <p:sp>
        <p:nvSpPr>
          <p:cNvPr id="5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972206" y="3925262"/>
            <a:ext cx="4536966" cy="15751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Trade Gothic Light"/>
              </a:defRPr>
            </a:lvl1pPr>
          </a:lstStyle>
          <a:p>
            <a:pPr lvl="0"/>
            <a:r>
              <a:rPr lang="fi-FI" dirty="0" smtClean="0"/>
              <a:t>Alaotsikko </a:t>
            </a:r>
          </a:p>
          <a:p>
            <a:pPr lvl="0"/>
            <a:r>
              <a:rPr lang="fi-FI" dirty="0" smtClean="0"/>
              <a:t>Trade </a:t>
            </a:r>
            <a:r>
              <a:rPr lang="fi-FI" dirty="0" err="1" smtClean="0"/>
              <a:t>Gothic</a:t>
            </a:r>
            <a:r>
              <a:rPr lang="fi-FI" dirty="0" smtClean="0"/>
              <a:t> </a:t>
            </a:r>
            <a:r>
              <a:rPr lang="fi-FI" dirty="0" err="1" smtClean="0"/>
              <a:t>light</a:t>
            </a:r>
            <a:r>
              <a:rPr lang="fi-FI" dirty="0" smtClean="0"/>
              <a:t> </a:t>
            </a:r>
          </a:p>
          <a:p>
            <a:pPr lvl="0"/>
            <a:r>
              <a:rPr lang="fi-FI" dirty="0" smtClean="0"/>
              <a:t>28pt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23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60557" y="621862"/>
            <a:ext cx="8233103" cy="613103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chemeClr val="bg1"/>
                </a:solidFill>
                <a:latin typeface="Trade Gothic Bold No. 2"/>
              </a:defRPr>
            </a:lvl1pPr>
          </a:lstStyle>
          <a:p>
            <a:r>
              <a:rPr lang="fi-FI" dirty="0" smtClean="0"/>
              <a:t>Otsikko, Trade </a:t>
            </a:r>
            <a:r>
              <a:rPr lang="fi-FI" dirty="0" err="1" smtClean="0"/>
              <a:t>Gothic</a:t>
            </a:r>
            <a:r>
              <a:rPr lang="fi-FI" dirty="0" smtClean="0"/>
              <a:t> </a:t>
            </a:r>
            <a:r>
              <a:rPr lang="fi-FI" dirty="0" err="1" smtClean="0"/>
              <a:t>bold</a:t>
            </a:r>
            <a:r>
              <a:rPr lang="fi-FI" dirty="0" smtClean="0"/>
              <a:t> 28pt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560557" y="1996966"/>
            <a:ext cx="8110477" cy="35822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Trade Gothic Light"/>
              </a:defRPr>
            </a:lvl1pPr>
          </a:lstStyle>
          <a:p>
            <a:pPr lvl="0"/>
            <a:r>
              <a:rPr lang="fi-FI" dirty="0" smtClean="0"/>
              <a:t>Sisältö, Trade </a:t>
            </a:r>
            <a:r>
              <a:rPr lang="fi-FI" dirty="0" err="1" smtClean="0"/>
              <a:t>Gothic</a:t>
            </a:r>
            <a:r>
              <a:rPr lang="fi-FI" dirty="0" smtClean="0"/>
              <a:t> </a:t>
            </a:r>
            <a:r>
              <a:rPr lang="fi-FI" dirty="0" err="1" smtClean="0"/>
              <a:t>light</a:t>
            </a:r>
            <a:r>
              <a:rPr lang="fi-FI" dirty="0" smtClean="0"/>
              <a:t> 20pt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14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31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-laskentataulukko1.xls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2206" y="1664138"/>
            <a:ext cx="5998962" cy="2128345"/>
          </a:xfrm>
        </p:spPr>
        <p:txBody>
          <a:bodyPr/>
          <a:lstStyle/>
          <a:p>
            <a:r>
              <a:rPr lang="fi-FI" sz="4000" dirty="0" smtClean="0"/>
              <a:t>SIVISTYSTOIMIALAN PALVELUVERKKO-TARKASTELUJA</a:t>
            </a:r>
            <a:endParaRPr lang="fi-FI" sz="4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Sivistyslautakuntien seminaari </a:t>
            </a:r>
            <a:r>
              <a:rPr lang="fi-FI" sz="2400" dirty="0" smtClean="0"/>
              <a:t>26.5.2015</a:t>
            </a:r>
          </a:p>
        </p:txBody>
      </p:sp>
    </p:spTree>
    <p:extLst>
      <p:ext uri="{BB962C8B-B14F-4D97-AF65-F5344CB8AC3E}">
        <p14:creationId xmlns:p14="http://schemas.microsoft.com/office/powerpoint/2010/main" val="33089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KESKUSTAN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Perustelut tilanäkökulmasta: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Vältetään kokonsa puolesta epätarkoituksenmukainen yläkouluinvestointi Kariston alueelle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Lotilan</a:t>
            </a:r>
            <a:r>
              <a:rPr lang="fi-FI" dirty="0" smtClean="0"/>
              <a:t> koulun tilaväljyys saadaan käyttöön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Koulujen erikoistilat saadaan tehokkaaseen käyttöön kaikilla luokka-asteilla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Keskustan poistuville päiväkodeille korvaavat tilat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LAMK:lta</a:t>
            </a:r>
            <a:r>
              <a:rPr lang="fi-FI" dirty="0" smtClean="0"/>
              <a:t> </a:t>
            </a:r>
            <a:r>
              <a:rPr lang="fi-FI" dirty="0" smtClean="0"/>
              <a:t>mahdollisesti vapautuville </a:t>
            </a:r>
            <a:r>
              <a:rPr lang="fi-FI" dirty="0" smtClean="0"/>
              <a:t>Muotoiluinstituutin tiloille toiminnallisesti hyvä uusi käyttötarkoitus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Taidemuseolle uudisrakentamista edullisempi tilaratkaisu.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47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LOTILAN-TIIRISMAAN KOULU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5" y="3186372"/>
            <a:ext cx="3383919" cy="225369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40" y="3186372"/>
            <a:ext cx="4189479" cy="22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LOTILAN-TIIRISMAAN KOULU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Vierekkäin sijaitsevat koulut, joiden yhteistyössä kehittämismahdollisuuksia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Tiirismaan</a:t>
            </a:r>
            <a:r>
              <a:rPr lang="fi-FI" dirty="0" smtClean="0"/>
              <a:t> koulukiinteistön omistaa Tyttökoulun Talo Oy, </a:t>
            </a:r>
            <a:r>
              <a:rPr lang="fi-FI" dirty="0" err="1" smtClean="0"/>
              <a:t>Lotilan</a:t>
            </a:r>
            <a:r>
              <a:rPr lang="fi-FI" dirty="0" smtClean="0"/>
              <a:t> koulun Lahden kaupunki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Tiirismaan</a:t>
            </a:r>
            <a:r>
              <a:rPr lang="fi-FI" dirty="0" smtClean="0"/>
              <a:t> koulussa ei ole tehty isoja perusparannuksia, </a:t>
            </a:r>
            <a:r>
              <a:rPr lang="fi-FI" dirty="0" err="1" smtClean="0"/>
              <a:t>Lotilan</a:t>
            </a:r>
            <a:r>
              <a:rPr lang="fi-FI" dirty="0" smtClean="0"/>
              <a:t> koulun perusparannus valmistui 2011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Toiminnallisista syistä tarvittavat muutostyöt vähäisiä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Tiirismaan</a:t>
            </a:r>
            <a:r>
              <a:rPr lang="fi-FI" dirty="0" smtClean="0"/>
              <a:t> koulussa odotettavissa teknisiä korjauksia, tarkentuu kuntotutkimuksen </a:t>
            </a:r>
            <a:r>
              <a:rPr lang="fi-FI" smtClean="0"/>
              <a:t>tulosten perusteella</a:t>
            </a:r>
            <a:endParaRPr lang="fi-FI" dirty="0" smtClean="0"/>
          </a:p>
          <a:p>
            <a:pPr marL="342900" indent="-342900">
              <a:buFontTx/>
              <a:buChar char="-"/>
            </a:pPr>
            <a:r>
              <a:rPr lang="fi-FI" dirty="0" err="1" smtClean="0"/>
              <a:t>Tiirismaan</a:t>
            </a:r>
            <a:r>
              <a:rPr lang="fi-FI" dirty="0" smtClean="0"/>
              <a:t> koulu 8907 hu-m2, 10 001 br-m2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Lotilan</a:t>
            </a:r>
            <a:r>
              <a:rPr lang="fi-FI" dirty="0" smtClean="0"/>
              <a:t> koulu 7408 hu-m2, 8280 br-m2</a:t>
            </a:r>
          </a:p>
          <a:p>
            <a:pPr marL="342900" indent="-34290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3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KANNAKSEN JA TIIRISMAAN LUKIOT, WELLAMO-OPISTO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1" y="2803518"/>
            <a:ext cx="3572844" cy="267806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89" y="3677215"/>
            <a:ext cx="3890366" cy="18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0557" y="514350"/>
            <a:ext cx="8233103" cy="720615"/>
          </a:xfrm>
        </p:spPr>
        <p:txBody>
          <a:bodyPr/>
          <a:lstStyle/>
          <a:p>
            <a:r>
              <a:rPr lang="fi-FI" dirty="0"/>
              <a:t>KANNAKSEN JA TIIRISMAAN LUKIOT, </a:t>
            </a:r>
            <a:r>
              <a:rPr lang="fi-FI" dirty="0" smtClean="0"/>
              <a:t>WELLAMO-OPISTO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Muotoiluinstituutin rakennuksen muutos </a:t>
            </a:r>
            <a:r>
              <a:rPr lang="fi-FI" dirty="0" err="1" smtClean="0"/>
              <a:t>Tiirismaan</a:t>
            </a:r>
            <a:r>
              <a:rPr lang="fi-FI" dirty="0" smtClean="0"/>
              <a:t> lukion ja </a:t>
            </a:r>
            <a:r>
              <a:rPr lang="fi-FI" dirty="0" err="1" smtClean="0"/>
              <a:t>Wellamo</a:t>
            </a:r>
            <a:r>
              <a:rPr lang="fi-FI" dirty="0" smtClean="0"/>
              <a:t>-opiston käyttöön, rakennuksen vanhimman osan purku ja korvaaminen uusilla liikuntatiloilla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Mahdollistaa Kannaksen ja </a:t>
            </a:r>
            <a:r>
              <a:rPr lang="fi-FI" dirty="0" err="1" smtClean="0"/>
              <a:t>Tiirismaan</a:t>
            </a:r>
            <a:r>
              <a:rPr lang="fi-FI" dirty="0" smtClean="0"/>
              <a:t> lukioiden sekä </a:t>
            </a:r>
            <a:r>
              <a:rPr lang="fi-FI" dirty="0" err="1" smtClean="0"/>
              <a:t>Wellamo</a:t>
            </a:r>
            <a:r>
              <a:rPr lang="fi-FI" dirty="0" smtClean="0"/>
              <a:t>-opiston kiinteän yhteistyön, tilat tehokkaaseen käyttöön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Mahdollistaa lukiotoiminnan laajenemisen n. 100:lla opiskelijalla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Peruskorjattaviin tiloihin: </a:t>
            </a:r>
            <a:r>
              <a:rPr lang="fi-FI" dirty="0" err="1" smtClean="0"/>
              <a:t>Tiirismaan</a:t>
            </a:r>
            <a:r>
              <a:rPr lang="fi-FI" dirty="0" smtClean="0"/>
              <a:t> lukio 5605 m2, </a:t>
            </a:r>
            <a:r>
              <a:rPr lang="fi-FI" dirty="0" err="1" smtClean="0"/>
              <a:t>Wellamo</a:t>
            </a:r>
            <a:r>
              <a:rPr lang="fi-FI" dirty="0" smtClean="0"/>
              <a:t>-opisto 2215 m2, yhteensä 7820 hu-m2 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Laajennukseen 1208 hu-m2:n liikuntatilat kaikkien käyttöön, salin osuus n. 600 m2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Koko hanke 9028 hu-m2, 10179 br-m2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13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KANNAKSEN JA TIIRISMAAN LUKIOT, WELLAMO-OPISTO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785" y="-429743"/>
            <a:ext cx="10700833" cy="7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HARJUN (KOULU-/) PÄIVÄKOTI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09" y="2499834"/>
            <a:ext cx="4944863" cy="32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HARJUN (KOULU/) PÄIVÄKOTI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Rakennukseen on mahdollista tehdä perusparannus, joka sallii tilojen muuttamisen melko joustavasti päiväkodin, esiopetuksen ja alkuopetuksen käyttöön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Ulkoilun osalta hyödynnettäisiin Radiomäen maastoa ja läheisiä leikkipuistoja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Uudenlainen piharatkaisu on edellytyksenä koko korttelin kehittämiselle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0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TAIDEMUSEO YM.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88" y="2584557"/>
            <a:ext cx="4415702" cy="26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TAIDEMUSEO YM.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560557" y="1458097"/>
            <a:ext cx="8110477" cy="412114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Aikuiskoulutuskeskuksen muutos ja laajennus taidemuseoksi, sivistystoimialan hallintotiloiksi sekä taidekoulu </a:t>
            </a:r>
            <a:r>
              <a:rPr lang="fi-FI" dirty="0" err="1" smtClean="0"/>
              <a:t>Taikan</a:t>
            </a:r>
            <a:r>
              <a:rPr lang="fi-FI" dirty="0" smtClean="0"/>
              <a:t> käyttöön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Pitkään odotettu, ja uudisrakentamista edullisempi, ratkaisu taidemuseon tilaongelmiin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Sivistystoimialan tilat muutettavissa myöhemmin museokäyttöön, jos niin halutaan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Taidekoulu </a:t>
            </a:r>
            <a:r>
              <a:rPr lang="fi-FI" dirty="0" err="1" smtClean="0"/>
              <a:t>Taikan</a:t>
            </a:r>
            <a:r>
              <a:rPr lang="fi-FI" dirty="0" smtClean="0"/>
              <a:t> toiminnasta museon yhteydessä synergiaetuja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Museo n. 6604 m2, Taika n. 398 m2, hallinto n. 821 m2, yhteensä n. 7823 hu-m2 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Perusparannus 6821 br-m2, laajennus 1948 br-m2, yhteensä 8769 br-m2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Selvitettävä tarkemmin myös uudisrakennusvaihtoehto Kartanoon, vaihtoehdoista </a:t>
            </a:r>
            <a:r>
              <a:rPr lang="fi-FI" dirty="0"/>
              <a:t>päätetään hankesuunnitelman hyväksymisen yhteydessä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6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Sivistystoimialan palveluverkon suunnittelu 2015</a:t>
            </a:r>
            <a:endParaRPr lang="fi-FI" sz="2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Tavoitetila 2015 alkaen: Sivistystoimialan ja Tilakeskuksen palveluverkon suunnittelu tulee osaksi Lahden kaupungin yleiskaavallista suunnitteluprosessia.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Teknisen ja ympäristötoimialan, Sivistystoimialan ja Tilakeskuksen yhteinen suunnitteluprosessi, valmistelutyöryhmä (kevät 2015), Yhdistymishallitus 18.5.2015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TA 2015 päätöksen mukaan Sivistystoimialan ja Tilakeskuksen edellytettiin jatkavan keskustan alueen Lasten ja nuorten kasvun vastuualueen palveluverkon tarkempaa suunnittelua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800" dirty="0" smtClean="0"/>
              <a:t>Kaupunginvaltuuston päätettäväksi lokakuu 2015 mennessä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8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49"/>
            <a:ext cx="12125480" cy="7973308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99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KESKUSTAN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Investointikustannukset: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Lotilan</a:t>
            </a:r>
            <a:r>
              <a:rPr lang="fi-FI" dirty="0" smtClean="0"/>
              <a:t> koulun muutostyöt</a:t>
            </a:r>
            <a:r>
              <a:rPr lang="fi-FI" dirty="0" smtClean="0">
                <a:solidFill>
                  <a:srgbClr val="0070C0"/>
                </a:solidFill>
              </a:rPr>
              <a:t>						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x,x</a:t>
            </a:r>
            <a:r>
              <a:rPr lang="fi-FI" dirty="0" smtClean="0">
                <a:solidFill>
                  <a:srgbClr val="0070C0"/>
                </a:solidFill>
              </a:rPr>
              <a:t> milj. €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Tiirismaan</a:t>
            </a:r>
            <a:r>
              <a:rPr lang="fi-FI" dirty="0" smtClean="0"/>
              <a:t> koulun muutostyöt				(ei vielä tiedossa)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Muotoiluinstituutin muutostyöt ja korjaukset 	</a:t>
            </a:r>
            <a:r>
              <a:rPr lang="fi-FI" dirty="0" smtClean="0">
                <a:solidFill>
                  <a:srgbClr val="0070C0"/>
                </a:solidFill>
              </a:rPr>
              <a:t>	10,7 milj. €</a:t>
            </a:r>
          </a:p>
          <a:p>
            <a:pPr marL="361950" indent="-361950"/>
            <a:r>
              <a:rPr lang="fi-FI" dirty="0" smtClean="0">
                <a:solidFill>
                  <a:srgbClr val="0070C0"/>
                </a:solidFill>
              </a:rPr>
              <a:t>	</a:t>
            </a:r>
            <a:r>
              <a:rPr lang="fi-FI" dirty="0" smtClean="0"/>
              <a:t>sekä liikuntatilojen rakentaminen </a:t>
            </a:r>
            <a:r>
              <a:rPr lang="fi-FI" dirty="0">
                <a:solidFill>
                  <a:srgbClr val="0070C0"/>
                </a:solidFill>
              </a:rPr>
              <a:t>	</a:t>
            </a:r>
            <a:r>
              <a:rPr lang="fi-FI" dirty="0" smtClean="0">
                <a:solidFill>
                  <a:srgbClr val="0070C0"/>
                </a:solidFill>
              </a:rPr>
              <a:t>				  3,3 milj. €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Harjun koulun perusparannus					</a:t>
            </a:r>
            <a:r>
              <a:rPr lang="fi-FI" dirty="0"/>
              <a:t> </a:t>
            </a:r>
            <a:r>
              <a:rPr lang="fi-FI" dirty="0" smtClean="0"/>
              <a:t>5,1 milj. €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Aikuiskoulutuskeskuksen muutos ja peruspar.		 7,5 milj. €</a:t>
            </a:r>
            <a:endParaRPr lang="fi-FI" dirty="0"/>
          </a:p>
          <a:p>
            <a:pPr marL="358775"/>
            <a:r>
              <a:rPr lang="fi-FI" dirty="0"/>
              <a:t>s</a:t>
            </a:r>
            <a:r>
              <a:rPr lang="fi-FI" dirty="0" smtClean="0"/>
              <a:t>ekä laajennus (museo, Taika, </a:t>
            </a:r>
            <a:r>
              <a:rPr lang="fi-FI" dirty="0" err="1" smtClean="0"/>
              <a:t>siv.hallinto</a:t>
            </a:r>
            <a:r>
              <a:rPr lang="fi-FI" dirty="0" smtClean="0"/>
              <a:t>)</a:t>
            </a:r>
            <a:r>
              <a:rPr lang="fi-FI" dirty="0"/>
              <a:t>	</a:t>
            </a:r>
            <a:r>
              <a:rPr lang="fi-FI" dirty="0" smtClean="0"/>
              <a:t>	</a:t>
            </a:r>
            <a:r>
              <a:rPr lang="fi-FI" dirty="0"/>
              <a:t> </a:t>
            </a:r>
            <a:r>
              <a:rPr lang="fi-FI" u="sng" dirty="0" smtClean="0"/>
              <a:t>4,0 milj. €</a:t>
            </a:r>
          </a:p>
          <a:p>
            <a:endParaRPr lang="fi-FI" dirty="0"/>
          </a:p>
          <a:p>
            <a:r>
              <a:rPr lang="fi-FI" dirty="0" smtClean="0"/>
              <a:t>Yhteensä (ilman </a:t>
            </a:r>
            <a:r>
              <a:rPr lang="fi-FI" dirty="0" err="1" smtClean="0"/>
              <a:t>Tiirismaan</a:t>
            </a:r>
            <a:r>
              <a:rPr lang="fi-FI" dirty="0" smtClean="0"/>
              <a:t> koulua)					</a:t>
            </a:r>
            <a:r>
              <a:rPr lang="fi-FI" dirty="0" err="1" smtClean="0"/>
              <a:t>xx,x</a:t>
            </a:r>
            <a:r>
              <a:rPr lang="fi-FI" dirty="0" smtClean="0"/>
              <a:t> milj. €</a:t>
            </a:r>
          </a:p>
          <a:p>
            <a:r>
              <a:rPr lang="fi-FI" dirty="0" smtClean="0"/>
              <a:t>(</a:t>
            </a:r>
            <a:r>
              <a:rPr lang="fi-FI" dirty="0" smtClean="0">
                <a:solidFill>
                  <a:srgbClr val="0070C0"/>
                </a:solidFill>
              </a:rPr>
              <a:t>kaupungin taseeseen								</a:t>
            </a:r>
            <a:r>
              <a:rPr lang="fi-FI" dirty="0" err="1" smtClean="0">
                <a:solidFill>
                  <a:srgbClr val="0070C0"/>
                </a:solidFill>
              </a:rPr>
              <a:t>xx,x</a:t>
            </a:r>
            <a:r>
              <a:rPr lang="fi-FI" dirty="0" smtClean="0">
                <a:solidFill>
                  <a:srgbClr val="0070C0"/>
                </a:solidFill>
              </a:rPr>
              <a:t> milj. €)</a:t>
            </a:r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Taustaa: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Väestöennusteen perusteella alueen eteläisin osa on kasvualuetta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Alueella kolme korjaustarpeessa olevaa koulurakennusta: </a:t>
            </a:r>
            <a:r>
              <a:rPr lang="fi-FI" dirty="0" err="1" smtClean="0"/>
              <a:t>Laune</a:t>
            </a:r>
            <a:r>
              <a:rPr lang="fi-FI" dirty="0" smtClean="0"/>
              <a:t>, Salinkallio ja </a:t>
            </a:r>
            <a:r>
              <a:rPr lang="fi-FI" dirty="0" err="1" smtClean="0"/>
              <a:t>Renkomäki</a:t>
            </a:r>
            <a:r>
              <a:rPr lang="fi-FI" dirty="0" smtClean="0"/>
              <a:t>, </a:t>
            </a:r>
            <a:r>
              <a:rPr lang="fi-FI" dirty="0" err="1" smtClean="0"/>
              <a:t>Launeen</a:t>
            </a:r>
            <a:r>
              <a:rPr lang="fi-FI" dirty="0" smtClean="0"/>
              <a:t> koulu väistötiloissa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smtClean="0"/>
              <a:t>Sivistyslautakunta 3.9.2014 § 199: Eteläisen alueen kouluverkkoratkaisuissa jatkovalmistelut tehdään siten, että koulut säilyvät niin </a:t>
            </a:r>
            <a:r>
              <a:rPr lang="fi-FI" dirty="0" err="1" smtClean="0"/>
              <a:t>Launeella</a:t>
            </a:r>
            <a:r>
              <a:rPr lang="fi-FI" dirty="0" smtClean="0"/>
              <a:t> kuin Salinkalliolla (ns. kolmen koulun malli)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Talven 2014/2015 aikana Salinkallion ja </a:t>
            </a:r>
            <a:r>
              <a:rPr lang="fi-FI" dirty="0" err="1" smtClean="0"/>
              <a:t>Renkomäen</a:t>
            </a:r>
            <a:r>
              <a:rPr lang="fi-FI" dirty="0" smtClean="0"/>
              <a:t> koulujen kuntotutkimukset sekä maakauppa </a:t>
            </a:r>
            <a:r>
              <a:rPr lang="fi-FI" dirty="0" err="1" smtClean="0"/>
              <a:t>Renkomäen</a:t>
            </a:r>
            <a:r>
              <a:rPr lang="fi-FI" dirty="0" smtClean="0"/>
              <a:t> koulun vierestä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Mustikkamäen päiväkoti väistötiloissa</a:t>
            </a:r>
          </a:p>
          <a:p>
            <a:pPr marL="342900" indent="-342900">
              <a:buFontTx/>
              <a:buChar char="-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437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Ratkaisu toiminnallisesta näkökulmasta (kahden koulun malli):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Launeelle</a:t>
            </a:r>
            <a:r>
              <a:rPr lang="fi-FI" dirty="0" smtClean="0"/>
              <a:t> 1-9 luokkien 2- 3 sarjainen yhtenäinen peruskoulu sekä esikoulu (yhteensä 880 oppilasta ml. eskarit, varaudutaan Länsiharjun oppilasmäärän kasvuun)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Renkomäkeen</a:t>
            </a:r>
            <a:r>
              <a:rPr lang="fi-FI" dirty="0" smtClean="0"/>
              <a:t> 1-6 luokkien 3-sarjainen alakoulu sekä esikoulu (yhteensä 600 oppilasta ml. </a:t>
            </a:r>
            <a:r>
              <a:rPr lang="fi-FI" dirty="0"/>
              <a:t>e</a:t>
            </a:r>
            <a:r>
              <a:rPr lang="fi-FI" dirty="0" smtClean="0"/>
              <a:t>skarit)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smtClean="0"/>
              <a:t>Salinkallion koulusta luovutaan 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Päivähoitoa sijoitettavissa </a:t>
            </a:r>
            <a:r>
              <a:rPr lang="fi-FI" dirty="0" err="1" smtClean="0"/>
              <a:t>Launeelle</a:t>
            </a:r>
            <a:r>
              <a:rPr lang="fi-FI" dirty="0" smtClean="0"/>
              <a:t> ja/tai </a:t>
            </a:r>
            <a:r>
              <a:rPr lang="fi-FI" dirty="0" err="1" smtClean="0"/>
              <a:t>Renkomäkeen</a:t>
            </a:r>
            <a:endParaRPr lang="fi-FI" dirty="0" smtClean="0"/>
          </a:p>
          <a:p>
            <a:endParaRPr lang="fi-FI" dirty="0" smtClean="0"/>
          </a:p>
          <a:p>
            <a:pPr marL="342900" indent="-342900">
              <a:buFontTx/>
              <a:buChar char="-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0160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Ratkaisu tilanäkökulmasta:</a:t>
            </a:r>
          </a:p>
          <a:p>
            <a:pPr marL="457200" indent="-457200">
              <a:buAutoNum type="arabicParenR"/>
            </a:pPr>
            <a:r>
              <a:rPr lang="fi-FI" dirty="0" smtClean="0"/>
              <a:t>Nykyinen </a:t>
            </a:r>
            <a:r>
              <a:rPr lang="fi-FI" dirty="0" err="1" smtClean="0"/>
              <a:t>Launeen</a:t>
            </a:r>
            <a:r>
              <a:rPr lang="fi-FI" dirty="0" smtClean="0"/>
              <a:t> koulu korvataan uudella liikuntatiloja </a:t>
            </a:r>
            <a:r>
              <a:rPr lang="fi-FI" dirty="0" err="1" smtClean="0"/>
              <a:t>lukuunottamatta</a:t>
            </a:r>
            <a:r>
              <a:rPr lang="fi-FI" dirty="0" smtClean="0"/>
              <a:t>, jolloin sen yhteyteen voidaan rakentaa myös </a:t>
            </a:r>
            <a:r>
              <a:rPr lang="fi-FI" dirty="0" err="1" smtClean="0"/>
              <a:t>paiväkotitiloja</a:t>
            </a:r>
            <a:r>
              <a:rPr lang="fi-FI" dirty="0" smtClean="0"/>
              <a:t> (myös peruskorjaus mahdollinen, ei </a:t>
            </a:r>
            <a:r>
              <a:rPr lang="fi-FI" dirty="0" err="1" smtClean="0"/>
              <a:t>pk.tiloja</a:t>
            </a:r>
            <a:r>
              <a:rPr lang="fi-FI" dirty="0" smtClean="0"/>
              <a:t>)</a:t>
            </a:r>
          </a:p>
          <a:p>
            <a:pPr marL="457200" indent="-457200">
              <a:buAutoNum type="arabicParenR"/>
            </a:pPr>
            <a:r>
              <a:rPr lang="fi-FI" dirty="0" err="1" smtClean="0"/>
              <a:t>Renkomäen</a:t>
            </a:r>
            <a:r>
              <a:rPr lang="fi-FI" dirty="0" smtClean="0"/>
              <a:t> koulua laajennetaan ja koulun vanhalle (arvokkaalle) osalle tehdään perusparannus</a:t>
            </a:r>
          </a:p>
          <a:p>
            <a:pPr marL="457200" indent="-457200">
              <a:buAutoNum type="arabicParenR"/>
            </a:pPr>
            <a:r>
              <a:rPr lang="fi-FI" dirty="0" err="1" smtClean="0"/>
              <a:t>Renkomäen</a:t>
            </a:r>
            <a:r>
              <a:rPr lang="fi-FI" dirty="0" smtClean="0"/>
              <a:t> koulun ja päiväkodin yhteyteen rakennettavissa päiväkotitiloja</a:t>
            </a:r>
          </a:p>
          <a:p>
            <a:pPr marL="457200" indent="-457200">
              <a:buAutoNum type="arabicParenR"/>
            </a:pPr>
            <a:r>
              <a:rPr lang="fi-FI" dirty="0" smtClean="0"/>
              <a:t>Salinkallion koulua käytetään väistötiloina em. hankkeiden ajan, minkä jälkeen rakennuksesta luovutaan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97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Toiminnalliset perustelut: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Launeen</a:t>
            </a:r>
            <a:r>
              <a:rPr lang="fi-FI" dirty="0" smtClean="0"/>
              <a:t> peruskoulu jatkaa yhtenäisenä peruskouluna, kaikki alueen 7.-9. luokkien oppilaat yhteen kouluun, taloudelliset ja toiminnalliset tekijät vahvistuvat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Renkomäen</a:t>
            </a:r>
            <a:r>
              <a:rPr lang="fi-FI" dirty="0" smtClean="0"/>
              <a:t> koulu sijaitsee omalla alueella, eteläisen alueen oppilasmäärän kasvuun vastataan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Salinkallion koulun toiminta on taloudellisesti ja toiminnallisesti hankaloitunut alhaisen 7.-9. luokkien oppilasmäärän seurauksena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Mustikkamäen päiväkotia korvaavaa tilaa nykyisten palveluyksiköiden yhteyteen, mahdollisuus myös vastata lisääntyvään päiväkotitilojen kysyntään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1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Perustelut tilanäkökulmasta: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Tilojen keskittäminen =&gt; tilankäytön tehokkuus paranee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Launeen</a:t>
            </a:r>
            <a:r>
              <a:rPr lang="fi-FI" dirty="0" smtClean="0"/>
              <a:t> ja </a:t>
            </a:r>
            <a:r>
              <a:rPr lang="fi-FI" dirty="0" err="1" smtClean="0"/>
              <a:t>Renkomäen</a:t>
            </a:r>
            <a:r>
              <a:rPr lang="fi-FI" dirty="0" smtClean="0"/>
              <a:t> uudet tilat mahdollista suunnitella toiminnan kannalta optimaalisiksi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55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LAUNEEN KOULU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473779"/>
            <a:ext cx="6116320" cy="31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LAUNEEN KOULU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Vaihtoehtoina uuden koulun rakentaminen tai vanhan korjaus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Liikuntahalli (</a:t>
            </a:r>
            <a:r>
              <a:rPr lang="fi-FI" dirty="0" err="1" smtClean="0"/>
              <a:t>Laune</a:t>
            </a:r>
            <a:r>
              <a:rPr lang="fi-FI" dirty="0" smtClean="0"/>
              <a:t>-halli) korjataan joka tapauksessa v. 2015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Uuden koulun yhteyteen sijoitettavissa myös päiväkotitilaa n. viidelle ryhmälle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Koulun tilat 8280 - 9840 hu-m2 vaihtoehdosta riippuen, päiväkodin tilat 858 m2 (uudisrakennusvaihtoehto), yhteensä 8280-10698 m2 (9171-12113 br-m2)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Vaihtoehdoista päätetään hankesuunnitelman hyväksymisen yhteydessä syksyllä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1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22" y="-887561"/>
            <a:ext cx="7385409" cy="10448093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4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Sivistystoimialan palveluverkon suunnittelu 2015</a:t>
            </a:r>
            <a:endParaRPr lang="fi-FI" sz="2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Suunnitteluprosessissa </a:t>
            </a:r>
            <a:r>
              <a:rPr lang="fi-FI" dirty="0" smtClean="0"/>
              <a:t>yhteistyökumppanina </a:t>
            </a:r>
            <a:r>
              <a:rPr lang="fi-FI" dirty="0"/>
              <a:t>toimialan ja Tilakeskuksen kanssa H &amp; M </a:t>
            </a:r>
            <a:r>
              <a:rPr lang="fi-FI" dirty="0" smtClean="0"/>
              <a:t>Arkkitehdit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Keskustan ja eteläisen alueen osalta toteutettu käyttäjälähtöistä suunnitteluprosessia: koulujen henkilöstön työpajat, johtoryhmien suunnittelu, vanhempainilta, koulujen yhteiset suunnittelukokoukset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Kevään suunnittelu keskustassa, eteläisellä alueella ja pohjoisella alueella luonteeltaan tarveselvitystä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Vaihtoehtojen ja mitoituksen tarkistaminen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Toiminnallisten tekijöiden huomioiminen ja alustava suunnittelu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Alustavat arviot kustannuksista ja taloudellisista vaikutuksista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762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RENKOMÄEN KOULU JA PÄIVÄKOTI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7" y="2733813"/>
            <a:ext cx="3930528" cy="294789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95" y="3487151"/>
            <a:ext cx="4161379" cy="21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RENKOMÄEN KOULU JA PÄIVÄKOTI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Vuodenvaihteessa 2014/2015 toteutetun maakaupan ansiosta koulun ja päiväkodin ympärillä hyvin tilaa laajentamiselle, laajennuksen koko säädettävissä kokonaisratkaisuun sopivaksi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Vanhin osa koulurakennuksesta kulttuurihistoriallisesti arvokas, 1970-luvulla valmistunut osa voidaan korjata tai korvata uudisrakennuksella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SALINKALLION KOULU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44" y="2642748"/>
            <a:ext cx="6437527" cy="27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SALINKALLION KOULU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Yläkouluvaihtoehto edellyttäisi laajennusta + täydellistä perusparannusta 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Väistötilakäyttö suunnilleen nykyisellä oppilasmäärällä turvataan kesällä 2015 tehtävillä korjauksilla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Väistötilakäyttö oleellisesti suuremmilla oppilasmäärillä edellyttäisi perusteellisempia korjauksia, jotka osittain menisivät hukkaan, mikäli pian tehtäisiin täydellinen perusparannus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78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560557" y="1477737"/>
            <a:ext cx="8110477" cy="4101506"/>
          </a:xfrm>
        </p:spPr>
        <p:txBody>
          <a:bodyPr/>
          <a:lstStyle/>
          <a:p>
            <a:r>
              <a:rPr lang="fi-FI" dirty="0" smtClean="0"/>
              <a:t>Investointikustannukset (2 koulua + päiväkoti):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Launeen</a:t>
            </a:r>
            <a:r>
              <a:rPr lang="fi-FI" dirty="0" smtClean="0"/>
              <a:t> koulun korjaus					</a:t>
            </a:r>
            <a:r>
              <a:rPr lang="fi-FI" dirty="0"/>
              <a:t>	</a:t>
            </a:r>
            <a:r>
              <a:rPr lang="fi-FI" dirty="0" smtClean="0"/>
              <a:t>	</a:t>
            </a:r>
            <a:r>
              <a:rPr lang="fi-FI" dirty="0"/>
              <a:t> </a:t>
            </a:r>
            <a:r>
              <a:rPr lang="fi-FI" dirty="0" smtClean="0"/>
              <a:t> 9,6 milj. €</a:t>
            </a:r>
          </a:p>
          <a:p>
            <a:r>
              <a:rPr lang="fi-FI" dirty="0">
                <a:solidFill>
                  <a:srgbClr val="FF0000"/>
                </a:solidFill>
              </a:rPr>
              <a:t>	</a:t>
            </a:r>
            <a:r>
              <a:rPr lang="fi-FI" dirty="0" smtClean="0">
                <a:solidFill>
                  <a:srgbClr val="FF0000"/>
                </a:solidFill>
              </a:rPr>
              <a:t>+ </a:t>
            </a:r>
            <a:r>
              <a:rPr lang="fi-FI" dirty="0" err="1" smtClean="0">
                <a:solidFill>
                  <a:srgbClr val="FF0000"/>
                </a:solidFill>
              </a:rPr>
              <a:t>Renkomäen</a:t>
            </a:r>
            <a:r>
              <a:rPr lang="fi-FI" dirty="0" smtClean="0">
                <a:solidFill>
                  <a:srgbClr val="FF0000"/>
                </a:solidFill>
              </a:rPr>
              <a:t> lisälaajennus						  4,0 milj. </a:t>
            </a:r>
            <a:r>
              <a:rPr lang="fi-FI" dirty="0">
                <a:solidFill>
                  <a:srgbClr val="FF0000"/>
                </a:solidFill>
              </a:rPr>
              <a:t>€</a:t>
            </a:r>
            <a:endParaRPr lang="fi-FI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dirty="0" smtClean="0"/>
              <a:t>Uuden </a:t>
            </a:r>
            <a:r>
              <a:rPr lang="fi-FI" dirty="0" err="1" smtClean="0"/>
              <a:t>Launeen</a:t>
            </a:r>
            <a:r>
              <a:rPr lang="fi-FI" dirty="0" smtClean="0"/>
              <a:t> koulun rakentaminen			26,1 milj. €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Renkomäen</a:t>
            </a:r>
            <a:r>
              <a:rPr lang="fi-FI" dirty="0" smtClean="0"/>
              <a:t> koulun laajennus ja					13,9 milj. €</a:t>
            </a:r>
          </a:p>
          <a:p>
            <a:pPr marL="361950" indent="-361950"/>
            <a:r>
              <a:rPr lang="fi-FI" dirty="0"/>
              <a:t>	</a:t>
            </a:r>
            <a:r>
              <a:rPr lang="fi-FI" dirty="0" smtClean="0"/>
              <a:t>perusparannus tai</a:t>
            </a:r>
          </a:p>
          <a:p>
            <a:pPr marL="361950" indent="-361950"/>
            <a:r>
              <a:rPr lang="fi-FI" dirty="0"/>
              <a:t>	</a:t>
            </a:r>
            <a:r>
              <a:rPr lang="fi-FI" dirty="0" smtClean="0"/>
              <a:t>(Uuden </a:t>
            </a:r>
            <a:r>
              <a:rPr lang="fi-FI" dirty="0" err="1" smtClean="0"/>
              <a:t>Renkomäen</a:t>
            </a:r>
            <a:r>
              <a:rPr lang="fi-FI" dirty="0" smtClean="0"/>
              <a:t> koulun rakentaminen		15,2 milj. €)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Mustikkamäkeä korvaavat päiväkotitilat</a:t>
            </a: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u="sng" dirty="0" smtClean="0"/>
              <a:t>  2,6 milj. €</a:t>
            </a:r>
          </a:p>
          <a:p>
            <a:pPr marL="358775"/>
            <a:r>
              <a:rPr lang="fi-FI" dirty="0" err="1" smtClean="0"/>
              <a:t>Launeelle</a:t>
            </a:r>
            <a:r>
              <a:rPr lang="fi-FI" dirty="0" smtClean="0"/>
              <a:t> tai </a:t>
            </a:r>
            <a:r>
              <a:rPr lang="fi-FI" dirty="0" err="1" smtClean="0"/>
              <a:t>Renkomäkeen</a:t>
            </a:r>
            <a:r>
              <a:rPr lang="fi-FI" dirty="0" smtClean="0"/>
              <a:t> koulun yhteyteen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Yhteensä										30,1-42,6 milj. €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435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560557" y="1477737"/>
            <a:ext cx="8110477" cy="4101506"/>
          </a:xfrm>
        </p:spPr>
        <p:txBody>
          <a:bodyPr/>
          <a:lstStyle/>
          <a:p>
            <a:r>
              <a:rPr lang="fi-FI" dirty="0" smtClean="0"/>
              <a:t>Investointikustannukset (3 koulua + päiväkoti):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Uuden </a:t>
            </a:r>
            <a:r>
              <a:rPr lang="fi-FI" dirty="0" err="1" smtClean="0"/>
              <a:t>Launeen</a:t>
            </a:r>
            <a:r>
              <a:rPr lang="fi-FI" dirty="0" smtClean="0"/>
              <a:t> koulun rakentaminen			14,0 milj. €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Salinkallion koulu</a:t>
            </a:r>
            <a:r>
              <a:rPr lang="fi-FI" dirty="0"/>
              <a:t>, käyttöä turvaavat </a:t>
            </a:r>
            <a:r>
              <a:rPr lang="fi-FI" dirty="0" err="1"/>
              <a:t>korj</a:t>
            </a:r>
            <a:r>
              <a:rPr lang="fi-FI" dirty="0" smtClean="0"/>
              <a:t>.			  3,1 milj. €</a:t>
            </a:r>
          </a:p>
          <a:p>
            <a:pPr marL="342900" indent="-342900">
              <a:buFontTx/>
              <a:buChar char="-"/>
            </a:pPr>
            <a:r>
              <a:rPr lang="fi-FI" dirty="0"/>
              <a:t>Salinkallion koulu, perusparannus, muutos		</a:t>
            </a:r>
            <a:r>
              <a:rPr lang="fi-FI" dirty="0" smtClean="0"/>
              <a:t>14,2 </a:t>
            </a:r>
            <a:r>
              <a:rPr lang="fi-FI" dirty="0"/>
              <a:t>milj. €</a:t>
            </a:r>
          </a:p>
          <a:p>
            <a:pPr marL="358775"/>
            <a:r>
              <a:rPr lang="fi-FI" dirty="0"/>
              <a:t>ja laajennus </a:t>
            </a:r>
            <a:r>
              <a:rPr lang="fi-FI" dirty="0" smtClean="0"/>
              <a:t>yläkoulukäyttöön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Renkomäen</a:t>
            </a:r>
            <a:r>
              <a:rPr lang="fi-FI" dirty="0" smtClean="0"/>
              <a:t> koulun </a:t>
            </a:r>
            <a:r>
              <a:rPr lang="fi-FI" dirty="0"/>
              <a:t>laajennus ja			</a:t>
            </a:r>
            <a:r>
              <a:rPr lang="fi-FI" dirty="0" smtClean="0"/>
              <a:t>		13,9 </a:t>
            </a:r>
            <a:r>
              <a:rPr lang="fi-FI" dirty="0"/>
              <a:t>milj. €</a:t>
            </a:r>
          </a:p>
          <a:p>
            <a:pPr marL="361950" indent="-361950"/>
            <a:r>
              <a:rPr lang="fi-FI" dirty="0"/>
              <a:t>	perusparannus </a:t>
            </a:r>
            <a:r>
              <a:rPr lang="fi-FI" dirty="0" smtClean="0"/>
              <a:t>tai</a:t>
            </a:r>
          </a:p>
          <a:p>
            <a:pPr marL="358775" indent="-358775"/>
            <a:r>
              <a:rPr lang="fi-FI" dirty="0" smtClean="0"/>
              <a:t>	(Uuden </a:t>
            </a:r>
            <a:r>
              <a:rPr lang="fi-FI" dirty="0" err="1" smtClean="0"/>
              <a:t>Renkomäen</a:t>
            </a:r>
            <a:r>
              <a:rPr lang="fi-FI" dirty="0" smtClean="0"/>
              <a:t> koulun rakentaminen		15,2 milj. €)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Mustikkamäkeä korvaavat päiväkotitilat</a:t>
            </a:r>
            <a:r>
              <a:rPr lang="fi-FI" dirty="0"/>
              <a:t>	</a:t>
            </a:r>
            <a:r>
              <a:rPr lang="fi-FI" dirty="0" smtClean="0"/>
              <a:t>		</a:t>
            </a:r>
            <a:r>
              <a:rPr lang="fi-FI" u="sng" dirty="0" smtClean="0"/>
              <a:t>  2,6 milj. €</a:t>
            </a:r>
          </a:p>
          <a:p>
            <a:pPr marL="358775"/>
            <a:r>
              <a:rPr lang="fi-FI" dirty="0" err="1" smtClean="0"/>
              <a:t>Launeelle</a:t>
            </a:r>
            <a:r>
              <a:rPr lang="fi-FI" dirty="0" smtClean="0"/>
              <a:t> tai </a:t>
            </a:r>
            <a:r>
              <a:rPr lang="fi-FI" dirty="0" err="1" smtClean="0"/>
              <a:t>Renkomäkeen</a:t>
            </a:r>
            <a:r>
              <a:rPr lang="fi-FI" dirty="0" smtClean="0"/>
              <a:t> koulun yhteyteen</a:t>
            </a:r>
            <a:endParaRPr lang="fi-FI" dirty="0"/>
          </a:p>
          <a:p>
            <a:r>
              <a:rPr lang="fi-FI" dirty="0" smtClean="0"/>
              <a:t>Yhteensä											47,8 milj. €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559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AIKATAULUT, KESKUSTA JA </a:t>
            </a:r>
            <a:r>
              <a:rPr lang="fi-FI" dirty="0" smtClean="0"/>
              <a:t>ETELÄ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67311"/>
              </p:ext>
            </p:extLst>
          </p:nvPr>
        </p:nvGraphicFramePr>
        <p:xfrm>
          <a:off x="179723" y="1377457"/>
          <a:ext cx="8613937" cy="460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Laskentataulukko" r:id="rId4" imgW="7267657" imgH="3886110" progId="Excel.Sheet.12">
                  <p:embed/>
                </p:oleObj>
              </mc:Choice>
              <mc:Fallback>
                <p:oleObj name="Laskentataulukko" r:id="rId4" imgW="7267657" imgH="3886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23" y="1377457"/>
                        <a:ext cx="8613937" cy="4606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6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AIKATAULUT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58" y="2477112"/>
            <a:ext cx="6995868" cy="2529454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6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7" y="2848179"/>
            <a:ext cx="3857234" cy="225648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95" y="3607674"/>
            <a:ext cx="4251443" cy="14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Nastolan lähitulevaisuuden investoinneista päätetty yhdistymissopimuksessa 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Nykyisen Lahden puolella kaksi vanhaa peruskorjaustarpeessa olevaa koulua (Kunnas ja Myllypohja) sekä useita ikääntyneitä päiväkoteja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Ahtialan koululle lisätiloja kirjastosta v. 2015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Palveluverkko- ja kaavatyö uuden kunnan osalta aloitettu, vaikuttaa Kymijärven pohjoispuolen (Taivaanranta) rakentuminen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Ei suuria muutoksia nopealla aikataululla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2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KESKUSTAN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Taustaa: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Kariston alueen yläkouluikäisten määrä lisääntyy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Lotilan</a:t>
            </a:r>
            <a:r>
              <a:rPr lang="fi-FI" dirty="0" smtClean="0"/>
              <a:t> koulussa tilaväljyyttä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smtClean="0"/>
              <a:t>Muotoiluinstituutin tilat </a:t>
            </a:r>
            <a:r>
              <a:rPr lang="fi-FI" dirty="0" smtClean="0"/>
              <a:t>mahdollisesti vapautuvat </a:t>
            </a:r>
            <a:r>
              <a:rPr lang="fi-FI" dirty="0" err="1" smtClean="0"/>
              <a:t>LAMK:lta</a:t>
            </a:r>
            <a:endParaRPr lang="fi-FI" dirty="0" smtClean="0"/>
          </a:p>
          <a:p>
            <a:pPr marL="342900" indent="-342900">
              <a:buFontTx/>
              <a:buChar char="-"/>
            </a:pPr>
            <a:r>
              <a:rPr lang="fi-FI" dirty="0" smtClean="0"/>
              <a:t>Aikuiskoulutuskeskuksen tiloista osa vapautuu Palmenialta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Anttilanmäen</a:t>
            </a:r>
            <a:r>
              <a:rPr lang="fi-FI" dirty="0" smtClean="0"/>
              <a:t> koulurakennus huonossa kunnossa</a:t>
            </a:r>
          </a:p>
          <a:p>
            <a:pPr marL="342900" indent="-342900">
              <a:buFontTx/>
              <a:buChar char="-"/>
            </a:pPr>
            <a:r>
              <a:rPr lang="fi-FI" dirty="0" err="1"/>
              <a:t>H</a:t>
            </a:r>
            <a:r>
              <a:rPr lang="fi-FI" dirty="0" err="1" smtClean="0"/>
              <a:t>umpulan</a:t>
            </a:r>
            <a:r>
              <a:rPr lang="fi-FI" dirty="0" smtClean="0"/>
              <a:t> päiväkoti väistötiloissa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Onnelantien huvila huonossa kunnossa</a:t>
            </a:r>
          </a:p>
          <a:p>
            <a:endParaRPr lang="fi-FI" dirty="0" smtClean="0"/>
          </a:p>
          <a:p>
            <a:pPr marL="342900" indent="-342900">
              <a:buFontTx/>
              <a:buChar char="-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276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ITÄINEN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560557" y="1477737"/>
            <a:ext cx="8110477" cy="4101506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Investointikustannukset ja aikataulu: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Villähteen</a:t>
            </a:r>
            <a:r>
              <a:rPr lang="fi-FI" dirty="0" smtClean="0"/>
              <a:t> koulun laajennus ja peruspar.			</a:t>
            </a:r>
            <a:r>
              <a:rPr lang="fi-FI" dirty="0"/>
              <a:t> </a:t>
            </a:r>
            <a:r>
              <a:rPr lang="fi-FI" dirty="0" smtClean="0"/>
              <a:t> 9,3 milj. €</a:t>
            </a:r>
          </a:p>
          <a:p>
            <a:pPr marL="358775"/>
            <a:r>
              <a:rPr lang="fi-FI" dirty="0" smtClean="0"/>
              <a:t>(2015-2016, 2017-2018)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Uuden Rakokiven koulun rakentaminen			16,0 milj. €</a:t>
            </a:r>
          </a:p>
          <a:p>
            <a:pPr marL="358775"/>
            <a:r>
              <a:rPr lang="fi-FI" dirty="0" smtClean="0"/>
              <a:t>(2016-2017)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Kukkasen koulun laajennus ja </a:t>
            </a:r>
            <a:r>
              <a:rPr lang="fi-FI" dirty="0" err="1" smtClean="0"/>
              <a:t>peruskorj</a:t>
            </a:r>
            <a:r>
              <a:rPr lang="fi-FI" dirty="0" smtClean="0"/>
              <a:t>.			</a:t>
            </a:r>
            <a:r>
              <a:rPr lang="fi-FI" dirty="0"/>
              <a:t> </a:t>
            </a:r>
            <a:r>
              <a:rPr lang="fi-FI" u="sng" dirty="0" smtClean="0"/>
              <a:t>7,0 milj. €</a:t>
            </a:r>
          </a:p>
          <a:p>
            <a:pPr marL="358775"/>
            <a:r>
              <a:rPr lang="fi-FI" dirty="0" smtClean="0"/>
              <a:t>(2018-2019)</a:t>
            </a:r>
          </a:p>
          <a:p>
            <a:pPr marL="358775"/>
            <a:endParaRPr lang="fi-FI" dirty="0"/>
          </a:p>
          <a:p>
            <a:r>
              <a:rPr lang="fi-FI" dirty="0" smtClean="0"/>
              <a:t>Yhteensä (yhdistymissopimus + Nastolan TS)		32,3 milj. €	</a:t>
            </a:r>
          </a:p>
          <a:p>
            <a:endParaRPr lang="fi-FI" dirty="0"/>
          </a:p>
          <a:p>
            <a:r>
              <a:rPr lang="fi-FI" dirty="0" smtClean="0"/>
              <a:t>Kunnaksen ja Myllypohjan koulut 					??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1337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POHJOINEN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4" y="2816873"/>
            <a:ext cx="3134466" cy="234105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17" y="3305684"/>
            <a:ext cx="4514102" cy="185224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934080" y="4911706"/>
            <a:ext cx="1771639" cy="24622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fi-FI" sz="1000" dirty="0" smtClean="0">
                <a:latin typeface="Trade Gothic Light"/>
              </a:rPr>
              <a:t>Arkkitehtitoimisto </a:t>
            </a:r>
            <a:r>
              <a:rPr lang="fi-FI" sz="1000" dirty="0" err="1" smtClean="0">
                <a:latin typeface="Trade Gothic Light"/>
              </a:rPr>
              <a:t>Arkviiri</a:t>
            </a:r>
            <a:r>
              <a:rPr lang="fi-FI" sz="1000" dirty="0" smtClean="0">
                <a:latin typeface="Trade Gothic Light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9463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POHJOINEN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Pohjoisen alueen oppilasmäärät kasvavat voimakkaasti. Oppilaspaikkamäärä on mitoitettava tulevan tarpeen </a:t>
            </a:r>
            <a:r>
              <a:rPr lang="fi-FI" dirty="0" smtClean="0"/>
              <a:t>mukaisesti</a:t>
            </a:r>
          </a:p>
          <a:p>
            <a:pPr marL="342900" indent="-342900">
              <a:buFontTx/>
              <a:buChar char="-"/>
            </a:pPr>
            <a:r>
              <a:rPr lang="fi-FI" dirty="0"/>
              <a:t>Pohjoisella alueella tulisi toteuttaa </a:t>
            </a:r>
            <a:r>
              <a:rPr lang="fi-FI" dirty="0" smtClean="0"/>
              <a:t>Kivimaan koulukiinteistön </a:t>
            </a:r>
            <a:r>
              <a:rPr lang="fi-FI" dirty="0"/>
              <a:t>uudisrakennus tai perusparannus. Kivimaan </a:t>
            </a:r>
            <a:r>
              <a:rPr lang="fi-FI" dirty="0" smtClean="0"/>
              <a:t>kiinteistöratkaisu on  kiireellinen.</a:t>
            </a:r>
          </a:p>
          <a:p>
            <a:pPr marL="342900" indent="-342900">
              <a:buFontTx/>
              <a:buChar char="-"/>
            </a:pPr>
            <a:r>
              <a:rPr lang="fi-FI" dirty="0"/>
              <a:t>Hollolasta tulee kuntien välisen sopimuksen mukaisesti oppilaita Kivimaan kouluun.  Kalliolaan rakentuu Hollolan kunnan suunnitelman mukaan alakoulu. Tulevina vuosina Hollolasta tulevien oppilaiden määrä kasvaa. Oppilaita voidaan ohjata alueellisen </a:t>
            </a:r>
            <a:r>
              <a:rPr lang="fi-FI" dirty="0" err="1"/>
              <a:t>oppilaaksioton</a:t>
            </a:r>
            <a:r>
              <a:rPr lang="fi-FI" dirty="0"/>
              <a:t> mukaisesti Kivimaan ja Mukkulan kouluihin. 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83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POHJOINEN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/>
              <a:t>Vaihtoehto 1</a:t>
            </a:r>
            <a:r>
              <a:rPr lang="fi-FI" b="1" dirty="0" smtClean="0"/>
              <a:t>.</a:t>
            </a:r>
          </a:p>
          <a:p>
            <a:endParaRPr lang="fi-F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Oppilaat </a:t>
            </a:r>
            <a:r>
              <a:rPr lang="fi-FI" dirty="0"/>
              <a:t>ohjataan Kivimaan ja Mukkulan </a:t>
            </a:r>
            <a:r>
              <a:rPr lang="fi-FI" dirty="0" smtClean="0"/>
              <a:t>kouluihin. Kivimaan koulussa on huomioitava oppilasmäärien </a:t>
            </a:r>
            <a:r>
              <a:rPr lang="fi-FI" dirty="0"/>
              <a:t>kasvu tulevaisuudessa sekä esikoululaisten siirtyminen koulun yhteyteen. 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Esikoululaisia </a:t>
            </a:r>
            <a:r>
              <a:rPr lang="fi-FI" dirty="0"/>
              <a:t>tulee yhden ikäryhmän verran 90-120 oppilasta</a:t>
            </a:r>
            <a:r>
              <a:rPr lang="fi-FI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Mukkulan </a:t>
            </a:r>
            <a:r>
              <a:rPr lang="fi-FI" dirty="0"/>
              <a:t>koulun yläkoulun oppilasmäärä ei kasva suunnittelukaudella. Pohjoisen alueen sekä Hollolan kunnasta tulevia </a:t>
            </a:r>
            <a:r>
              <a:rPr lang="fi-FI" dirty="0" smtClean="0"/>
              <a:t>yläkoululaisia ohjataan </a:t>
            </a:r>
            <a:r>
              <a:rPr lang="fi-FI" dirty="0"/>
              <a:t>tasaisesti Kivimaan ja Mukkulan </a:t>
            </a:r>
            <a:r>
              <a:rPr lang="fi-FI" dirty="0" smtClean="0"/>
              <a:t>kouluihin. </a:t>
            </a:r>
            <a:endParaRPr lang="fi-FI" dirty="0"/>
          </a:p>
          <a:p>
            <a:pPr marL="342900" indent="-34290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9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POHJOINEN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560557" y="2011253"/>
            <a:ext cx="8110477" cy="3582276"/>
          </a:xfrm>
        </p:spPr>
        <p:txBody>
          <a:bodyPr/>
          <a:lstStyle/>
          <a:p>
            <a:r>
              <a:rPr lang="fi-FI" b="1" dirty="0" smtClean="0"/>
              <a:t>Vaihtoehto </a:t>
            </a:r>
            <a:r>
              <a:rPr lang="fi-FI" b="1" dirty="0"/>
              <a:t>2</a:t>
            </a:r>
            <a:r>
              <a:rPr lang="fi-FI" b="1" dirty="0" smtClean="0"/>
              <a:t>.</a:t>
            </a:r>
          </a:p>
          <a:p>
            <a:endParaRPr lang="fi-F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Pohjoisen </a:t>
            </a:r>
            <a:r>
              <a:rPr lang="fi-FI" dirty="0"/>
              <a:t>alueen kaikki yläkoululaiset ohjataan Kivimaan kouluun</a:t>
            </a:r>
            <a:r>
              <a:rPr lang="fi-FI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Yläkoululaisia </a:t>
            </a:r>
            <a:r>
              <a:rPr lang="fi-FI" dirty="0"/>
              <a:t>tulisi yhteensä 500-600 suunnittelukauden ennusteen mukaan. Hollolasta tulevat yläkoululaiset lisäisivät yläkoululaisten oppilasmäärää n. 80-100 oppilaalla</a:t>
            </a:r>
            <a:r>
              <a:rPr lang="fi-FI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Vaihtoehdossa alakoululaisia ohjattaisiin Mukkulan </a:t>
            </a:r>
            <a:r>
              <a:rPr lang="fi-FI" dirty="0"/>
              <a:t>kouluun sekä mahdollisuuksien mukaan idän tai keskustan kouluihin</a:t>
            </a:r>
            <a:r>
              <a:rPr lang="fi-FI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Mukkulasta vapautuviin tiloihin voidaan sijoittaa keskitettyjä erityisen tuen luokkia, esim. Ali-</a:t>
            </a:r>
            <a:r>
              <a:rPr lang="fi-FI" dirty="0" err="1"/>
              <a:t>Juhakkalan</a:t>
            </a:r>
            <a:r>
              <a:rPr lang="fi-FI" dirty="0"/>
              <a:t> koulu. </a:t>
            </a:r>
          </a:p>
          <a:p>
            <a:endParaRPr lang="fi-FI" dirty="0" smtClean="0"/>
          </a:p>
          <a:p>
            <a:r>
              <a:rPr lang="fi-FI" dirty="0"/>
              <a:t> </a:t>
            </a:r>
          </a:p>
          <a:p>
            <a:pPr marL="342900" indent="-342900">
              <a:buFontTx/>
              <a:buChar char="-"/>
            </a:pPr>
            <a:endParaRPr lang="fi-FI" b="1" dirty="0" smtClean="0"/>
          </a:p>
        </p:txBody>
      </p:sp>
    </p:spTree>
    <p:extLst>
      <p:ext uri="{BB962C8B-B14F-4D97-AF65-F5344CB8AC3E}">
        <p14:creationId xmlns:p14="http://schemas.microsoft.com/office/powerpoint/2010/main" val="11795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POHJOINEN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/>
              <a:t>Vaihtoehto 3</a:t>
            </a:r>
            <a:r>
              <a:rPr lang="fi-FI" b="1" dirty="0" smtClean="0"/>
              <a:t>.</a:t>
            </a:r>
          </a:p>
          <a:p>
            <a:endParaRPr lang="fi-F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Mikäli </a:t>
            </a:r>
            <a:r>
              <a:rPr lang="fi-FI" dirty="0"/>
              <a:t>Hollolasta tulevat yläkoululaiset eivät tule pohjoisen alueen kouluihin, voi alueen 7.-9-luokkien oppilaat sijoittaa Kivimaan kouluun</a:t>
            </a:r>
            <a:r>
              <a:rPr lang="fi-FI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Jotta </a:t>
            </a:r>
            <a:r>
              <a:rPr lang="fi-FI" dirty="0"/>
              <a:t>yläkoulun valinnaisainemahdollisuudet säilyisivät riittävän monipuolisena, tulisi oppilasmäärän olla yli 250. 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Yläkoululaisten </a:t>
            </a:r>
            <a:r>
              <a:rPr lang="fi-FI" dirty="0"/>
              <a:t>sijoittaminen yhteen kouluun olisi myös taloudellisesti parempi ratkaisu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71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TALOUSARVIOVALMISTELUSTA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Tilakeskuksen talonrakennusinvestointien kokonaistasoksi vuosille 2016-2018 edellytetään enintään 105 milj. </a:t>
            </a:r>
            <a:r>
              <a:rPr lang="fi-FI" dirty="0"/>
              <a:t>€</a:t>
            </a:r>
            <a:r>
              <a:rPr lang="fi-FI" dirty="0" smtClean="0"/>
              <a:t> (35 milj. €/v.)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Tämän esityksen mukaiset ratkaisut johtavat tasoon 159 milj. € </a:t>
            </a:r>
          </a:p>
          <a:p>
            <a:pPr marL="358775"/>
            <a:r>
              <a:rPr lang="fi-FI" dirty="0" smtClean="0"/>
              <a:t>(53 milj. €/v.). </a:t>
            </a:r>
            <a:r>
              <a:rPr lang="fi-FI" smtClean="0"/>
              <a:t>Lisäksi tulevat </a:t>
            </a:r>
            <a:r>
              <a:rPr lang="fi-FI" dirty="0" smtClean="0"/>
              <a:t>investoinnit muiden kuin kaupungin taseeseen.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67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JATKOTOIMENPITEET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 smtClean="0"/>
              <a:t>Esittely yhdistymishallitukselle 15.6.2015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Sivistystoimialan TAE sekä Tilakeskuksen investoinnit yhdistymishallitukseen 17.8.2015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Esityksen täsmentäminen jatkuu esittelyjen ja käytävien keskustelujen perusteella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Tavoitteena on sivistystoimialan palveluverkkoja koskeva kokonaisratkaisu talousarviokäsittelyn yhteydessä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KESKUSTAN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Ratkaisu toiminnallisesta näkökulmasta: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Lotilan</a:t>
            </a:r>
            <a:r>
              <a:rPr lang="fi-FI" dirty="0" smtClean="0"/>
              <a:t>, </a:t>
            </a:r>
            <a:r>
              <a:rPr lang="fi-FI" dirty="0" err="1" smtClean="0"/>
              <a:t>Tiirismaan</a:t>
            </a:r>
            <a:r>
              <a:rPr lang="fi-FI" dirty="0" smtClean="0"/>
              <a:t> ja Harjun koulut yhdistetään yhdeksi yhtenäiseksi peruskouluksi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Anttilanmäen</a:t>
            </a:r>
            <a:r>
              <a:rPr lang="fi-FI" dirty="0" smtClean="0"/>
              <a:t> koulun </a:t>
            </a:r>
            <a:r>
              <a:rPr lang="fi-FI" dirty="0" err="1" smtClean="0"/>
              <a:t>esi</a:t>
            </a:r>
            <a:r>
              <a:rPr lang="fi-FI" dirty="0" smtClean="0"/>
              <a:t>- ja alkuopetus siirtyy </a:t>
            </a:r>
            <a:r>
              <a:rPr lang="fi-FI" dirty="0" err="1" smtClean="0"/>
              <a:t>Lotila-Tiirismaan</a:t>
            </a:r>
            <a:r>
              <a:rPr lang="fi-FI" dirty="0" smtClean="0"/>
              <a:t> koulun yhteyteen 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Tiirismaan</a:t>
            </a:r>
            <a:r>
              <a:rPr lang="fi-FI" dirty="0" smtClean="0"/>
              <a:t> ja Kannaksen lukiot muodostavat n. 1100 opiskelijan lukiokampuksen, jonka toimintaan liittyy myös </a:t>
            </a:r>
            <a:r>
              <a:rPr lang="fi-FI" dirty="0" err="1" smtClean="0"/>
              <a:t>Wellamo</a:t>
            </a:r>
            <a:r>
              <a:rPr lang="fi-FI" dirty="0" smtClean="0"/>
              <a:t>-opisto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 smtClean="0"/>
              <a:t>Humpulan</a:t>
            </a:r>
            <a:r>
              <a:rPr lang="fi-FI" dirty="0" smtClean="0"/>
              <a:t> ja Onnelantien huvilan korvaava päiväkoti keskustaan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Taidemuseolle ratkaisu (ei vaikutusta koulu-/päiväkotiratkaisuihin)</a:t>
            </a:r>
          </a:p>
          <a:p>
            <a:endParaRPr lang="fi-FI" dirty="0" smtClean="0"/>
          </a:p>
          <a:p>
            <a:pPr marL="342900" indent="-342900">
              <a:buFontTx/>
              <a:buChar char="-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193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KESKUSTAN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Ratkaisu tilanäkökulmasta:</a:t>
            </a:r>
          </a:p>
          <a:p>
            <a:pPr marL="457200" indent="-457200">
              <a:buAutoNum type="arabicParenR"/>
            </a:pPr>
            <a:r>
              <a:rPr lang="fi-FI" dirty="0" smtClean="0"/>
              <a:t>Kariston yläkouluikäiset menevät </a:t>
            </a:r>
            <a:r>
              <a:rPr lang="fi-FI" dirty="0" err="1" smtClean="0"/>
              <a:t>Tiirismaan</a:t>
            </a:r>
            <a:r>
              <a:rPr lang="fi-FI" dirty="0" smtClean="0"/>
              <a:t> yläkouluun, jota laajennetaan </a:t>
            </a:r>
            <a:r>
              <a:rPr lang="fi-FI" dirty="0" err="1" smtClean="0"/>
              <a:t>Tiirismaan</a:t>
            </a:r>
            <a:r>
              <a:rPr lang="fi-FI" dirty="0" smtClean="0"/>
              <a:t> lukion tiloihin</a:t>
            </a:r>
          </a:p>
          <a:p>
            <a:pPr marL="457200" indent="-457200">
              <a:buAutoNum type="arabicParenR"/>
            </a:pPr>
            <a:r>
              <a:rPr lang="fi-FI" dirty="0" err="1" smtClean="0"/>
              <a:t>Tiirismaan</a:t>
            </a:r>
            <a:r>
              <a:rPr lang="fi-FI" dirty="0" smtClean="0"/>
              <a:t> lukio siirtyy </a:t>
            </a:r>
            <a:r>
              <a:rPr lang="fi-FI" dirty="0"/>
              <a:t>Muotoiluinstituutin mahdollisesti vapautuviin tiloihin</a:t>
            </a:r>
            <a:r>
              <a:rPr lang="fi-FI" dirty="0" smtClean="0"/>
              <a:t>, minne jää vielä tilaa</a:t>
            </a:r>
          </a:p>
          <a:p>
            <a:pPr marL="457200" indent="-457200">
              <a:buAutoNum type="arabicParenR"/>
            </a:pPr>
            <a:r>
              <a:rPr lang="fi-FI" dirty="0" err="1" smtClean="0"/>
              <a:t>Wellamo</a:t>
            </a:r>
            <a:r>
              <a:rPr lang="fi-FI" dirty="0" smtClean="0"/>
              <a:t>-opisto siirtyy Muotoiluinstituutin tiloihin, jolloin Muotoiluinstituutin tilat saadaan täyteen ja Aikuiskoulutuskeskus jää tyhjäksi</a:t>
            </a:r>
          </a:p>
          <a:p>
            <a:pPr marL="457200" indent="-457200">
              <a:buAutoNum type="arabicParenR"/>
            </a:pPr>
            <a:r>
              <a:rPr lang="fi-FI" dirty="0" smtClean="0"/>
              <a:t>Aikuiskoulutuskeskukseen sijoitetaan taidemuseo ja toimistotilaa esim. sivistystoimialan hallinnolle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5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KESKUSTAN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Ratkaisu tilanäkökulmasta:</a:t>
            </a:r>
          </a:p>
          <a:p>
            <a:pPr marL="442913" indent="-442913"/>
            <a:r>
              <a:rPr lang="fi-FI" dirty="0" smtClean="0"/>
              <a:t>5)   </a:t>
            </a:r>
            <a:r>
              <a:rPr lang="fi-FI" dirty="0" err="1" smtClean="0"/>
              <a:t>Anttilanmäen</a:t>
            </a:r>
            <a:r>
              <a:rPr lang="fi-FI" dirty="0" smtClean="0"/>
              <a:t> toimipiste siirtyy </a:t>
            </a:r>
            <a:r>
              <a:rPr lang="fi-FI" dirty="0"/>
              <a:t>osaksi </a:t>
            </a:r>
            <a:r>
              <a:rPr lang="fi-FI" dirty="0" err="1"/>
              <a:t>Lotilan</a:t>
            </a:r>
            <a:r>
              <a:rPr lang="fi-FI" dirty="0"/>
              <a:t> ja </a:t>
            </a:r>
            <a:r>
              <a:rPr lang="fi-FI" dirty="0" err="1"/>
              <a:t>Tiirismaan</a:t>
            </a:r>
            <a:r>
              <a:rPr lang="fi-FI" dirty="0"/>
              <a:t> koulun muodostamaa </a:t>
            </a:r>
            <a:r>
              <a:rPr lang="fi-FI" dirty="0" smtClean="0"/>
              <a:t>koulua</a:t>
            </a:r>
            <a:endParaRPr lang="fi-FI" dirty="0"/>
          </a:p>
          <a:p>
            <a:pPr marL="457200" indent="-457200">
              <a:buAutoNum type="arabicParenR" startAt="6"/>
            </a:pPr>
            <a:r>
              <a:rPr lang="fi-FI" dirty="0" smtClean="0"/>
              <a:t>Harjun alakoulun toiminta siirtyy osaksi </a:t>
            </a:r>
            <a:r>
              <a:rPr lang="fi-FI" dirty="0" err="1" smtClean="0"/>
              <a:t>Lotilan</a:t>
            </a:r>
            <a:r>
              <a:rPr lang="fi-FI" dirty="0" smtClean="0"/>
              <a:t> ja </a:t>
            </a:r>
            <a:r>
              <a:rPr lang="fi-FI" dirty="0" err="1" smtClean="0"/>
              <a:t>Tiirismaan</a:t>
            </a:r>
            <a:r>
              <a:rPr lang="fi-FI" dirty="0" smtClean="0"/>
              <a:t> koulun muodostamaa koulua</a:t>
            </a:r>
          </a:p>
          <a:p>
            <a:pPr marL="457200" indent="-457200">
              <a:buAutoNum type="arabicParenR" startAt="6"/>
            </a:pPr>
            <a:r>
              <a:rPr lang="fi-FI" dirty="0" smtClean="0"/>
              <a:t>Harjun koulun tilat muutetaan päiväkotikäyttöön, </a:t>
            </a:r>
            <a:endParaRPr lang="fi-FI" dirty="0"/>
          </a:p>
          <a:p>
            <a:r>
              <a:rPr lang="fi-FI" dirty="0" smtClean="0"/>
              <a:t>	- tilaratkaisu mahdollistaa myös tarvittaessa esim. yhdistetyn 	päiväkoti-, esiopetus- ja koulukäytön</a:t>
            </a:r>
          </a:p>
          <a:p>
            <a:r>
              <a:rPr lang="fi-FI" dirty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4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KESKUSTAN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Toiminnalliset perustelut: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Alakoulujen yhdistäminen mahdollistaa nykyistä paremmin opetusryhmien ja luokkien perustamisen toiminnallisin ja pedagogisin perustein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Laajempi yhtenäinen peruskoulu erilaisine painotuksineen tuo joustoa koko Lahden </a:t>
            </a:r>
            <a:r>
              <a:rPr lang="fi-FI" dirty="0" err="1" smtClean="0"/>
              <a:t>esi</a:t>
            </a:r>
            <a:r>
              <a:rPr lang="fi-FI" dirty="0" smtClean="0"/>
              <a:t>- ja perusopetuksen palveluverkkoon</a:t>
            </a:r>
          </a:p>
          <a:p>
            <a:pPr marL="342900" indent="-342900">
              <a:buFontTx/>
              <a:buChar char="-"/>
            </a:pPr>
            <a:r>
              <a:rPr lang="fi-FI" dirty="0"/>
              <a:t>Lukioratkaisu mahdollistaa opiskelijamäärän kasvun ja luo edellytyksiä kustannustehokkaaseen </a:t>
            </a:r>
            <a:r>
              <a:rPr lang="fi-FI" dirty="0" smtClean="0"/>
              <a:t>toimintaan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Kahden </a:t>
            </a:r>
            <a:r>
              <a:rPr lang="fi-FI" dirty="0"/>
              <a:t>lukion tiiviimpi yhteistyö mahdollistaa yhteiset kurssit ja taideproduktiot ja vähentää päällekkäistä kurssitarjontaa 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80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KESKUSTAN ALUE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Toiminnalliset perustelut: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Lukioratkaisu tuo synergiaetuja </a:t>
            </a:r>
            <a:r>
              <a:rPr lang="fi-FI" dirty="0" err="1" smtClean="0"/>
              <a:t>Wellamo</a:t>
            </a:r>
            <a:r>
              <a:rPr lang="fi-FI" dirty="0" smtClean="0"/>
              <a:t>-opiston toiminnan kanssa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Keskustaan saadaan iso päiväkoti korvaamaan </a:t>
            </a:r>
            <a:r>
              <a:rPr lang="fi-FI" dirty="0" err="1" smtClean="0"/>
              <a:t>Humpulan</a:t>
            </a:r>
            <a:r>
              <a:rPr lang="fi-FI" dirty="0" smtClean="0"/>
              <a:t> päiväkotia ja Onnelantien huvilarakennusta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Taidemuseolle toiminnallisesti asianmukainen ratkaisu.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000" dirty="0" smtClean="0">
            <a:latin typeface="Trade Gothic Light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_dokumenttityyppi xmlns="28ea8d22-e915-4b43-86e0-118a6226e2b5">esitysmateriaali</ph_dokumenttityyppi>
    <TaxCatchAll xmlns="64b1d6bd-33bc-4e66-bef7-d5a4e020cbbd"/>
    <ph_taxkeywordTaxHTField0 xmlns="28ea8d22-e915-4b43-86e0-118a6226e2b5">
      <Terms xmlns="http://schemas.microsoft.com/office/infopath/2007/PartnerControls"/>
    </ph_taxkeywordTaxHTField0>
    <ph_julkaisuvalinta xmlns="28ea8d22-e915-4b43-86e0-118a6226e2b5"/>
    <Audienc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H ekstranetdokumentti" ma:contentTypeID="0x010100A1D0EF3415974D1B85BB5AC19C29576700DA3711F41657E14D934174A46D10A23D" ma:contentTypeVersion="2" ma:contentTypeDescription="" ma:contentTypeScope="" ma:versionID="7496ae3c2dc63bf5a9afc7e206adc8a8">
  <xsd:schema xmlns:xsd="http://www.w3.org/2001/XMLSchema" xmlns:xs="http://www.w3.org/2001/XMLSchema" xmlns:p="http://schemas.microsoft.com/office/2006/metadata/properties" xmlns:ns1="http://schemas.microsoft.com/sharepoint/v3" xmlns:ns2="28ea8d22-e915-4b43-86e0-118a6226e2b5" xmlns:ns3="64b1d6bd-33bc-4e66-bef7-d5a4e020cbbd" targetNamespace="http://schemas.microsoft.com/office/2006/metadata/properties" ma:root="true" ma:fieldsID="216d51fb9fac2b983c44a97d4c362916" ns1:_="" ns2:_="" ns3:_="">
    <xsd:import namespace="http://schemas.microsoft.com/sharepoint/v3"/>
    <xsd:import namespace="28ea8d22-e915-4b43-86e0-118a6226e2b5"/>
    <xsd:import namespace="64b1d6bd-33bc-4e66-bef7-d5a4e020cbbd"/>
    <xsd:element name="properties">
      <xsd:complexType>
        <xsd:sequence>
          <xsd:element name="documentManagement">
            <xsd:complexType>
              <xsd:all>
                <xsd:element ref="ns2:ph_dokumenttityyppi"/>
                <xsd:element ref="ns2:ph_taxkeywordTaxHTField0" minOccurs="0"/>
                <xsd:element ref="ns3:TaxCatchAll" minOccurs="0"/>
                <xsd:element ref="ns3:TaxCatchAllLabel" minOccurs="0"/>
                <xsd:element ref="ns1:Audience" minOccurs="0"/>
                <xsd:element ref="ns2:ph_julkaisuvalin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dience" ma:index="13" nillable="true" ma:displayName="Kohderyhmä" ma:description="" ma:internalName="Audienc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a8d22-e915-4b43-86e0-118a6226e2b5" elementFormDefault="qualified">
    <xsd:import namespace="http://schemas.microsoft.com/office/2006/documentManagement/types"/>
    <xsd:import namespace="http://schemas.microsoft.com/office/infopath/2007/PartnerControls"/>
    <xsd:element name="ph_dokumenttityyppi" ma:index="8" ma:displayName="Dokumenttityyppi" ma:description="" ma:format="Dropdown" ma:internalName="ph_dokumenttityyppi">
      <xsd:simpleType>
        <xsd:restriction base="dms:Choice">
          <xsd:enumeration value="lomake"/>
          <xsd:enumeration value="luettelo"/>
          <xsd:enumeration value="muistio"/>
          <xsd:enumeration value="ohje"/>
          <xsd:enumeration value="sopimus"/>
          <xsd:enumeration value="esitysmateriaali"/>
          <xsd:enumeration value="muu"/>
        </xsd:restriction>
      </xsd:simpleType>
    </xsd:element>
    <xsd:element name="ph_taxkeywordTaxHTField0" ma:index="10" nillable="true" ma:taxonomy="true" ma:internalName="ph_taxkeywordTaxHTField0" ma:taxonomyFieldName="ph_taxkeyword" ma:displayName="Avainsanat" ma:readOnly="false" ma:default="" ma:fieldId="{63666cb2-8617-4785-9e5e-c96e00128718}" ma:taxonomyMulti="true" ma:sspId="b7035f0d-5e3c-496d-a463-09d662a52a38" ma:termSetId="d0c66d21-e03d-40f1-b4c5-6c1789c915e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h_julkaisuvalinta" ma:index="14" nillable="true" ma:displayName="Julkaisuvalinta" ma:description="" ma:hidden="true" ma:internalName="ph_julkaisuvalint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utiset"/>
                    <xsd:enumeration value="Koulutus- ja tapahtumakalenteri"/>
                    <xsd:enumeration value="Palvelut"/>
                    <xsd:enumeration value="Sisäiset tukipalvelut"/>
                    <xsd:enumeration value="Henkilöstölle"/>
                    <xsd:enumeration value="Tietotekniikka ja laitteet"/>
                    <xsd:enumeration value="Viestintä ja tietopalvelut"/>
                    <xsd:enumeration value="Päätöksenteko ja talous"/>
                    <xsd:enumeration value="Lomakkeet"/>
                    <xsd:enumeration value="Yhteystiedot ja aukiolot"/>
                    <xsd:enumeration value="Organisaatio"/>
                    <xsd:enumeration value="Ohjeet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1d6bd-33bc-4e66-bef7-d5a4e020cbbd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Luokituksen Kaikki-sarake" ma:description="" ma:hidden="true" ma:list="{21ef6a0b-7db8-4b28-9530-a98c8b20a8da}" ma:internalName="TaxCatchAll" ma:showField="CatchAllData" ma:web="64b1d6bd-33bc-4e66-bef7-d5a4e020c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Luokituksen Kaikki-sarake1" ma:description="" ma:hidden="true" ma:list="{21ef6a0b-7db8-4b28-9530-a98c8b20a8da}" ma:internalName="TaxCatchAllLabel" ma:readOnly="true" ma:showField="CatchAllDataLabel" ma:web="64b1d6bd-33bc-4e66-bef7-d5a4e020c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C39D5-A6EE-4FFA-9E26-508D3A847D6C}">
  <ds:schemaRefs>
    <ds:schemaRef ds:uri="http://schemas.microsoft.com/sharepoint/v3"/>
    <ds:schemaRef ds:uri="http://schemas.openxmlformats.org/package/2006/metadata/core-properties"/>
    <ds:schemaRef ds:uri="28ea8d22-e915-4b43-86e0-118a6226e2b5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purl.org/dc/terms/"/>
    <ds:schemaRef ds:uri="64b1d6bd-33bc-4e66-bef7-d5a4e020cbbd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DAD403-C056-4979-9E5E-02A2699388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4A6CC4-7637-414E-8B75-1B6B51770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ea8d22-e915-4b43-86e0-118a6226e2b5"/>
    <ds:schemaRef ds:uri="64b1d6bd-33bc-4e66-bef7-d5a4e020cb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1531</Words>
  <Application>Microsoft Office PowerPoint</Application>
  <PresentationFormat>Näytössä katseltava diaesitys (4:3)</PresentationFormat>
  <Paragraphs>233</Paragraphs>
  <Slides>47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53" baseType="lpstr">
      <vt:lpstr>Arial</vt:lpstr>
      <vt:lpstr>Calibri</vt:lpstr>
      <vt:lpstr>Trade Gothic Bold No. 2</vt:lpstr>
      <vt:lpstr>Trade Gothic Light</vt:lpstr>
      <vt:lpstr>Office-teema</vt:lpstr>
      <vt:lpstr>Laskentataulukko</vt:lpstr>
      <vt:lpstr>SIVISTYSTOIMIALAN PALVELUVERKKO-TARKASTELUJA</vt:lpstr>
      <vt:lpstr>Sivistystoimialan palveluverkon suunnittelu 2015</vt:lpstr>
      <vt:lpstr>Sivistystoimialan palveluverkon suunnittelu 2015</vt:lpstr>
      <vt:lpstr>KESKUSTAN ALUE</vt:lpstr>
      <vt:lpstr>KESKUSTAN ALUE</vt:lpstr>
      <vt:lpstr>KESKUSTAN ALUE</vt:lpstr>
      <vt:lpstr>KESKUSTAN ALUE</vt:lpstr>
      <vt:lpstr>KESKUSTAN ALUE</vt:lpstr>
      <vt:lpstr>KESKUSTAN ALUE</vt:lpstr>
      <vt:lpstr>KESKUSTAN ALUE</vt:lpstr>
      <vt:lpstr>LOTILAN-TIIRISMAAN KOULU</vt:lpstr>
      <vt:lpstr>LOTILAN-TIIRISMAAN KOULU</vt:lpstr>
      <vt:lpstr>KANNAKSEN JA TIIRISMAAN LUKIOT, WELLAMO-OPISTO</vt:lpstr>
      <vt:lpstr>KANNAKSEN JA TIIRISMAAN LUKIOT, WELLAMO-OPISTO</vt:lpstr>
      <vt:lpstr>KANNAKSEN JA TIIRISMAAN LUKIOT, WELLAMO-OPISTO</vt:lpstr>
      <vt:lpstr>HARJUN (KOULU-/) PÄIVÄKOTI</vt:lpstr>
      <vt:lpstr>HARJUN (KOULU/) PÄIVÄKOTI</vt:lpstr>
      <vt:lpstr>TAIDEMUSEO YM.</vt:lpstr>
      <vt:lpstr>TAIDEMUSEO YM.</vt:lpstr>
      <vt:lpstr>PowerPoint-esitys</vt:lpstr>
      <vt:lpstr>KESKUSTAN ALUE</vt:lpstr>
      <vt:lpstr>ETELÄINEN ALUE</vt:lpstr>
      <vt:lpstr>ETELÄINEN ALUE</vt:lpstr>
      <vt:lpstr>ETELÄINEN ALUE</vt:lpstr>
      <vt:lpstr>ETELÄINEN ALUE</vt:lpstr>
      <vt:lpstr>ETELÄINEN ALUE</vt:lpstr>
      <vt:lpstr>LAUNEEN KOULU </vt:lpstr>
      <vt:lpstr>LAUNEEN KOULU </vt:lpstr>
      <vt:lpstr>PowerPoint-esitys</vt:lpstr>
      <vt:lpstr>RENKOMÄEN KOULU JA PÄIVÄKOTI</vt:lpstr>
      <vt:lpstr>RENKOMÄEN KOULU JA PÄIVÄKOTI</vt:lpstr>
      <vt:lpstr>SALINKALLION KOULU</vt:lpstr>
      <vt:lpstr>SALINKALLION KOULU</vt:lpstr>
      <vt:lpstr>ETELÄINEN ALUE</vt:lpstr>
      <vt:lpstr>ETELÄINEN ALUE</vt:lpstr>
      <vt:lpstr>AIKATAULUT, KESKUSTA JA ETELÄ </vt:lpstr>
      <vt:lpstr>AIKATAULUT</vt:lpstr>
      <vt:lpstr>ITÄINEN ALUE</vt:lpstr>
      <vt:lpstr>ITÄINEN ALUE</vt:lpstr>
      <vt:lpstr>ITÄINEN ALUE</vt:lpstr>
      <vt:lpstr>POHJOINEN ALUE</vt:lpstr>
      <vt:lpstr>POHJOINEN ALUE</vt:lpstr>
      <vt:lpstr>POHJOINEN ALUE</vt:lpstr>
      <vt:lpstr>POHJOINEN ALUE</vt:lpstr>
      <vt:lpstr>POHJOINEN ALUE</vt:lpstr>
      <vt:lpstr>TALOUSARVIOVALMISTELUSTA</vt:lpstr>
      <vt:lpstr>JATKOTOIMENPITEET</vt:lpstr>
    </vt:vector>
  </TitlesOfParts>
  <Company>TMI Jalo Toivio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Jalo Toivio</dc:creator>
  <cp:lastModifiedBy>Naasko Oili-Mirjam</cp:lastModifiedBy>
  <cp:revision>197</cp:revision>
  <cp:lastPrinted>2015-05-19T15:04:59Z</cp:lastPrinted>
  <dcterms:created xsi:type="dcterms:W3CDTF">2013-10-10T09:18:34Z</dcterms:created>
  <dcterms:modified xsi:type="dcterms:W3CDTF">2015-05-26T08:50:20Z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0x010100A1D0EF3415974D1B85BB5AC19C29576700DA3711F41657E14D934174A46D10A23D</vt:lpwstr>
  </property>
  <property fmtid="{D5CDD505-2E9C-101B-9397-08002B2CF9AE}" pid="3" name="ph_taxkeyword">
    <vt:lpwstr/>
  </property>
</Properties>
</file>