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6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8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9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0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1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2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3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14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5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16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17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18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19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20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21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2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75" r:id="rId3"/>
    <p:sldMasterId id="2147484093" r:id="rId4"/>
    <p:sldMasterId id="2147484111" r:id="rId5"/>
    <p:sldMasterId id="2147484131" r:id="rId6"/>
    <p:sldMasterId id="2147484149" r:id="rId7"/>
    <p:sldMasterId id="2147484167" r:id="rId8"/>
    <p:sldMasterId id="2147484187" r:id="rId9"/>
    <p:sldMasterId id="2147484205" r:id="rId10"/>
    <p:sldMasterId id="2147484225" r:id="rId11"/>
    <p:sldMasterId id="2147484245" r:id="rId12"/>
    <p:sldMasterId id="2147484265" r:id="rId13"/>
    <p:sldMasterId id="2147484283" r:id="rId14"/>
    <p:sldMasterId id="2147484303" r:id="rId15"/>
    <p:sldMasterId id="2147484322" r:id="rId16"/>
    <p:sldMasterId id="2147484342" r:id="rId17"/>
    <p:sldMasterId id="2147484360" r:id="rId18"/>
    <p:sldMasterId id="2147484379" r:id="rId19"/>
    <p:sldMasterId id="2147484397" r:id="rId20"/>
    <p:sldMasterId id="2147484416" r:id="rId21"/>
    <p:sldMasterId id="2147484434" r:id="rId22"/>
    <p:sldMasterId id="2147484453" r:id="rId23"/>
  </p:sldMasterIdLst>
  <p:notesMasterIdLst>
    <p:notesMasterId r:id="rId47"/>
  </p:notesMasterIdLst>
  <p:handoutMasterIdLst>
    <p:handoutMasterId r:id="rId48"/>
  </p:handoutMasterIdLst>
  <p:sldIdLst>
    <p:sldId id="257" r:id="rId24"/>
    <p:sldId id="360" r:id="rId25"/>
    <p:sldId id="260" r:id="rId26"/>
    <p:sldId id="262" r:id="rId27"/>
    <p:sldId id="470" r:id="rId28"/>
    <p:sldId id="468" r:id="rId29"/>
    <p:sldId id="469" r:id="rId30"/>
    <p:sldId id="463" r:id="rId31"/>
    <p:sldId id="277" r:id="rId32"/>
    <p:sldId id="459" r:id="rId33"/>
    <p:sldId id="460" r:id="rId34"/>
    <p:sldId id="461" r:id="rId35"/>
    <p:sldId id="462" r:id="rId36"/>
    <p:sldId id="445" r:id="rId37"/>
    <p:sldId id="457" r:id="rId38"/>
    <p:sldId id="458" r:id="rId39"/>
    <p:sldId id="424" r:id="rId40"/>
    <p:sldId id="456" r:id="rId41"/>
    <p:sldId id="473" r:id="rId42"/>
    <p:sldId id="471" r:id="rId43"/>
    <p:sldId id="476" r:id="rId44"/>
    <p:sldId id="449" r:id="rId45"/>
    <p:sldId id="475" r:id="rId46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D15"/>
    <a:srgbClr val="FF4770"/>
    <a:srgbClr val="2F20EC"/>
    <a:srgbClr val="9F01FF"/>
    <a:srgbClr val="FBFD9B"/>
    <a:srgbClr val="FFFF66"/>
    <a:srgbClr val="FCEE21"/>
    <a:srgbClr val="F1F11B"/>
    <a:srgbClr val="C11A4D"/>
    <a:srgbClr val="0EC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80" autoAdjust="0"/>
    <p:restoredTop sz="86410" autoAdjust="0"/>
  </p:normalViewPr>
  <p:slideViewPr>
    <p:cSldViewPr showGuides="1">
      <p:cViewPr>
        <p:scale>
          <a:sx n="88" d="100"/>
          <a:sy n="88" d="100"/>
        </p:scale>
        <p:origin x="2850" y="720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-101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1747" y="6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85653976"/>
        <c:axId val="285653192"/>
      </c:barChart>
      <c:catAx>
        <c:axId val="2856539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285653192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285653192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285653976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1196296175781E-2"/>
          <c:y val="5.846535934704921E-2"/>
          <c:w val="0.93403533487171742"/>
          <c:h val="0.7134249887829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 suhteessa euromaihin, toteutunut kehitys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103.0626</c:v>
                </c:pt>
                <c:pt idx="2">
                  <c:v>105.634</c:v>
                </c:pt>
                <c:pt idx="3">
                  <c:v>105.30370000000001</c:v>
                </c:pt>
                <c:pt idx="4">
                  <c:v>104.7681</c:v>
                </c:pt>
                <c:pt idx="5">
                  <c:v>104.38760000000001</c:v>
                </c:pt>
                <c:pt idx="6">
                  <c:v>104.3901</c:v>
                </c:pt>
                <c:pt idx="7">
                  <c:v>104.9958</c:v>
                </c:pt>
                <c:pt idx="8">
                  <c:v>103.0248</c:v>
                </c:pt>
                <c:pt idx="9">
                  <c:v>101.3986</c:v>
                </c:pt>
                <c:pt idx="10">
                  <c:v>101.7157</c:v>
                </c:pt>
                <c:pt idx="11">
                  <c:v>99.607380000000006</c:v>
                </c:pt>
                <c:pt idx="12">
                  <c:v>100.81</c:v>
                </c:pt>
                <c:pt idx="13">
                  <c:v>100.541</c:v>
                </c:pt>
                <c:pt idx="14">
                  <c:v>101.1046</c:v>
                </c:pt>
                <c:pt idx="15">
                  <c:v>104.5232</c:v>
                </c:pt>
                <c:pt idx="16">
                  <c:v>104.46299999999999</c:v>
                </c:pt>
                <c:pt idx="17">
                  <c:v>103.5243</c:v>
                </c:pt>
                <c:pt idx="18">
                  <c:v>101.8424</c:v>
                </c:pt>
                <c:pt idx="19">
                  <c:v>101.905</c:v>
                </c:pt>
                <c:pt idx="20">
                  <c:v>103.8361</c:v>
                </c:pt>
                <c:pt idx="21">
                  <c:v>105.544</c:v>
                </c:pt>
                <c:pt idx="22">
                  <c:v>108.1884</c:v>
                </c:pt>
                <c:pt idx="23">
                  <c:v>105.9718</c:v>
                </c:pt>
                <c:pt idx="24">
                  <c:v>106.5936</c:v>
                </c:pt>
                <c:pt idx="25">
                  <c:v>105.9836</c:v>
                </c:pt>
                <c:pt idx="26">
                  <c:v>108.3809</c:v>
                </c:pt>
                <c:pt idx="27">
                  <c:v>108.6177</c:v>
                </c:pt>
                <c:pt idx="28">
                  <c:v>111.8398</c:v>
                </c:pt>
                <c:pt idx="29">
                  <c:v>113.78660000000001</c:v>
                </c:pt>
                <c:pt idx="30">
                  <c:v>114.93170000000001</c:v>
                </c:pt>
                <c:pt idx="31">
                  <c:v>114.8215</c:v>
                </c:pt>
                <c:pt idx="32">
                  <c:v>111.592</c:v>
                </c:pt>
                <c:pt idx="33">
                  <c:v>112.0432</c:v>
                </c:pt>
                <c:pt idx="34">
                  <c:v>111.3471</c:v>
                </c:pt>
                <c:pt idx="35">
                  <c:v>110.7748</c:v>
                </c:pt>
                <c:pt idx="36">
                  <c:v>109.5335</c:v>
                </c:pt>
                <c:pt idx="37">
                  <c:v>109.85980000000001</c:v>
                </c:pt>
                <c:pt idx="38">
                  <c:v>110.9854</c:v>
                </c:pt>
                <c:pt idx="39">
                  <c:v>113.0448</c:v>
                </c:pt>
                <c:pt idx="40">
                  <c:v>116.6614</c:v>
                </c:pt>
                <c:pt idx="41">
                  <c:v>117.5898</c:v>
                </c:pt>
                <c:pt idx="42">
                  <c:v>116.97</c:v>
                </c:pt>
                <c:pt idx="43">
                  <c:v>117.0142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KIKY + tulevien vuosien palkkamaltti</c:v>
                </c:pt>
              </c:strCache>
            </c:strRef>
          </c:tx>
          <c:spPr>
            <a:ln w="50800">
              <a:solidFill>
                <a:srgbClr val="FFC000"/>
              </a:solidFill>
              <a:prstDash val="solid"/>
            </a:ln>
          </c:spPr>
          <c:marker>
            <c:symbol val="none"/>
          </c:marker>
          <c:dPt>
            <c:idx val="58"/>
            <c:bubble3D val="0"/>
            <c:spPr>
              <a:ln w="50800" cmpd="sng">
                <a:solidFill>
                  <a:srgbClr val="FFC000"/>
                </a:solidFill>
                <a:prstDash val="solid"/>
              </a:ln>
            </c:spPr>
          </c:dPt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116.7987</c:v>
                </c:pt>
                <c:pt idx="43">
                  <c:v>116.5385</c:v>
                </c:pt>
                <c:pt idx="44">
                  <c:v>116.2784</c:v>
                </c:pt>
                <c:pt idx="45">
                  <c:v>116.0183</c:v>
                </c:pt>
                <c:pt idx="46">
                  <c:v>115.7581</c:v>
                </c:pt>
                <c:pt idx="47">
                  <c:v>115.498</c:v>
                </c:pt>
                <c:pt idx="48">
                  <c:v>115.2379</c:v>
                </c:pt>
                <c:pt idx="49">
                  <c:v>114.9777</c:v>
                </c:pt>
                <c:pt idx="50">
                  <c:v>114.7176</c:v>
                </c:pt>
                <c:pt idx="51">
                  <c:v>114.4575</c:v>
                </c:pt>
                <c:pt idx="52">
                  <c:v>114.1973</c:v>
                </c:pt>
                <c:pt idx="53">
                  <c:v>113.9372</c:v>
                </c:pt>
                <c:pt idx="54">
                  <c:v>113.6771</c:v>
                </c:pt>
                <c:pt idx="55">
                  <c:v>113.4169</c:v>
                </c:pt>
                <c:pt idx="56">
                  <c:v>113.1568</c:v>
                </c:pt>
                <c:pt idx="57">
                  <c:v>112.8967</c:v>
                </c:pt>
                <c:pt idx="58">
                  <c:v>112.6365</c:v>
                </c:pt>
                <c:pt idx="59">
                  <c:v>112.3764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Hallitusohjelma: yhteiskuntasopimuksella 5 %:n alenema suhteessa euromaihin</c:v>
                </c:pt>
              </c:strCache>
            </c:strRef>
          </c:tx>
          <c:spPr>
            <a:ln w="76200" cap="rnd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Sheet1!$D$2:$D$61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116.7336</c:v>
                </c:pt>
                <c:pt idx="43">
                  <c:v>116.4084</c:v>
                </c:pt>
                <c:pt idx="44">
                  <c:v>116.08329999999999</c:v>
                </c:pt>
                <c:pt idx="45">
                  <c:v>115.7581</c:v>
                </c:pt>
                <c:pt idx="46">
                  <c:v>115.43300000000001</c:v>
                </c:pt>
                <c:pt idx="47">
                  <c:v>115.1078</c:v>
                </c:pt>
                <c:pt idx="48">
                  <c:v>114.7826</c:v>
                </c:pt>
                <c:pt idx="49">
                  <c:v>114.4575</c:v>
                </c:pt>
                <c:pt idx="50">
                  <c:v>114.1323</c:v>
                </c:pt>
                <c:pt idx="51">
                  <c:v>113.80719999999999</c:v>
                </c:pt>
                <c:pt idx="52">
                  <c:v>113.482</c:v>
                </c:pt>
                <c:pt idx="53">
                  <c:v>113.1568</c:v>
                </c:pt>
                <c:pt idx="54">
                  <c:v>112.8317</c:v>
                </c:pt>
                <c:pt idx="55">
                  <c:v>112.5065</c:v>
                </c:pt>
                <c:pt idx="56">
                  <c:v>112.1814</c:v>
                </c:pt>
                <c:pt idx="57">
                  <c:v>111.8562</c:v>
                </c:pt>
                <c:pt idx="58">
                  <c:v>111.53100000000001</c:v>
                </c:pt>
                <c:pt idx="59">
                  <c:v>111.2059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Hallitusohjelma: lisäksi vuosien 2015-2019 palkkamaltilla 5 %:n alenema suhteessa euromaihin</c:v>
                </c:pt>
              </c:strCache>
            </c:strRef>
          </c:tx>
          <c:spPr>
            <a:ln w="76200">
              <a:solidFill>
                <a:srgbClr val="92D050">
                  <a:alpha val="96000"/>
                </a:srgbClr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Sheet1!$E$2:$E$61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116.4084</c:v>
                </c:pt>
                <c:pt idx="43">
                  <c:v>115.7581</c:v>
                </c:pt>
                <c:pt idx="44">
                  <c:v>115.1078</c:v>
                </c:pt>
                <c:pt idx="45">
                  <c:v>114.45740000000001</c:v>
                </c:pt>
                <c:pt idx="46">
                  <c:v>113.80710000000001</c:v>
                </c:pt>
                <c:pt idx="47">
                  <c:v>113.1568</c:v>
                </c:pt>
                <c:pt idx="48">
                  <c:v>112.5064</c:v>
                </c:pt>
                <c:pt idx="49">
                  <c:v>111.8561</c:v>
                </c:pt>
                <c:pt idx="50">
                  <c:v>111.2058</c:v>
                </c:pt>
                <c:pt idx="51">
                  <c:v>110.55549999999999</c:v>
                </c:pt>
                <c:pt idx="52">
                  <c:v>109.9051</c:v>
                </c:pt>
                <c:pt idx="53">
                  <c:v>109.2548</c:v>
                </c:pt>
                <c:pt idx="54">
                  <c:v>108.6045</c:v>
                </c:pt>
                <c:pt idx="55">
                  <c:v>107.9541</c:v>
                </c:pt>
                <c:pt idx="56">
                  <c:v>107.3038</c:v>
                </c:pt>
                <c:pt idx="57">
                  <c:v>106.65349999999999</c:v>
                </c:pt>
                <c:pt idx="58">
                  <c:v>106.0031</c:v>
                </c:pt>
                <c:pt idx="59">
                  <c:v>105.3528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Hallitusohjelma: lisäksi työpaikkatason tuottavuuden parantamisella 5 %:n alenema suhteessa euromaihin</c:v>
                </c:pt>
              </c:strCache>
            </c:strRef>
          </c:tx>
          <c:spPr>
            <a:ln w="76200"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Sheet1!$F$2:$F$61</c:f>
              <c:numCache>
                <c:formatCode>General</c:formatCode>
                <c:ptCount val="60"/>
                <c:pt idx="41">
                  <c:v>117.05880000000001</c:v>
                </c:pt>
                <c:pt idx="42">
                  <c:v>116.08329999999999</c:v>
                </c:pt>
                <c:pt idx="43">
                  <c:v>115.1078</c:v>
                </c:pt>
                <c:pt idx="44">
                  <c:v>114.1323</c:v>
                </c:pt>
                <c:pt idx="45">
                  <c:v>113.1568</c:v>
                </c:pt>
                <c:pt idx="46">
                  <c:v>112.18129999999999</c:v>
                </c:pt>
                <c:pt idx="47">
                  <c:v>111.2058</c:v>
                </c:pt>
                <c:pt idx="48">
                  <c:v>110.2303</c:v>
                </c:pt>
                <c:pt idx="49">
                  <c:v>109.2548</c:v>
                </c:pt>
                <c:pt idx="50">
                  <c:v>108.27930000000001</c:v>
                </c:pt>
                <c:pt idx="51">
                  <c:v>107.3039</c:v>
                </c:pt>
                <c:pt idx="52">
                  <c:v>106.3284</c:v>
                </c:pt>
                <c:pt idx="53">
                  <c:v>105.35290000000001</c:v>
                </c:pt>
                <c:pt idx="54">
                  <c:v>104.37739999999999</c:v>
                </c:pt>
                <c:pt idx="55">
                  <c:v>103.4019</c:v>
                </c:pt>
                <c:pt idx="56">
                  <c:v>102.4264</c:v>
                </c:pt>
                <c:pt idx="57">
                  <c:v>101.4509</c:v>
                </c:pt>
                <c:pt idx="58">
                  <c:v>100.47539999999999</c:v>
                </c:pt>
                <c:pt idx="59">
                  <c:v>99.499930000000006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401000"/>
        <c:axId val="287401392"/>
      </c:lineChart>
      <c:catAx>
        <c:axId val="2874010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287401392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287401392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7401000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3590275033193029E-2"/>
          <c:y val="0.82831340186347757"/>
          <c:w val="0.96769245584734664"/>
          <c:h val="0.1716865981365224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7147.6</c:v>
                </c:pt>
                <c:pt idx="2">
                  <c:v>8076.2</c:v>
                </c:pt>
                <c:pt idx="3">
                  <c:v>7866.9</c:v>
                </c:pt>
                <c:pt idx="4">
                  <c:v>8576.7000000000007</c:v>
                </c:pt>
                <c:pt idx="5">
                  <c:v>9000.7999999999993</c:v>
                </c:pt>
                <c:pt idx="6">
                  <c:v>8456.5</c:v>
                </c:pt>
                <c:pt idx="7">
                  <c:v>8536.5</c:v>
                </c:pt>
                <c:pt idx="8">
                  <c:v>9236.6</c:v>
                </c:pt>
                <c:pt idx="9">
                  <c:v>9144.9</c:v>
                </c:pt>
                <c:pt idx="10">
                  <c:v>10688</c:v>
                </c:pt>
                <c:pt idx="11">
                  <c:v>9473.2000000000007</c:v>
                </c:pt>
                <c:pt idx="12">
                  <c:v>10883.6</c:v>
                </c:pt>
                <c:pt idx="13">
                  <c:v>10924.3</c:v>
                </c:pt>
                <c:pt idx="14">
                  <c:v>10405.200000000001</c:v>
                </c:pt>
                <c:pt idx="15">
                  <c:v>10914.3</c:v>
                </c:pt>
                <c:pt idx="16">
                  <c:v>9413.7000000000007</c:v>
                </c:pt>
                <c:pt idx="17">
                  <c:v>6238.2</c:v>
                </c:pt>
                <c:pt idx="18">
                  <c:v>6464.8</c:v>
                </c:pt>
                <c:pt idx="19">
                  <c:v>6647.1</c:v>
                </c:pt>
                <c:pt idx="20">
                  <c:v>7704.1</c:v>
                </c:pt>
                <c:pt idx="21">
                  <c:v>7060.1</c:v>
                </c:pt>
                <c:pt idx="22">
                  <c:v>7154.8</c:v>
                </c:pt>
                <c:pt idx="23">
                  <c:v>7098.3</c:v>
                </c:pt>
                <c:pt idx="24">
                  <c:v>9295</c:v>
                </c:pt>
                <c:pt idx="25">
                  <c:v>8424.7000000000007</c:v>
                </c:pt>
                <c:pt idx="26">
                  <c:v>8517.7999999999993</c:v>
                </c:pt>
                <c:pt idx="27">
                  <c:v>7662.6</c:v>
                </c:pt>
                <c:pt idx="28">
                  <c:v>9565.7999999999993</c:v>
                </c:pt>
                <c:pt idx="29">
                  <c:v>8192</c:v>
                </c:pt>
                <c:pt idx="30">
                  <c:v>8588</c:v>
                </c:pt>
                <c:pt idx="31">
                  <c:v>7519.3</c:v>
                </c:pt>
                <c:pt idx="32">
                  <c:v>8844.9</c:v>
                </c:pt>
                <c:pt idx="33">
                  <c:v>7017.4</c:v>
                </c:pt>
                <c:pt idx="34">
                  <c:v>7361.6</c:v>
                </c:pt>
                <c:pt idx="35">
                  <c:v>6716.9</c:v>
                </c:pt>
                <c:pt idx="36">
                  <c:v>7579.5</c:v>
                </c:pt>
                <c:pt idx="37">
                  <c:v>7475.6</c:v>
                </c:pt>
                <c:pt idx="38">
                  <c:v>7609.8</c:v>
                </c:pt>
                <c:pt idx="39">
                  <c:v>8869.2999999999993</c:v>
                </c:pt>
                <c:pt idx="40">
                  <c:v>7868.5</c:v>
                </c:pt>
                <c:pt idx="41">
                  <c:v>6808.2</c:v>
                </c:pt>
                <c:pt idx="42">
                  <c:v>8661.6</c:v>
                </c:pt>
                <c:pt idx="43">
                  <c:v>7112.7</c:v>
                </c:pt>
                <c:pt idx="44">
                  <c:v>8096.4</c:v>
                </c:pt>
                <c:pt idx="45">
                  <c:v>6817.7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5763.2</c:v>
                </c:pt>
                <c:pt idx="2">
                  <c:v>6822.3</c:v>
                </c:pt>
                <c:pt idx="3">
                  <c:v>6657.1</c:v>
                </c:pt>
                <c:pt idx="4">
                  <c:v>7033.2</c:v>
                </c:pt>
                <c:pt idx="5">
                  <c:v>7711.6</c:v>
                </c:pt>
                <c:pt idx="6">
                  <c:v>6846.4</c:v>
                </c:pt>
                <c:pt idx="7">
                  <c:v>7037.7</c:v>
                </c:pt>
                <c:pt idx="8">
                  <c:v>7872.8</c:v>
                </c:pt>
                <c:pt idx="9">
                  <c:v>7576.1</c:v>
                </c:pt>
                <c:pt idx="10">
                  <c:v>8953.9</c:v>
                </c:pt>
                <c:pt idx="11">
                  <c:v>7936.9</c:v>
                </c:pt>
                <c:pt idx="12">
                  <c:v>9089</c:v>
                </c:pt>
                <c:pt idx="13">
                  <c:v>8957.2999999999993</c:v>
                </c:pt>
                <c:pt idx="14">
                  <c:v>8180.5</c:v>
                </c:pt>
                <c:pt idx="15">
                  <c:v>9062.7999999999993</c:v>
                </c:pt>
                <c:pt idx="16">
                  <c:v>7570.7</c:v>
                </c:pt>
                <c:pt idx="17">
                  <c:v>4910.3</c:v>
                </c:pt>
                <c:pt idx="18">
                  <c:v>4931.7</c:v>
                </c:pt>
                <c:pt idx="19">
                  <c:v>5208.7</c:v>
                </c:pt>
                <c:pt idx="20">
                  <c:v>5962.2</c:v>
                </c:pt>
                <c:pt idx="21">
                  <c:v>5253.7</c:v>
                </c:pt>
                <c:pt idx="22">
                  <c:v>5617.3</c:v>
                </c:pt>
                <c:pt idx="23">
                  <c:v>5496</c:v>
                </c:pt>
                <c:pt idx="24">
                  <c:v>6892.8</c:v>
                </c:pt>
                <c:pt idx="25">
                  <c:v>5914.1</c:v>
                </c:pt>
                <c:pt idx="26">
                  <c:v>6612.2</c:v>
                </c:pt>
                <c:pt idx="27">
                  <c:v>5753.6</c:v>
                </c:pt>
                <c:pt idx="28">
                  <c:v>7223.7</c:v>
                </c:pt>
                <c:pt idx="29">
                  <c:v>6092.9</c:v>
                </c:pt>
                <c:pt idx="30">
                  <c:v>6619.4</c:v>
                </c:pt>
                <c:pt idx="31">
                  <c:v>6051</c:v>
                </c:pt>
                <c:pt idx="32">
                  <c:v>7089.2</c:v>
                </c:pt>
                <c:pt idx="33">
                  <c:v>5183.6000000000004</c:v>
                </c:pt>
                <c:pt idx="34">
                  <c:v>5530.1</c:v>
                </c:pt>
                <c:pt idx="35">
                  <c:v>5224.3999999999996</c:v>
                </c:pt>
                <c:pt idx="36">
                  <c:v>5903.5</c:v>
                </c:pt>
                <c:pt idx="37">
                  <c:v>5416.1</c:v>
                </c:pt>
                <c:pt idx="38">
                  <c:v>5616.6</c:v>
                </c:pt>
                <c:pt idx="39">
                  <c:v>6609.4</c:v>
                </c:pt>
                <c:pt idx="40">
                  <c:v>5893.2</c:v>
                </c:pt>
                <c:pt idx="41">
                  <c:v>4786</c:v>
                </c:pt>
                <c:pt idx="42">
                  <c:v>6403.2</c:v>
                </c:pt>
                <c:pt idx="43">
                  <c:v>5431.1</c:v>
                </c:pt>
                <c:pt idx="44">
                  <c:v>5733.3</c:v>
                </c:pt>
                <c:pt idx="45">
                  <c:v>4960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1383.1</c:v>
                </c:pt>
                <c:pt idx="2">
                  <c:v>1259.8</c:v>
                </c:pt>
                <c:pt idx="3">
                  <c:v>1222.9000000000001</c:v>
                </c:pt>
                <c:pt idx="4">
                  <c:v>1551.8</c:v>
                </c:pt>
                <c:pt idx="5">
                  <c:v>1292.8</c:v>
                </c:pt>
                <c:pt idx="6">
                  <c:v>1614.3</c:v>
                </c:pt>
                <c:pt idx="7">
                  <c:v>1503.6</c:v>
                </c:pt>
                <c:pt idx="8">
                  <c:v>1358.4</c:v>
                </c:pt>
                <c:pt idx="9">
                  <c:v>1553.1</c:v>
                </c:pt>
                <c:pt idx="10">
                  <c:v>1726.1</c:v>
                </c:pt>
                <c:pt idx="11">
                  <c:v>1519.3</c:v>
                </c:pt>
                <c:pt idx="12">
                  <c:v>1796.1</c:v>
                </c:pt>
                <c:pt idx="13">
                  <c:v>1929.3</c:v>
                </c:pt>
                <c:pt idx="14">
                  <c:v>2211.1</c:v>
                </c:pt>
                <c:pt idx="15">
                  <c:v>1806.1</c:v>
                </c:pt>
                <c:pt idx="16">
                  <c:v>1818.4</c:v>
                </c:pt>
                <c:pt idx="17">
                  <c:v>1294.5999999999999</c:v>
                </c:pt>
                <c:pt idx="18">
                  <c:v>1514.4</c:v>
                </c:pt>
                <c:pt idx="19">
                  <c:v>1410.5</c:v>
                </c:pt>
                <c:pt idx="20">
                  <c:v>1727.7</c:v>
                </c:pt>
                <c:pt idx="21">
                  <c:v>1791.9</c:v>
                </c:pt>
                <c:pt idx="22">
                  <c:v>1516.4</c:v>
                </c:pt>
                <c:pt idx="23">
                  <c:v>1554.1</c:v>
                </c:pt>
                <c:pt idx="24">
                  <c:v>2320.1</c:v>
                </c:pt>
                <c:pt idx="25">
                  <c:v>2402.5</c:v>
                </c:pt>
                <c:pt idx="26">
                  <c:v>1841.2</c:v>
                </c:pt>
                <c:pt idx="27">
                  <c:v>1814.6</c:v>
                </c:pt>
                <c:pt idx="28">
                  <c:v>2252.1</c:v>
                </c:pt>
                <c:pt idx="29">
                  <c:v>1955.4</c:v>
                </c:pt>
                <c:pt idx="30">
                  <c:v>1880.7</c:v>
                </c:pt>
                <c:pt idx="31">
                  <c:v>1403.5</c:v>
                </c:pt>
                <c:pt idx="32">
                  <c:v>1686.9</c:v>
                </c:pt>
                <c:pt idx="33">
                  <c:v>1721.6</c:v>
                </c:pt>
                <c:pt idx="34">
                  <c:v>1735.1</c:v>
                </c:pt>
                <c:pt idx="35">
                  <c:v>1401.6</c:v>
                </c:pt>
                <c:pt idx="36">
                  <c:v>1577.8</c:v>
                </c:pt>
                <c:pt idx="37">
                  <c:v>1943.9</c:v>
                </c:pt>
                <c:pt idx="38">
                  <c:v>1879.7</c:v>
                </c:pt>
                <c:pt idx="39">
                  <c:v>2178.6</c:v>
                </c:pt>
                <c:pt idx="40">
                  <c:v>1821.2</c:v>
                </c:pt>
                <c:pt idx="41">
                  <c:v>1867.3</c:v>
                </c:pt>
                <c:pt idx="42">
                  <c:v>2107.5</c:v>
                </c:pt>
                <c:pt idx="43">
                  <c:v>1566</c:v>
                </c:pt>
                <c:pt idx="44">
                  <c:v>2235.1999999999998</c:v>
                </c:pt>
                <c:pt idx="45">
                  <c:v>1682.3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5652016"/>
        <c:axId val="285651624"/>
      </c:lineChart>
      <c:catAx>
        <c:axId val="285652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565162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285651624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5652016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5.8105374605724278E-2"/>
          <c:w val="0.72821810648490037"/>
          <c:h val="0.8564780587427032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Sheet1!$B$2:$B$47</c:f>
              <c:numCache>
                <c:formatCode>General</c:formatCode>
                <c:ptCount val="46"/>
                <c:pt idx="0">
                  <c:v>2902</c:v>
                </c:pt>
                <c:pt idx="1">
                  <c:v>3129.2</c:v>
                </c:pt>
                <c:pt idx="2">
                  <c:v>3035.1</c:v>
                </c:pt>
                <c:pt idx="3">
                  <c:v>2990.9</c:v>
                </c:pt>
                <c:pt idx="4">
                  <c:v>3319.8</c:v>
                </c:pt>
                <c:pt idx="5">
                  <c:v>3219.3</c:v>
                </c:pt>
                <c:pt idx="6">
                  <c:v>3653</c:v>
                </c:pt>
                <c:pt idx="7">
                  <c:v>3531</c:v>
                </c:pt>
                <c:pt idx="8">
                  <c:v>3359.6</c:v>
                </c:pt>
                <c:pt idx="9">
                  <c:v>3672.4</c:v>
                </c:pt>
                <c:pt idx="10">
                  <c:v>3939.9</c:v>
                </c:pt>
                <c:pt idx="11">
                  <c:v>4036.3</c:v>
                </c:pt>
                <c:pt idx="12">
                  <c:v>3755.3</c:v>
                </c:pt>
                <c:pt idx="13">
                  <c:v>3771.1</c:v>
                </c:pt>
                <c:pt idx="14">
                  <c:v>4023.7</c:v>
                </c:pt>
                <c:pt idx="15">
                  <c:v>3914.4</c:v>
                </c:pt>
                <c:pt idx="16">
                  <c:v>3685.4</c:v>
                </c:pt>
                <c:pt idx="17">
                  <c:v>3222.9</c:v>
                </c:pt>
                <c:pt idx="18">
                  <c:v>3085.6</c:v>
                </c:pt>
                <c:pt idx="19">
                  <c:v>3109.2</c:v>
                </c:pt>
                <c:pt idx="20">
                  <c:v>3200</c:v>
                </c:pt>
                <c:pt idx="21">
                  <c:v>3303.6</c:v>
                </c:pt>
                <c:pt idx="22">
                  <c:v>3083.6</c:v>
                </c:pt>
                <c:pt idx="23">
                  <c:v>3056.8</c:v>
                </c:pt>
                <c:pt idx="24">
                  <c:v>3449</c:v>
                </c:pt>
                <c:pt idx="25">
                  <c:v>4113.5</c:v>
                </c:pt>
                <c:pt idx="26">
                  <c:v>4206.1000000000004</c:v>
                </c:pt>
                <c:pt idx="27">
                  <c:v>4237.1000000000004</c:v>
                </c:pt>
                <c:pt idx="28">
                  <c:v>4179.7</c:v>
                </c:pt>
                <c:pt idx="29">
                  <c:v>4115.6000000000004</c:v>
                </c:pt>
                <c:pt idx="30">
                  <c:v>4556.7</c:v>
                </c:pt>
                <c:pt idx="31">
                  <c:v>3923.1</c:v>
                </c:pt>
                <c:pt idx="32">
                  <c:v>3933.3</c:v>
                </c:pt>
                <c:pt idx="33">
                  <c:v>3769.8</c:v>
                </c:pt>
                <c:pt idx="34">
                  <c:v>3855.6</c:v>
                </c:pt>
                <c:pt idx="35">
                  <c:v>3767.7</c:v>
                </c:pt>
                <c:pt idx="36">
                  <c:v>3531.6</c:v>
                </c:pt>
                <c:pt idx="37">
                  <c:v>3947.4</c:v>
                </c:pt>
                <c:pt idx="38">
                  <c:v>4084.6</c:v>
                </c:pt>
                <c:pt idx="39">
                  <c:v>4664</c:v>
                </c:pt>
                <c:pt idx="40">
                  <c:v>4788.7</c:v>
                </c:pt>
                <c:pt idx="41">
                  <c:v>5091.3999999999996</c:v>
                </c:pt>
                <c:pt idx="42">
                  <c:v>5108.3</c:v>
                </c:pt>
                <c:pt idx="43">
                  <c:v>4936.8999999999996</c:v>
                </c:pt>
                <c:pt idx="44">
                  <c:v>5316.3</c:v>
                </c:pt>
                <c:pt idx="45">
                  <c:v>5083.1000000000004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Sheet1!$A$2:$A$47</c:f>
              <c:strCache>
                <c:ptCount val="46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  <c:pt idx="45">
                  <c:v>2016,I</c:v>
                </c:pt>
              </c:strCache>
            </c:strRef>
          </c:cat>
          <c:val>
            <c:numRef>
              <c:f>Sheet1!$C$2:$C$47</c:f>
              <c:numCache>
                <c:formatCode>General</c:formatCode>
                <c:ptCount val="46"/>
                <c:pt idx="0">
                  <c:v>9864</c:v>
                </c:pt>
                <c:pt idx="1">
                  <c:v>10781</c:v>
                </c:pt>
                <c:pt idx="2">
                  <c:v>11977</c:v>
                </c:pt>
                <c:pt idx="3">
                  <c:v>13553</c:v>
                </c:pt>
                <c:pt idx="4">
                  <c:v>13367</c:v>
                </c:pt>
                <c:pt idx="5">
                  <c:v>15080</c:v>
                </c:pt>
                <c:pt idx="6">
                  <c:v>14462</c:v>
                </c:pt>
                <c:pt idx="7">
                  <c:v>15271</c:v>
                </c:pt>
                <c:pt idx="8">
                  <c:v>16051</c:v>
                </c:pt>
                <c:pt idx="9">
                  <c:v>15760</c:v>
                </c:pt>
                <c:pt idx="10">
                  <c:v>17314</c:v>
                </c:pt>
                <c:pt idx="11">
                  <c:v>17669</c:v>
                </c:pt>
                <c:pt idx="12">
                  <c:v>18715</c:v>
                </c:pt>
                <c:pt idx="13">
                  <c:v>18675</c:v>
                </c:pt>
                <c:pt idx="14">
                  <c:v>18248</c:v>
                </c:pt>
                <c:pt idx="15">
                  <c:v>19565</c:v>
                </c:pt>
                <c:pt idx="16">
                  <c:v>18313</c:v>
                </c:pt>
                <c:pt idx="17">
                  <c:v>14413</c:v>
                </c:pt>
                <c:pt idx="18">
                  <c:v>13198</c:v>
                </c:pt>
                <c:pt idx="19">
                  <c:v>12831</c:v>
                </c:pt>
                <c:pt idx="20">
                  <c:v>12027</c:v>
                </c:pt>
                <c:pt idx="21">
                  <c:v>11240</c:v>
                </c:pt>
                <c:pt idx="22">
                  <c:v>11302</c:v>
                </c:pt>
                <c:pt idx="23">
                  <c:v>11177</c:v>
                </c:pt>
                <c:pt idx="24">
                  <c:v>11176</c:v>
                </c:pt>
                <c:pt idx="25">
                  <c:v>10050</c:v>
                </c:pt>
                <c:pt idx="26">
                  <c:v>10612</c:v>
                </c:pt>
                <c:pt idx="27">
                  <c:v>10980</c:v>
                </c:pt>
                <c:pt idx="28">
                  <c:v>11887</c:v>
                </c:pt>
                <c:pt idx="29">
                  <c:v>11138</c:v>
                </c:pt>
                <c:pt idx="30">
                  <c:v>11463</c:v>
                </c:pt>
                <c:pt idx="31">
                  <c:v>10860</c:v>
                </c:pt>
                <c:pt idx="32">
                  <c:v>11477</c:v>
                </c:pt>
                <c:pt idx="33">
                  <c:v>10494</c:v>
                </c:pt>
                <c:pt idx="34">
                  <c:v>10607</c:v>
                </c:pt>
                <c:pt idx="35">
                  <c:v>10287</c:v>
                </c:pt>
                <c:pt idx="36">
                  <c:v>10204</c:v>
                </c:pt>
                <c:pt idx="37">
                  <c:v>9937.5</c:v>
                </c:pt>
                <c:pt idx="38">
                  <c:v>9994.1</c:v>
                </c:pt>
                <c:pt idx="39">
                  <c:v>11170</c:v>
                </c:pt>
                <c:pt idx="40">
                  <c:v>11272</c:v>
                </c:pt>
                <c:pt idx="41">
                  <c:v>10865</c:v>
                </c:pt>
                <c:pt idx="42">
                  <c:v>11955</c:v>
                </c:pt>
                <c:pt idx="43">
                  <c:v>12796</c:v>
                </c:pt>
                <c:pt idx="44">
                  <c:v>13683</c:v>
                </c:pt>
                <c:pt idx="45">
                  <c:v>13621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654760"/>
        <c:axId val="285655152"/>
      </c:areaChart>
      <c:catAx>
        <c:axId val="2856547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565515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85655152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5654760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400" b="1" dirty="0" err="1" smtClean="0">
                <a:solidFill>
                  <a:srgbClr val="002060"/>
                </a:solidFill>
              </a:rPr>
              <a:t>Saldoluku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endParaRPr lang="en-US" sz="14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88842042485218176"/>
          <c:y val="0.1550641184933460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Taul1!$A$2:$A$49</c:f>
              <c:strCache>
                <c:ptCount val="48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  <c:pt idx="43">
                  <c:v>15(10)</c:v>
                </c:pt>
                <c:pt idx="44">
                  <c:v>16(1)</c:v>
                </c:pt>
                <c:pt idx="45">
                  <c:v>16(4)</c:v>
                </c:pt>
                <c:pt idx="46">
                  <c:v>16(7)</c:v>
                </c:pt>
                <c:pt idx="47">
                  <c:v>16(10)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1</c:v>
                </c:pt>
                <c:pt idx="43">
                  <c:v>-3</c:v>
                </c:pt>
                <c:pt idx="44">
                  <c:v>1</c:v>
                </c:pt>
                <c:pt idx="45">
                  <c:v>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325752"/>
        <c:axId val="287326144"/>
      </c:lineChart>
      <c:catAx>
        <c:axId val="287325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28732614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87326144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287325752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(31.3)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281773.79430492065</c:v>
                </c:pt>
                <c:pt idx="11">
                  <c:v>278362.57139701926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 (31.3)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251806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87326928"/>
        <c:axId val="287327320"/>
      </c:barChart>
      <c:catAx>
        <c:axId val="28732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7327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327320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7326928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2015 Q1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-1698</c:v>
                </c:pt>
                <c:pt idx="1">
                  <c:v>-2747</c:v>
                </c:pt>
                <c:pt idx="2">
                  <c:v>403</c:v>
                </c:pt>
                <c:pt idx="3">
                  <c:v>1431</c:v>
                </c:pt>
                <c:pt idx="4">
                  <c:v>-1024</c:v>
                </c:pt>
                <c:pt idx="5">
                  <c:v>-3448</c:v>
                </c:pt>
                <c:pt idx="6">
                  <c:v>-971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  <c:pt idx="4">
                  <c:v>2015 Q3</c:v>
                </c:pt>
                <c:pt idx="5">
                  <c:v>2015 Q4</c:v>
                </c:pt>
                <c:pt idx="6">
                  <c:v>2015 Q1</c:v>
                </c:pt>
              </c:strCache>
            </c:strRef>
          </c:cat>
          <c:val>
            <c:numRef>
              <c:f>Taul1!$C$2:$C$8</c:f>
              <c:numCache>
                <c:formatCode>#,##0</c:formatCode>
                <c:ptCount val="7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 formatCode="General">
                  <c:v>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287328104"/>
        <c:axId val="287328496"/>
      </c:barChart>
      <c:catAx>
        <c:axId val="2873281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87328496"/>
        <c:crosses val="autoZero"/>
        <c:auto val="1"/>
        <c:lblAlgn val="ctr"/>
        <c:lblOffset val="0"/>
        <c:noMultiLvlLbl val="0"/>
      </c:catAx>
      <c:valAx>
        <c:axId val="28732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8732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Teollisuuden tuotantokyky (tuotanto, jos kapasiteetti täyskäytössä), vas. ast.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122.9070505</c:v>
                </c:pt>
                <c:pt idx="1">
                  <c:v>118.79804350000001</c:v>
                </c:pt>
                <c:pt idx="2">
                  <c:v>122.1487807</c:v>
                </c:pt>
                <c:pt idx="3">
                  <c:v>118.6519461</c:v>
                </c:pt>
                <c:pt idx="4">
                  <c:v>105.4527566</c:v>
                </c:pt>
                <c:pt idx="5">
                  <c:v>105.6595626</c:v>
                </c:pt>
                <c:pt idx="6">
                  <c:v>106.9229823</c:v>
                </c:pt>
                <c:pt idx="7">
                  <c:v>104.6052128</c:v>
                </c:pt>
                <c:pt idx="8">
                  <c:v>100.73132560000001</c:v>
                </c:pt>
                <c:pt idx="9">
                  <c:v>104.57077769999999</c:v>
                </c:pt>
                <c:pt idx="10">
                  <c:v>105.740116</c:v>
                </c:pt>
                <c:pt idx="11">
                  <c:v>104.64037449999999</c:v>
                </c:pt>
                <c:pt idx="12">
                  <c:v>102.5317029</c:v>
                </c:pt>
                <c:pt idx="13">
                  <c:v>99.994130389999995</c:v>
                </c:pt>
                <c:pt idx="14">
                  <c:v>104.5524142</c:v>
                </c:pt>
                <c:pt idx="15">
                  <c:v>103.53722310000001</c:v>
                </c:pt>
                <c:pt idx="16">
                  <c:v>102.1164139</c:v>
                </c:pt>
                <c:pt idx="17">
                  <c:v>100.48659069999999</c:v>
                </c:pt>
                <c:pt idx="18">
                  <c:v>102.103976</c:v>
                </c:pt>
                <c:pt idx="19">
                  <c:v>100.36112079999999</c:v>
                </c:pt>
                <c:pt idx="20">
                  <c:v>98.90959402</c:v>
                </c:pt>
                <c:pt idx="21">
                  <c:v>96.694933969999994</c:v>
                </c:pt>
                <c:pt idx="22">
                  <c:v>99.224261060000003</c:v>
                </c:pt>
                <c:pt idx="23">
                  <c:v>97.808678639999997</c:v>
                </c:pt>
                <c:pt idx="24">
                  <c:v>97.480455590000005</c:v>
                </c:pt>
                <c:pt idx="25">
                  <c:v>95.8306757</c:v>
                </c:pt>
                <c:pt idx="26">
                  <c:v>97.610593249999994</c:v>
                </c:pt>
                <c:pt idx="27">
                  <c:v>96.661756690000004</c:v>
                </c:pt>
                <c:pt idx="28">
                  <c:v>94.878513029999993</c:v>
                </c:pt>
                <c:pt idx="29">
                  <c:v>94.802096289999994</c:v>
                </c:pt>
                <c:pt idx="30">
                  <c:v>96.712403050000006</c:v>
                </c:pt>
                <c:pt idx="31">
                  <c:v>95.253944520000005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Teollisuuden tuotanto (2008=100), vas. ast.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103.1374</c:v>
                </c:pt>
                <c:pt idx="1">
                  <c:v>101.73990000000001</c:v>
                </c:pt>
                <c:pt idx="2">
                  <c:v>100.8455</c:v>
                </c:pt>
                <c:pt idx="3">
                  <c:v>94.27713</c:v>
                </c:pt>
                <c:pt idx="4">
                  <c:v>80.749070000000003</c:v>
                </c:pt>
                <c:pt idx="5">
                  <c:v>78.988190000000003</c:v>
                </c:pt>
                <c:pt idx="6">
                  <c:v>79.686949999999996</c:v>
                </c:pt>
                <c:pt idx="7">
                  <c:v>79.575149999999994</c:v>
                </c:pt>
                <c:pt idx="8">
                  <c:v>79.575149999999994</c:v>
                </c:pt>
                <c:pt idx="9">
                  <c:v>83.348470000000006</c:v>
                </c:pt>
                <c:pt idx="10">
                  <c:v>84.186989999999994</c:v>
                </c:pt>
                <c:pt idx="11">
                  <c:v>85.416809999999998</c:v>
                </c:pt>
                <c:pt idx="12">
                  <c:v>86.227379999999997</c:v>
                </c:pt>
                <c:pt idx="13">
                  <c:v>85.584519999999998</c:v>
                </c:pt>
                <c:pt idx="14">
                  <c:v>85.584519999999998</c:v>
                </c:pt>
                <c:pt idx="15">
                  <c:v>86.059669999999997</c:v>
                </c:pt>
                <c:pt idx="16">
                  <c:v>85.724270000000004</c:v>
                </c:pt>
                <c:pt idx="17">
                  <c:v>85.864019999999996</c:v>
                </c:pt>
                <c:pt idx="18">
                  <c:v>84.298789999999997</c:v>
                </c:pt>
                <c:pt idx="19">
                  <c:v>83.516180000000006</c:v>
                </c:pt>
                <c:pt idx="20">
                  <c:v>82.174549999999996</c:v>
                </c:pt>
                <c:pt idx="21">
                  <c:v>81.252179999999996</c:v>
                </c:pt>
                <c:pt idx="22">
                  <c:v>81.615539999999996</c:v>
                </c:pt>
                <c:pt idx="23">
                  <c:v>81.28013</c:v>
                </c:pt>
                <c:pt idx="24">
                  <c:v>80.721119999999999</c:v>
                </c:pt>
                <c:pt idx="25">
                  <c:v>80.329819999999998</c:v>
                </c:pt>
                <c:pt idx="26">
                  <c:v>79.966459999999998</c:v>
                </c:pt>
                <c:pt idx="27">
                  <c:v>80.022360000000006</c:v>
                </c:pt>
                <c:pt idx="28">
                  <c:v>79.044089999999997</c:v>
                </c:pt>
                <c:pt idx="29">
                  <c:v>79.155889999999999</c:v>
                </c:pt>
                <c:pt idx="30">
                  <c:v>79.491299999999995</c:v>
                </c:pt>
                <c:pt idx="31">
                  <c:v>79.575149999999994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415480"/>
        <c:axId val="28741587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Kapasiteetin käyttöaste, %, oik. ast.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79.97</c:v>
                </c:pt>
                <c:pt idx="29">
                  <c:v>80.23</c:v>
                </c:pt>
                <c:pt idx="30">
                  <c:v>78.33</c:v>
                </c:pt>
                <c:pt idx="31">
                  <c:v>80.3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416656"/>
        <c:axId val="287416264"/>
      </c:lineChart>
      <c:catAx>
        <c:axId val="287415480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287415872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287415872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7415480"/>
        <c:crosses val="autoZero"/>
        <c:crossBetween val="between"/>
        <c:majorUnit val="5"/>
      </c:valAx>
      <c:valAx>
        <c:axId val="287416264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287416656"/>
        <c:crosses val="max"/>
        <c:crossBetween val="between"/>
      </c:valAx>
      <c:catAx>
        <c:axId val="287416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7416264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5.2570350335143866E-2"/>
          <c:w val="0.22626115772383834"/>
          <c:h val="0.88383728566538311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Kiinteät investoinnit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100</c:v>
                </c:pt>
                <c:pt idx="1">
                  <c:v>103.16232824691016</c:v>
                </c:pt>
                <c:pt idx="2">
                  <c:v>124.1041220741559</c:v>
                </c:pt>
                <c:pt idx="3">
                  <c:v>131.67161499689288</c:v>
                </c:pt>
                <c:pt idx="4">
                  <c:v>105.42014775944209</c:v>
                </c:pt>
                <c:pt idx="5">
                  <c:v>99.067872678312497</c:v>
                </c:pt>
                <c:pt idx="6">
                  <c:v>107.3327349306083</c:v>
                </c:pt>
                <c:pt idx="7">
                  <c:v>105.96561485879997</c:v>
                </c:pt>
                <c:pt idx="8">
                  <c:v>96.409583649796303</c:v>
                </c:pt>
                <c:pt idx="9">
                  <c:v>95.436028447144921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T&amp;K-investoinnit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100</c:v>
                </c:pt>
                <c:pt idx="1">
                  <c:v>101.16753411168942</c:v>
                </c:pt>
                <c:pt idx="2">
                  <c:v>107.35687157124772</c:v>
                </c:pt>
                <c:pt idx="3">
                  <c:v>112.266141510761</c:v>
                </c:pt>
                <c:pt idx="4">
                  <c:v>103.50260233506822</c:v>
                </c:pt>
                <c:pt idx="5">
                  <c:v>103.02433534955689</c:v>
                </c:pt>
                <c:pt idx="6">
                  <c:v>98.100998733999148</c:v>
                </c:pt>
                <c:pt idx="7">
                  <c:v>91.109860739907148</c:v>
                </c:pt>
                <c:pt idx="8">
                  <c:v>87.593191728794466</c:v>
                </c:pt>
                <c:pt idx="9">
                  <c:v>83.457588971725954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417440"/>
        <c:axId val="287417832"/>
      </c:lineChart>
      <c:catAx>
        <c:axId val="287417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300" b="1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287417832"/>
        <c:crosses val="autoZero"/>
        <c:auto val="1"/>
        <c:lblAlgn val="ctr"/>
        <c:lblOffset val="100"/>
        <c:tickLblSkip val="1"/>
        <c:noMultiLvlLbl val="0"/>
      </c:catAx>
      <c:valAx>
        <c:axId val="287417832"/>
        <c:scaling>
          <c:orientation val="minMax"/>
          <c:max val="135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874174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Kiinteät ja T&amp;K -investoinnit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Taul1!$B$2:$B$12</c:f>
              <c:numCache>
                <c:formatCode>General</c:formatCode>
                <c:ptCount val="11"/>
                <c:pt idx="0">
                  <c:v>19.841000000000001</c:v>
                </c:pt>
                <c:pt idx="1">
                  <c:v>20.794</c:v>
                </c:pt>
                <c:pt idx="2">
                  <c:v>24.821000000000002</c:v>
                </c:pt>
                <c:pt idx="3">
                  <c:v>27.286000000000001</c:v>
                </c:pt>
                <c:pt idx="4">
                  <c:v>22.923999999999999</c:v>
                </c:pt>
                <c:pt idx="5">
                  <c:v>21.672000000000001</c:v>
                </c:pt>
                <c:pt idx="6">
                  <c:v>23.038</c:v>
                </c:pt>
                <c:pt idx="7">
                  <c:v>23.100999999999999</c:v>
                </c:pt>
                <c:pt idx="8">
                  <c:v>21.651</c:v>
                </c:pt>
                <c:pt idx="9">
                  <c:v>21.317</c:v>
                </c:pt>
                <c:pt idx="10">
                  <c:v>21.468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Taul1!$A$2:$A$12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Taul1!$C$2:$C$12</c:f>
              <c:numCache>
                <c:formatCode>General</c:formatCode>
                <c:ptCount val="11"/>
                <c:pt idx="0">
                  <c:v>17.393000000000001</c:v>
                </c:pt>
                <c:pt idx="1">
                  <c:v>18.140999999999998</c:v>
                </c:pt>
                <c:pt idx="2">
                  <c:v>19.234000000000002</c:v>
                </c:pt>
                <c:pt idx="3">
                  <c:v>20.651</c:v>
                </c:pt>
                <c:pt idx="4">
                  <c:v>21.209</c:v>
                </c:pt>
                <c:pt idx="5">
                  <c:v>21.15</c:v>
                </c:pt>
                <c:pt idx="6">
                  <c:v>21.651</c:v>
                </c:pt>
                <c:pt idx="7">
                  <c:v>22.446999999999999</c:v>
                </c:pt>
                <c:pt idx="8">
                  <c:v>22.7</c:v>
                </c:pt>
                <c:pt idx="9">
                  <c:v>22.646000000000001</c:v>
                </c:pt>
                <c:pt idx="10">
                  <c:v>22.911000000000001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418616"/>
        <c:axId val="287400216"/>
      </c:lineChart>
      <c:catAx>
        <c:axId val="287418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300" b="1" i="0" u="none" strike="noStrike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287400216"/>
        <c:crosses val="autoZero"/>
        <c:auto val="1"/>
        <c:lblAlgn val="ctr"/>
        <c:lblOffset val="100"/>
        <c:noMultiLvlLbl val="0"/>
      </c:catAx>
      <c:valAx>
        <c:axId val="287400216"/>
        <c:scaling>
          <c:orientation val="minMax"/>
          <c:max val="28"/>
          <c:min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8741861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0.62286</cdr:x>
      <cdr:y>0.83518</cdr:y>
    </cdr:from>
    <cdr:to>
      <cdr:x>0.74244</cdr:x>
      <cdr:y>0.91101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740935" y="3758017"/>
          <a:ext cx="1102172" cy="3412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-22 %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6" y="133452"/>
            <a:ext cx="1591608" cy="26765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2.5.2016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9" y="240512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2.5.2016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69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1625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23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81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3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4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4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5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5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6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7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7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7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7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7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8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8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8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8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9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9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9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9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0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0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0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0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0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1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1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1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1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2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2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2.xml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2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2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3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3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3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3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3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9109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1546"/>
      </p:ext>
    </p:extLst>
  </p:cSld>
  <p:clrMapOvr>
    <a:masterClrMapping/>
  </p:clrMapOvr>
  <p:transition spd="med">
    <p:fade/>
  </p:transition>
  <p:hf hd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793032"/>
      </p:ext>
    </p:extLst>
  </p:cSld>
  <p:clrMapOvr>
    <a:masterClrMapping/>
  </p:clrMapOvr>
  <p:transition spd="med">
    <p:fade/>
  </p:transition>
  <p:hf hd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380700"/>
      </p:ext>
    </p:extLst>
  </p:cSld>
  <p:clrMapOvr>
    <a:masterClrMapping/>
  </p:clrMapOvr>
  <p:transition spd="med">
    <p:fade/>
  </p:transition>
  <p:hf hd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9003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96923"/>
      </p:ext>
    </p:extLst>
  </p:cSld>
  <p:clrMapOvr>
    <a:masterClrMapping/>
  </p:clrMapOvr>
  <p:transition spd="med">
    <p:fade/>
  </p:transition>
  <p:hf hd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0244"/>
      </p:ext>
    </p:extLst>
  </p:cSld>
  <p:clrMapOvr>
    <a:masterClrMapping/>
  </p:clrMapOvr>
  <p:transition spd="med">
    <p:fade/>
  </p:transition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582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9804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10.6.2015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10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10.6.2015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69164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10.6.2015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14506"/>
      </p:ext>
    </p:extLst>
  </p:cSld>
  <p:clrMapOvr>
    <a:masterClrMapping/>
  </p:clrMapOvr>
  <p:transition spd="med">
    <p:fade/>
  </p:transition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10.6.2015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12506"/>
      </p:ext>
    </p:extLst>
  </p:cSld>
  <p:clrMapOvr>
    <a:masterClrMapping/>
  </p:clrMapOvr>
  <p:transition spd="med">
    <p:fade/>
  </p:transition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10.6.2015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53689"/>
      </p:ext>
    </p:extLst>
  </p:cSld>
  <p:clrMapOvr>
    <a:masterClrMapping/>
  </p:clrMapOvr>
  <p:transition spd="med">
    <p:fade/>
  </p:transition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10.6.2015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67413"/>
      </p:ext>
    </p:extLst>
  </p:cSld>
  <p:clrMapOvr>
    <a:masterClrMapping/>
  </p:clrMapOvr>
  <p:transition spd="med">
    <p:fade/>
  </p:transition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10.6.2015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48806"/>
      </p:ext>
    </p:extLst>
  </p:cSld>
  <p:clrMapOvr>
    <a:masterClrMapping/>
  </p:clrMapOvr>
  <p:transition spd="med">
    <p:fade/>
  </p:transition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10.6.2015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3012547"/>
      </p:ext>
    </p:extLst>
  </p:cSld>
  <p:clrMapOvr>
    <a:masterClrMapping/>
  </p:clrMapOvr>
  <p:transition spd="med">
    <p:fade/>
  </p:transition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10.6.2015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53197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10.6.2015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7374"/>
      </p:ext>
    </p:extLst>
  </p:cSld>
  <p:clrMapOvr>
    <a:masterClrMapping/>
  </p:clrMapOvr>
  <p:transition spd="med">
    <p:fade/>
  </p:transition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10.6.2015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91755"/>
      </p:ext>
    </p:extLst>
  </p:cSld>
  <p:clrMapOvr>
    <a:masterClrMapping/>
  </p:clrMapOvr>
  <p:transition spd="med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  <p:hf hd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10.6.2015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3735421"/>
      </p:ext>
    </p:extLst>
  </p:cSld>
  <p:clrMapOvr>
    <a:masterClrMapping/>
  </p:clrMapOvr>
  <p:transition spd="med">
    <p:fade/>
  </p:transition>
  <p:hf hd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10.6.2015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6764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10.6.2015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9354"/>
      </p:ext>
    </p:extLst>
  </p:cSld>
  <p:clrMapOvr>
    <a:masterClrMapping/>
  </p:clrMapOvr>
  <p:transition spd="med">
    <p:fade/>
  </p:transition>
  <p:hf hd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10.6.2015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96776"/>
      </p:ext>
    </p:extLst>
  </p:cSld>
  <p:clrMapOvr>
    <a:masterClrMapping/>
  </p:clrMapOvr>
  <p:transition spd="med">
    <p:fade/>
  </p:transition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65953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61994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5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96996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65551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368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  <p:hf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36465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82500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28321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3774378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982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77125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430475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1025005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3100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0906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  <p:hf hdr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13964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7278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8020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79784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43835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58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27.7.2015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03414"/>
      </p:ext>
    </p:extLst>
  </p:cSld>
  <p:clrMapOvr>
    <a:masterClrMapping/>
  </p:clrMapOvr>
  <p:transition spd="med">
    <p:fade/>
  </p:transition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95351"/>
      </p:ext>
    </p:extLst>
  </p:cSld>
  <p:clrMapOvr>
    <a:masterClrMapping/>
  </p:clrMapOvr>
  <p:transition spd="med">
    <p:fade/>
  </p:transition>
  <p:hf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7110"/>
      </p:ext>
    </p:extLst>
  </p:cSld>
  <p:clrMapOvr>
    <a:masterClrMapping/>
  </p:clrMapOvr>
  <p:transition spd="med">
    <p:fade/>
  </p:transition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27.7.2015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67911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27.7.2015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06198"/>
      </p:ext>
    </p:extLst>
  </p:cSld>
  <p:clrMapOvr>
    <a:masterClrMapping/>
  </p:clrMapOvr>
  <p:transition spd="med">
    <p:fade/>
  </p:transition>
  <p:hf hdr="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92192"/>
      </p:ext>
    </p:extLst>
  </p:cSld>
  <p:clrMapOvr>
    <a:masterClrMapping/>
  </p:clrMapOvr>
  <p:transition spd="med">
    <p:fade/>
  </p:transition>
  <p:hf hdr="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8110516"/>
      </p:ext>
    </p:extLst>
  </p:cSld>
  <p:clrMapOvr>
    <a:masterClrMapping/>
  </p:clrMapOvr>
  <p:transition spd="med">
    <p:fade/>
  </p:transition>
  <p:hf hdr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3925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49632"/>
      </p:ext>
    </p:extLst>
  </p:cSld>
  <p:clrMapOvr>
    <a:masterClrMapping/>
  </p:clrMapOvr>
  <p:transition spd="med">
    <p:fade/>
  </p:transition>
  <p:hf hdr="0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1173410"/>
      </p:ext>
    </p:extLst>
  </p:cSld>
  <p:clrMapOvr>
    <a:masterClrMapping/>
  </p:clrMapOvr>
  <p:transition spd="med">
    <p:fade/>
  </p:transition>
  <p:hf hdr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0574096"/>
      </p:ext>
    </p:extLst>
  </p:cSld>
  <p:clrMapOvr>
    <a:masterClrMapping/>
  </p:clrMapOvr>
  <p:transition spd="med">
    <p:fade/>
  </p:transition>
  <p:hf hdr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5040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20345"/>
      </p:ext>
    </p:extLst>
  </p:cSld>
  <p:clrMapOvr>
    <a:masterClrMapping/>
  </p:clrMapOvr>
  <p:transition spd="med">
    <p:fade/>
  </p:transition>
  <p:hf hdr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09480"/>
      </p:ext>
    </p:extLst>
  </p:cSld>
  <p:clrMapOvr>
    <a:masterClrMapping/>
  </p:clrMapOvr>
  <p:transition spd="med">
    <p:fade/>
  </p:transition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  <p:hf hdr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93240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4986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32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9466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74452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59939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43365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6725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44046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515751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  <p:hf hdr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7096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054374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958161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0642478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6087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4300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00312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82224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183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72199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448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22494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37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249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71933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7551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99345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7992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40021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8305640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4077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88675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9969368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2549975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73242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12351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10813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7609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7883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80758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93404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238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41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82124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16079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2413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87615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8551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5238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4425929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4822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9499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3878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676356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7636033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7510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28852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23736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07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4737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4328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32615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4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20.10.2015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79678"/>
      </p:ext>
    </p:extLst>
  </p:cSld>
  <p:clrMapOvr>
    <a:masterClrMapping/>
  </p:clrMapOvr>
  <p:transition spd="med">
    <p:fade/>
  </p:transition>
  <p:hf hdr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20.10.2015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76366"/>
      </p:ext>
    </p:extLst>
  </p:cSld>
  <p:clrMapOvr>
    <a:masterClrMapping/>
  </p:clrMapOvr>
  <p:transition spd="med">
    <p:fade/>
  </p:transition>
  <p:hf hdr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20.10.2015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20082"/>
      </p:ext>
    </p:extLst>
  </p:cSld>
  <p:clrMapOvr>
    <a:masterClrMapping/>
  </p:clrMapOvr>
  <p:transition spd="med">
    <p:fade/>
  </p:transition>
  <p:hf hdr="0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20.10.2015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38692"/>
      </p:ext>
    </p:extLst>
  </p:cSld>
  <p:clrMapOvr>
    <a:masterClrMapping/>
  </p:clrMapOvr>
  <p:transition spd="med">
    <p:fade/>
  </p:transition>
  <p:hf hdr="0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20.10.2015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00571"/>
      </p:ext>
    </p:extLst>
  </p:cSld>
  <p:clrMapOvr>
    <a:masterClrMapping/>
  </p:clrMapOvr>
  <p:transition spd="med">
    <p:fade/>
  </p:transition>
  <p:hf hdr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20.10.2015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42266"/>
      </p:ext>
    </p:extLst>
  </p:cSld>
  <p:clrMapOvr>
    <a:masterClrMapping/>
  </p:clrMapOvr>
  <p:transition spd="med">
    <p:fade/>
  </p:transition>
  <p:hf hdr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042607"/>
      </p:ext>
    </p:extLst>
  </p:cSld>
  <p:clrMapOvr>
    <a:masterClrMapping/>
  </p:clrMapOvr>
  <p:transition spd="med">
    <p:fade/>
  </p:transition>
  <p:hf hdr="0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3091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3322"/>
      </p:ext>
    </p:extLst>
  </p:cSld>
  <p:clrMapOvr>
    <a:masterClrMapping/>
  </p:clrMapOvr>
  <p:transition spd="med">
    <p:fade/>
  </p:transition>
  <p:hf hdr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9258835"/>
      </p:ext>
    </p:extLst>
  </p:cSld>
  <p:clrMapOvr>
    <a:masterClrMapping/>
  </p:clrMapOvr>
  <p:transition spd="med">
    <p:fade/>
  </p:transition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30.7.2015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6602"/>
      </p:ext>
    </p:extLst>
  </p:cSld>
  <p:clrMapOvr>
    <a:masterClrMapping/>
  </p:clrMapOvr>
  <p:transition spd="med">
    <p:fade/>
  </p:transition>
  <p:hf hdr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842381"/>
      </p:ext>
    </p:extLst>
  </p:cSld>
  <p:clrMapOvr>
    <a:masterClrMapping/>
  </p:clrMapOvr>
  <p:transition spd="med">
    <p:fade/>
  </p:transition>
  <p:hf hdr="0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58400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14359"/>
      </p:ext>
    </p:extLst>
  </p:cSld>
  <p:clrMapOvr>
    <a:masterClrMapping/>
  </p:clrMapOvr>
  <p:transition spd="med">
    <p:fade/>
  </p:transition>
  <p:hf hdr="0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6328"/>
      </p:ext>
    </p:extLst>
  </p:cSld>
  <p:clrMapOvr>
    <a:masterClrMapping/>
  </p:clrMapOvr>
  <p:transition spd="med">
    <p:fade/>
  </p:transition>
  <p:hf hdr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37199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13869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84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9732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21075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1547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0458"/>
      </p:ext>
    </p:extLst>
  </p:cSld>
  <p:clrMapOvr>
    <a:masterClrMapping/>
  </p:clrMapOvr>
  <p:transition spd="med">
    <p:fade/>
  </p:transition>
  <p:hf hdr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89670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28194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650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1897843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6771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28882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300590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9424551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169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4134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2198"/>
      </p:ext>
    </p:extLst>
  </p:cSld>
  <p:clrMapOvr>
    <a:masterClrMapping/>
  </p:clrMapOvr>
  <p:transition spd="med">
    <p:fade/>
  </p:transition>
  <p:hf hdr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17568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6529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530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83243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4248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68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63159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07029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27424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9488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30.7.2015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060"/>
      </p:ext>
    </p:extLst>
  </p:cSld>
  <p:clrMapOvr>
    <a:masterClrMapping/>
  </p:clrMapOvr>
  <p:transition spd="med">
    <p:fade/>
  </p:transition>
  <p:hf hdr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56216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6437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6587576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548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71022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078266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570890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9629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08993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9676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30.7.2015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7621"/>
      </p:ext>
    </p:extLst>
  </p:cSld>
  <p:clrMapOvr>
    <a:masterClrMapping/>
  </p:clrMapOvr>
  <p:transition spd="med">
    <p:fade/>
  </p:transition>
  <p:hf hdr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1566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306021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88274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88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12.6.2015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60600"/>
      </p:ext>
    </p:extLst>
  </p:cSld>
  <p:clrMapOvr>
    <a:masterClrMapping/>
  </p:clrMapOvr>
  <p:transition spd="med">
    <p:fade/>
  </p:transition>
  <p:hf hdr="0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60075"/>
      </p:ext>
    </p:extLst>
  </p:cSld>
  <p:clrMapOvr>
    <a:masterClrMapping/>
  </p:clrMapOvr>
  <p:transition spd="med">
    <p:fade/>
  </p:transition>
  <p:hf hdr="0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46156"/>
      </p:ext>
    </p:extLst>
  </p:cSld>
  <p:clrMapOvr>
    <a:masterClrMapping/>
  </p:clrMapOvr>
  <p:transition spd="med">
    <p:fade/>
  </p:transition>
  <p:hf hdr="0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12.6.2015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72128"/>
      </p:ext>
    </p:extLst>
  </p:cSld>
  <p:clrMapOvr>
    <a:masterClrMapping/>
  </p:clrMapOvr>
  <p:transition spd="med">
    <p:fade/>
  </p:transition>
  <p:hf hdr="0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29347"/>
      </p:ext>
    </p:extLst>
  </p:cSld>
  <p:clrMapOvr>
    <a:masterClrMapping/>
  </p:clrMapOvr>
  <p:transition spd="med">
    <p:fade/>
  </p:transition>
  <p:hf hdr="0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53068"/>
      </p:ext>
    </p:extLst>
  </p:cSld>
  <p:clrMapOvr>
    <a:masterClrMapping/>
  </p:clrMapOvr>
  <p:transition spd="med">
    <p:fade/>
  </p:transition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0401"/>
      </p:ext>
    </p:extLst>
  </p:cSld>
  <p:clrMapOvr>
    <a:masterClrMapping/>
  </p:clrMapOvr>
  <p:transition spd="med">
    <p:fade/>
  </p:transition>
  <p:hf hdr="0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688388"/>
      </p:ext>
    </p:extLst>
  </p:cSld>
  <p:clrMapOvr>
    <a:masterClrMapping/>
  </p:clrMapOvr>
  <p:transition spd="med">
    <p:fade/>
  </p:transition>
  <p:hf hdr="0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9166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95520"/>
      </p:ext>
    </p:extLst>
  </p:cSld>
  <p:clrMapOvr>
    <a:masterClrMapping/>
  </p:clrMapOvr>
  <p:transition spd="med">
    <p:fade/>
  </p:transition>
  <p:hf hdr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4156448"/>
      </p:ext>
    </p:extLst>
  </p:cSld>
  <p:clrMapOvr>
    <a:masterClrMapping/>
  </p:clrMapOvr>
  <p:transition spd="med">
    <p:fade/>
  </p:transition>
  <p:hf hdr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2790543"/>
      </p:ext>
    </p:extLst>
  </p:cSld>
  <p:clrMapOvr>
    <a:masterClrMapping/>
  </p:clrMapOvr>
  <p:transition spd="med">
    <p:fade/>
  </p:transition>
  <p:hf hdr="0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90203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33402"/>
      </p:ext>
    </p:extLst>
  </p:cSld>
  <p:clrMapOvr>
    <a:masterClrMapping/>
  </p:clrMapOvr>
  <p:transition spd="med">
    <p:fade/>
  </p:transition>
  <p:hf hdr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53313"/>
      </p:ext>
    </p:extLst>
  </p:cSld>
  <p:clrMapOvr>
    <a:masterClrMapping/>
  </p:clrMapOvr>
  <p:transition spd="med">
    <p:fade/>
  </p:transition>
  <p:hf hdr="0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8668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751681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424689"/>
      </p:ext>
    </p:extLst>
  </p:cSld>
  <p:clrMapOvr>
    <a:masterClrMapping/>
  </p:clrMapOvr>
  <p:transition spd="med">
    <p:fade/>
  </p:transition>
  <p:hf hdr="0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99360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9321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17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27.7.2015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40039"/>
      </p:ext>
    </p:extLst>
  </p:cSld>
  <p:clrMapOvr>
    <a:masterClrMapping/>
  </p:clrMapOvr>
  <p:transition spd="med">
    <p:fade/>
  </p:transition>
  <p:hf hdr="0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1329"/>
      </p:ext>
    </p:extLst>
  </p:cSld>
  <p:clrMapOvr>
    <a:masterClrMapping/>
  </p:clrMapOvr>
  <p:transition spd="med">
    <p:fade/>
  </p:transition>
  <p:hf hdr="0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83535"/>
      </p:ext>
    </p:extLst>
  </p:cSld>
  <p:clrMapOvr>
    <a:masterClrMapping/>
  </p:clrMapOvr>
  <p:transition spd="med">
    <p:fade/>
  </p:transition>
  <p:hf hdr="0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27.7.2015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0527"/>
      </p:ext>
    </p:extLst>
  </p:cSld>
  <p:clrMapOvr>
    <a:masterClrMapping/>
  </p:clrMapOvr>
  <p:transition spd="med">
    <p:fade/>
  </p:transition>
  <p:hf hdr="0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27.7.2015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8704"/>
      </p:ext>
    </p:extLst>
  </p:cSld>
  <p:clrMapOvr>
    <a:masterClrMapping/>
  </p:clrMapOvr>
  <p:transition spd="med">
    <p:fade/>
  </p:transition>
  <p:hf hdr="0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36865"/>
      </p:ext>
    </p:extLst>
  </p:cSld>
  <p:clrMapOvr>
    <a:masterClrMapping/>
  </p:clrMapOvr>
  <p:transition spd="med">
    <p:fade/>
  </p:transition>
  <p:hf hdr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7480445"/>
      </p:ext>
    </p:extLst>
  </p:cSld>
  <p:clrMapOvr>
    <a:masterClrMapping/>
  </p:clrMapOvr>
  <p:transition spd="med">
    <p:fade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0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5867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38374"/>
      </p:ext>
    </p:extLst>
  </p:cSld>
  <p:clrMapOvr>
    <a:masterClrMapping/>
  </p:clrMapOvr>
  <p:transition spd="med">
    <p:fade/>
  </p:transition>
  <p:hf hdr="0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0931889"/>
      </p:ext>
    </p:extLst>
  </p:cSld>
  <p:clrMapOvr>
    <a:masterClrMapping/>
  </p:clrMapOvr>
  <p:transition spd="med">
    <p:fade/>
  </p:transition>
  <p:hf hdr="0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809100"/>
      </p:ext>
    </p:extLst>
  </p:cSld>
  <p:clrMapOvr>
    <a:masterClrMapping/>
  </p:clrMapOvr>
  <p:transition spd="med">
    <p:fade/>
  </p:transition>
  <p:hf hdr="0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3790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288818"/>
      </p:ext>
    </p:extLst>
  </p:cSld>
  <p:clrMapOvr>
    <a:masterClrMapping/>
  </p:clrMapOvr>
  <p:transition spd="med">
    <p:fade/>
  </p:transition>
  <p:hf hdr="0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50448"/>
      </p:ext>
    </p:extLst>
  </p:cSld>
  <p:clrMapOvr>
    <a:masterClrMapping/>
  </p:clrMapOvr>
  <p:transition spd="med">
    <p:fade/>
  </p:transition>
  <p:hf hdr="0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92090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689618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897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4828"/>
      </p:ext>
    </p:extLst>
  </p:cSld>
  <p:clrMapOvr>
    <a:masterClrMapping/>
  </p:clrMapOvr>
  <p:transition spd="med">
    <p:fade/>
  </p:transition>
  <p:hf hdr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41122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37286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53578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78094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71729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83246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9795973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8473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67988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823089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773318"/>
      </p:ext>
    </p:extLst>
  </p:cSld>
  <p:clrMapOvr>
    <a:masterClrMapping/>
  </p:clrMapOvr>
  <p:transition spd="med">
    <p:fade/>
  </p:transition>
  <p:hf hdr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3110508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4524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07969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795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848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84714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09904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850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27.7.2015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25934"/>
      </p:ext>
    </p:extLst>
  </p:cSld>
  <p:clrMapOvr>
    <a:masterClrMapping/>
  </p:clrMapOvr>
  <p:transition spd="med">
    <p:fade/>
  </p:transition>
  <p:hf hdr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62601"/>
      </p:ext>
    </p:extLst>
  </p:cSld>
  <p:clrMapOvr>
    <a:masterClrMapping/>
  </p:clrMapOvr>
  <p:transition spd="med">
    <p:fade/>
  </p:transition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7794627"/>
      </p:ext>
    </p:extLst>
  </p:cSld>
  <p:clrMapOvr>
    <a:masterClrMapping/>
  </p:clrMapOvr>
  <p:transition spd="med">
    <p:fade/>
  </p:transition>
  <p:hf hdr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26188"/>
      </p:ext>
    </p:extLst>
  </p:cSld>
  <p:clrMapOvr>
    <a:masterClrMapping/>
  </p:clrMapOvr>
  <p:transition spd="med">
    <p:fade/>
  </p:transition>
  <p:hf hdr="0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27.7.2015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13804"/>
      </p:ext>
    </p:extLst>
  </p:cSld>
  <p:clrMapOvr>
    <a:masterClrMapping/>
  </p:clrMapOvr>
  <p:transition spd="med">
    <p:fade/>
  </p:transition>
  <p:hf hdr="0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27.7.2015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014"/>
      </p:ext>
    </p:extLst>
  </p:cSld>
  <p:clrMapOvr>
    <a:masterClrMapping/>
  </p:clrMapOvr>
  <p:transition spd="med">
    <p:fade/>
  </p:transition>
  <p:hf hdr="0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44010"/>
      </p:ext>
    </p:extLst>
  </p:cSld>
  <p:clrMapOvr>
    <a:masterClrMapping/>
  </p:clrMapOvr>
  <p:transition spd="med">
    <p:fade/>
  </p:transition>
  <p:hf hdr="0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2197044"/>
      </p:ext>
    </p:extLst>
  </p:cSld>
  <p:clrMapOvr>
    <a:masterClrMapping/>
  </p:clrMapOvr>
  <p:transition spd="med">
    <p:fade/>
  </p:transition>
  <p:hf hdr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9898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96379"/>
      </p:ext>
    </p:extLst>
  </p:cSld>
  <p:clrMapOvr>
    <a:masterClrMapping/>
  </p:clrMapOvr>
  <p:transition spd="med">
    <p:fade/>
  </p:transition>
  <p:hf hdr="0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444501"/>
      </p:ext>
    </p:extLst>
  </p:cSld>
  <p:clrMapOvr>
    <a:masterClrMapping/>
  </p:clrMapOvr>
  <p:transition spd="med">
    <p:fade/>
  </p:transition>
  <p:hf hdr="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3251229"/>
      </p:ext>
    </p:extLst>
  </p:cSld>
  <p:clrMapOvr>
    <a:masterClrMapping/>
  </p:clrMapOvr>
  <p:transition spd="med">
    <p:fade/>
  </p:transition>
  <p:hf hdr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2313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16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50724"/>
      </p:ext>
    </p:extLst>
  </p:cSld>
  <p:clrMapOvr>
    <a:masterClrMapping/>
  </p:clrMapOvr>
  <p:transition spd="med">
    <p:fade/>
  </p:transition>
  <p:hf hdr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71066"/>
      </p:ext>
    </p:extLst>
  </p:cSld>
  <p:clrMapOvr>
    <a:masterClrMapping/>
  </p:clrMapOvr>
  <p:transition spd="med">
    <p:fade/>
  </p:transition>
  <p:hf hdr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0871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662332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B7E11E-5E03-4E9D-A97B-06600C6722A8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34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4C0FC28-C96E-4279-B017-771F40F3B09E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52738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30D34BA-D67E-4252-83DA-FE4CB91686A6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98682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5252AE8-B7F8-47F6-A78C-A7227E68FC90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0988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E637BA27-47CF-492B-9115-641F91271C65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22285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DE23D4A2-A96B-4577-ACFB-D261DD5E0DBD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08894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0303"/>
      </p:ext>
    </p:extLst>
  </p:cSld>
  <p:clrMapOvr>
    <a:masterClrMapping/>
  </p:clrMapOvr>
  <p:transition spd="med">
    <p:fade/>
  </p:transition>
  <p:hf hdr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1F98EE2-D7BF-4CCF-9A8E-022984B027E2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36121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8992AE-04F4-4B57-94F2-1C227A44C51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2421813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86A6F48-C2FD-42B2-95C7-9EEA53421ACD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3974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533C93-220B-4D8A-9C48-4FB5DE18D59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320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DA8CF9-9F57-4D8D-8D35-FB10D6BAD8D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234819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3EA792-F97D-4D69-884D-80398C31835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2947460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8EC90F-072A-4633-A7D9-2ADC3207376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5156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974278-2CAB-4432-B61E-31BA3DECF1AA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63195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72C79E-F47A-47DB-9814-EA9E60006045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46309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33D2A-A860-4044-A7BF-DDEC57D30BED}" type="datetime1">
              <a:rPr lang="fi-FI" smtClean="0">
                <a:solidFill>
                  <a:srgbClr val="002664"/>
                </a:solidFill>
              </a:rPr>
              <a:pPr/>
              <a:t>2.5.2016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9380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0645"/>
      </p:ext>
    </p:extLst>
  </p:cSld>
  <p:clrMapOvr>
    <a:masterClrMapping/>
  </p:clrMapOvr>
  <p:transition spd="med">
    <p:fade/>
  </p:transition>
  <p:hf hdr="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2929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1163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79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24.3.2016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19393"/>
      </p:ext>
    </p:extLst>
  </p:cSld>
  <p:clrMapOvr>
    <a:masterClrMapping/>
  </p:clrMapOvr>
  <p:transition spd="med">
    <p:fade/>
  </p:transition>
  <p:hf hdr="0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24.3.2016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54836"/>
      </p:ext>
    </p:extLst>
  </p:cSld>
  <p:clrMapOvr>
    <a:masterClrMapping/>
  </p:clrMapOvr>
  <p:transition spd="med">
    <p:fade/>
  </p:transition>
  <p:hf hdr="0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24.3.2016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32681"/>
      </p:ext>
    </p:extLst>
  </p:cSld>
  <p:clrMapOvr>
    <a:masterClrMapping/>
  </p:clrMapOvr>
  <p:transition spd="med">
    <p:fade/>
  </p:transition>
  <p:hf hdr="0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24.3.2016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74217"/>
      </p:ext>
    </p:extLst>
  </p:cSld>
  <p:clrMapOvr>
    <a:masterClrMapping/>
  </p:clrMapOvr>
  <p:transition spd="med">
    <p:fade/>
  </p:transition>
  <p:hf hdr="0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24.3.2016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21769"/>
      </p:ext>
    </p:extLst>
  </p:cSld>
  <p:clrMapOvr>
    <a:masterClrMapping/>
  </p:clrMapOvr>
  <p:transition spd="med">
    <p:fade/>
  </p:transition>
  <p:hf hdr="0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24.3.2016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70136"/>
      </p:ext>
    </p:extLst>
  </p:cSld>
  <p:clrMapOvr>
    <a:masterClrMapping/>
  </p:clrMapOvr>
  <p:transition spd="med">
    <p:fade/>
  </p:transition>
  <p:hf hdr="0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9432133"/>
      </p:ext>
    </p:extLst>
  </p:cSld>
  <p:clrMapOvr>
    <a:masterClrMapping/>
  </p:clrMapOvr>
  <p:transition spd="med">
    <p:fade/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272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240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36785"/>
      </p:ext>
    </p:extLst>
  </p:cSld>
  <p:clrMapOvr>
    <a:masterClrMapping/>
  </p:clrMapOvr>
  <p:transition spd="med">
    <p:fade/>
  </p:transition>
  <p:hf hdr="0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963883"/>
      </p:ext>
    </p:extLst>
  </p:cSld>
  <p:clrMapOvr>
    <a:masterClrMapping/>
  </p:clrMapOvr>
  <p:transition spd="med">
    <p:fade/>
  </p:transition>
  <p:hf hdr="0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1223138"/>
      </p:ext>
    </p:extLst>
  </p:cSld>
  <p:clrMapOvr>
    <a:masterClrMapping/>
  </p:clrMapOvr>
  <p:transition spd="med">
    <p:fade/>
  </p:transition>
  <p:hf hdr="0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7902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0713"/>
      </p:ext>
    </p:extLst>
  </p:cSld>
  <p:clrMapOvr>
    <a:masterClrMapping/>
  </p:clrMapOvr>
  <p:transition spd="med">
    <p:fade/>
  </p:transition>
  <p:hf hdr="0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40208"/>
      </p:ext>
    </p:extLst>
  </p:cSld>
  <p:clrMapOvr>
    <a:masterClrMapping/>
  </p:clrMapOvr>
  <p:transition spd="med">
    <p:fade/>
  </p:transition>
  <p:hf hdr="0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6933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555344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B7E11E-5E03-4E9D-A97B-06600C6722A8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74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62087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4C0FC28-C96E-4279-B017-771F40F3B09E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69221"/>
      </p:ext>
    </p:extLst>
  </p:cSld>
  <p:clrMapOvr>
    <a:masterClrMapping/>
  </p:clrMapOvr>
  <p:transition spd="med"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30D34BA-D67E-4252-83DA-FE4CB91686A6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25585"/>
      </p:ext>
    </p:extLst>
  </p:cSld>
  <p:clrMapOvr>
    <a:masterClrMapping/>
  </p:clrMapOvr>
  <p:transition spd="med"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5252AE8-B7F8-47F6-A78C-A7227E68FC90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1841"/>
      </p:ext>
    </p:extLst>
  </p:cSld>
  <p:clrMapOvr>
    <a:masterClrMapping/>
  </p:clrMapOvr>
  <p:transition spd="med">
    <p:fade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E637BA27-47CF-492B-9115-641F91271C65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23734"/>
      </p:ext>
    </p:extLst>
  </p:cSld>
  <p:clrMapOvr>
    <a:masterClrMapping/>
  </p:clrMapOvr>
  <p:transition spd="med"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DE23D4A2-A96B-4577-ACFB-D261DD5E0DBD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56664"/>
      </p:ext>
    </p:extLst>
  </p:cSld>
  <p:clrMapOvr>
    <a:masterClrMapping/>
  </p:clrMapOvr>
  <p:transition spd="med"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1F98EE2-D7BF-4CCF-9A8E-022984B027E2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04492"/>
      </p:ext>
    </p:extLst>
  </p:cSld>
  <p:clrMapOvr>
    <a:masterClrMapping/>
  </p:clrMapOvr>
  <p:transition spd="med"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8992AE-04F4-4B57-94F2-1C227A44C51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3861206"/>
      </p:ext>
    </p:extLst>
  </p:cSld>
  <p:clrMapOvr>
    <a:masterClrMapping/>
  </p:clrMapOvr>
  <p:transition spd="med"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86A6F48-C2FD-42B2-95C7-9EEA53421ACD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1275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533C93-220B-4D8A-9C48-4FB5DE18D59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29843"/>
      </p:ext>
    </p:extLst>
  </p:cSld>
  <p:clrMapOvr>
    <a:masterClrMapping/>
  </p:clrMapOvr>
  <p:transition spd="med"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DA8CF9-9F57-4D8D-8D35-FB10D6BAD8D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15386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64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3EA792-F97D-4D69-884D-80398C31835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948513"/>
      </p:ext>
    </p:extLst>
  </p:cSld>
  <p:clrMapOvr>
    <a:masterClrMapping/>
  </p:clrMapOvr>
  <p:transition spd="med"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8EC90F-072A-4633-A7D9-2ADC3207376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3882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974278-2CAB-4432-B61E-31BA3DECF1AA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3320"/>
      </p:ext>
    </p:extLst>
  </p:cSld>
  <p:clrMapOvr>
    <a:masterClrMapping/>
  </p:clrMapOvr>
  <p:transition spd="med"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72C79E-F47A-47DB-9814-EA9E60006045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09884"/>
      </p:ext>
    </p:extLst>
  </p:cSld>
  <p:clrMapOvr>
    <a:masterClrMapping/>
  </p:clrMapOvr>
  <p:transition spd="med">
    <p:fad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33D2A-A860-4044-A7BF-DDEC57D30BED}" type="datetime1">
              <a:rPr lang="fi-FI" smtClean="0">
                <a:solidFill>
                  <a:srgbClr val="002664"/>
                </a:solidFill>
              </a:rPr>
              <a:pPr/>
              <a:t>2.5.2016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252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16617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54423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6B7E11E-5E03-4E9D-A97B-06600C6722A8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00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E4C0FC28-C96E-4279-B017-771F40F3B09E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99992"/>
      </p:ext>
    </p:extLst>
  </p:cSld>
  <p:clrMapOvr>
    <a:masterClrMapping/>
  </p:clrMapOvr>
  <p:transition spd="med"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330D34BA-D67E-4252-83DA-FE4CB91686A6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9311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13.8.2015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12981"/>
      </p:ext>
    </p:extLst>
  </p:cSld>
  <p:clrMapOvr>
    <a:masterClrMapping/>
  </p:clrMapOvr>
  <p:transition spd="med">
    <p:fade/>
  </p:transition>
  <p:hf hdr="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5252AE8-B7F8-47F6-A78C-A7227E68FC90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82663"/>
      </p:ext>
    </p:extLst>
  </p:cSld>
  <p:clrMapOvr>
    <a:masterClrMapping/>
  </p:clrMapOvr>
  <p:transition spd="med"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E637BA27-47CF-492B-9115-641F91271C65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55975"/>
      </p:ext>
    </p:extLst>
  </p:cSld>
  <p:clrMapOvr>
    <a:masterClrMapping/>
  </p:clrMapOvr>
  <p:transition spd="med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DE23D4A2-A96B-4577-ACFB-D261DD5E0DBD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75582"/>
      </p:ext>
    </p:extLst>
  </p:cSld>
  <p:clrMapOvr>
    <a:masterClrMapping/>
  </p:clrMapOvr>
  <p:transition spd="med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E1F98EE2-D7BF-4CCF-9A8E-022984B027E2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91059"/>
      </p:ext>
    </p:extLst>
  </p:cSld>
  <p:clrMapOvr>
    <a:masterClrMapping/>
  </p:clrMapOvr>
  <p:transition spd="med"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8992AE-04F4-4B57-94F2-1C227A44C51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3411991"/>
      </p:ext>
    </p:extLst>
  </p:cSld>
  <p:clrMapOvr>
    <a:masterClrMapping/>
  </p:clrMapOvr>
  <p:transition spd="med"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86A6F48-C2FD-42B2-95C7-9EEA53421ACD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1589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533C93-220B-4D8A-9C48-4FB5DE18D59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89424"/>
      </p:ext>
    </p:extLst>
  </p:cSld>
  <p:clrMapOvr>
    <a:masterClrMapping/>
  </p:clrMapOvr>
  <p:transition spd="med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DA8CF9-9F57-4D8D-8D35-FB10D6BAD8D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2535893"/>
      </p:ext>
    </p:extLst>
  </p:cSld>
  <p:clrMapOvr>
    <a:masterClrMapping/>
  </p:clrMapOvr>
  <p:transition spd="med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3EA792-F97D-4D69-884D-80398C31835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8002053"/>
      </p:ext>
    </p:extLst>
  </p:cSld>
  <p:clrMapOvr>
    <a:masterClrMapping/>
  </p:clrMapOvr>
  <p:transition spd="med"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8EC90F-072A-4633-A7D9-2ADC3207376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248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1007"/>
      </p:ext>
    </p:extLst>
  </p:cSld>
  <p:clrMapOvr>
    <a:masterClrMapping/>
  </p:clrMapOvr>
  <p:transition spd="med">
    <p:fade/>
  </p:transition>
  <p:hf hdr="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3974278-2CAB-4432-B61E-31BA3DECF1AA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15657"/>
      </p:ext>
    </p:extLst>
  </p:cSld>
  <p:clrMapOvr>
    <a:masterClrMapping/>
  </p:clrMapOvr>
  <p:transition spd="med"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172C79E-F47A-47DB-9814-EA9E60006045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31746"/>
      </p:ext>
    </p:extLst>
  </p:cSld>
  <p:clrMapOvr>
    <a:masterClrMapping/>
  </p:clrMapOvr>
  <p:transition spd="med"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D33D2A-A860-4044-A7BF-DDEC57D30BED}" type="datetime1">
              <a:rPr lang="fi-FI" smtClean="0">
                <a:solidFill>
                  <a:srgbClr val="002664"/>
                </a:solidFill>
              </a:rPr>
              <a:pPr/>
              <a:t>2.5.2016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6555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82976"/>
      </p:ext>
    </p:extLst>
  </p:cSld>
  <p:clrMapOvr>
    <a:masterClrMapping/>
  </p:clrMapOvr>
  <p:transition spd="med">
    <p:fade/>
  </p:transition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13.8.2015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18824"/>
      </p:ext>
    </p:extLst>
  </p:cSld>
  <p:clrMapOvr>
    <a:masterClrMapping/>
  </p:clrMapOvr>
  <p:transition spd="med">
    <p:fade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13.8.2015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85822"/>
      </p:ext>
    </p:extLst>
  </p:cSld>
  <p:clrMapOvr>
    <a:masterClrMapping/>
  </p:clrMapOvr>
  <p:transition spd="med">
    <p:fade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65207"/>
      </p:ext>
    </p:extLst>
  </p:cSld>
  <p:clrMapOvr>
    <a:masterClrMapping/>
  </p:clrMapOvr>
  <p:transition spd="med">
    <p:fade/>
  </p:transition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4668517"/>
      </p:ext>
    </p:extLst>
  </p:cSld>
  <p:clrMapOvr>
    <a:masterClrMapping/>
  </p:clrMapOvr>
  <p:transition spd="med">
    <p:fade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5646"/>
      </p:ext>
    </p:extLst>
  </p:cSld>
  <p:clrMapOvr>
    <a:masterClrMapping/>
  </p:clrMapOvr>
  <p:transition spd="med">
    <p:fade/>
  </p:transition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3063098"/>
      </p:ext>
    </p:extLst>
  </p:cSld>
  <p:clrMapOvr>
    <a:masterClrMapping/>
  </p:clrMapOvr>
  <p:transition spd="med"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653736"/>
      </p:ext>
    </p:extLst>
  </p:cSld>
  <p:clrMapOvr>
    <a:masterClrMapping/>
  </p:clrMapOvr>
  <p:transition spd="med">
    <p:fade/>
  </p:transition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7146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85701"/>
      </p:ext>
    </p:extLst>
  </p:cSld>
  <p:clrMapOvr>
    <a:masterClrMapping/>
  </p:clrMapOvr>
  <p:transition spd="med">
    <p:fade/>
  </p:transition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94540"/>
      </p:ext>
    </p:extLst>
  </p:cSld>
  <p:clrMapOvr>
    <a:masterClrMapping/>
  </p:clrMapOvr>
  <p:transition spd="med">
    <p:fade/>
  </p:transition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735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78606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3CB27-4C0D-4EED-94A8-2DC1340E80B7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0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A615CC87-DE8E-44FF-ADDD-508085A68047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7889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B69B494-1C0C-4A73-93CA-75B39528E7E5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0798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76781073-4DE2-49D7-A727-7AE8B421CCF4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3145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8A6B272-B2EB-4D1B-9B8C-4593C7B599DB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90127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E48B346-921E-46A9-851D-A5E535C25B78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0719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557F5E-B5CE-4C2C-9B30-1FD6B9BD7148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6797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049F114-B7B2-49EB-AF22-1A7F6A705BEE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403804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8767046-D51A-499F-8FE1-D75F81E06759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1355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A816744-D68F-4834-BE3C-2D3804310DE8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0591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A757855-F865-4DB5-B597-165268674FA1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2271948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37A4E51-7966-413D-8605-38AF8535F487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5399926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B505D7-F9C7-4AA5-A40A-BAA33E4C69F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76526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9BA842E-4372-4A90-A632-02F9BB069541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2001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E5AFEEC-7BD0-40A9-B039-1F5CD46DDD40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526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873677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50995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62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2.5.2016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650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82073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48016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2.5.2016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99799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2.5.2016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20952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2.5.2016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0952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7109586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4349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5185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7422876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839842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1350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19575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87939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144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2.5.2016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272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95511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31663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9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27.7.2015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5318"/>
      </p:ext>
    </p:extLst>
  </p:cSld>
  <p:clrMapOvr>
    <a:masterClrMapping/>
  </p:clrMapOvr>
  <p:transition spd="med">
    <p:fade/>
  </p:transition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50826"/>
      </p:ext>
    </p:extLst>
  </p:cSld>
  <p:clrMapOvr>
    <a:masterClrMapping/>
  </p:clrMapOvr>
  <p:transition spd="med">
    <p:fade/>
  </p:transition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16146"/>
      </p:ext>
    </p:extLst>
  </p:cSld>
  <p:clrMapOvr>
    <a:masterClrMapping/>
  </p:clrMapOvr>
  <p:transition spd="med">
    <p:fade/>
  </p:transition>
  <p:hf hd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27.7.2015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42314"/>
      </p:ext>
    </p:extLst>
  </p:cSld>
  <p:clrMapOvr>
    <a:masterClrMapping/>
  </p:clrMapOvr>
  <p:transition spd="med">
    <p:fade/>
  </p:transition>
  <p:hf hd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27.7.2015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60465"/>
      </p:ext>
    </p:extLst>
  </p:cSld>
  <p:clrMapOvr>
    <a:masterClrMapping/>
  </p:clrMapOvr>
  <p:transition spd="med">
    <p:fade/>
  </p:transition>
  <p:hf hd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29476"/>
      </p:ext>
    </p:extLst>
  </p:cSld>
  <p:clrMapOvr>
    <a:masterClrMapping/>
  </p:clrMapOvr>
  <p:transition spd="med">
    <p:fade/>
  </p:transition>
  <p:hf hd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1500844"/>
      </p:ext>
    </p:extLst>
  </p:cSld>
  <p:clrMapOvr>
    <a:masterClrMapping/>
  </p:clrMapOvr>
  <p:transition spd="med">
    <p:fade/>
  </p:transition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2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theme" Target="../theme/theme11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slideLayout" Target="../slideLayouts/slideLayout210.xml"/><Relationship Id="rId18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0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04.xml"/><Relationship Id="rId12" Type="http://schemas.openxmlformats.org/officeDocument/2006/relationships/slideLayout" Target="../slideLayouts/slideLayout209.xml"/><Relationship Id="rId17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199.xml"/><Relationship Id="rId16" Type="http://schemas.openxmlformats.org/officeDocument/2006/relationships/slideLayout" Target="../slideLayouts/slideLayout213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07.xml"/><Relationship Id="rId19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Relationship Id="rId14" Type="http://schemas.openxmlformats.org/officeDocument/2006/relationships/slideLayout" Target="../slideLayouts/slideLayout21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2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slideLayout" Target="../slideLayouts/slideLayout246.xml"/><Relationship Id="rId18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3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17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35.xml"/><Relationship Id="rId16" Type="http://schemas.openxmlformats.org/officeDocument/2006/relationships/slideLayout" Target="../slideLayouts/slideLayout249.xml"/><Relationship Id="rId20" Type="http://schemas.openxmlformats.org/officeDocument/2006/relationships/theme" Target="../theme/theme14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3.xml"/><Relationship Id="rId19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slideLayout" Target="../slideLayouts/slideLayout24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1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4.xml"/><Relationship Id="rId16" Type="http://schemas.openxmlformats.org/officeDocument/2006/relationships/slideLayout" Target="../slideLayouts/slideLayout268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62.xml"/><Relationship Id="rId19" Type="http://schemas.openxmlformats.org/officeDocument/2006/relationships/theme" Target="../theme/theme15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2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7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0" Type="http://schemas.openxmlformats.org/officeDocument/2006/relationships/theme" Target="../theme/theme16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5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0.xml"/><Relationship Id="rId19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slideLayout" Target="../slideLayouts/slideLayout2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slideLayout" Target="../slideLayouts/slideLayout302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29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slideLayout" Target="../slideLayouts/slideLayout319.xml"/><Relationship Id="rId18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slideLayout" Target="../slideLayouts/slideLayout318.xml"/><Relationship Id="rId17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08.xml"/><Relationship Id="rId16" Type="http://schemas.openxmlformats.org/officeDocument/2006/relationships/slideLayout" Target="../slideLayouts/slideLayout32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16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openxmlformats.org/officeDocument/2006/relationships/slideLayout" Target="../slideLayouts/slideLayout32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slideLayout" Target="../slideLayouts/slideLayout337.xml"/><Relationship Id="rId18" Type="http://schemas.openxmlformats.org/officeDocument/2006/relationships/theme" Target="../theme/theme19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17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26.xml"/><Relationship Id="rId16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5" Type="http://schemas.openxmlformats.org/officeDocument/2006/relationships/slideLayout" Target="../slideLayouts/slideLayout339.xml"/><Relationship Id="rId10" Type="http://schemas.openxmlformats.org/officeDocument/2006/relationships/slideLayout" Target="../slideLayouts/slideLayout33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Relationship Id="rId14" Type="http://schemas.openxmlformats.org/officeDocument/2006/relationships/slideLayout" Target="../slideLayouts/slideLayout3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slideLayout" Target="../slideLayouts/slideLayout354.xml"/><Relationship Id="rId18" Type="http://schemas.openxmlformats.org/officeDocument/2006/relationships/slideLayout" Target="../slideLayouts/slideLayout35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17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43.xml"/><Relationship Id="rId16" Type="http://schemas.openxmlformats.org/officeDocument/2006/relationships/slideLayout" Target="../slideLayouts/slideLayout35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51.xml"/><Relationship Id="rId19" Type="http://schemas.openxmlformats.org/officeDocument/2006/relationships/theme" Target="../theme/theme20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slideLayout" Target="../slideLayouts/slideLayout35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slideLayout" Target="../slideLayouts/slideLayout372.xml"/><Relationship Id="rId18" Type="http://schemas.openxmlformats.org/officeDocument/2006/relationships/theme" Target="../theme/theme21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17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61.xml"/><Relationship Id="rId16" Type="http://schemas.openxmlformats.org/officeDocument/2006/relationships/slideLayout" Target="../slideLayouts/slideLayout375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5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6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Relationship Id="rId14" Type="http://schemas.openxmlformats.org/officeDocument/2006/relationships/slideLayout" Target="../slideLayouts/slideLayout37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slideLayout" Target="../slideLayouts/slideLayout389.xml"/><Relationship Id="rId18" Type="http://schemas.openxmlformats.org/officeDocument/2006/relationships/slideLayout" Target="../slideLayouts/slideLayout394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88.xml"/><Relationship Id="rId17" Type="http://schemas.openxmlformats.org/officeDocument/2006/relationships/slideLayout" Target="../slideLayouts/slideLayout393.xml"/><Relationship Id="rId2" Type="http://schemas.openxmlformats.org/officeDocument/2006/relationships/slideLayout" Target="../slideLayouts/slideLayout378.xml"/><Relationship Id="rId16" Type="http://schemas.openxmlformats.org/officeDocument/2006/relationships/slideLayout" Target="../slideLayouts/slideLayout39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86.xml"/><Relationship Id="rId19" Type="http://schemas.openxmlformats.org/officeDocument/2006/relationships/theme" Target="../theme/theme22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4" Type="http://schemas.openxmlformats.org/officeDocument/2006/relationships/slideLayout" Target="../slideLayouts/slideLayout39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13" Type="http://schemas.openxmlformats.org/officeDocument/2006/relationships/slideLayout" Target="../slideLayouts/slideLayout407.xml"/><Relationship Id="rId18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6.xml"/><Relationship Id="rId17" Type="http://schemas.openxmlformats.org/officeDocument/2006/relationships/slideLayout" Target="../slideLayouts/slideLayout411.xml"/><Relationship Id="rId2" Type="http://schemas.openxmlformats.org/officeDocument/2006/relationships/slideLayout" Target="../slideLayouts/slideLayout396.xml"/><Relationship Id="rId16" Type="http://schemas.openxmlformats.org/officeDocument/2006/relationships/slideLayout" Target="../slideLayouts/slideLayout410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5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404.xml"/><Relationship Id="rId19" Type="http://schemas.openxmlformats.org/officeDocument/2006/relationships/theme" Target="../theme/theme23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Relationship Id="rId14" Type="http://schemas.openxmlformats.org/officeDocument/2006/relationships/slideLayout" Target="../slideLayouts/slideLayout40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2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5" r:id="rId18"/>
    <p:sldLayoutId id="2147484056" r:id="rId1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0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  <p:sldLayoutId id="2147484223" r:id="rId18"/>
    <p:sldLayoutId id="2147484224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  <p:sldLayoutId id="2147484243" r:id="rId18"/>
    <p:sldLayoutId id="2147484244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0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  <p:sldLayoutId id="2147484257" r:id="rId12"/>
    <p:sldLayoutId id="2147484258" r:id="rId13"/>
    <p:sldLayoutId id="2147484259" r:id="rId14"/>
    <p:sldLayoutId id="2147484260" r:id="rId15"/>
    <p:sldLayoutId id="2147484261" r:id="rId16"/>
    <p:sldLayoutId id="2147484262" r:id="rId17"/>
    <p:sldLayoutId id="2147484263" r:id="rId18"/>
    <p:sldLayoutId id="2147484264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20.10.2015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5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  <p:sldLayoutId id="2147484280" r:id="rId15"/>
    <p:sldLayoutId id="2147484281" r:id="rId16"/>
    <p:sldLayoutId id="2147484282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4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  <p:sldLayoutId id="2147484301" r:id="rId18"/>
    <p:sldLayoutId id="2147484302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  <p:sldLayoutId id="2147484316" r:id="rId13"/>
    <p:sldLayoutId id="2147484317" r:id="rId14"/>
    <p:sldLayoutId id="2147484318" r:id="rId15"/>
    <p:sldLayoutId id="2147484319" r:id="rId16"/>
    <p:sldLayoutId id="2147484320" r:id="rId17"/>
    <p:sldLayoutId id="2147484321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34" r:id="rId12"/>
    <p:sldLayoutId id="2147484335" r:id="rId13"/>
    <p:sldLayoutId id="2147484336" r:id="rId14"/>
    <p:sldLayoutId id="2147484337" r:id="rId15"/>
    <p:sldLayoutId id="2147484338" r:id="rId16"/>
    <p:sldLayoutId id="2147484339" r:id="rId17"/>
    <p:sldLayoutId id="2147484340" r:id="rId18"/>
    <p:sldLayoutId id="2147484341" r:id="rId19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7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  <p:sldLayoutId id="2147484354" r:id="rId12"/>
    <p:sldLayoutId id="2147484355" r:id="rId13"/>
    <p:sldLayoutId id="2147484356" r:id="rId14"/>
    <p:sldLayoutId id="2147484357" r:id="rId15"/>
    <p:sldLayoutId id="2147484358" r:id="rId16"/>
    <p:sldLayoutId id="2147484359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2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3" r:id="rId13"/>
    <p:sldLayoutId id="2147484374" r:id="rId14"/>
    <p:sldLayoutId id="2147484375" r:id="rId15"/>
    <p:sldLayoutId id="2147484376" r:id="rId16"/>
    <p:sldLayoutId id="2147484377" r:id="rId17"/>
    <p:sldLayoutId id="2147484378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5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  <p:sldLayoutId id="2147484391" r:id="rId12"/>
    <p:sldLayoutId id="2147484392" r:id="rId13"/>
    <p:sldLayoutId id="2147484393" r:id="rId14"/>
    <p:sldLayoutId id="2147484394" r:id="rId15"/>
    <p:sldLayoutId id="2147484395" r:id="rId16"/>
    <p:sldLayoutId id="2147484396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AF4FDFE-EA56-4750-97EF-7944D57822C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  <p:sldLayoutId id="2147484409" r:id="rId12"/>
    <p:sldLayoutId id="2147484410" r:id="rId13"/>
    <p:sldLayoutId id="2147484411" r:id="rId14"/>
    <p:sldLayoutId id="2147484412" r:id="rId15"/>
    <p:sldLayoutId id="2147484413" r:id="rId16"/>
    <p:sldLayoutId id="2147484414" r:id="rId17"/>
    <p:sldLayoutId id="2147484415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1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  <p:sldLayoutId id="2147484429" r:id="rId13"/>
    <p:sldLayoutId id="2147484430" r:id="rId14"/>
    <p:sldLayoutId id="2147484431" r:id="rId15"/>
    <p:sldLayoutId id="2147484432" r:id="rId16"/>
    <p:sldLayoutId id="2147484433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AF4FDFE-EA56-4750-97EF-7944D57822C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2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  <p:sldLayoutId id="2147484447" r:id="rId13"/>
    <p:sldLayoutId id="2147484448" r:id="rId14"/>
    <p:sldLayoutId id="2147484449" r:id="rId15"/>
    <p:sldLayoutId id="2147484450" r:id="rId16"/>
    <p:sldLayoutId id="2147484451" r:id="rId17"/>
    <p:sldLayoutId id="2147484452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AF4FDFE-EA56-4750-97EF-7944D57822C2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0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  <p:sldLayoutId id="2147484467" r:id="rId14"/>
    <p:sldLayoutId id="2147484468" r:id="rId15"/>
    <p:sldLayoutId id="2147484469" r:id="rId16"/>
    <p:sldLayoutId id="2147484470" r:id="rId17"/>
    <p:sldLayoutId id="2147484471" r:id="rId18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90BC04B-DD95-4270-B069-54E6072B991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1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  <p:sldLayoutId id="2147484129" r:id="rId18"/>
    <p:sldLayoutId id="2147484130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1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  <p:sldLayoutId id="2147484148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10.6.2015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  <p:sldLayoutId id="2147484184" r:id="rId17"/>
    <p:sldLayoutId id="2147484185" r:id="rId18"/>
    <p:sldLayoutId id="2147484186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1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5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5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8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0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960953" y="1600134"/>
            <a:ext cx="7271961" cy="1983916"/>
          </a:xfrm>
        </p:spPr>
        <p:txBody>
          <a:bodyPr/>
          <a:lstStyle/>
          <a:p>
            <a:r>
              <a:rPr lang="fi-FI" sz="4800" dirty="0" smtClean="0"/>
              <a:t>Teknologiateollisuuden talousnäkymät 2/2016</a:t>
            </a:r>
            <a:endParaRPr lang="fi-FI" sz="48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962559" y="3903969"/>
            <a:ext cx="4608027" cy="1407784"/>
          </a:xfrm>
        </p:spPr>
        <p:txBody>
          <a:bodyPr/>
          <a:lstStyle/>
          <a:p>
            <a:r>
              <a:rPr lang="fi-FI" sz="2133" dirty="0" smtClean="0"/>
              <a:t>Toimitusjohtaja Jorma Turunen</a:t>
            </a:r>
          </a:p>
          <a:p>
            <a:r>
              <a:rPr lang="fi-FI" sz="2133" dirty="0" smtClean="0"/>
              <a:t>3.5.2016</a:t>
            </a:r>
            <a:endParaRPr lang="fi-FI" sz="2133" dirty="0"/>
          </a:p>
        </p:txBody>
      </p:sp>
    </p:spTree>
    <p:extLst>
      <p:ext uri="{BB962C8B-B14F-4D97-AF65-F5344CB8AC3E}">
        <p14:creationId xmlns:p14="http://schemas.microsoft.com/office/powerpoint/2010/main" val="219549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15D1DD-A79B-4E04-88DB-F2BE333FD0E0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1" y="503771"/>
            <a:ext cx="9505501" cy="1008000"/>
          </a:xfrm>
        </p:spPr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on </a:t>
            </a:r>
            <a:r>
              <a:rPr lang="fi-FI" dirty="0" smtClean="0"/>
              <a:t>vähentynyt viime kuukausina</a:t>
            </a:r>
            <a:r>
              <a:rPr lang="fi-FI" sz="1814" b="0" dirty="0"/>
              <a:t/>
            </a:r>
            <a:br>
              <a:rPr lang="fi-FI" sz="1814" b="0" dirty="0"/>
            </a:b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1368351" y="6355424"/>
            <a:ext cx="67136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verran globaalien suomalaisyritysten ulkomaantoimintoja.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726434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467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B6A746B-EB80-47C1-82DE-CD8FF212B17E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on </a:t>
            </a:r>
            <a:r>
              <a:rPr lang="fi-FI" dirty="0" smtClean="0"/>
              <a:t>vähentynyt useilla toimialoilla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048275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Osuudet liikevaihdosta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2015: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kone-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 ja metallituoteteollisuus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42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%, elektroniikka- ja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sähköteollisuus 20 %, tietotekniikka-ala 16 %, metallien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jalostus 14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%, suunnittelu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 konsultointi 8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%.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verran globaalien suomalaisyritysten ulkomaantoimintoja.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175437"/>
              </p:ext>
            </p:extLst>
          </p:nvPr>
        </p:nvGraphicFramePr>
        <p:xfrm>
          <a:off x="431800" y="1746334"/>
          <a:ext cx="9502775" cy="437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37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214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 eivät ennakoi liikevaihdon kasvua</a:t>
            </a:r>
            <a:endParaRPr lang="fi-FI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tammi-maaliskuu 2016. </a:t>
            </a:r>
            <a:endParaRPr lang="fi-FI" sz="1100" dirty="0">
              <a:solidFill>
                <a:srgbClr val="002060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I,2016 / IV,2015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1224335" y="5110882"/>
          <a:ext cx="6979728" cy="3806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1644"/>
                <a:gridCol w="588335"/>
                <a:gridCol w="580901"/>
                <a:gridCol w="580901"/>
                <a:gridCol w="580901"/>
                <a:gridCol w="580901"/>
                <a:gridCol w="580901"/>
                <a:gridCol w="580901"/>
                <a:gridCol w="579411"/>
                <a:gridCol w="581644"/>
                <a:gridCol w="581644"/>
                <a:gridCol w="581644"/>
              </a:tblGrid>
              <a:tr h="380609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055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506249" cy="1008000"/>
          </a:xfrm>
        </p:spPr>
        <p:txBody>
          <a:bodyPr/>
          <a:lstStyle/>
          <a:p>
            <a:r>
              <a:rPr lang="fi-FI" dirty="0"/>
              <a:t>Teknologiateollisuuden* </a:t>
            </a:r>
            <a:r>
              <a:rPr lang="fi-FI" dirty="0" smtClean="0"/>
              <a:t>tilauskantaa Suomessa ylläpitävät erityisesti laivatilaukset</a:t>
            </a:r>
            <a:endParaRPr lang="fi-FI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16224" y="1641619"/>
          <a:ext cx="9650264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31.3.2016.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31.3.2016 / 31.12.2015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152326" y="5128366"/>
          <a:ext cx="7066248" cy="5683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271"/>
                <a:gridCol w="626216"/>
                <a:gridCol w="553788"/>
                <a:gridCol w="587425"/>
                <a:gridCol w="522155"/>
                <a:gridCol w="587425"/>
                <a:gridCol w="587425"/>
                <a:gridCol w="587425"/>
                <a:gridCol w="587425"/>
                <a:gridCol w="522155"/>
                <a:gridCol w="661269"/>
                <a:gridCol w="661269"/>
              </a:tblGrid>
              <a:tr h="56833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84978" y="2375867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6" y="5175527"/>
          <a:ext cx="7488832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4069"/>
                <a:gridCol w="631250"/>
                <a:gridCol w="623272"/>
                <a:gridCol w="623272"/>
                <a:gridCol w="666490"/>
                <a:gridCol w="580054"/>
                <a:gridCol w="644082"/>
                <a:gridCol w="602462"/>
                <a:gridCol w="621674"/>
                <a:gridCol w="624069"/>
                <a:gridCol w="624069"/>
                <a:gridCol w="624069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fi-FI" sz="14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532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/>
              <a:t>Tarjouspyynnöt* ovat lisääntyneet, mutta kilpailukyky ratkaisee niiden muuttumisen uusiksi tilauksiksi  </a:t>
            </a:r>
            <a:endParaRPr lang="fi-FI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8351" y="6345920"/>
            <a:ext cx="5977146" cy="4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</a:t>
            </a:r>
            <a:r>
              <a:rPr lang="fi-FI" sz="1100" dirty="0" smtClean="0">
                <a:solidFill>
                  <a:srgbClr val="002664"/>
                </a:solidFill>
              </a:rPr>
              <a:t>kyselyajankohta huhtikuu 2016. 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6303" y="5755719"/>
            <a:ext cx="7647228" cy="5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7" name="Kaavio 6"/>
          <p:cNvGraphicFramePr/>
          <p:nvPr>
            <p:extLst>
              <p:ext uri="{D42A27DB-BD31-4B8C-83A1-F6EECF244321}">
                <p14:modId xmlns:p14="http://schemas.microsoft.com/office/powerpoint/2010/main" val="1143137802"/>
              </p:ext>
            </p:extLst>
          </p:nvPr>
        </p:nvGraphicFramePr>
        <p:xfrm>
          <a:off x="360239" y="1711679"/>
          <a:ext cx="9145016" cy="401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97583"/>
              </p:ext>
            </p:extLst>
          </p:nvPr>
        </p:nvGraphicFramePr>
        <p:xfrm>
          <a:off x="860013" y="3383979"/>
          <a:ext cx="8645241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4556"/>
                <a:gridCol w="697161"/>
                <a:gridCol w="742606"/>
                <a:gridCol w="742606"/>
                <a:gridCol w="742606"/>
                <a:gridCol w="742606"/>
                <a:gridCol w="675096"/>
                <a:gridCol w="810116"/>
                <a:gridCol w="675096"/>
                <a:gridCol w="742606"/>
                <a:gridCol w="675093"/>
                <a:gridCol w="675093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0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 Suomessa </a:t>
            </a:r>
            <a:r>
              <a:rPr lang="fi-FI" dirty="0" smtClean="0">
                <a:ea typeface="ＭＳ Ｐゴシック" pitchFamily="34" charset="-128"/>
              </a:rPr>
              <a:t>väheni prosentin eli 3 000:lla tammi-maaliskuussa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90746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016423" y="6289858"/>
            <a:ext cx="5481327" cy="26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henkilöstötiedustelu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14 000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31.3.2016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61582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679584"/>
              </p:ext>
            </p:extLst>
          </p:nvPr>
        </p:nvGraphicFramePr>
        <p:xfrm>
          <a:off x="431800" y="1727200"/>
          <a:ext cx="9502775" cy="460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88231" y="287635"/>
            <a:ext cx="9937897" cy="1008000"/>
          </a:xfrm>
        </p:spPr>
        <p:txBody>
          <a:bodyPr/>
          <a:lstStyle/>
          <a:p>
            <a:r>
              <a:rPr lang="fi-FI" dirty="0" smtClean="0"/>
              <a:t>Vaikka henkilöstö vähenee, uusia </a:t>
            </a:r>
            <a:r>
              <a:rPr lang="fi-FI" dirty="0"/>
              <a:t>rekrytointeja </a:t>
            </a:r>
            <a:r>
              <a:rPr lang="fi-FI" dirty="0" smtClean="0"/>
              <a:t>tehdään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b="0" dirty="0" smtClean="0"/>
              <a:t>(t</a:t>
            </a:r>
            <a:r>
              <a:rPr lang="fi-FI" sz="2000" b="0" dirty="0" smtClean="0"/>
              <a:t>ammi-maaliskuussa </a:t>
            </a:r>
            <a:r>
              <a:rPr lang="fi-FI" sz="2000" b="0" dirty="0"/>
              <a:t>7 </a:t>
            </a:r>
            <a:r>
              <a:rPr lang="fi-FI" sz="2000" b="0" dirty="0" smtClean="0"/>
              <a:t>500</a:t>
            </a:r>
            <a:r>
              <a:rPr lang="fi-FI" sz="2000" b="0" dirty="0" smtClean="0"/>
              <a:t> </a:t>
            </a:r>
            <a:r>
              <a:rPr lang="fi-FI" sz="2000" b="0" dirty="0" smtClean="0"/>
              <a:t>ja 28 500 vuonna </a:t>
            </a:r>
            <a:r>
              <a:rPr lang="fi-FI" sz="2000" b="0" dirty="0" smtClean="0"/>
              <a:t>2015)</a:t>
            </a:r>
            <a:endParaRPr lang="fi-FI" sz="2000" b="0" dirty="0"/>
          </a:p>
        </p:txBody>
      </p:sp>
      <p:sp>
        <p:nvSpPr>
          <p:cNvPr id="2" name="Tekstiruutu 1"/>
          <p:cNvSpPr txBox="1"/>
          <p:nvPr/>
        </p:nvSpPr>
        <p:spPr>
          <a:xfrm>
            <a:off x="1528741" y="6481828"/>
            <a:ext cx="4248473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393899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1653" y="1637149"/>
            <a:ext cx="9502362" cy="44651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Liikevaihto Suomessa </a:t>
            </a:r>
            <a:r>
              <a:rPr lang="fi-FI" sz="1900" dirty="0" smtClean="0">
                <a:solidFill>
                  <a:srgbClr val="002664"/>
                </a:solidFill>
              </a:rPr>
              <a:t>väheni hieman vuonna 2015. Tammikuussa liikevaihto oli viisi prosenttia pienempi kuin vuosi sitten samaan aikaan.     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Toimialojen ja erityisesti yritysten välillä liikevaihto </a:t>
            </a:r>
            <a:r>
              <a:rPr lang="fi-FI" sz="1900" dirty="0">
                <a:solidFill>
                  <a:srgbClr val="002664"/>
                </a:solidFill>
              </a:rPr>
              <a:t>on kehittynyt </a:t>
            </a:r>
            <a:r>
              <a:rPr lang="fi-FI" sz="1900" dirty="0" smtClean="0">
                <a:solidFill>
                  <a:srgbClr val="002664"/>
                </a:solidFill>
              </a:rPr>
              <a:t>epäyhtenäisesti.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Alan yritykset Suomessa </a:t>
            </a:r>
            <a:r>
              <a:rPr lang="fi-FI" sz="1900" dirty="0">
                <a:solidFill>
                  <a:srgbClr val="002664"/>
                </a:solidFill>
              </a:rPr>
              <a:t>saivat uusia tilauksia </a:t>
            </a:r>
            <a:r>
              <a:rPr lang="fi-FI" sz="1900" dirty="0" smtClean="0">
                <a:solidFill>
                  <a:srgbClr val="002664"/>
                </a:solidFill>
              </a:rPr>
              <a:t>tammi-maaliskuussa </a:t>
            </a:r>
            <a:r>
              <a:rPr lang="fi-FI" sz="1900" dirty="0">
                <a:solidFill>
                  <a:srgbClr val="002664"/>
                </a:solidFill>
              </a:rPr>
              <a:t>euromääräisesti </a:t>
            </a:r>
            <a:r>
              <a:rPr lang="fi-FI" sz="1900" dirty="0" smtClean="0">
                <a:solidFill>
                  <a:srgbClr val="002664"/>
                </a:solidFill>
              </a:rPr>
              <a:t>saman verran kuin vastaavalla </a:t>
            </a:r>
            <a:r>
              <a:rPr lang="fi-FI" sz="1900" dirty="0">
                <a:solidFill>
                  <a:srgbClr val="002664"/>
                </a:solidFill>
              </a:rPr>
              <a:t>ajanjaksolla vuonna </a:t>
            </a:r>
            <a:r>
              <a:rPr lang="fi-FI" sz="1900" dirty="0" smtClean="0">
                <a:solidFill>
                  <a:srgbClr val="002664"/>
                </a:solidFill>
              </a:rPr>
              <a:t>2015, mutta 16 prosenttia vähemmän kuin loka-joulukuussa</a:t>
            </a:r>
            <a:r>
              <a:rPr lang="fi-FI" sz="1900" dirty="0">
                <a:solidFill>
                  <a:srgbClr val="002664"/>
                </a:solidFill>
              </a:rPr>
              <a:t>.   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solidFill>
                  <a:srgbClr val="002664"/>
                </a:solidFill>
              </a:rPr>
              <a:t>Tilauskannan arvo oli </a:t>
            </a:r>
            <a:r>
              <a:rPr lang="fi-FI" sz="1900" dirty="0" smtClean="0">
                <a:solidFill>
                  <a:srgbClr val="002664"/>
                </a:solidFill>
              </a:rPr>
              <a:t>maaliskuun </a:t>
            </a:r>
            <a:r>
              <a:rPr lang="fi-FI" sz="1900" dirty="0">
                <a:solidFill>
                  <a:srgbClr val="002664"/>
                </a:solidFill>
              </a:rPr>
              <a:t>lopussa </a:t>
            </a:r>
            <a:r>
              <a:rPr lang="fi-FI" sz="1900" dirty="0" smtClean="0">
                <a:solidFill>
                  <a:srgbClr val="002664"/>
                </a:solidFill>
              </a:rPr>
              <a:t>17 prosenttia suurempi </a:t>
            </a:r>
            <a:r>
              <a:rPr lang="fi-FI" sz="1900" dirty="0">
                <a:solidFill>
                  <a:srgbClr val="002664"/>
                </a:solidFill>
              </a:rPr>
              <a:t>kuin samaan aikaan vuonna </a:t>
            </a:r>
            <a:r>
              <a:rPr lang="fi-FI" sz="1900" dirty="0" smtClean="0">
                <a:solidFill>
                  <a:srgbClr val="002664"/>
                </a:solidFill>
              </a:rPr>
              <a:t>2015, mutta kaksi prosenttia pienempi kuin joulukuun </a:t>
            </a:r>
            <a:r>
              <a:rPr lang="fi-FI" sz="1900" dirty="0">
                <a:solidFill>
                  <a:srgbClr val="002664"/>
                </a:solidFill>
              </a:rPr>
              <a:t>lopussa</a:t>
            </a:r>
            <a:r>
              <a:rPr lang="fi-FI" sz="1900" dirty="0" smtClean="0">
                <a:solidFill>
                  <a:srgbClr val="002664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Tilauskannan kasvu vuoden 2014 alun jälkeen koostuu ennen kaikkea aiemmin saaduista suurista laivatilauksista, joiden vaikutus koko teknologiateollisuuden tuotantoon jaksottuu aina vuoteen 2020 asti.  </a:t>
            </a:r>
            <a:endParaRPr lang="fi-FI" sz="1900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Teknologiateollisuuden liikevaihto </a:t>
            </a:r>
            <a:r>
              <a:rPr lang="fi-FI" sz="1900" dirty="0">
                <a:solidFill>
                  <a:srgbClr val="002664"/>
                </a:solidFill>
              </a:rPr>
              <a:t>on </a:t>
            </a:r>
            <a:r>
              <a:rPr lang="fi-FI" sz="1900" dirty="0" smtClean="0">
                <a:solidFill>
                  <a:srgbClr val="002664"/>
                </a:solidFill>
              </a:rPr>
              <a:t>keväällä 2016 samalla tai hieman alemmalla tasolla kuin viime vuonna vastaavaan </a:t>
            </a:r>
            <a:r>
              <a:rPr lang="fi-FI" sz="1900" dirty="0">
                <a:solidFill>
                  <a:srgbClr val="002664"/>
                </a:solidFill>
              </a:rPr>
              <a:t>aikaan.  </a:t>
            </a:r>
          </a:p>
          <a:p>
            <a:pPr>
              <a:lnSpc>
                <a:spcPct val="90000"/>
              </a:lnSpc>
            </a:pPr>
            <a:r>
              <a:rPr lang="fi-FI" sz="1900" dirty="0" smtClean="0">
                <a:solidFill>
                  <a:srgbClr val="002664"/>
                </a:solidFill>
              </a:rPr>
              <a:t>Alan yritykset rekrytoivat uutta henkilöstöä vuonna 2015 kaikkiaan 28 500 sekä tammi-maaliskuussa 7 500. Verrattuna vuoteen 2008 henkilöstö </a:t>
            </a:r>
            <a:r>
              <a:rPr lang="fi-FI" sz="1900" dirty="0">
                <a:solidFill>
                  <a:srgbClr val="002664"/>
                </a:solidFill>
              </a:rPr>
              <a:t>Suomessa on </a:t>
            </a:r>
            <a:r>
              <a:rPr lang="fi-FI" sz="1900" dirty="0" smtClean="0">
                <a:solidFill>
                  <a:srgbClr val="002664"/>
                </a:solidFill>
              </a:rPr>
              <a:t>kuitenkin vähentynyt kaikkiaan 45 000:lla. Maaliskuun lopussa henkilöstöä oli lähes 280 </a:t>
            </a:r>
            <a:r>
              <a:rPr lang="fi-FI" sz="1900" dirty="0">
                <a:solidFill>
                  <a:srgbClr val="002664"/>
                </a:solidFill>
              </a:rPr>
              <a:t>000. </a:t>
            </a:r>
            <a:endParaRPr lang="fi-FI" sz="19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05AB48-52D1-4B30-A590-13A1344AC491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teknologiateollisuuden tilanteesta ja kevään 2016 näkymistä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8704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895795" y="3023938"/>
            <a:ext cx="8642350" cy="2232249"/>
          </a:xfrm>
        </p:spPr>
        <p:txBody>
          <a:bodyPr/>
          <a:lstStyle/>
          <a:p>
            <a:r>
              <a:rPr lang="fi-FI" dirty="0" smtClean="0"/>
              <a:t>Suomi ei pääse kasvuun ilman rohkeita uudistuksia:</a:t>
            </a:r>
            <a:br>
              <a:rPr lang="fi-FI" dirty="0" smtClean="0"/>
            </a:br>
            <a:r>
              <a:rPr lang="fi-FI" dirty="0" smtClean="0"/>
              <a:t>- yritysverotuksessa</a:t>
            </a:r>
            <a:br>
              <a:rPr lang="fi-FI" dirty="0" smtClean="0"/>
            </a:br>
            <a:r>
              <a:rPr lang="fi-FI" dirty="0" smtClean="0"/>
              <a:t>- normien purussa</a:t>
            </a:r>
            <a:br>
              <a:rPr lang="fi-FI" dirty="0" smtClean="0"/>
            </a:br>
            <a:r>
              <a:rPr lang="fi-FI" dirty="0" smtClean="0"/>
              <a:t>- työmarkkinoilla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105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32AAAD-ACEE-49A7-B4E0-A5FA76D60998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/>
              <a:t>Merkittävät uusinvestoinnit ovat elinehto yritysten tuotannon ja viennin palautumiselle </a:t>
            </a:r>
            <a:br>
              <a:rPr lang="fi-FI" dirty="0"/>
            </a:br>
            <a:r>
              <a:rPr lang="fi-FI" sz="2000" b="0" dirty="0"/>
              <a:t>Teollisuuden tuotantokapasiteetti Suomessa on vähentynyt noin 20 %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6481" y="6496396"/>
            <a:ext cx="4773074" cy="2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70" tIns="42885" rIns="85770" bIns="42885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Lähde: Tilastokeskus / Teollisuustuotannon volyymi-indeksi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080317" y="6120083"/>
          <a:ext cx="5976667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5385"/>
                <a:gridCol w="716316"/>
                <a:gridCol w="765713"/>
                <a:gridCol w="765713"/>
                <a:gridCol w="738385"/>
                <a:gridCol w="738385"/>
                <a:gridCol w="738385"/>
                <a:gridCol w="738385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264895" y="4320083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</a:t>
            </a:r>
            <a:r>
              <a:rPr lang="fi-FI" sz="1613" dirty="0" smtClean="0">
                <a:solidFill>
                  <a:srgbClr val="0070C0"/>
                </a:solidFill>
              </a:rPr>
              <a:t>21 </a:t>
            </a:r>
            <a:r>
              <a:rPr lang="fi-FI" sz="1613" dirty="0">
                <a:solidFill>
                  <a:srgbClr val="0070C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69303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Teknologiateollisuus on viiden toimialan kokonaisuus</a:t>
            </a:r>
            <a:endParaRPr lang="fi-FI" dirty="0"/>
          </a:p>
        </p:txBody>
      </p:sp>
      <p:sp>
        <p:nvSpPr>
          <p:cNvPr id="6" name="Ylänuoli 10"/>
          <p:cNvSpPr>
            <a:spLocks noChangeArrowheads="1"/>
          </p:cNvSpPr>
          <p:nvPr/>
        </p:nvSpPr>
        <p:spPr bwMode="auto">
          <a:xfrm>
            <a:off x="4668590" y="4074451"/>
            <a:ext cx="813384" cy="1916855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12394"/>
            <a:endParaRPr lang="fi-FI" sz="1613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Ylänuoli 6"/>
          <p:cNvSpPr/>
          <p:nvPr/>
        </p:nvSpPr>
        <p:spPr bwMode="auto">
          <a:xfrm rot="17274224">
            <a:off x="649870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Ylänuoli 7"/>
          <p:cNvSpPr/>
          <p:nvPr/>
        </p:nvSpPr>
        <p:spPr bwMode="auto">
          <a:xfrm rot="12971679">
            <a:off x="5322710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9" name="Ylänuoli 8"/>
          <p:cNvSpPr/>
          <p:nvPr/>
        </p:nvSpPr>
        <p:spPr bwMode="auto">
          <a:xfrm rot="8640000">
            <a:off x="4024424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0" name="Ylänuoli 9"/>
          <p:cNvSpPr/>
          <p:nvPr/>
        </p:nvSpPr>
        <p:spPr bwMode="auto">
          <a:xfrm rot="4320000">
            <a:off x="286407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2475" y="3706878"/>
            <a:ext cx="3047344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Abloy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Cargotec</a:t>
            </a:r>
            <a:r>
              <a:rPr lang="en-GB" sz="1411" b="0" dirty="0">
                <a:solidFill>
                  <a:srgbClr val="002664"/>
                </a:solidFill>
              </a:rPr>
              <a:t>, Finn-Power, </a:t>
            </a:r>
            <a:r>
              <a:rPr lang="en-GB" sz="1411" b="0" dirty="0" err="1">
                <a:solidFill>
                  <a:srgbClr val="002664"/>
                </a:solidFill>
              </a:rPr>
              <a:t>Fiskars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Glaston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Konecranes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Metso</a:t>
            </a:r>
            <a:r>
              <a:rPr lang="en-GB" sz="1411" b="0" dirty="0">
                <a:solidFill>
                  <a:srgbClr val="002664"/>
                </a:solidFill>
              </a:rPr>
              <a:t>, Meyer Turku, </a:t>
            </a:r>
            <a:r>
              <a:rPr lang="en-GB" sz="1411" b="0" dirty="0" err="1">
                <a:solidFill>
                  <a:srgbClr val="002664"/>
                </a:solidFill>
              </a:rPr>
              <a:t>Normet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Oras</a:t>
            </a:r>
            <a:r>
              <a:rPr lang="en-GB" sz="1411" b="0" dirty="0">
                <a:solidFill>
                  <a:srgbClr val="002664"/>
                </a:solidFill>
              </a:rPr>
              <a:t>, Patria, </a:t>
            </a:r>
            <a:r>
              <a:rPr lang="en-GB" sz="1411" b="0" dirty="0" err="1">
                <a:solidFill>
                  <a:srgbClr val="002664"/>
                </a:solidFill>
              </a:rPr>
              <a:t>Pemamek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Ponsse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Stala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Valtra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Wärtsilä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32330" y="1855998"/>
            <a:ext cx="2706063" cy="13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ABB, </a:t>
            </a:r>
            <a:r>
              <a:rPr lang="en-GB" sz="1411" b="0" dirty="0" err="1">
                <a:solidFill>
                  <a:srgbClr val="002664"/>
                </a:solidFill>
              </a:rPr>
              <a:t>Ensto</a:t>
            </a:r>
            <a:r>
              <a:rPr lang="en-GB" sz="1411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sz="1411" b="0" dirty="0" err="1">
                <a:solidFill>
                  <a:srgbClr val="002664"/>
                </a:solidFill>
              </a:rPr>
              <a:t>Planmeca</a:t>
            </a:r>
            <a:r>
              <a:rPr lang="en-GB" sz="1411" b="0" dirty="0">
                <a:solidFill>
                  <a:srgbClr val="002664"/>
                </a:solidFill>
              </a:rPr>
              <a:t>, Polar Electro, </a:t>
            </a:r>
            <a:r>
              <a:rPr lang="en-GB" sz="1411" b="0" dirty="0" err="1">
                <a:solidFill>
                  <a:srgbClr val="002664"/>
                </a:solidFill>
              </a:rPr>
              <a:t>Suunto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Vacon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Vaisala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3009" y="3591382"/>
            <a:ext cx="2525471" cy="1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Affecto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Basware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Bilot</a:t>
            </a:r>
            <a:r>
              <a:rPr lang="en-GB" sz="1411" b="0" dirty="0">
                <a:solidFill>
                  <a:srgbClr val="002664"/>
                </a:solidFill>
              </a:rPr>
              <a:t>, CGI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Comptel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Digia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Efecte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Enfo</a:t>
            </a:r>
            <a:r>
              <a:rPr lang="en-GB" sz="1411" b="0" dirty="0">
                <a:solidFill>
                  <a:srgbClr val="002664"/>
                </a:solidFill>
              </a:rPr>
              <a:t>, F-Secure, Fujitsu Finland, IBM, </a:t>
            </a:r>
            <a:r>
              <a:rPr lang="en-GB" sz="1411" b="0" dirty="0" err="1">
                <a:solidFill>
                  <a:srgbClr val="002664"/>
                </a:solidFill>
              </a:rPr>
              <a:t>Innofactor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Knowit</a:t>
            </a:r>
            <a:r>
              <a:rPr lang="en-GB" sz="1411" b="0" dirty="0">
                <a:solidFill>
                  <a:srgbClr val="002664"/>
                </a:solidFill>
              </a:rPr>
              <a:t>, Microsoft, </a:t>
            </a:r>
            <a:r>
              <a:rPr lang="en-GB" sz="1411" b="0" dirty="0" err="1">
                <a:solidFill>
                  <a:srgbClr val="002664"/>
                </a:solidFill>
              </a:rPr>
              <a:t>Nixu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Tieto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67166" y="2021084"/>
            <a:ext cx="2525471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Boliden, Componenta, </a:t>
            </a:r>
            <a:r>
              <a:rPr lang="en-GB" sz="1411" b="0" dirty="0" err="1">
                <a:solidFill>
                  <a:srgbClr val="002664"/>
                </a:solidFill>
              </a:rPr>
              <a:t>Kuusakoski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Luvata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Outokumpu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Outotec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Ovako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Sacotec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>
                <a:solidFill>
                  <a:srgbClr val="002664"/>
                </a:solidFill>
              </a:rPr>
              <a:t>SSAB 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89376" y="5250111"/>
            <a:ext cx="2717440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r>
              <a:rPr lang="fi-FI" sz="1411" b="0" dirty="0">
                <a:solidFill>
                  <a:srgbClr val="002664"/>
                </a:solidFill>
              </a:rPr>
              <a:t>A-Insinöörit, </a:t>
            </a:r>
            <a:r>
              <a:rPr lang="fi-FI" sz="1411" b="0" dirty="0" err="1">
                <a:solidFill>
                  <a:srgbClr val="002664"/>
                </a:solidFill>
              </a:rPr>
              <a:t>Citec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Elomatic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Etteplan</a:t>
            </a:r>
            <a:r>
              <a:rPr lang="fi-FI" sz="1411" b="0" dirty="0">
                <a:solidFill>
                  <a:srgbClr val="002664"/>
                </a:solidFill>
              </a:rPr>
              <a:t>, FCG, Granlund, Neste </a:t>
            </a:r>
            <a:r>
              <a:rPr lang="fi-FI" sz="1411" b="0" dirty="0" err="1">
                <a:solidFill>
                  <a:srgbClr val="002664"/>
                </a:solidFill>
              </a:rPr>
              <a:t>Jacobs</a:t>
            </a:r>
            <a:r>
              <a:rPr lang="fi-FI" sz="1411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sz="1411" b="0" dirty="0" err="1">
                <a:solidFill>
                  <a:srgbClr val="002664"/>
                </a:solidFill>
              </a:rPr>
              <a:t>Rejlers</a:t>
            </a:r>
            <a:r>
              <a:rPr lang="fi-FI" sz="1411" b="0" dirty="0">
                <a:solidFill>
                  <a:srgbClr val="002664"/>
                </a:solidFill>
              </a:rPr>
              <a:t>, SITO, SWECO, WSP...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0853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Elinkeinoelämän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Suomessa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ovat</a:t>
            </a:r>
            <a:r>
              <a:rPr lang="en-GB" dirty="0" smtClean="0"/>
              <a:t> </a:t>
            </a:r>
            <a:r>
              <a:rPr lang="en-GB" dirty="0" err="1" smtClean="0"/>
              <a:t>pudonneet</a:t>
            </a:r>
            <a:r>
              <a:rPr lang="en-GB" dirty="0" smtClean="0"/>
              <a:t> </a:t>
            </a:r>
            <a:r>
              <a:rPr lang="en-GB" dirty="0" err="1" smtClean="0"/>
              <a:t>matalalle</a:t>
            </a:r>
            <a:r>
              <a:rPr lang="en-GB" dirty="0" smtClean="0"/>
              <a:t> </a:t>
            </a:r>
            <a:r>
              <a:rPr lang="en-GB" dirty="0" err="1" smtClean="0"/>
              <a:t>tasolle</a:t>
            </a:r>
            <a:endParaRPr lang="en-GB" dirty="0"/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51046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Tilastokeskus, Kansantalouden tilinpito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008311" y="1871811"/>
            <a:ext cx="302433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Kiintein hinnoin, indeksi 2005=100</a:t>
            </a:r>
          </a:p>
        </p:txBody>
      </p:sp>
    </p:spTree>
    <p:extLst>
      <p:ext uri="{BB962C8B-B14F-4D97-AF65-F5344CB8AC3E}">
        <p14:creationId xmlns:p14="http://schemas.microsoft.com/office/powerpoint/2010/main" val="21416107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24.3.2016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Elinkeinoelämän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Suomessa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alittavat</a:t>
            </a:r>
            <a:r>
              <a:rPr lang="en-GB" dirty="0" smtClean="0"/>
              <a:t> </a:t>
            </a:r>
            <a:r>
              <a:rPr lang="en-GB" dirty="0" err="1" smtClean="0"/>
              <a:t>pääomien</a:t>
            </a:r>
            <a:r>
              <a:rPr lang="en-GB" dirty="0" smtClean="0"/>
              <a:t> </a:t>
            </a:r>
            <a:r>
              <a:rPr lang="en-GB" dirty="0" err="1" smtClean="0"/>
              <a:t>kulumisen</a:t>
            </a:r>
            <a:r>
              <a:rPr lang="en-GB" dirty="0" smtClean="0"/>
              <a:t> (</a:t>
            </a:r>
            <a:r>
              <a:rPr lang="en-GB" dirty="0" err="1" smtClean="0"/>
              <a:t>poistot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6" name="Sisällön paikkamerkki 9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84283" y="1871811"/>
            <a:ext cx="302433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Miljardia euroa, käyvin hinnoin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3683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Tilastokeskus,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1100949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408437" y="1727795"/>
            <a:ext cx="4608959" cy="4752528"/>
          </a:xfrm>
        </p:spPr>
        <p:txBody>
          <a:bodyPr/>
          <a:lstStyle/>
          <a:p>
            <a:r>
              <a:rPr lang="fi-FI" sz="2000" dirty="0" smtClean="0">
                <a:solidFill>
                  <a:srgbClr val="002060"/>
                </a:solidFill>
              </a:rPr>
              <a:t>Rakenneuudistukset välttämättömiä julkisen talouden tasapainottamiseksi.</a:t>
            </a:r>
          </a:p>
          <a:p>
            <a:pPr lvl="1"/>
            <a:r>
              <a:rPr lang="fi-FI" sz="1700" dirty="0" smtClean="0">
                <a:solidFill>
                  <a:srgbClr val="002060"/>
                </a:solidFill>
              </a:rPr>
              <a:t>Kuitenkin tarvitaan panostuksia </a:t>
            </a:r>
            <a:r>
              <a:rPr lang="fi-FI" sz="1700" dirty="0">
                <a:solidFill>
                  <a:srgbClr val="002060"/>
                </a:solidFill>
              </a:rPr>
              <a:t>kasvuun, osaamiseen ja </a:t>
            </a:r>
            <a:r>
              <a:rPr lang="fi-FI" sz="1700" dirty="0" smtClean="0">
                <a:solidFill>
                  <a:srgbClr val="002060"/>
                </a:solidFill>
              </a:rPr>
              <a:t>uudistumiseen.</a:t>
            </a:r>
          </a:p>
          <a:p>
            <a:pPr lvl="1"/>
            <a:r>
              <a:rPr lang="fi-FI" dirty="0" smtClean="0">
                <a:solidFill>
                  <a:srgbClr val="002060"/>
                </a:solidFill>
              </a:rPr>
              <a:t>Koulutuksen </a:t>
            </a:r>
            <a:r>
              <a:rPr lang="fi-FI" dirty="0">
                <a:solidFill>
                  <a:srgbClr val="002060"/>
                </a:solidFill>
              </a:rPr>
              <a:t>tulee vastata paremmin yritysten tarpeisiin</a:t>
            </a:r>
            <a:r>
              <a:rPr lang="fi-FI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fi-FI" dirty="0" err="1">
                <a:solidFill>
                  <a:srgbClr val="002060"/>
                </a:solidFill>
              </a:rPr>
              <a:t>T&amp;k-investoinnit</a:t>
            </a:r>
            <a:r>
              <a:rPr lang="fi-FI" dirty="0">
                <a:solidFill>
                  <a:srgbClr val="002060"/>
                </a:solidFill>
              </a:rPr>
              <a:t> saatava uudelleen kasvuun</a:t>
            </a:r>
            <a:r>
              <a:rPr lang="fi-FI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fi-FI" dirty="0" smtClean="0">
                <a:solidFill>
                  <a:srgbClr val="002060"/>
                </a:solidFill>
              </a:rPr>
              <a:t>Liikennekaari.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Elinkeinoelämälle </a:t>
            </a:r>
            <a:r>
              <a:rPr lang="fi-FI" sz="2000" dirty="0">
                <a:solidFill>
                  <a:srgbClr val="002060"/>
                </a:solidFill>
              </a:rPr>
              <a:t>ei enää yhtään EU-tason tai kansallisen tason lisärasitetta, jolla heikennetään kilpailukykyä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4"/>
          </p:nvPr>
        </p:nvSpPr>
        <p:spPr>
          <a:xfrm>
            <a:off x="5472807" y="1727795"/>
            <a:ext cx="4608960" cy="4536504"/>
          </a:xfrm>
        </p:spPr>
        <p:txBody>
          <a:bodyPr/>
          <a:lstStyle/>
          <a:p>
            <a:r>
              <a:rPr lang="fi-FI" sz="2000" dirty="0">
                <a:solidFill>
                  <a:srgbClr val="002060"/>
                </a:solidFill>
              </a:rPr>
              <a:t>Sääntelyä pitää purkaa ja julkisen sektorin palveluita sujuvoittaa. </a:t>
            </a:r>
          </a:p>
          <a:p>
            <a:r>
              <a:rPr lang="fi-FI" sz="2000" dirty="0">
                <a:solidFill>
                  <a:srgbClr val="002060"/>
                </a:solidFill>
              </a:rPr>
              <a:t>Tuottavuusloikkaa </a:t>
            </a:r>
            <a:r>
              <a:rPr lang="fi-FI" sz="2000" dirty="0" err="1">
                <a:solidFill>
                  <a:srgbClr val="002060"/>
                </a:solidFill>
              </a:rPr>
              <a:t>digitalisaation</a:t>
            </a:r>
            <a:r>
              <a:rPr lang="fi-FI" sz="2000" dirty="0">
                <a:solidFill>
                  <a:srgbClr val="002060"/>
                </a:solidFill>
              </a:rPr>
              <a:t> avulla tarvitaan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Yritysverojärjestelmä </a:t>
            </a:r>
            <a:r>
              <a:rPr lang="fi-FI" sz="2000" dirty="0">
                <a:solidFill>
                  <a:srgbClr val="002060"/>
                </a:solidFill>
              </a:rPr>
              <a:t>on ajanmukaistettava</a:t>
            </a:r>
            <a:r>
              <a:rPr lang="fi-FI" sz="2000" dirty="0" smtClean="0">
                <a:solidFill>
                  <a:srgbClr val="002060"/>
                </a:solidFill>
              </a:rPr>
              <a:t>.</a:t>
            </a:r>
            <a:endParaRPr lang="fi-FI" sz="2000" dirty="0">
              <a:solidFill>
                <a:srgbClr val="002060"/>
              </a:solidFill>
            </a:endParaRPr>
          </a:p>
          <a:p>
            <a:r>
              <a:rPr lang="fi-FI" sz="2000" dirty="0" smtClean="0">
                <a:solidFill>
                  <a:srgbClr val="002060"/>
                </a:solidFill>
              </a:rPr>
              <a:t>Työmarkkinaratkaisuilla on palautettava kustannuskilpailukyky.</a:t>
            </a:r>
          </a:p>
          <a:p>
            <a:pPr lvl="1"/>
            <a:r>
              <a:rPr lang="fi-FI" dirty="0">
                <a:solidFill>
                  <a:srgbClr val="002060"/>
                </a:solidFill>
              </a:rPr>
              <a:t>Neuvottelu- ja sopimusjärjestelmä remontoitava vastaamaan kilpailijamaita, yrityskohtaisuutta lisättävä oleellisesti</a:t>
            </a:r>
            <a:r>
              <a:rPr lang="fi-FI" dirty="0" smtClean="0">
                <a:solidFill>
                  <a:srgbClr val="002060"/>
                </a:solidFill>
              </a:rPr>
              <a:t>. </a:t>
            </a:r>
            <a:endParaRPr lang="fi-FI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Epävarmuus ja rohkeuden puute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eivät </a:t>
            </a:r>
            <a:r>
              <a:rPr lang="fi-FI" dirty="0" smtClean="0"/>
              <a:t>tuo investointeja Suomeen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E9D-BD23-4F3D-AACA-C897DD02514B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22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07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4052"/>
              </p:ext>
            </p:extLst>
          </p:nvPr>
        </p:nvGraphicFramePr>
        <p:xfrm>
          <a:off x="504255" y="1632060"/>
          <a:ext cx="8784976" cy="4573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260338" y="6205233"/>
            <a:ext cx="7704856" cy="59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loka-joulukuu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263404" y="1708351"/>
            <a:ext cx="580177" cy="2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344">
                <a:solidFill>
                  <a:srgbClr val="000000"/>
                </a:solidFill>
              </a:rPr>
              <a:t>  </a:t>
            </a:r>
            <a:endParaRPr lang="fi-FI" sz="1344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378167" y="4552349"/>
            <a:ext cx="3719951" cy="2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79" tIns="40940" rIns="81879" bIns="4094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54" dirty="0">
                <a:solidFill>
                  <a:srgbClr val="000000"/>
                </a:solidFill>
              </a:rPr>
              <a:t>       </a:t>
            </a:r>
            <a:endParaRPr lang="fi-FI" sz="1164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9316383" y="3378952"/>
            <a:ext cx="0" cy="902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9316383" y="2135620"/>
            <a:ext cx="0" cy="10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9288701" y="2265019"/>
            <a:ext cx="1247093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r>
              <a:rPr lang="en-US" sz="1074" b="1" dirty="0" smtClean="0">
                <a:solidFill>
                  <a:srgbClr val="00206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heikkenee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961168" y="1616472"/>
            <a:ext cx="1098585" cy="29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2060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9299167" y="3380611"/>
            <a:ext cx="1264157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endParaRPr lang="en-US" sz="1074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paranee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645422" y="711972"/>
            <a:ext cx="7771226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5" rIns="90452" bIns="45225" anchor="ctr"/>
          <a:lstStyle/>
          <a:p>
            <a:pPr defTabSz="9993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1792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F2478E6-95F8-496C-A968-0410B33189AC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Kilpailukykysopimus</a:t>
            </a:r>
            <a:r>
              <a:rPr lang="en-GB" dirty="0" smtClean="0"/>
              <a:t> </a:t>
            </a:r>
            <a:r>
              <a:rPr lang="en-GB" dirty="0" err="1" smtClean="0"/>
              <a:t>jää</a:t>
            </a:r>
            <a:r>
              <a:rPr lang="en-GB" dirty="0" smtClean="0"/>
              <a:t> </a:t>
            </a:r>
            <a:r>
              <a:rPr lang="en-GB" dirty="0" err="1" smtClean="0"/>
              <a:t>kauaksi</a:t>
            </a:r>
            <a:r>
              <a:rPr lang="en-GB" dirty="0" smtClean="0"/>
              <a:t> </a:t>
            </a:r>
            <a:r>
              <a:rPr lang="en-GB" dirty="0" err="1" smtClean="0"/>
              <a:t>hallitusohjelmasta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000" b="0" dirty="0" smtClean="0"/>
              <a:t>Koko </a:t>
            </a:r>
            <a:r>
              <a:rPr lang="en-GB" sz="2000" b="0" dirty="0" err="1" smtClean="0"/>
              <a:t>kansantalouden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</a:t>
            </a:r>
            <a:r>
              <a:rPr lang="en-GB" sz="2000" b="0" dirty="0"/>
              <a:t>= </a:t>
            </a:r>
            <a:r>
              <a:rPr lang="en-GB" sz="2000" b="0" dirty="0" err="1"/>
              <a:t>työvoimakustannukset</a:t>
            </a:r>
            <a:r>
              <a:rPr lang="en-GB" sz="2000" b="0" dirty="0"/>
              <a:t> / </a:t>
            </a:r>
            <a:r>
              <a:rPr lang="en-GB" sz="2000" b="0" dirty="0" err="1"/>
              <a:t>tuottavuus</a:t>
            </a:r>
            <a:r>
              <a:rPr lang="en-GB" sz="2000" b="0" dirty="0"/>
              <a:t>, ml. </a:t>
            </a:r>
            <a:r>
              <a:rPr lang="en-GB" sz="2000" b="0" dirty="0" err="1"/>
              <a:t>kunkin</a:t>
            </a:r>
            <a:r>
              <a:rPr lang="en-GB" sz="2000" b="0" dirty="0"/>
              <a:t> </a:t>
            </a:r>
            <a:r>
              <a:rPr lang="en-GB" sz="2000" b="0" dirty="0" err="1"/>
              <a:t>maan</a:t>
            </a:r>
            <a:r>
              <a:rPr lang="en-GB" sz="2000" b="0" dirty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/>
          </p:nvPr>
        </p:nvGraphicFramePr>
        <p:xfrm>
          <a:off x="1080318" y="5115145"/>
          <a:ext cx="8136903" cy="499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9942"/>
                <a:gridCol w="571011"/>
                <a:gridCol w="571011"/>
                <a:gridCol w="571011"/>
                <a:gridCol w="499634"/>
                <a:gridCol w="571011"/>
                <a:gridCol w="499634"/>
                <a:gridCol w="571011"/>
                <a:gridCol w="499634"/>
                <a:gridCol w="571011"/>
                <a:gridCol w="571011"/>
                <a:gridCol w="499634"/>
                <a:gridCol w="571011"/>
                <a:gridCol w="538257"/>
                <a:gridCol w="532080"/>
              </a:tblGrid>
              <a:tr h="499125"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endParaRPr lang="fi-FI" sz="13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40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50 % </a:t>
            </a:r>
            <a:r>
              <a:rPr lang="fi-FI" dirty="0">
                <a:solidFill>
                  <a:schemeClr val="bg2"/>
                </a:solidFill>
              </a:rPr>
              <a:t>Suomen koko </a:t>
            </a:r>
            <a:r>
              <a:rPr lang="fi-FI" dirty="0" smtClean="0">
                <a:solidFill>
                  <a:schemeClr val="bg2"/>
                </a:solidFill>
              </a:rPr>
              <a:t>viennistä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75 % </a:t>
            </a:r>
            <a:r>
              <a:rPr lang="fi-FI" dirty="0">
                <a:solidFill>
                  <a:schemeClr val="bg2"/>
                </a:solidFill>
              </a:rPr>
              <a:t>Suomen koko elinkeinoelämän 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 err="1" smtClean="0">
                <a:solidFill>
                  <a:schemeClr val="bg2"/>
                </a:solidFill>
              </a:rPr>
              <a:t>t&amp;k-investoinneista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>
                <a:solidFill>
                  <a:schemeClr val="bg2"/>
                </a:solidFill>
              </a:rPr>
              <a:t>Alan yritykset työllistävät suoraan </a:t>
            </a:r>
            <a:r>
              <a:rPr lang="fi-FI" dirty="0" smtClean="0">
                <a:solidFill>
                  <a:schemeClr val="bg2"/>
                </a:solidFill>
              </a:rPr>
              <a:t>lähes </a:t>
            </a:r>
            <a:r>
              <a:rPr lang="fi-FI" dirty="0" smtClean="0">
                <a:solidFill>
                  <a:schemeClr val="accent1"/>
                </a:solidFill>
              </a:rPr>
              <a:t>280 000</a:t>
            </a:r>
            <a:r>
              <a:rPr lang="fi-FI" dirty="0" smtClean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ihmistä, välillinen työllistämisvaikutus mukaan lukien </a:t>
            </a:r>
            <a:r>
              <a:rPr lang="fi-FI" dirty="0" smtClean="0">
                <a:solidFill>
                  <a:schemeClr val="bg2"/>
                </a:solidFill>
              </a:rPr>
              <a:t>   </a:t>
            </a:r>
            <a:r>
              <a:rPr lang="fi-FI" dirty="0">
                <a:solidFill>
                  <a:schemeClr val="accent1"/>
                </a:solidFill>
              </a:rPr>
              <a:t>700 000 </a:t>
            </a:r>
            <a:r>
              <a:rPr lang="fi-FI" dirty="0">
                <a:solidFill>
                  <a:schemeClr val="bg2"/>
                </a:solidFill>
              </a:rPr>
              <a:t>henkilöä eli </a:t>
            </a:r>
            <a:r>
              <a:rPr lang="fi-FI" dirty="0" smtClean="0">
                <a:solidFill>
                  <a:schemeClr val="accent1"/>
                </a:solidFill>
              </a:rPr>
              <a:t>30 %</a:t>
            </a:r>
            <a:r>
              <a:rPr lang="fi-FI" dirty="0" smtClean="0">
                <a:solidFill>
                  <a:schemeClr val="bg2"/>
                </a:solidFill>
              </a:rPr>
              <a:t> Suomen </a:t>
            </a:r>
            <a:r>
              <a:rPr lang="fi-FI" dirty="0">
                <a:solidFill>
                  <a:schemeClr val="bg2"/>
                </a:solidFill>
              </a:rPr>
              <a:t>koko </a:t>
            </a:r>
            <a:r>
              <a:rPr lang="fi-FI" dirty="0" smtClean="0">
                <a:solidFill>
                  <a:schemeClr val="bg2"/>
                </a:solidFill>
              </a:rPr>
              <a:t>työvoimasta.</a:t>
            </a:r>
            <a:endParaRPr lang="fi-FI" dirty="0">
              <a:solidFill>
                <a:schemeClr val="bg2"/>
              </a:solidFill>
            </a:endParaRPr>
          </a:p>
          <a:p>
            <a:r>
              <a:rPr lang="fi-FI" dirty="0" smtClean="0">
                <a:solidFill>
                  <a:schemeClr val="bg2"/>
                </a:solidFill>
              </a:rPr>
              <a:t>Teknologiateollisuus ry on </a:t>
            </a:r>
            <a:r>
              <a:rPr lang="fi-FI" dirty="0" err="1" smtClean="0">
                <a:solidFill>
                  <a:schemeClr val="bg2"/>
                </a:solidFill>
              </a:rPr>
              <a:t>EK:n</a:t>
            </a:r>
            <a:r>
              <a:rPr lang="fi-FI" dirty="0" smtClean="0">
                <a:solidFill>
                  <a:schemeClr val="bg2"/>
                </a:solidFill>
              </a:rPr>
              <a:t> suurin jäsenliitto – </a:t>
            </a:r>
            <a:r>
              <a:rPr lang="fi-FI" dirty="0" smtClean="0">
                <a:solidFill>
                  <a:schemeClr val="accent1"/>
                </a:solidFill>
              </a:rPr>
              <a:t>1 </a:t>
            </a:r>
            <a:r>
              <a:rPr lang="fi-FI" dirty="0">
                <a:solidFill>
                  <a:schemeClr val="accent1"/>
                </a:solidFill>
              </a:rPr>
              <a:t>600 </a:t>
            </a:r>
            <a:r>
              <a:rPr lang="fi-FI" dirty="0" smtClean="0">
                <a:solidFill>
                  <a:schemeClr val="bg2"/>
                </a:solidFill>
              </a:rPr>
              <a:t>jäsenyritystä.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>
            <a:fillRect/>
          </a:stretch>
        </p:blipFill>
        <p:spPr/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Teknologiateollisuus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– </a:t>
            </a:r>
            <a:r>
              <a:rPr lang="fi-FI" dirty="0"/>
              <a:t>Suomen merkittävin elinkeino</a:t>
            </a:r>
          </a:p>
        </p:txBody>
      </p:sp>
    </p:spTree>
    <p:extLst>
      <p:ext uri="{BB962C8B-B14F-4D97-AF65-F5344CB8AC3E}">
        <p14:creationId xmlns:p14="http://schemas.microsoft.com/office/powerpoint/2010/main" val="2180901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224335" y="3383979"/>
            <a:ext cx="8208912" cy="1983917"/>
          </a:xfrm>
        </p:spPr>
        <p:txBody>
          <a:bodyPr/>
          <a:lstStyle/>
          <a:p>
            <a:pPr algn="l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Maailmantalous kasvaa viimevuotista vauhtia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Suomen kasvunäkymä on vaisu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FFFFFF"/>
                </a:solidFill>
              </a:rPr>
              <a:t>12.6.2015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4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22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A1970B-B236-471D-ADA4-96C276A5A9E8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</a:t>
            </a:r>
            <a:r>
              <a:rPr lang="fi-FI" dirty="0" smtClean="0"/>
              <a:t>euroalueella</a:t>
            </a:r>
            <a:r>
              <a:rPr lang="fi-FI" dirty="0" smtClean="0"/>
              <a:t>,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mutta </a:t>
            </a:r>
            <a:r>
              <a:rPr lang="fi-FI" dirty="0" smtClean="0"/>
              <a:t>ei juurikaan Suomessa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452549"/>
              </p:ext>
            </p:extLst>
          </p:nvPr>
        </p:nvGraphicFramePr>
        <p:xfrm>
          <a:off x="431653" y="1655787"/>
          <a:ext cx="9502775" cy="4608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653" y="1655787"/>
                        <a:ext cx="9502775" cy="4608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988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6A9497-78ED-46FA-9A5B-255456894356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/>
              <a:t>Teollisuustuotanto Suomessa on </a:t>
            </a:r>
            <a:r>
              <a:rPr lang="fi-FI" dirty="0" smtClean="0"/>
              <a:t>pudonnut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vuoden </a:t>
            </a:r>
            <a:r>
              <a:rPr lang="fi-FI" dirty="0" smtClean="0"/>
              <a:t>2009 tasolle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132347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806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3473B3F-2B9E-42E2-8868-BD15174F210D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</a:t>
            </a:r>
            <a:r>
              <a:rPr lang="fi-FI" dirty="0" smtClean="0"/>
              <a:t>on polkenut paikallaan jo viisi vuotta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79946"/>
            <a:ext cx="409535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18701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212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4C2F8-EBDF-4FDF-AF02-0BACCA5BD378}" type="datetime1">
              <a:rPr lang="fi-FI" smtClean="0">
                <a:solidFill>
                  <a:srgbClr val="B1BEB9"/>
                </a:solidFill>
              </a:rPr>
              <a:pPr/>
              <a:t>2.5.2016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76263" y="260931"/>
            <a:ext cx="9506249" cy="1008000"/>
          </a:xfrm>
        </p:spPr>
        <p:txBody>
          <a:bodyPr/>
          <a:lstStyle/>
          <a:p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Talouskasvu vientimaissa ei lupaa tälle vuodelle parempaa kysyntää kuin vuonna 2015 </a:t>
            </a:r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/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>
                <a:solidFill>
                  <a:srgbClr val="002664"/>
                </a:solidFill>
                <a:ea typeface="ＭＳ Ｐゴシック" pitchFamily="-128" charset="-128"/>
              </a:rPr>
              <a:t>Bkt:n kasvu 2016 / 2015, % 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(April 2016), </a:t>
            </a:r>
            <a:r>
              <a:rPr lang="en-US" sz="1100" dirty="0" err="1" smtClean="0">
                <a:solidFill>
                  <a:srgbClr val="002664"/>
                </a:solidFill>
              </a:rPr>
              <a:t>Tullihallitus</a:t>
            </a:r>
            <a:r>
              <a:rPr lang="en-US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9" y="3778368"/>
            <a:ext cx="813288" cy="825783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778217" y="4118697"/>
            <a:ext cx="4571378" cy="47174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346935" y="4382882"/>
            <a:ext cx="166183" cy="21295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531837" y="2514800"/>
            <a:ext cx="406711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54677" y="3314550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079136" y="3915569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923318" y="3691370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434789" y="2264413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933875" y="2151069"/>
            <a:ext cx="95687" cy="243599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7034111" y="3440417"/>
            <a:ext cx="603420" cy="115541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729514" y="1868126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991730" y="3029364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649477" y="4595832"/>
            <a:ext cx="373252" cy="5829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041416" y="3652267"/>
            <a:ext cx="813049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7538893" y="2630637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864438" y="4595832"/>
            <a:ext cx="108270" cy="12280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990249" y="3804085"/>
            <a:ext cx="58860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9049109" y="3469472"/>
            <a:ext cx="109979" cy="1126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9167778" y="3645759"/>
            <a:ext cx="338531" cy="95087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7128430" y="3811933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8501598" y="3157613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83A00C">
                    <a:lumMod val="60000"/>
                    <a:lumOff val="40000"/>
                  </a:srgbClr>
                </a:solidFill>
              </a:rPr>
              <a:t>Brasilia</a:t>
            </a:r>
            <a:r>
              <a:rPr lang="fi-FI" sz="1209" dirty="0">
                <a:solidFill>
                  <a:srgbClr val="83A00C">
                    <a:lumMod val="60000"/>
                    <a:lumOff val="40000"/>
                  </a:srgb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8281880" y="2989512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8229555" y="2257305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601765" y="2764381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2244104" y="6196597"/>
            <a:ext cx="59763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teknologiateollisuuden Suomen viennistä vuonna </a:t>
            </a:r>
            <a:r>
              <a:rPr lang="fi-FI" sz="1100" dirty="0" smtClean="0">
                <a:solidFill>
                  <a:srgbClr val="002664"/>
                </a:solidFill>
              </a:rPr>
              <a:t>2015, </a:t>
            </a:r>
            <a:r>
              <a:rPr lang="fi-FI" sz="1100" dirty="0">
                <a:solidFill>
                  <a:srgbClr val="002664"/>
                </a:solidFill>
              </a:rPr>
              <a:t>%. 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944216" y="2921555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+2,0 %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4927" y="3952234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490537" y="3433892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6370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296343" y="2591891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liikevaihto, tilauskehitys ja näkymät keväälle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21" name="Dian numeron paikkamerkki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79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0.xml><?xml version="1.0" encoding="utf-8"?>
<a:theme xmlns:a="http://schemas.openxmlformats.org/drawingml/2006/main" name="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1.xml><?xml version="1.0" encoding="utf-8"?>
<a:theme xmlns:a="http://schemas.openxmlformats.org/drawingml/2006/main" name="1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2.xml><?xml version="1.0" encoding="utf-8"?>
<a:theme xmlns:a="http://schemas.openxmlformats.org/drawingml/2006/main" name="1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3.xml><?xml version="1.0" encoding="utf-8"?>
<a:theme xmlns:a="http://schemas.openxmlformats.org/drawingml/2006/main" name="1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4.xml><?xml version="1.0" encoding="utf-8"?>
<a:theme xmlns:a="http://schemas.openxmlformats.org/drawingml/2006/main" name="1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5.xml><?xml version="1.0" encoding="utf-8"?>
<a:theme xmlns:a="http://schemas.openxmlformats.org/drawingml/2006/main" name="1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6.xml><?xml version="1.0" encoding="utf-8"?>
<a:theme xmlns:a="http://schemas.openxmlformats.org/drawingml/2006/main" name="1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7.xml><?xml version="1.0" encoding="utf-8"?>
<a:theme xmlns:a="http://schemas.openxmlformats.org/drawingml/2006/main" name="1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8.xml><?xml version="1.0" encoding="utf-8"?>
<a:theme xmlns:a="http://schemas.openxmlformats.org/drawingml/2006/main" name="1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9.xml><?xml version="1.0" encoding="utf-8"?>
<a:theme xmlns:a="http://schemas.openxmlformats.org/drawingml/2006/main" name="1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0.xml><?xml version="1.0" encoding="utf-8"?>
<a:theme xmlns:a="http://schemas.openxmlformats.org/drawingml/2006/main" name="19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1.xml><?xml version="1.0" encoding="utf-8"?>
<a:theme xmlns:a="http://schemas.openxmlformats.org/drawingml/2006/main" name="3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2.xml><?xml version="1.0" encoding="utf-8"?>
<a:theme xmlns:a="http://schemas.openxmlformats.org/drawingml/2006/main" name="20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3.xml><?xml version="1.0" encoding="utf-8"?>
<a:theme xmlns:a="http://schemas.openxmlformats.org/drawingml/2006/main" name="2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6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7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6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9.xml><?xml version="1.0" encoding="utf-8"?>
<a:theme xmlns:a="http://schemas.openxmlformats.org/drawingml/2006/main" name="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1668</TotalTime>
  <Words>1005</Words>
  <Application>Microsoft Office PowerPoint</Application>
  <PresentationFormat>Mukautettu</PresentationFormat>
  <Paragraphs>243</Paragraphs>
  <Slides>23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54" baseType="lpstr">
      <vt:lpstr>Arial Unicode MS</vt:lpstr>
      <vt:lpstr>ＭＳ Ｐゴシック</vt:lpstr>
      <vt:lpstr>Arial</vt:lpstr>
      <vt:lpstr>Calibri</vt:lpstr>
      <vt:lpstr>Frutiger LT 45 Light</vt:lpstr>
      <vt:lpstr>Times</vt:lpstr>
      <vt:lpstr>Wingdings</vt:lpstr>
      <vt:lpstr>Teknologiateollisuus_template_20141218</vt:lpstr>
      <vt:lpstr>1_Teknologiateollisuus_template_20141218</vt:lpstr>
      <vt:lpstr>7_Teknologiateollisuus_template_20141218</vt:lpstr>
      <vt:lpstr>2_Teknologiateollisuus_template_20141218</vt:lpstr>
      <vt:lpstr>3_Teknologiateollisuus_template_20141218</vt:lpstr>
      <vt:lpstr>5_Teknologiateollisuus_template_20141218</vt:lpstr>
      <vt:lpstr>4_Teknologiateollisuus_template_20141218</vt:lpstr>
      <vt:lpstr>6_Teknologiateollisuus_template_20141218</vt:lpstr>
      <vt:lpstr>8_Teknologiateollisuus_template_20141218</vt:lpstr>
      <vt:lpstr>9_Teknologiateollisuus_template_20141218</vt:lpstr>
      <vt:lpstr>10_Teknologiateollisuus_template_20141218</vt:lpstr>
      <vt:lpstr>11_Teknologiateollisuus_template_20141218</vt:lpstr>
      <vt:lpstr>12_Teknologiateollisuus_template_20141218</vt:lpstr>
      <vt:lpstr>13_Teknologiateollisuus_template_20141218</vt:lpstr>
      <vt:lpstr>14_Teknologiateollisuus_template_20141218</vt:lpstr>
      <vt:lpstr>15_Teknologiateollisuus_template_20141218</vt:lpstr>
      <vt:lpstr>16_Teknologiateollisuus_template_20141218</vt:lpstr>
      <vt:lpstr>17_Teknologiateollisuus_template_20141218</vt:lpstr>
      <vt:lpstr>18_Teknologiateollisuus_template_20141218</vt:lpstr>
      <vt:lpstr>19_Teknologiateollisuus_template_20141218</vt:lpstr>
      <vt:lpstr>32_Teknologiateollisuus_template_20141218</vt:lpstr>
      <vt:lpstr>20_Teknologiateollisuus_template_20141218</vt:lpstr>
      <vt:lpstr>21_Teknologiateollisuus_template_20141218</vt:lpstr>
      <vt:lpstr>Macrobond document</vt:lpstr>
      <vt:lpstr>Teknologiateollisuuden talousnäkymät 2/2016</vt:lpstr>
      <vt:lpstr>Teknologiateollisuus on viiden toimialan kokonaisuus</vt:lpstr>
      <vt:lpstr>Teknologiateollisuus  – Suomen merkittävin elinkeino</vt:lpstr>
      <vt:lpstr> Maailmantalous kasvaa viimevuotista vauhtia  - Suomen kasvunäkymä on vaisu</vt:lpstr>
      <vt:lpstr>Bruttokansantuote on kasvanut euroalueella,  mutta ei juurikaan Suomessa </vt:lpstr>
      <vt:lpstr>Teollisuustuotanto Suomessa on pudonnut  vuoden 2009 tasolle</vt:lpstr>
      <vt:lpstr>Suomen vienti on polkenut paikallaan jo viisi vuotta</vt:lpstr>
      <vt:lpstr>Talouskasvu vientimaissa ei lupaa tälle vuodelle parempaa kysyntää kuin vuonna 2015  Bkt:n kasvu 2016 / 2015, % </vt:lpstr>
      <vt:lpstr>Teknologiateollisuuden liikevaihto, tilauskehitys ja näkymät keväälle</vt:lpstr>
      <vt:lpstr>Teknologiateollisuuden liikevaihto Suomessa*  on vähentynyt viime kuukausina </vt:lpstr>
      <vt:lpstr>Teknologiateollisuuden liikevaihto Suomessa*  on vähentynyt useilla toimialoilla</vt:lpstr>
      <vt:lpstr>Teknologiateollisuuden* uudet tilaukset Suomessa eivät ennakoi liikevaihdon kasvua</vt:lpstr>
      <vt:lpstr>Teknologiateollisuuden* tilauskantaa Suomessa ylläpitävät erityisesti laivatilaukset</vt:lpstr>
      <vt:lpstr>Tarjouspyynnöt* ovat lisääntyneet, mutta kilpailukyky ratkaisee niiden muuttumisen uusiksi tilauksiksi  </vt:lpstr>
      <vt:lpstr>Teknologiateollisuuden henkilöstö  Suomessa väheni prosentin eli 3 000:lla tammi-maaliskuussa</vt:lpstr>
      <vt:lpstr>Vaikka henkilöstö vähenee, uusia rekrytointeja tehdään (tammi-maaliskuussa 7 500 ja 28 500 vuonna 2015)</vt:lpstr>
      <vt:lpstr>Yhteenveto teknologiateollisuuden tilanteesta ja kevään 2016 näkymistä </vt:lpstr>
      <vt:lpstr>Suomi ei pääse kasvuun ilman rohkeita uudistuksia: - yritysverotuksessa - normien purussa - työmarkkinoilla</vt:lpstr>
      <vt:lpstr>Merkittävät uusinvestoinnit ovat elinehto yritysten tuotannon ja viennin palautumiselle  Teollisuuden tuotantokapasiteetti Suomessa on vähentynyt noin 20 % </vt:lpstr>
      <vt:lpstr>Elinkeinoelämän investoinnit Suomessa  ovat pudonneet matalalle tasolle</vt:lpstr>
      <vt:lpstr>Elinkeinoelämän investoinnit Suomessa  alittavat pääomien kulumisen (poistot)</vt:lpstr>
      <vt:lpstr>Epävarmuus ja rohkeuden puute  eivät tuo investointeja Suomeen</vt:lpstr>
      <vt:lpstr>Kilpailukykysopimus jää kauaksi hallitusohjelmasta  Koko kansantalouden yksikkötyökustannukset = työvoimakustannukset / tuottavuus, ml. kunkin maan toteutuneet valuuttakurssit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Alhonen Markku</cp:lastModifiedBy>
  <cp:revision>172</cp:revision>
  <cp:lastPrinted>2015-11-02T07:48:17Z</cp:lastPrinted>
  <dcterms:created xsi:type="dcterms:W3CDTF">2015-06-10T08:56:30Z</dcterms:created>
  <dcterms:modified xsi:type="dcterms:W3CDTF">2016-05-02T13:54:10Z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